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0" r:id="rId3"/>
    <p:sldId id="261" r:id="rId4"/>
    <p:sldId id="258" r:id="rId5"/>
    <p:sldId id="364" r:id="rId6"/>
    <p:sldId id="274" r:id="rId7"/>
    <p:sldId id="363" r:id="rId8"/>
    <p:sldId id="275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  <p15:guide id="4" orient="horz" pos="2616" userDrawn="1">
          <p15:clr>
            <a:srgbClr val="A4A3A4"/>
          </p15:clr>
        </p15:guide>
        <p15:guide id="5" orient="horz" pos="3456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D7DDDD"/>
    <a:srgbClr val="D7D3D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0" autoAdjust="0"/>
    <p:restoredTop sz="94434" autoAdjust="0"/>
  </p:normalViewPr>
  <p:slideViewPr>
    <p:cSldViewPr snapToGrid="0">
      <p:cViewPr>
        <p:scale>
          <a:sx n="73" d="100"/>
          <a:sy n="73" d="100"/>
        </p:scale>
        <p:origin x="1688" y="1088"/>
      </p:cViewPr>
      <p:guideLst>
        <p:guide orient="horz" pos="1728"/>
        <p:guide pos="3840"/>
        <p:guide orient="horz" pos="864"/>
        <p:guide orient="horz" pos="2616"/>
        <p:guide orient="horz" pos="3456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62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Business Model Sample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81016" y="62494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820400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-2242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5314448" y="3661323"/>
            <a:ext cx="4280647" cy="30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400" b="1" i="1" noProof="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Presented by </a:t>
            </a:r>
            <a:r>
              <a:rPr lang="zh-CN" altLang="en-US" sz="1400" b="1" i="1" noProof="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张薇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36989" y="2940861"/>
            <a:ext cx="8488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Nathaniel Hawthorne and his works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369358" y="2407459"/>
            <a:ext cx="4726641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2407459"/>
            <a:ext cx="0" cy="33574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96000" y="4450541"/>
            <a:ext cx="4724400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1"/>
            <a:ext cx="0" cy="33574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71" grpId="0" animBg="1"/>
      <p:bldP spid="60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9827" y="5333675"/>
            <a:ext cx="12211826" cy="695461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06" y="1968412"/>
            <a:ext cx="5757092" cy="3139321"/>
          </a:xfrm>
          <a:prstGeom prst="rect">
            <a:avLst/>
          </a:prstGeom>
        </p:spPr>
        <p:txBody>
          <a:bodyPr wrap="square" numCol="1" spcCol="27432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ms-MY" sz="2800" dirty="0" err="1" smtClean="0">
                <a:solidFill>
                  <a:schemeClr val="accent6"/>
                </a:solidFill>
              </a:rPr>
              <a:t>Birth</a:t>
            </a:r>
            <a:r>
              <a:rPr lang="ms-MY" sz="2800" dirty="0" smtClean="0">
                <a:solidFill>
                  <a:schemeClr val="accent6"/>
                </a:solidFill>
              </a:rPr>
              <a:t> </a:t>
            </a:r>
            <a:r>
              <a:rPr lang="ms-MY" sz="2800" dirty="0" err="1" smtClean="0">
                <a:solidFill>
                  <a:schemeClr val="accent6"/>
                </a:solidFill>
              </a:rPr>
              <a:t>place</a:t>
            </a:r>
            <a:r>
              <a:rPr lang="ms-MY" sz="2800" dirty="0" smtClean="0">
                <a:solidFill>
                  <a:schemeClr val="accent6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Salem, Massachusetts</a:t>
            </a:r>
            <a:endParaRPr lang="ms-MY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ms-MY" sz="2800" dirty="0" err="1" smtClean="0">
                <a:solidFill>
                  <a:schemeClr val="accent6"/>
                </a:solidFill>
              </a:rPr>
              <a:t>Education</a:t>
            </a:r>
            <a:r>
              <a:rPr lang="ms-MY" sz="2800" dirty="0" smtClean="0">
                <a:solidFill>
                  <a:schemeClr val="accent6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Bowdoin College</a:t>
            </a:r>
            <a:endParaRPr lang="ms-MY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ms-MY" sz="2800" dirty="0" err="1" smtClean="0">
                <a:solidFill>
                  <a:schemeClr val="accent6"/>
                </a:solidFill>
              </a:rPr>
              <a:t>Spouse</a:t>
            </a:r>
            <a:r>
              <a:rPr lang="ms-MY" sz="2800" dirty="0" smtClean="0">
                <a:solidFill>
                  <a:schemeClr val="accent6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Sophia Peabody</a:t>
            </a:r>
            <a:endParaRPr lang="ms-MY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ms-MY" sz="2800" dirty="0" err="1" smtClean="0">
                <a:solidFill>
                  <a:schemeClr val="accent6"/>
                </a:solidFill>
              </a:rPr>
              <a:t>Notable</a:t>
            </a:r>
            <a:r>
              <a:rPr lang="ms-MY" sz="2800" dirty="0" smtClean="0">
                <a:solidFill>
                  <a:schemeClr val="accent6"/>
                </a:solidFill>
              </a:rPr>
              <a:t> Works: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Scarlet Letter (1850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Twice-Told Tales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House of Seven Gables (1851)</a:t>
            </a:r>
            <a:endParaRPr lang="ms-MY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ms-MY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206" y="655505"/>
            <a:ext cx="5084448" cy="47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/>
              <a:t>Nathaniel </a:t>
            </a:r>
            <a:r>
              <a:rPr lang="en-US" altLang="zh-CN" sz="3600" dirty="0" smtClean="0"/>
              <a:t>Hawthorne</a:t>
            </a:r>
          </a:p>
          <a:p>
            <a:r>
              <a:rPr lang="en-US" altLang="zh-CN" sz="2400" dirty="0"/>
              <a:t>Author (1804–1864)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64" y="548135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“Time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flies over us, but leaves its shadow behind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.”</a:t>
            </a:r>
            <a:endParaRPr lang="ms-MY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4" r="7210"/>
          <a:stretch/>
        </p:blipFill>
        <p:spPr>
          <a:xfrm>
            <a:off x="6086086" y="476339"/>
            <a:ext cx="5914760" cy="44637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46" y="82787"/>
            <a:ext cx="3760652" cy="52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6133656" y="4690262"/>
            <a:ext cx="0" cy="2167738"/>
          </a:xfrm>
          <a:prstGeom prst="line">
            <a:avLst/>
          </a:prstGeom>
          <a:ln w="57150">
            <a:solidFill>
              <a:schemeClr val="bg1">
                <a:alpha val="3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981381" y="2069454"/>
            <a:ext cx="304550" cy="1063927"/>
            <a:chOff x="5981381" y="2069454"/>
            <a:chExt cx="304550" cy="1063927"/>
          </a:xfrm>
          <a:solidFill>
            <a:schemeClr val="bg1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6133656" y="2196500"/>
              <a:ext cx="0" cy="936881"/>
            </a:xfrm>
            <a:prstGeom prst="line">
              <a:avLst/>
            </a:prstGeom>
            <a:grpFill/>
            <a:ln w="57150">
              <a:solidFill>
                <a:schemeClr val="bg1">
                  <a:alpha val="50000"/>
                </a:schemeClr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sosceles Triangle 3"/>
            <p:cNvSpPr/>
            <p:nvPr/>
          </p:nvSpPr>
          <p:spPr>
            <a:xfrm rot="10800000">
              <a:off x="5981381" y="2069454"/>
              <a:ext cx="304550" cy="179775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5" name="Oval 4"/>
          <p:cNvSpPr/>
          <p:nvPr/>
        </p:nvSpPr>
        <p:spPr>
          <a:xfrm>
            <a:off x="6045765" y="3149330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/>
          <p:cNvSpPr/>
          <p:nvPr/>
        </p:nvSpPr>
        <p:spPr>
          <a:xfrm rot="16200000">
            <a:off x="6642046" y="310931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33656" y="3340744"/>
            <a:ext cx="0" cy="1158104"/>
          </a:xfrm>
          <a:prstGeom prst="line">
            <a:avLst/>
          </a:prstGeom>
          <a:ln w="57150">
            <a:solidFill>
              <a:schemeClr val="bg1">
                <a:alpha val="4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5765" y="4501780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Extract 17"/>
          <p:cNvSpPr/>
          <p:nvPr/>
        </p:nvSpPr>
        <p:spPr>
          <a:xfrm rot="5400000">
            <a:off x="5369453" y="447446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81707" y="2341774"/>
            <a:ext cx="3440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600" dirty="0" err="1" smtClean="0">
                <a:solidFill>
                  <a:schemeClr val="bg1">
                    <a:lumMod val="95000"/>
                  </a:schemeClr>
                </a:solidFill>
              </a:rPr>
              <a:t>Family</a:t>
            </a:r>
            <a:r>
              <a:rPr lang="ms-MY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ms-MY" sz="3600" dirty="0" err="1" smtClean="0">
                <a:solidFill>
                  <a:schemeClr val="bg1">
                    <a:lumMod val="95000"/>
                  </a:schemeClr>
                </a:solidFill>
              </a:rPr>
              <a:t>Backgroud</a:t>
            </a:r>
            <a:endParaRPr lang="ms-MY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77374" y="3069672"/>
            <a:ext cx="3814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 </a:t>
            </a:r>
            <a:r>
              <a:rPr lang="ms-MY" altLang="zh-CN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   </a:t>
            </a:r>
            <a:r>
              <a:rPr lang="ms-MY" altLang="zh-CN" sz="2400" dirty="0" err="1" smtClean="0">
                <a:solidFill>
                  <a:schemeClr val="accent4"/>
                </a:solidFill>
                <a:latin typeface="Source Sans Pro Light" pitchFamily="34" charset="0"/>
              </a:rPr>
              <a:t>Puritan</a:t>
            </a:r>
            <a:r>
              <a:rPr lang="ms-MY" altLang="zh-CN" sz="2400" dirty="0" smtClean="0">
                <a:solidFill>
                  <a:schemeClr val="accent4"/>
                </a:solidFill>
                <a:latin typeface="Source Sans Pro Light" pitchFamily="34" charset="0"/>
              </a:rPr>
              <a:t> </a:t>
            </a:r>
            <a:r>
              <a:rPr lang="ms-MY" altLang="zh-CN" sz="2400" dirty="0" err="1" smtClean="0">
                <a:solidFill>
                  <a:schemeClr val="accent4"/>
                </a:solidFill>
                <a:latin typeface="Source Sans Pro Light" pitchFamily="34" charset="0"/>
              </a:rPr>
              <a:t>legacy</a:t>
            </a:r>
            <a:endParaRPr lang="ms-MY" sz="2400" dirty="0" smtClean="0">
              <a:solidFill>
                <a:schemeClr val="accent4"/>
              </a:solidFill>
              <a:latin typeface="Source Sans Pro Light" pitchFamily="34" charset="0"/>
            </a:endParaRPr>
          </a:p>
          <a:p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Ancesters</a:t>
            </a:r>
            <a:r>
              <a:rPr lang="ms-MY" sz="2400" dirty="0" smtClean="0">
                <a:solidFill>
                  <a:schemeClr val="bg1"/>
                </a:solidFill>
                <a:latin typeface="Source Sans Pro Light" pitchFamily="34" charset="0"/>
              </a:rPr>
              <a:t>: </a:t>
            </a:r>
            <a:endParaRPr lang="ms-MY" sz="2400" dirty="0" smtClean="0">
              <a:solidFill>
                <a:schemeClr val="bg1"/>
              </a:solidFill>
              <a:latin typeface="Source Sans Pro Light" pitchFamily="34" charset="0"/>
            </a:endParaRPr>
          </a:p>
          <a:p>
            <a:pPr lvl="1"/>
            <a:r>
              <a:rPr lang="ms-MY" sz="2400" dirty="0" smtClean="0">
                <a:solidFill>
                  <a:schemeClr val="bg1"/>
                </a:solidFill>
                <a:latin typeface="Source Sans Pro Light" pitchFamily="34" charset="0"/>
              </a:rPr>
              <a:t>William </a:t>
            </a:r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H</a:t>
            </a:r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athorne</a:t>
            </a:r>
            <a:r>
              <a:rPr lang="ms-MY" altLang="zh-CN" sz="2400" dirty="0" smtClean="0">
                <a:solidFill>
                  <a:schemeClr val="bg1"/>
                </a:solidFill>
                <a:latin typeface="Source Sans Pro Light" pitchFamily="34" charset="0"/>
              </a:rPr>
              <a:t> </a:t>
            </a:r>
            <a:r>
              <a:rPr lang="ms-MY" altLang="zh-CN" sz="2400" dirty="0">
                <a:solidFill>
                  <a:schemeClr val="bg1"/>
                </a:solidFill>
                <a:latin typeface="Source Sans Pro Light" pitchFamily="34" charset="0"/>
              </a:rPr>
              <a:t>(1630) </a:t>
            </a:r>
            <a:endParaRPr lang="ms-MY" sz="2400" dirty="0" smtClean="0">
              <a:solidFill>
                <a:schemeClr val="bg1"/>
              </a:solidFill>
              <a:latin typeface="Source Sans Pro Light" pitchFamily="34" charset="0"/>
            </a:endParaRPr>
          </a:p>
          <a:p>
            <a:pPr lvl="1"/>
            <a:r>
              <a:rPr lang="ms-MY" sz="2400" dirty="0" smtClean="0">
                <a:solidFill>
                  <a:schemeClr val="bg1"/>
                </a:solidFill>
                <a:latin typeface="Source Sans Pro Light" pitchFamily="34" charset="0"/>
              </a:rPr>
              <a:t>John </a:t>
            </a:r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H</a:t>
            </a:r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wthorne</a:t>
            </a:r>
            <a:r>
              <a:rPr lang="ms-MY" sz="2400" dirty="0" smtClean="0">
                <a:solidFill>
                  <a:schemeClr val="bg1"/>
                </a:solidFill>
                <a:latin typeface="Source Sans Pro Light" pitchFamily="34" charset="0"/>
              </a:rPr>
              <a:t>(1690s)</a:t>
            </a:r>
            <a:endParaRPr lang="ms-MY" sz="2400" dirty="0" smtClean="0">
              <a:solidFill>
                <a:schemeClr val="bg1"/>
              </a:solidFill>
              <a:latin typeface="Source Sans Pro Light" pitchFamily="34" charset="0"/>
            </a:endParaRPr>
          </a:p>
          <a:p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Father</a:t>
            </a:r>
            <a:r>
              <a:rPr lang="ms-MY" sz="2400" dirty="0" smtClean="0">
                <a:solidFill>
                  <a:schemeClr val="bg1"/>
                </a:solidFill>
                <a:latin typeface="Source Sans Pro Light" pitchFamily="34" charset="0"/>
              </a:rPr>
              <a:t>: </a:t>
            </a:r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Nathaniel</a:t>
            </a:r>
            <a:r>
              <a:rPr lang="ms-MY" sz="2400" dirty="0" smtClean="0">
                <a:solidFill>
                  <a:schemeClr val="bg1"/>
                </a:solidFill>
                <a:latin typeface="Source Sans Pro Light" pitchFamily="34" charset="0"/>
              </a:rPr>
              <a:t> </a:t>
            </a:r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H</a:t>
            </a:r>
            <a:r>
              <a:rPr lang="ms-MY" sz="2400" dirty="0" smtClean="0">
                <a:solidFill>
                  <a:schemeClr val="bg1"/>
                </a:solidFill>
                <a:latin typeface="Source Sans Pro Light" pitchFamily="34" charset="0"/>
              </a:rPr>
              <a:t> (1808)</a:t>
            </a:r>
          </a:p>
          <a:p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Mother</a:t>
            </a:r>
            <a:r>
              <a:rPr lang="ms-MY" sz="2400" dirty="0" smtClean="0">
                <a:solidFill>
                  <a:schemeClr val="bg1"/>
                </a:solidFill>
                <a:latin typeface="Source Sans Pro Light" pitchFamily="34" charset="0"/>
              </a:rPr>
              <a:t>: Elizabeth </a:t>
            </a:r>
            <a:r>
              <a:rPr lang="ms-MY" sz="2400" dirty="0" err="1" smtClean="0">
                <a:solidFill>
                  <a:schemeClr val="bg1"/>
                </a:solidFill>
                <a:latin typeface="Source Sans Pro Light" pitchFamily="34" charset="0"/>
              </a:rPr>
              <a:t>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9997" y="3674437"/>
            <a:ext cx="3007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3600" dirty="0" err="1" smtClean="0">
                <a:solidFill>
                  <a:schemeClr val="bg1">
                    <a:lumMod val="95000"/>
                  </a:schemeClr>
                </a:solidFill>
              </a:rPr>
              <a:t>Education</a:t>
            </a:r>
            <a:endParaRPr lang="ms-MY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17566" y="4417818"/>
            <a:ext cx="4046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Source Sans Pro Light" pitchFamily="34" charset="0"/>
              </a:rPr>
              <a:t>Bowdoin College(1821-1825)</a:t>
            </a:r>
          </a:p>
          <a:p>
            <a:pPr algn="r"/>
            <a:r>
              <a:rPr lang="en-US" sz="2400" dirty="0" smtClean="0">
                <a:solidFill>
                  <a:schemeClr val="accent4"/>
                </a:solidFill>
                <a:latin typeface="Source Sans Pro Light" pitchFamily="34" charset="0"/>
              </a:rPr>
              <a:t>Franklin Pierce</a:t>
            </a:r>
          </a:p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Source Sans Pro Light" pitchFamily="34" charset="0"/>
              </a:rPr>
              <a:t>After graduation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94476" y="1313631"/>
            <a:ext cx="407836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Born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on July 4, 1804 </a:t>
            </a:r>
          </a:p>
        </p:txBody>
      </p:sp>
      <p:sp>
        <p:nvSpPr>
          <p:cNvPr id="9" name="Oval 8"/>
          <p:cNvSpPr/>
          <p:nvPr/>
        </p:nvSpPr>
        <p:spPr>
          <a:xfrm>
            <a:off x="7162129" y="2773001"/>
            <a:ext cx="950976" cy="95097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1"/>
          <p:cNvSpPr/>
          <p:nvPr/>
        </p:nvSpPr>
        <p:spPr>
          <a:xfrm>
            <a:off x="4104766" y="4114183"/>
            <a:ext cx="950976" cy="95097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 animBg="1"/>
      <p:bldP spid="18" grpId="0" animBg="1"/>
      <p:bldP spid="30" grpId="0"/>
      <p:bldP spid="31" grpId="0"/>
      <p:bldP spid="32" grpId="0"/>
      <p:bldP spid="3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34217" y="2190439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20362" y="0"/>
            <a:ext cx="13855" cy="2033859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34217" y="3524325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141526" y="5738202"/>
            <a:ext cx="944" cy="1133866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34217" y="4858211"/>
            <a:ext cx="0" cy="87999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032471" y="2014657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32471" y="3348543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32471" y="4682429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Extract 29"/>
          <p:cNvSpPr/>
          <p:nvPr/>
        </p:nvSpPr>
        <p:spPr>
          <a:xfrm rot="16200000" flipH="1">
            <a:off x="6539862" y="1974641"/>
            <a:ext cx="255814" cy="255814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H="1">
            <a:off x="8380065" y="961198"/>
            <a:ext cx="3007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Started writing</a:t>
            </a:r>
            <a:endParaRPr lang="ms-MY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flipH="1">
            <a:off x="8380065" y="1652422"/>
            <a:ext cx="37020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During 12-year stay at home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4"/>
                </a:solidFill>
              </a:rPr>
              <a:t>Fanshawe</a:t>
            </a:r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dirty="0" smtClean="0">
                <a:solidFill>
                  <a:schemeClr val="accent4"/>
                </a:solidFill>
              </a:rPr>
              <a:t>Twice-Told Tales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Didn’t bring much success</a:t>
            </a:r>
          </a:p>
        </p:txBody>
      </p:sp>
      <p:sp>
        <p:nvSpPr>
          <p:cNvPr id="39" name="Flowchart: Extract 38"/>
          <p:cNvSpPr/>
          <p:nvPr/>
        </p:nvSpPr>
        <p:spPr>
          <a:xfrm rot="5400000">
            <a:off x="4643857" y="3206144"/>
            <a:ext cx="255814" cy="255814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8484" y="1879809"/>
            <a:ext cx="3007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3600" dirty="0" err="1" smtClean="0">
                <a:solidFill>
                  <a:schemeClr val="bg1">
                    <a:lumMod val="95000"/>
                  </a:schemeClr>
                </a:solidFill>
              </a:rPr>
              <a:t>Marriage</a:t>
            </a:r>
            <a:endParaRPr lang="ms-MY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70686" y="2518942"/>
            <a:ext cx="36107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Got married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in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1842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pPr algn="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Wife: Sophia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Peabody 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a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painter,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transcendentalist.</a:t>
            </a:r>
          </a:p>
          <a:p>
            <a:pPr algn="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ettled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in Concord, Massachusetts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pPr algn="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hree children</a:t>
            </a:r>
          </a:p>
          <a:p>
            <a:pPr algn="r"/>
            <a:r>
              <a:rPr lang="en-US" sz="2400" dirty="0" smtClean="0">
                <a:solidFill>
                  <a:schemeClr val="accent4"/>
                </a:solidFill>
              </a:rPr>
              <a:t>The </a:t>
            </a:r>
            <a:r>
              <a:rPr lang="en-US" sz="2400" dirty="0">
                <a:solidFill>
                  <a:schemeClr val="accent4"/>
                </a:solidFill>
              </a:rPr>
              <a:t>Scarlet Letter</a:t>
            </a:r>
          </a:p>
        </p:txBody>
      </p:sp>
      <p:sp>
        <p:nvSpPr>
          <p:cNvPr id="48" name="Flowchart: Extract 47"/>
          <p:cNvSpPr/>
          <p:nvPr/>
        </p:nvSpPr>
        <p:spPr>
          <a:xfrm rot="16200000" flipH="1">
            <a:off x="6539298" y="4674663"/>
            <a:ext cx="255814" cy="255814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124873" y="3466001"/>
            <a:ext cx="3749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roductive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period </a:t>
            </a:r>
            <a:endParaRPr lang="ms-MY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flipH="1">
            <a:off x="8161601" y="4267884"/>
            <a:ext cx="43109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M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oved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to Red House in Lenox, Massachusetts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,</a:t>
            </a:r>
          </a:p>
          <a:p>
            <a:r>
              <a:rPr lang="en-US" sz="2400" dirty="0">
                <a:solidFill>
                  <a:schemeClr val="accent4"/>
                </a:solidFill>
                <a:latin typeface="Source Sans Pro Light" pitchFamily="34" charset="0"/>
              </a:rPr>
              <a:t>The House of the Seven Gables, </a:t>
            </a:r>
            <a:endParaRPr lang="en-US" sz="2400" dirty="0" smtClean="0">
              <a:solidFill>
                <a:schemeClr val="accent4"/>
              </a:solidFill>
              <a:latin typeface="Source Sans Pro Light" pitchFamily="34" charset="0"/>
            </a:endParaRPr>
          </a:p>
          <a:p>
            <a:r>
              <a:rPr lang="en-US" sz="2400" dirty="0" err="1" smtClean="0">
                <a:solidFill>
                  <a:schemeClr val="accent4"/>
                </a:solidFill>
                <a:latin typeface="Source Sans Pro Light" pitchFamily="34" charset="0"/>
              </a:rPr>
              <a:t>Blithedale</a:t>
            </a:r>
            <a:r>
              <a:rPr lang="en-US" sz="2400" dirty="0" smtClean="0">
                <a:solidFill>
                  <a:schemeClr val="accent4"/>
                </a:solidFill>
                <a:latin typeface="Source Sans Pro Light" pitchFamily="34" charset="0"/>
              </a:rPr>
              <a:t> Romance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153592" y="4294832"/>
            <a:ext cx="950976" cy="95097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H="1">
            <a:off x="3434450" y="2986470"/>
            <a:ext cx="950976" cy="95097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21"/>
          <p:cNvSpPr/>
          <p:nvPr/>
        </p:nvSpPr>
        <p:spPr>
          <a:xfrm flipH="1">
            <a:off x="7119149" y="1652422"/>
            <a:ext cx="950976" cy="95097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3" grpId="0" animBg="1"/>
      <p:bldP spid="30" grpId="0" animBg="1"/>
      <p:bldP spid="37" grpId="0"/>
      <p:bldP spid="38" grpId="0"/>
      <p:bldP spid="39" grpId="0" animBg="1"/>
      <p:bldP spid="46" grpId="0"/>
      <p:bldP spid="47" grpId="0"/>
      <p:bldP spid="48" grpId="0" animBg="1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133656" y="2298462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133656" y="0"/>
            <a:ext cx="0" cy="2167738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33656" y="3637773"/>
            <a:ext cx="0" cy="93688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45765" y="2121824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45765" y="3457208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Extract 9"/>
          <p:cNvSpPr/>
          <p:nvPr/>
        </p:nvSpPr>
        <p:spPr>
          <a:xfrm rot="16200000">
            <a:off x="6642046" y="2082027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47554" y="1088114"/>
            <a:ext cx="1554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3600" dirty="0" err="1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ms-MY" sz="3600" dirty="0" err="1" smtClean="0">
                <a:solidFill>
                  <a:schemeClr val="bg1">
                    <a:lumMod val="95000"/>
                  </a:schemeClr>
                </a:solidFill>
              </a:rPr>
              <a:t>broad</a:t>
            </a:r>
            <a:endParaRPr lang="ms-MY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93077" y="1920357"/>
            <a:ext cx="3944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an American Consul to </a:t>
            </a:r>
            <a:r>
              <a:rPr lang="en-US" altLang="zh-CN" sz="2400" u="sng" dirty="0">
                <a:solidFill>
                  <a:schemeClr val="bg1">
                    <a:lumMod val="95000"/>
                  </a:schemeClr>
                </a:solidFill>
              </a:rPr>
              <a:t>Britain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Hawthorne’s stayed in England from 1853-1857. 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Our Old Home. </a:t>
            </a:r>
            <a:endParaRPr lang="en-US" sz="2400" dirty="0" smtClean="0">
              <a:solidFill>
                <a:schemeClr val="accent4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V</a:t>
            </a:r>
            <a:r>
              <a:rPr lang="en-US" altLang="zh-CN" sz="2400" dirty="0" smtClean="0">
                <a:solidFill>
                  <a:schemeClr val="bg1"/>
                </a:solidFill>
              </a:rPr>
              <a:t>acation </a:t>
            </a:r>
            <a:r>
              <a:rPr lang="en-US" altLang="zh-CN" sz="2400" dirty="0">
                <a:solidFill>
                  <a:schemeClr val="bg1"/>
                </a:solidFill>
              </a:rPr>
              <a:t>to 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France and Italy </a:t>
            </a:r>
            <a:endParaRPr lang="en-US" sz="2400" u="sng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The Marble Faun.  </a:t>
            </a:r>
          </a:p>
        </p:txBody>
      </p:sp>
      <p:sp>
        <p:nvSpPr>
          <p:cNvPr id="16" name="Flowchart: Extract 15"/>
          <p:cNvSpPr/>
          <p:nvPr/>
        </p:nvSpPr>
        <p:spPr>
          <a:xfrm rot="5400000">
            <a:off x="5369453" y="3458466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7825" y="2158513"/>
            <a:ext cx="3007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3600" dirty="0" err="1" smtClean="0">
                <a:solidFill>
                  <a:schemeClr val="bg1">
                    <a:lumMod val="95000"/>
                  </a:schemeClr>
                </a:solidFill>
              </a:rPr>
              <a:t>Final</a:t>
            </a:r>
            <a:r>
              <a:rPr lang="ms-MY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ms-MY" sz="3600" dirty="0" err="1" smtClean="0">
                <a:solidFill>
                  <a:schemeClr val="bg1">
                    <a:lumMod val="95000"/>
                  </a:schemeClr>
                </a:solidFill>
              </a:rPr>
              <a:t>years</a:t>
            </a:r>
            <a:endParaRPr lang="ms-MY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724" y="2929450"/>
            <a:ext cx="3480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moving past his prime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pPr algn="r"/>
            <a:r>
              <a:rPr lang="en-US" sz="2400" dirty="0" smtClean="0">
                <a:solidFill>
                  <a:schemeClr val="accent4"/>
                </a:solidFill>
              </a:rPr>
              <a:t>incoherent </a:t>
            </a:r>
            <a:r>
              <a:rPr lang="en-US" sz="2400" dirty="0">
                <a:solidFill>
                  <a:schemeClr val="accent4"/>
                </a:solidFill>
              </a:rPr>
              <a:t>and left </a:t>
            </a:r>
            <a:r>
              <a:rPr lang="en-US" sz="2400" dirty="0" smtClean="0">
                <a:solidFill>
                  <a:schemeClr val="accent4"/>
                </a:solidFill>
              </a:rPr>
              <a:t>unfinished Drafts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illness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68896" y="1734445"/>
            <a:ext cx="950976" cy="95097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46130" y="3108338"/>
            <a:ext cx="950976" cy="95097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28865" y="4546625"/>
            <a:ext cx="581446" cy="58144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84694" y="4702710"/>
            <a:ext cx="269275" cy="269275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6130" y="5364538"/>
            <a:ext cx="428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Died on May 19, </a:t>
            </a:r>
            <a:r>
              <a:rPr lang="en-US" altLang="zh-CN" sz="3600" smtClean="0">
                <a:solidFill>
                  <a:schemeClr val="bg1">
                    <a:lumMod val="95000"/>
                  </a:schemeClr>
                </a:solidFill>
              </a:rPr>
              <a:t>1864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4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/>
      <p:bldP spid="15" grpId="0"/>
      <p:bldP spid="16" grpId="0" animBg="1"/>
      <p:bldP spid="23" grpId="0"/>
      <p:bldP spid="24" grpId="0"/>
      <p:bldP spid="40" grpId="0" animBg="1"/>
      <p:bldP spid="42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1244"/>
            <a:ext cx="12191998" cy="306534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 Works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4931765"/>
            <a:ext cx="12191999" cy="109737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5535" y="5064952"/>
            <a:ext cx="9087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Hawthorne’s high rank among American fiction writers is </a:t>
            </a:r>
            <a:r>
              <a:rPr lang="en-US" sz="2400" b="1" dirty="0">
                <a:solidFill>
                  <a:schemeClr val="accent4"/>
                </a:solidFill>
              </a:rPr>
              <a:t>the result of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at least </a:t>
            </a:r>
            <a:r>
              <a:rPr lang="en-US" sz="2400" b="1" dirty="0">
                <a:solidFill>
                  <a:schemeClr val="accent4"/>
                </a:solidFill>
              </a:rPr>
              <a:t>three considerations. </a:t>
            </a:r>
            <a:endParaRPr lang="ms-MY" sz="2400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55769" y="1362154"/>
            <a:ext cx="683622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69161" y="1563870"/>
            <a:ext cx="525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His published works include novels, short stories, and a biography of his college friend Franklin Pierce, the 14th President of the United States.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-9181" y="4427434"/>
            <a:ext cx="12201179" cy="88411"/>
            <a:chOff x="-9181" y="4427434"/>
            <a:chExt cx="12201179" cy="88411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 flipV="1">
              <a:off x="-9181" y="4429990"/>
              <a:ext cx="2391337" cy="8585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2382156" y="4429991"/>
              <a:ext cx="2391337" cy="8585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4773493" y="4429991"/>
              <a:ext cx="2391337" cy="8585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7161771" y="4429991"/>
              <a:ext cx="2391337" cy="8585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69161" y="2995227"/>
            <a:ext cx="525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His themes often center on the </a:t>
            </a:r>
            <a:r>
              <a:rPr lang="en-US" sz="2000" dirty="0">
                <a:solidFill>
                  <a:schemeClr val="accent4"/>
                </a:solidFill>
              </a:rPr>
              <a:t>inherent evil and sin of humanity</a:t>
            </a:r>
            <a:r>
              <a:rPr lang="en-US" sz="2000" dirty="0">
                <a:solidFill>
                  <a:schemeClr val="bg1"/>
                </a:solidFill>
              </a:rPr>
              <a:t>, and his works often have </a:t>
            </a:r>
            <a:r>
              <a:rPr lang="en-US" sz="2000" dirty="0">
                <a:solidFill>
                  <a:schemeClr val="accent4"/>
                </a:solidFill>
              </a:rPr>
              <a:t>moral messages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accent4"/>
                </a:solidFill>
              </a:rPr>
              <a:t>deep psychological complexity.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0" y="1465164"/>
            <a:ext cx="2838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15" grpId="0" animBg="1"/>
      <p:bldP spid="1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 Works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38200" y="1202162"/>
            <a:ext cx="97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 published works include novels, short stories, and </a:t>
            </a: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non-fictions.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57833" y="2022352"/>
            <a:ext cx="3095702" cy="4066214"/>
            <a:chOff x="639854" y="2022353"/>
            <a:chExt cx="2456665" cy="3897104"/>
          </a:xfrm>
          <a:solidFill>
            <a:schemeClr val="bg1"/>
          </a:solidFill>
        </p:grpSpPr>
        <p:sp>
          <p:nvSpPr>
            <p:cNvPr id="40" name="Flowchart: Process 39"/>
            <p:cNvSpPr/>
            <p:nvPr/>
          </p:nvSpPr>
          <p:spPr>
            <a:xfrm>
              <a:off x="639854" y="2022354"/>
              <a:ext cx="2366094" cy="3897103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Pentagon 42"/>
            <p:cNvSpPr/>
            <p:nvPr/>
          </p:nvSpPr>
          <p:spPr>
            <a:xfrm rot="5400000">
              <a:off x="1569954" y="1092256"/>
              <a:ext cx="505891" cy="2366092"/>
            </a:xfrm>
            <a:prstGeom prst="homePlate">
              <a:avLst>
                <a:gd name="adj" fmla="val 807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39854" y="2022353"/>
              <a:ext cx="2366094" cy="425425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Novels</a:t>
              </a:r>
              <a:endParaRPr lang="en-US" dirty="0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39854" y="2767213"/>
              <a:ext cx="2456665" cy="2979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4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</a:rPr>
                <a:t>Fanshawe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 (1828)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en-US" sz="1400" b="1" u="sng" dirty="0">
                  <a:solidFill>
                    <a:schemeClr val="bg1">
                      <a:lumMod val="95000"/>
                    </a:schemeClr>
                  </a:solidFill>
                </a:rPr>
                <a:t>The New Adam and Eve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 (1843)</a:t>
              </a:r>
            </a:p>
            <a:p>
              <a:pPr algn="ctr"/>
              <a:r>
                <a:rPr lang="en-US" sz="1400" b="1" u="sng" dirty="0">
                  <a:solidFill>
                    <a:schemeClr val="accent4"/>
                  </a:solidFill>
                </a:rPr>
                <a:t>The Scarlet Letter (1850)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The House of the Seven Gables (1851)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The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</a:rPr>
                <a:t>Blithedale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 Romance (1852)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The Marble 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Faun</a:t>
              </a:r>
              <a:r>
                <a:rPr lang="is-IS" sz="1400" dirty="0">
                  <a:solidFill>
                    <a:schemeClr val="bg1">
                      <a:lumMod val="95000"/>
                    </a:schemeClr>
                  </a:solidFill>
                </a:rPr>
                <a:t>(1860) </a:t>
              </a:r>
              <a:endParaRPr lang="is-IS" sz="14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The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</a:rPr>
                <a:t>Dolliver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 Romance (1863) </a:t>
              </a:r>
            </a:p>
            <a:p>
              <a:pPr algn="ctr"/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</a:rPr>
                <a:t>Septimius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Felton (1872)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Doctor </a:t>
              </a:r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</a:rPr>
                <a:t>Grimshawe's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 Secret: A Romance 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(1882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)</a:t>
              </a:r>
            </a:p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*The last three are </a:t>
              </a:r>
              <a:r>
                <a:rPr lang="en-US" sz="1400" dirty="0" smtClean="0">
                  <a:solidFill>
                    <a:schemeClr val="accent4"/>
                  </a:solidFill>
                </a:rPr>
                <a:t>unfinished</a:t>
              </a:r>
              <a:endParaRPr lang="en-US" sz="1400" dirty="0">
                <a:solidFill>
                  <a:schemeClr val="accent4"/>
                </a:solidFill>
              </a:endParaRPr>
            </a:p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590693" y="2022353"/>
            <a:ext cx="2828499" cy="3977002"/>
            <a:chOff x="3600007" y="2022353"/>
            <a:chExt cx="2153233" cy="3897104"/>
          </a:xfrm>
          <a:solidFill>
            <a:schemeClr val="bg1">
              <a:alpha val="20000"/>
            </a:schemeClr>
          </a:solidFill>
        </p:grpSpPr>
        <p:sp>
          <p:nvSpPr>
            <p:cNvPr id="89" name="Flowchart: Process 88"/>
            <p:cNvSpPr/>
            <p:nvPr/>
          </p:nvSpPr>
          <p:spPr>
            <a:xfrm>
              <a:off x="3600007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Pentagon 89"/>
            <p:cNvSpPr/>
            <p:nvPr/>
          </p:nvSpPr>
          <p:spPr>
            <a:xfrm rot="5400000">
              <a:off x="4423677" y="1198688"/>
              <a:ext cx="505892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3600007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Short story collections</a:t>
              </a:r>
              <a:endParaRPr lang="en-US" dirty="0">
                <a:latin typeface="+mj-lt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770532" y="2652135"/>
              <a:ext cx="1793225" cy="30460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u="sng" dirty="0">
                  <a:solidFill>
                    <a:schemeClr val="accent4"/>
                  </a:solidFill>
                </a:rPr>
                <a:t>Twice-Told Tales </a:t>
              </a:r>
              <a:r>
                <a:rPr lang="en-US" altLang="zh-CN" sz="1400" dirty="0">
                  <a:solidFill>
                    <a:schemeClr val="accent4"/>
                  </a:solidFill>
                </a:rPr>
                <a:t>(1837)</a:t>
              </a: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Grandfather's Chair (1840)</a:t>
              </a: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Mosses from an Old Manse (1846)</a:t>
              </a: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A Wonder-Book for Girls and Boys (1851)</a:t>
              </a: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The Snow-Image, and Other Twice-Told Tales (1852)</a:t>
              </a:r>
            </a:p>
            <a:p>
              <a:pPr algn="ctr"/>
              <a:r>
                <a:rPr lang="en-US" altLang="zh-CN" sz="1400" dirty="0" err="1">
                  <a:solidFill>
                    <a:schemeClr val="bg1">
                      <a:lumMod val="95000"/>
                    </a:schemeClr>
                  </a:solidFill>
                </a:rPr>
                <a:t>Tanglewood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 Tales (1853)</a:t>
              </a: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The </a:t>
              </a:r>
              <a:r>
                <a:rPr lang="en-US" altLang="zh-CN" sz="1400" dirty="0" err="1">
                  <a:solidFill>
                    <a:schemeClr val="bg1">
                      <a:lumMod val="95000"/>
                    </a:schemeClr>
                  </a:solidFill>
                </a:rPr>
                <a:t>Dolliver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 Romance and Other Pieces (1876)</a:t>
              </a:r>
            </a:p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The Great Stone Face and Other Tales of the White Mountains (1889)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01873" y="2022352"/>
            <a:ext cx="2557260" cy="3977002"/>
            <a:chOff x="6464261" y="2022353"/>
            <a:chExt cx="2153233" cy="3897104"/>
          </a:xfrm>
          <a:solidFill>
            <a:schemeClr val="bg1">
              <a:alpha val="20000"/>
            </a:schemeClr>
          </a:solidFill>
        </p:grpSpPr>
        <p:sp>
          <p:nvSpPr>
            <p:cNvPr id="93" name="Flowchart: Process 92"/>
            <p:cNvSpPr/>
            <p:nvPr/>
          </p:nvSpPr>
          <p:spPr>
            <a:xfrm>
              <a:off x="6464261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4" name="Pentagon 93"/>
            <p:cNvSpPr/>
            <p:nvPr/>
          </p:nvSpPr>
          <p:spPr>
            <a:xfrm rot="5400000">
              <a:off x="7287931" y="1198686"/>
              <a:ext cx="505891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5" name="Flowchart: Process 94"/>
            <p:cNvSpPr/>
            <p:nvPr/>
          </p:nvSpPr>
          <p:spPr>
            <a:xfrm>
              <a:off x="6464261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Selected short stories</a:t>
              </a:r>
              <a:endParaRPr lang="en-US" dirty="0">
                <a:latin typeface="+mj-lt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625442" y="2569040"/>
              <a:ext cx="1793225" cy="3257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"</a:t>
              </a:r>
              <a:r>
                <a:rPr lang="en-US" sz="1400" b="1" u="sng" dirty="0">
                  <a:solidFill>
                    <a:schemeClr val="accent4"/>
                  </a:solidFill>
                </a:rPr>
                <a:t>Roger </a:t>
              </a:r>
              <a:r>
                <a:rPr lang="en-US" sz="1400" b="1" u="sng" dirty="0" err="1">
                  <a:solidFill>
                    <a:schemeClr val="accent4"/>
                  </a:solidFill>
                </a:rPr>
                <a:t>Malvin's</a:t>
              </a:r>
              <a:r>
                <a:rPr lang="en-US" sz="1400" b="1" u="sng" dirty="0">
                  <a:solidFill>
                    <a:schemeClr val="accent4"/>
                  </a:solidFill>
                </a:rPr>
                <a:t> Burial</a:t>
              </a:r>
              <a:r>
                <a:rPr lang="en-US" sz="1400" dirty="0">
                  <a:solidFill>
                    <a:schemeClr val="accent4"/>
                  </a:solidFill>
                </a:rPr>
                <a:t>" 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(1832)</a:t>
              </a:r>
            </a:p>
            <a:p>
              <a:pPr algn="ctr"/>
              <a:r>
                <a:rPr lang="en-US" sz="1400" b="1" u="sng" dirty="0">
                  <a:solidFill>
                    <a:schemeClr val="accent4"/>
                  </a:solidFill>
                </a:rPr>
                <a:t>"My Kinsman, Major Molineux" </a:t>
              </a:r>
              <a:r>
                <a:rPr lang="en-US" sz="1400" dirty="0">
                  <a:solidFill>
                    <a:schemeClr val="accent4"/>
                  </a:solidFill>
                </a:rPr>
                <a:t>(1832)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"The Minister's Black Veil" (1832)</a:t>
              </a:r>
            </a:p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"</a:t>
              </a:r>
              <a:r>
                <a:rPr lang="en-US" sz="1400" b="1" u="sng" dirty="0">
                  <a:solidFill>
                    <a:schemeClr val="accent4"/>
                  </a:solidFill>
                </a:rPr>
                <a:t>Young Goodman Brown</a:t>
              </a:r>
              <a:r>
                <a:rPr lang="en-US" sz="1400" dirty="0">
                  <a:solidFill>
                    <a:schemeClr val="accent4"/>
                  </a:solidFill>
                </a:rPr>
                <a:t>" 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(1835)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"The Gray Champion" (1835)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"The White Old Maid" (1835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)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"Wakefield" (1835)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"The Ambitious Guest" (1835)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97103" y="2022352"/>
            <a:ext cx="2655933" cy="3977002"/>
            <a:chOff x="9192368" y="2022353"/>
            <a:chExt cx="2153233" cy="3897104"/>
          </a:xfrm>
          <a:solidFill>
            <a:schemeClr val="bg1">
              <a:alpha val="20000"/>
            </a:schemeClr>
          </a:solidFill>
        </p:grpSpPr>
        <p:sp>
          <p:nvSpPr>
            <p:cNvPr id="97" name="Flowchart: Process 96"/>
            <p:cNvSpPr/>
            <p:nvPr/>
          </p:nvSpPr>
          <p:spPr>
            <a:xfrm>
              <a:off x="9192368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8" name="Pentagon 97"/>
            <p:cNvSpPr/>
            <p:nvPr/>
          </p:nvSpPr>
          <p:spPr>
            <a:xfrm rot="5400000">
              <a:off x="10016038" y="1198686"/>
              <a:ext cx="505892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9" name="Flowchart: Process 98"/>
            <p:cNvSpPr/>
            <p:nvPr/>
          </p:nvSpPr>
          <p:spPr>
            <a:xfrm>
              <a:off x="9192368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Nonfiction</a:t>
              </a:r>
              <a:endParaRPr lang="en-US" dirty="0">
                <a:latin typeface="+mj-lt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378443" y="3335464"/>
              <a:ext cx="1793225" cy="1568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Twenty Days with Julian &amp; Little Bunny (written 1851, published 1904)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Our Old Home (1863)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Passages from the French and Italian Notebooks (1871)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8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954" y="1359602"/>
            <a:ext cx="1219199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</a:t>
            </a:r>
            <a:r>
              <a:rPr lang="en-US" dirty="0"/>
              <a:t>T</a:t>
            </a:r>
            <a:r>
              <a:rPr lang="en-US" dirty="0" smtClean="0"/>
              <a:t>heme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2354" y="1361245"/>
            <a:ext cx="4062335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7070" y="1251530"/>
            <a:ext cx="436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moral insight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9179" y="4406163"/>
            <a:ext cx="12201179" cy="90140"/>
            <a:chOff x="-9181" y="4425705"/>
            <a:chExt cx="12201179" cy="9014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 flipV="1">
              <a:off x="-9181" y="4425705"/>
              <a:ext cx="2391337" cy="9013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2382156" y="4425705"/>
              <a:ext cx="2391337" cy="901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773493" y="4425705"/>
              <a:ext cx="2391337" cy="901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7161771" y="4425705"/>
              <a:ext cx="2391337" cy="90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9889" y="5008135"/>
            <a:ext cx="12044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     Hawthorne’s </a:t>
            </a:r>
            <a:r>
              <a:rPr lang="en-US" altLang="zh-CN" sz="2000" dirty="0">
                <a:solidFill>
                  <a:schemeClr val="bg1"/>
                </a:solidFill>
              </a:rPr>
              <a:t>work initiated the most durable tradition in American fiction, that of the symbolic romance that assumes the universality of guilt and explores the complexities and ambiguities of man’s choices. 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-148367" y="1287361"/>
            <a:ext cx="436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Dark Romanticism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7751663" y="1269445"/>
            <a:ext cx="488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allegory &amp; </a:t>
            </a:r>
            <a:r>
              <a:rPr lang="en-US" sz="3600" dirty="0">
                <a:solidFill>
                  <a:schemeClr val="bg1"/>
                </a:solidFill>
              </a:rPr>
              <a:t>symbolism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88544" y="2024715"/>
            <a:ext cx="3777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an emphasis on human fallibility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the unintended consequences and </a:t>
            </a:r>
            <a:r>
              <a:rPr lang="en-US" sz="2400" dirty="0" smtClean="0">
                <a:solidFill>
                  <a:schemeClr val="bg1"/>
                </a:solidFill>
              </a:rPr>
              <a:t>complications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 algn="ctr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"</a:t>
            </a:r>
            <a:r>
              <a:rPr lang="en-US" sz="2400" dirty="0" err="1" smtClean="0">
                <a:solidFill>
                  <a:schemeClr val="bg1"/>
                </a:solidFill>
              </a:rPr>
              <a:t>atmospherical</a:t>
            </a:r>
            <a:r>
              <a:rPr lang="en-US" sz="2400" dirty="0" smtClean="0">
                <a:solidFill>
                  <a:schemeClr val="bg1"/>
                </a:solidFill>
              </a:rPr>
              <a:t> medium"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4101092" y="1845862"/>
            <a:ext cx="3824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Puritan </a:t>
            </a:r>
            <a:r>
              <a:rPr lang="en-US" sz="2400" dirty="0">
                <a:solidFill>
                  <a:schemeClr val="bg1"/>
                </a:solidFill>
              </a:rPr>
              <a:t>tradition </a:t>
            </a:r>
          </a:p>
          <a:p>
            <a:pPr marL="285750" indent="-285750" algn="ctr">
              <a:buFont typeface="Wingdings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rejected transparent optimism and looked more deeply </a:t>
            </a:r>
            <a:r>
              <a:rPr lang="en-US" sz="2400" dirty="0" smtClean="0">
                <a:solidFill>
                  <a:schemeClr val="bg1"/>
                </a:solidFill>
              </a:rPr>
              <a:t>into life: suffering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r>
              <a:rPr lang="en-US" sz="2400" dirty="0" smtClean="0">
                <a:solidFill>
                  <a:schemeClr val="bg1"/>
                </a:solidFill>
              </a:rPr>
              <a:t>love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firm and resolute </a:t>
            </a:r>
            <a:r>
              <a:rPr lang="en-US" sz="2400" dirty="0" smtClean="0">
                <a:solidFill>
                  <a:schemeClr val="bg1"/>
                </a:solidFill>
              </a:rPr>
              <a:t>observation </a:t>
            </a:r>
            <a:r>
              <a:rPr lang="en-US" sz="2400" dirty="0">
                <a:solidFill>
                  <a:schemeClr val="bg1"/>
                </a:solidFill>
              </a:rPr>
              <a:t>of </a:t>
            </a:r>
            <a:r>
              <a:rPr lang="en-US" sz="2400" dirty="0" smtClean="0">
                <a:solidFill>
                  <a:schemeClr val="bg1"/>
                </a:solidFill>
              </a:rPr>
              <a:t>mankind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7994908" y="1894093"/>
            <a:ext cx="4091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express larger generalizations about the problems of human </a:t>
            </a:r>
            <a:r>
              <a:rPr lang="en-US" sz="2400" dirty="0" smtClean="0">
                <a:solidFill>
                  <a:schemeClr val="bg1"/>
                </a:solidFill>
              </a:rPr>
              <a:t>existence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 algn="ctr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Emotional and not pasteboard </a:t>
            </a:r>
            <a:r>
              <a:rPr lang="en-US" sz="2400" dirty="0">
                <a:solidFill>
                  <a:schemeClr val="bg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34928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9339288" y="3433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5485151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4864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3251833" y="3719835"/>
            <a:ext cx="5688332" cy="35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</a:rPr>
              <a:t>Much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</a:rPr>
              <a:t> of my content is based on </a:t>
            </a:r>
            <a:r>
              <a:rPr kumimoji="0" lang="en-U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</a:rPr>
              <a:t>Biography.com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and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britannica.com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dirty="0" smtClean="0"/>
              <a:t>Thanks for watching!</a:t>
            </a:r>
            <a:endParaRPr lang="en-US" sz="4400" dirty="0"/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852712" y="6170951"/>
            <a:ext cx="3243287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685800"/>
            <a:ext cx="0" cy="20574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08" idx="1"/>
          </p:cNvCxnSpPr>
          <p:nvPr/>
        </p:nvCxnSpPr>
        <p:spPr>
          <a:xfrm>
            <a:off x="6096003" y="687984"/>
            <a:ext cx="3243285" cy="124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0"/>
            <a:ext cx="0" cy="205615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1829140" y="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51" grpId="0" animBg="1"/>
      <p:bldP spid="60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9031</TotalTime>
  <Words>610</Words>
  <Application>Microsoft Macintosh PowerPoint</Application>
  <PresentationFormat>宽屏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Source Sans Pro</vt:lpstr>
      <vt:lpstr>Source Sans Pro Light</vt:lpstr>
      <vt:lpstr>Wingdings</vt:lpstr>
      <vt:lpstr>Arial</vt:lpstr>
      <vt:lpstr>Office Theme</vt:lpstr>
      <vt:lpstr>PowerPoint 演示文稿</vt:lpstr>
      <vt:lpstr>PowerPoint 演示文稿</vt:lpstr>
      <vt:lpstr>Biography</vt:lpstr>
      <vt:lpstr>PowerPoint 演示文稿</vt:lpstr>
      <vt:lpstr>PowerPoint 演示文稿</vt:lpstr>
      <vt:lpstr>His Works</vt:lpstr>
      <vt:lpstr>His Works</vt:lpstr>
      <vt:lpstr>Style and Theme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张薇</cp:lastModifiedBy>
  <cp:revision>618</cp:revision>
  <dcterms:created xsi:type="dcterms:W3CDTF">2014-11-26T08:06:19Z</dcterms:created>
  <dcterms:modified xsi:type="dcterms:W3CDTF">2018-05-31T01:52:21Z</dcterms:modified>
</cp:coreProperties>
</file>