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69" r:id="rId2"/>
    <p:sldId id="270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E794E-2256-FF44-A711-A6455A6BBA88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7A9A-DE9B-7F45-B10C-85A204B12E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02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en-US" altLang="zh-CN" baseline="0" dirty="0"/>
              <a:t> terms of the process of “strategic cooperative relations”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7A9A-DE9B-7F45-B10C-85A204B12E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32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Joined SCO to call for US’s withdrawal from east Asia</a:t>
            </a:r>
          </a:p>
          <a:p>
            <a:pPr lvl="1"/>
            <a:r>
              <a:rPr kumimoji="1" lang="en-US" altLang="zh-CN" dirty="0"/>
              <a:t>resist US-backed efforts to pressure Iran 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7A9A-DE9B-7F45-B10C-85A204B12E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9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20C9-F6FF-44E8-8984-7259B741300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5DE3-BD47-4046-80AB-F016A2AAD27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Relations with Russia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孙琳 张薇 袁静怡</a:t>
            </a:r>
          </a:p>
        </p:txBody>
      </p:sp>
    </p:spTree>
    <p:extLst>
      <p:ext uri="{BB962C8B-B14F-4D97-AF65-F5344CB8AC3E}">
        <p14:creationId xmlns:p14="http://schemas.microsoft.com/office/powerpoint/2010/main" val="6902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812" y="1825625"/>
            <a:ext cx="58180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Soviet Union</a:t>
            </a:r>
          </a:p>
          <a:p>
            <a:r>
              <a:rPr lang="en-US" altLang="zh-CN" dirty="0"/>
              <a:t>Before 1949: troubled history</a:t>
            </a:r>
          </a:p>
          <a:p>
            <a:r>
              <a:rPr lang="en-US" altLang="zh-CN" dirty="0"/>
              <a:t>1949-1956: the alliance relationship</a:t>
            </a:r>
          </a:p>
          <a:p>
            <a:r>
              <a:rPr lang="en-US" altLang="zh-CN" dirty="0"/>
              <a:t>1956-1968: stalemate</a:t>
            </a:r>
          </a:p>
          <a:p>
            <a:r>
              <a:rPr lang="en-US" altLang="zh-CN" dirty="0"/>
              <a:t>1969-1982: confrontation</a:t>
            </a:r>
          </a:p>
          <a:p>
            <a:r>
              <a:rPr lang="en-US" altLang="zh-CN" dirty="0"/>
              <a:t>1982-1991: rapprochement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73906" y="1864098"/>
            <a:ext cx="5818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Russian Federation</a:t>
            </a:r>
          </a:p>
          <a:p>
            <a:r>
              <a:rPr lang="en-US" altLang="zh-CN" dirty="0"/>
              <a:t>1991-2001: Constructive relations</a:t>
            </a:r>
          </a:p>
          <a:p>
            <a:r>
              <a:rPr lang="en-US" altLang="zh-CN" dirty="0"/>
              <a:t>2001-2008: Mixed and Volatile</a:t>
            </a:r>
          </a:p>
          <a:p>
            <a:r>
              <a:rPr lang="en-US" altLang="zh-CN" dirty="0"/>
              <a:t>2008-: Cooperative and Tolerant</a:t>
            </a:r>
          </a:p>
        </p:txBody>
      </p:sp>
    </p:spTree>
    <p:extLst>
      <p:ext uri="{BB962C8B-B14F-4D97-AF65-F5344CB8AC3E}">
        <p14:creationId xmlns:p14="http://schemas.microsoft.com/office/powerpoint/2010/main" val="17717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1991-2001: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Constructive relations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Political: </a:t>
            </a:r>
          </a:p>
          <a:p>
            <a:pPr lvl="1"/>
            <a:r>
              <a:rPr kumimoji="1" lang="en-US" altLang="zh-CN" dirty="0"/>
              <a:t>China’s recognition of Russia; Russia’s respect and support for Beijing’s position on Taiwan (</a:t>
            </a:r>
            <a:r>
              <a:rPr kumimoji="1" lang="en-US" altLang="zh-CN" dirty="0" err="1"/>
              <a:t>Garver</a:t>
            </a:r>
            <a:r>
              <a:rPr kumimoji="1" lang="en-US" altLang="zh-CN" dirty="0"/>
              <a:t> 542)</a:t>
            </a:r>
          </a:p>
          <a:p>
            <a:pPr lvl="1"/>
            <a:r>
              <a:rPr kumimoji="1" lang="en-US" altLang="zh-CN" dirty="0"/>
              <a:t>Yeltsin’s visit in 1992 initiate the strategic partnership(</a:t>
            </a:r>
            <a:r>
              <a:rPr kumimoji="1" lang="en-US" altLang="zh-CN" dirty="0" err="1"/>
              <a:t>Garver</a:t>
            </a:r>
            <a:r>
              <a:rPr kumimoji="1" lang="en-US" altLang="zh-CN" dirty="0"/>
              <a:t> 542-543)</a:t>
            </a:r>
          </a:p>
          <a:p>
            <a:pPr lvl="1"/>
            <a:r>
              <a:rPr kumimoji="1" lang="en-US" altLang="zh-CN" dirty="0"/>
              <a:t>Cooperation to stabilize the Central Asia (</a:t>
            </a:r>
            <a:r>
              <a:rPr kumimoji="1" lang="en-US" altLang="zh-CN" dirty="0" err="1"/>
              <a:t>Garver</a:t>
            </a:r>
            <a:r>
              <a:rPr kumimoji="1" lang="en-US" altLang="zh-CN" dirty="0"/>
              <a:t> 543) </a:t>
            </a:r>
          </a:p>
          <a:p>
            <a:pPr lvl="1"/>
            <a:r>
              <a:rPr kumimoji="1" lang="en-US" altLang="zh-CN" dirty="0"/>
              <a:t>Yeltsin’s visit in 1996 and the Shanghai Five to counter the US and NATO(Sutter 263; </a:t>
            </a:r>
            <a:r>
              <a:rPr kumimoji="1" lang="en-US" altLang="zh-CN" dirty="0" err="1"/>
              <a:t>Garver</a:t>
            </a:r>
            <a:r>
              <a:rPr kumimoji="1" lang="en-US" altLang="zh-CN" dirty="0"/>
              <a:t> 544)</a:t>
            </a:r>
          </a:p>
          <a:p>
            <a:r>
              <a:rPr kumimoji="1" lang="en-US" altLang="zh-CN" dirty="0"/>
              <a:t>Economic</a:t>
            </a:r>
          </a:p>
          <a:p>
            <a:pPr lvl="1"/>
            <a:r>
              <a:rPr kumimoji="1" lang="en-US" altLang="zh-CN" dirty="0"/>
              <a:t>Arms and industrial products sales for food and other inexpensive goods (Sutter)</a:t>
            </a:r>
          </a:p>
          <a:p>
            <a:pPr lvl="2"/>
            <a:r>
              <a:rPr kumimoji="1" lang="en-US" altLang="zh-CN" dirty="0"/>
              <a:t>Asymmetry dependence(Sutter 268; Kaczmarski 22):</a:t>
            </a:r>
          </a:p>
          <a:p>
            <a:pPr lvl="1"/>
            <a:r>
              <a:rPr kumimoji="1" lang="en-US" altLang="zh-CN" dirty="0" err="1"/>
              <a:t>Infrustracture</a:t>
            </a:r>
            <a:r>
              <a:rPr kumimoji="1" lang="en-US" altLang="zh-CN" dirty="0"/>
              <a:t>  of roads, rails, postal and telephonic links (Sutter 265)</a:t>
            </a:r>
          </a:p>
          <a:p>
            <a:r>
              <a:rPr kumimoji="1" lang="en-US" altLang="zh-CN" dirty="0"/>
              <a:t>Military:</a:t>
            </a:r>
          </a:p>
          <a:p>
            <a:pPr lvl="1"/>
            <a:r>
              <a:rPr kumimoji="1" lang="en-US" altLang="zh-CN" dirty="0"/>
              <a:t>Progress on resolving Border issue 1991 eastern border; 1994 </a:t>
            </a:r>
            <a:r>
              <a:rPr kumimoji="1" lang="en-US" altLang="zh-CN"/>
              <a:t>western border (Sutter 263)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Withdrawal or reduce of troops(Sutter 263)</a:t>
            </a:r>
          </a:p>
          <a:p>
            <a:pPr lvl="1"/>
            <a:r>
              <a:rPr kumimoji="1" lang="en-US" altLang="zh-CN" dirty="0"/>
              <a:t>Russia has been China’s most important supplier of weapons (Bolt and Cross 7)</a:t>
            </a:r>
          </a:p>
          <a:p>
            <a:pPr lvl="2"/>
            <a:r>
              <a:rPr kumimoji="1" lang="en-US" altLang="zh-CN" dirty="0"/>
              <a:t>Russia’s reservation; China’s suspicion(Sutter 268)</a:t>
            </a:r>
          </a:p>
        </p:txBody>
      </p:sp>
    </p:spTree>
    <p:extLst>
      <p:ext uri="{BB962C8B-B14F-4D97-AF65-F5344CB8AC3E}">
        <p14:creationId xmlns:p14="http://schemas.microsoft.com/office/powerpoint/2010/main" val="66616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8239" y="305752"/>
            <a:ext cx="2866901" cy="1325563"/>
          </a:xfrm>
        </p:spPr>
        <p:txBody>
          <a:bodyPr/>
          <a:lstStyle/>
          <a:p>
            <a:r>
              <a:rPr kumimoji="1" lang="en-US" altLang="zh-CN" dirty="0"/>
              <a:t>Factors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8236" y="1766248"/>
            <a:ext cx="8191006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Global factors:</a:t>
            </a:r>
          </a:p>
          <a:p>
            <a:pPr lvl="1"/>
            <a:r>
              <a:rPr lang="en-US" altLang="zh-CN" dirty="0"/>
              <a:t>the expectations of Large-scale Western economic assistance in 1990s were not met. (Bolt and Cross 4; </a:t>
            </a:r>
            <a:r>
              <a:rPr lang="en-US" altLang="zh-CN" dirty="0" err="1"/>
              <a:t>Garver</a:t>
            </a:r>
            <a:r>
              <a:rPr lang="en-US" altLang="zh-CN" dirty="0"/>
              <a:t> 544)</a:t>
            </a:r>
            <a:endParaRPr lang="zh-CN" altLang="zh-CN" dirty="0"/>
          </a:p>
          <a:p>
            <a:pPr lvl="1"/>
            <a:r>
              <a:rPr lang="en-US" altLang="zh-CN" dirty="0"/>
              <a:t>the movement backed by the US of the ex-communist East European countries toward NATO (</a:t>
            </a:r>
            <a:r>
              <a:rPr lang="en-US" altLang="zh-CN" dirty="0" err="1"/>
              <a:t>Garver</a:t>
            </a:r>
            <a:r>
              <a:rPr lang="en-US" altLang="zh-CN" dirty="0"/>
              <a:t> 545) </a:t>
            </a:r>
            <a:endParaRPr lang="zh-CN" altLang="zh-CN" dirty="0"/>
          </a:p>
          <a:p>
            <a:r>
              <a:rPr kumimoji="1" lang="en-US" altLang="zh-CN" dirty="0"/>
              <a:t>Domestic factors:</a:t>
            </a:r>
          </a:p>
          <a:p>
            <a:pPr lvl="1"/>
            <a:r>
              <a:rPr lang="en-US" altLang="zh-CN" dirty="0"/>
              <a:t>Both Beijing and Moscow wanted to focus on domestic issues with minimum international distractions. (</a:t>
            </a:r>
            <a:r>
              <a:rPr lang="en-US" altLang="zh-CN" dirty="0" err="1"/>
              <a:t>Garver</a:t>
            </a:r>
            <a:r>
              <a:rPr lang="en-US" altLang="zh-CN" dirty="0"/>
              <a:t> 540)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33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2001-2008: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Mixed and Volatile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Economic</a:t>
            </a:r>
          </a:p>
          <a:p>
            <a:pPr lvl="1"/>
            <a:r>
              <a:rPr kumimoji="1" lang="en-US" altLang="zh-CN" dirty="0"/>
              <a:t>Trade in energy: Russia’s Oil exports to China increased(Sutter 269,270)</a:t>
            </a:r>
          </a:p>
          <a:p>
            <a:pPr lvl="1"/>
            <a:r>
              <a:rPr kumimoji="1" lang="en-US" altLang="zh-CN" dirty="0"/>
              <a:t>A drop-off in Arms sales and defense technology(Sutter 269); </a:t>
            </a:r>
          </a:p>
          <a:p>
            <a:pPr lvl="1"/>
            <a:r>
              <a:rPr kumimoji="1" lang="en-US" altLang="zh-CN" dirty="0"/>
              <a:t>Russia’s failures to link arms sales to commercial trade(Sutter 270)</a:t>
            </a:r>
          </a:p>
          <a:p>
            <a:r>
              <a:rPr kumimoji="1" lang="en-US" altLang="zh-CN" dirty="0"/>
              <a:t>Political: </a:t>
            </a:r>
          </a:p>
          <a:p>
            <a:pPr lvl="1"/>
            <a:r>
              <a:rPr kumimoji="1" lang="en-US" altLang="zh-CN" dirty="0"/>
              <a:t>Treaty of Good-Neighborliness, Friendship, and Cooperation in 2001(</a:t>
            </a:r>
            <a:r>
              <a:rPr kumimoji="1" lang="en-US" altLang="zh-CN" dirty="0" err="1"/>
              <a:t>Garver</a:t>
            </a:r>
            <a:r>
              <a:rPr kumimoji="1" lang="en-US" altLang="zh-CN" dirty="0"/>
              <a:t> 548; Bolt and Cross 5)</a:t>
            </a:r>
          </a:p>
          <a:p>
            <a:pPr lvl="1"/>
            <a:r>
              <a:rPr kumimoji="1" lang="en-US" altLang="zh-CN" dirty="0"/>
              <a:t>Limited cooperation against the US: Changes in attitudes, SCO, Iran (Sutter 271-272)</a:t>
            </a:r>
          </a:p>
          <a:p>
            <a:pPr lvl="1"/>
            <a:r>
              <a:rPr kumimoji="1" lang="en-US" altLang="zh-CN" dirty="0"/>
              <a:t>Pursue good-neighborly relations and bilateral CBMs</a:t>
            </a:r>
          </a:p>
          <a:p>
            <a:pPr lvl="1"/>
            <a:r>
              <a:rPr kumimoji="1" lang="en-US" altLang="zh-CN" sz="2800" dirty="0"/>
              <a:t>official visits:2006, 2007 (Sutter 271)</a:t>
            </a:r>
          </a:p>
          <a:p>
            <a:r>
              <a:rPr kumimoji="1" lang="en-US" altLang="zh-CN" dirty="0"/>
              <a:t>Military:</a:t>
            </a:r>
          </a:p>
          <a:p>
            <a:pPr lvl="1"/>
            <a:r>
              <a:rPr kumimoji="1" lang="en-US" altLang="zh-CN" dirty="0"/>
              <a:t>China step up its military modernization (Sutter 270)</a:t>
            </a:r>
          </a:p>
          <a:p>
            <a:pPr lvl="1"/>
            <a:r>
              <a:rPr kumimoji="1" lang="en-US" altLang="zh-CN" dirty="0"/>
              <a:t>Russia’s inability to fulfill some of China’s needs (Sutter 273)</a:t>
            </a:r>
          </a:p>
          <a:p>
            <a:pPr lvl="1"/>
            <a:r>
              <a:rPr kumimoji="1" lang="en-US" altLang="zh-CN" dirty="0"/>
              <a:t>2008 agreement on the demarcation of the last remaining disputed territory.(Bolt and Cross 7; </a:t>
            </a:r>
            <a:r>
              <a:rPr lang="en-US" altLang="zh-CN" dirty="0"/>
              <a:t>Kaczmarski</a:t>
            </a:r>
            <a:r>
              <a:rPr lang="zh-CN" altLang="zh-CN" dirty="0"/>
              <a:t> </a:t>
            </a:r>
            <a:r>
              <a:rPr lang="en-US" altLang="zh-CN" dirty="0"/>
              <a:t> 21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7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8239" y="305752"/>
            <a:ext cx="2866901" cy="1325563"/>
          </a:xfrm>
        </p:spPr>
        <p:txBody>
          <a:bodyPr/>
          <a:lstStyle/>
          <a:p>
            <a:r>
              <a:rPr kumimoji="1" lang="en-US" altLang="zh-CN" dirty="0"/>
              <a:t>Factors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8236" y="1766248"/>
            <a:ext cx="80010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Global factors:</a:t>
            </a:r>
          </a:p>
          <a:p>
            <a:pPr lvl="1"/>
            <a:r>
              <a:rPr kumimoji="1" lang="en-US" altLang="zh-CN" dirty="0"/>
              <a:t>George W. Bush became president in 2001</a:t>
            </a:r>
          </a:p>
          <a:p>
            <a:pPr lvl="1"/>
            <a:r>
              <a:rPr kumimoji="1" lang="en-US" altLang="zh-CN" dirty="0"/>
              <a:t>911 terrorist attack in 2001</a:t>
            </a:r>
          </a:p>
          <a:p>
            <a:r>
              <a:rPr kumimoji="1" lang="en-US" altLang="zh-CN" dirty="0"/>
              <a:t>Domestic factors:</a:t>
            </a:r>
          </a:p>
          <a:p>
            <a:pPr lvl="1"/>
            <a:r>
              <a:rPr lang="en-US" altLang="zh-CN" dirty="0"/>
              <a:t>a legacy of mutual mistrust (Bolt and Cross 9)</a:t>
            </a:r>
          </a:p>
          <a:p>
            <a:pPr lvl="1"/>
            <a:r>
              <a:rPr lang="en-US" altLang="zh-CN" dirty="0"/>
              <a:t>expand bilateral security cooperation so as to safeguard the long-term peace and security of China’s northern border region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kumimoji="1" lang="en-US" altLang="zh-CN" dirty="0"/>
              <a:t>Both </a:t>
            </a:r>
            <a:r>
              <a:rPr lang="en-US" altLang="zh-CN" dirty="0"/>
              <a:t> wanted to construct good bilateral relations with the US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016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470" y="270534"/>
            <a:ext cx="8847859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2008-: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Cooperative and Tolerant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Economic</a:t>
            </a:r>
          </a:p>
          <a:p>
            <a:pPr lvl="1"/>
            <a:r>
              <a:rPr kumimoji="1" lang="en-US" altLang="zh-CN" dirty="0"/>
              <a:t>Russia sought large energy deals with China(Sutter 273)</a:t>
            </a:r>
          </a:p>
          <a:p>
            <a:pPr lvl="1"/>
            <a:r>
              <a:rPr kumimoji="1" lang="en-US" altLang="zh-CN" dirty="0"/>
              <a:t>agreement to sell most advance arms and technologies and economic modernization (Sutter 273; Kaczmarski 21); </a:t>
            </a:r>
          </a:p>
          <a:p>
            <a:pPr lvl="1"/>
            <a:r>
              <a:rPr kumimoji="1" lang="en-US" altLang="zh-CN" dirty="0"/>
              <a:t>2008 the construction of an oil pipeline to China; </a:t>
            </a:r>
            <a:r>
              <a:rPr lang="en-US" altLang="zh-CN" dirty="0"/>
              <a:t>gas contract signed in 2014</a:t>
            </a:r>
            <a:r>
              <a:rPr kumimoji="1" lang="en-US" altLang="zh-CN" dirty="0"/>
              <a:t> (Kaczmarski 21)</a:t>
            </a:r>
          </a:p>
          <a:p>
            <a:r>
              <a:rPr kumimoji="1" lang="en-US" altLang="zh-CN" dirty="0"/>
              <a:t>Political: </a:t>
            </a:r>
          </a:p>
          <a:p>
            <a:pPr lvl="1"/>
            <a:r>
              <a:rPr kumimoji="1" lang="en-US" altLang="zh-CN" dirty="0"/>
              <a:t>Changes of presidents; frequent visits (Kaczmarski 18)</a:t>
            </a:r>
          </a:p>
          <a:p>
            <a:pPr lvl="1"/>
            <a:r>
              <a:rPr kumimoji="1" lang="en-US" altLang="zh-CN" dirty="0"/>
              <a:t>A common call for a more multi-polar world order(Bolt and Cross 7-8); Defenders of state sovereignty; bulwark against international disorder(Bolt and Cross 8)</a:t>
            </a:r>
          </a:p>
          <a:p>
            <a:pPr lvl="1"/>
            <a:r>
              <a:rPr lang="en-US" altLang="zh-CN" dirty="0"/>
              <a:t>Territorial integrity: Taiwan; Caucasus and the CIS area (Kaczmarski 19)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(Put to Test; a sign of tolerance not divergence)</a:t>
            </a:r>
          </a:p>
          <a:p>
            <a:pPr lvl="1"/>
            <a:r>
              <a:rPr kumimoji="1" lang="en-US" altLang="zh-CN" dirty="0"/>
              <a:t>Geopolitical: Asia-pacific countries, Japan, Vietnam, central Asia, Mongolia</a:t>
            </a:r>
          </a:p>
          <a:p>
            <a:pPr lvl="1"/>
            <a:r>
              <a:rPr kumimoji="1" lang="en-US" altLang="zh-CN" dirty="0"/>
              <a:t>Xi Stood beside Putin after Russia’ coerced annexation of Crimea and military aggression against Ukraine (Sutter 273; Bolt and Cross 5,14; Kaczmarski 20)</a:t>
            </a:r>
          </a:p>
          <a:p>
            <a:r>
              <a:rPr kumimoji="1" lang="en-US" altLang="zh-CN" dirty="0"/>
              <a:t>Military:</a:t>
            </a:r>
          </a:p>
          <a:p>
            <a:pPr lvl="1"/>
            <a:r>
              <a:rPr kumimoji="1" lang="en-US" altLang="zh-CN" dirty="0"/>
              <a:t>Bilateral military exercises (Sutter 274; Kaczmarski 21)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3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8239" y="305752"/>
            <a:ext cx="2866901" cy="1325563"/>
          </a:xfrm>
        </p:spPr>
        <p:txBody>
          <a:bodyPr/>
          <a:lstStyle/>
          <a:p>
            <a:r>
              <a:rPr kumimoji="1" lang="en-US" altLang="zh-CN" dirty="0"/>
              <a:t>Factors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8236" y="1766248"/>
            <a:ext cx="8072252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Global factors:</a:t>
            </a:r>
          </a:p>
          <a:p>
            <a:pPr lvl="1"/>
            <a:r>
              <a:rPr lang="en-US" altLang="zh-CN" dirty="0"/>
              <a:t>western sanctions after 2014 crisis pushed Russia further toward China (Bolt and Cross 5)</a:t>
            </a:r>
          </a:p>
          <a:p>
            <a:pPr lvl="1"/>
            <a:r>
              <a:rPr lang="en-US" altLang="zh-CN" dirty="0"/>
              <a:t>a stronger NATO military presence close to Russian borders; the United States pivot to Asia</a:t>
            </a:r>
            <a:r>
              <a:rPr lang="zh-CN" altLang="zh-CN" dirty="0"/>
              <a:t> </a:t>
            </a:r>
            <a:r>
              <a:rPr lang="en-US" altLang="zh-CN" dirty="0"/>
              <a:t> (Bolt and Cross 7)</a:t>
            </a:r>
            <a:endParaRPr lang="zh-CN" altLang="zh-CN" dirty="0"/>
          </a:p>
          <a:p>
            <a:r>
              <a:rPr kumimoji="1" lang="en-US" altLang="zh-CN" dirty="0"/>
              <a:t>Domestic factors:</a:t>
            </a:r>
          </a:p>
          <a:p>
            <a:pPr lvl="1"/>
            <a:r>
              <a:rPr kumimoji="1" lang="en-US" altLang="zh-CN" dirty="0"/>
              <a:t>Economic modernization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279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723</Words>
  <Application>Microsoft Macintosh PowerPoint</Application>
  <PresentationFormat>宽屏</PresentationFormat>
  <Paragraphs>81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Arial</vt:lpstr>
      <vt:lpstr>Calibri</vt:lpstr>
      <vt:lpstr>Calibri Light</vt:lpstr>
      <vt:lpstr>1_Office 主题</vt:lpstr>
      <vt:lpstr>Relations with Russia</vt:lpstr>
      <vt:lpstr>Overview</vt:lpstr>
      <vt:lpstr>1991-2001: Constructive relations</vt:lpstr>
      <vt:lpstr>Factors</vt:lpstr>
      <vt:lpstr>2001-2008: Mixed and Volatile</vt:lpstr>
      <vt:lpstr>Factors</vt:lpstr>
      <vt:lpstr>2008-: Cooperative and Tolerant</vt:lpstr>
      <vt:lpstr>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17010079@bfsu.edu.cn</dc:creator>
  <cp:lastModifiedBy>Eliza Zan</cp:lastModifiedBy>
  <cp:revision>36</cp:revision>
  <dcterms:created xsi:type="dcterms:W3CDTF">2018-11-13T04:07:02Z</dcterms:created>
  <dcterms:modified xsi:type="dcterms:W3CDTF">2023-11-14T08:47:44Z</dcterms:modified>
</cp:coreProperties>
</file>