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256" r:id="rId2"/>
    <p:sldId id="257" r:id="rId3"/>
    <p:sldId id="258" r:id="rId4"/>
    <p:sldId id="259" r:id="rId5"/>
    <p:sldId id="264" r:id="rId6"/>
    <p:sldId id="268" r:id="rId7"/>
    <p:sldId id="266" r:id="rId8"/>
    <p:sldId id="267" r:id="rId9"/>
    <p:sldId id="261" r:id="rId10"/>
    <p:sldId id="276" r:id="rId11"/>
    <p:sldId id="273" r:id="rId12"/>
    <p:sldId id="262" r:id="rId13"/>
    <p:sldId id="275" r:id="rId14"/>
    <p:sldId id="274" r:id="rId15"/>
    <p:sldId id="272" r:id="rId16"/>
    <p:sldId id="271"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4956"/>
    <p:restoredTop sz="91843"/>
  </p:normalViewPr>
  <p:slideViewPr>
    <p:cSldViewPr snapToGrid="0" snapToObjects="1">
      <p:cViewPr>
        <p:scale>
          <a:sx n="44" d="100"/>
          <a:sy n="44" d="100"/>
        </p:scale>
        <p:origin x="-984" y="-57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904281-108F-0541-97A5-3CFE471F0345}" type="datetimeFigureOut">
              <a:rPr kumimoji="1" lang="zh-CN" altLang="en-US" smtClean="0"/>
              <a:pPr/>
              <a:t>2018-11-7</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6E1C07-3508-9848-AF98-34558FE087DD}" type="slidenum">
              <a:rPr kumimoji="1" lang="zh-CN" altLang="en-US" smtClean="0"/>
              <a:pPr/>
              <a:t>‹#›</a:t>
            </a:fld>
            <a:endParaRPr kumimoji="1" lang="zh-CN" altLang="en-US"/>
          </a:p>
        </p:txBody>
      </p:sp>
    </p:spTree>
    <p:extLst>
      <p:ext uri="{BB962C8B-B14F-4D97-AF65-F5344CB8AC3E}">
        <p14:creationId xmlns:p14="http://schemas.microsoft.com/office/powerpoint/2010/main" xmlns="" val="537544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Good morning, everyone!</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FA6E1C07-3508-9848-AF98-34558FE087DD}" type="slidenum">
              <a:rPr kumimoji="1" lang="zh-CN" altLang="en-US" smtClean="0"/>
              <a:pPr/>
              <a:t>1</a:t>
            </a:fld>
            <a:endParaRPr kumimoji="1" lang="zh-CN" altLang="en-US"/>
          </a:p>
        </p:txBody>
      </p:sp>
    </p:spTree>
    <p:extLst>
      <p:ext uri="{BB962C8B-B14F-4D97-AF65-F5344CB8AC3E}">
        <p14:creationId xmlns:p14="http://schemas.microsoft.com/office/powerpoint/2010/main" xmlns="" val="147841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As experienced second language learners, we have acquired the skill of using the right word order to form a sentence: in a declarative sentence (</a:t>
            </a:r>
            <a:r>
              <a:rPr lang="zh-CN" altLang="zh-CN" sz="1200" kern="1200" dirty="0" smtClean="0">
                <a:solidFill>
                  <a:schemeClr val="tx1"/>
                </a:solidFill>
                <a:effectLst/>
                <a:latin typeface="+mn-lt"/>
                <a:ea typeface="+mn-ea"/>
                <a:cs typeface="+mn-cs"/>
              </a:rPr>
              <a:t>陈述句</a:t>
            </a:r>
            <a:r>
              <a:rPr lang="en-US" altLang="zh-CN" sz="1200" kern="1200" dirty="0" smtClean="0">
                <a:solidFill>
                  <a:schemeClr val="tx1"/>
                </a:solidFill>
                <a:effectLst/>
                <a:latin typeface="+mn-lt"/>
                <a:ea typeface="+mn-ea"/>
                <a:cs typeface="+mn-cs"/>
              </a:rPr>
              <a:t>): subject-verb-object; in an interrogative sentence(</a:t>
            </a:r>
            <a:r>
              <a:rPr lang="zh-CN" altLang="zh-CN" sz="1200" kern="1200" dirty="0" smtClean="0">
                <a:solidFill>
                  <a:schemeClr val="tx1"/>
                </a:solidFill>
                <a:effectLst/>
                <a:latin typeface="+mn-lt"/>
                <a:ea typeface="+mn-ea"/>
                <a:cs typeface="+mn-cs"/>
              </a:rPr>
              <a:t>疑问句</a:t>
            </a:r>
            <a:r>
              <a:rPr lang="en-US" altLang="zh-CN" sz="1200" kern="1200" dirty="0" smtClean="0">
                <a:solidFill>
                  <a:schemeClr val="tx1"/>
                </a:solidFill>
                <a:effectLst/>
                <a:latin typeface="+mn-lt"/>
                <a:ea typeface="+mn-ea"/>
                <a:cs typeface="+mn-cs"/>
              </a:rPr>
              <a:t>): auxiliary-subject-verb. However, when it comes to the order of groups of words, namely, phrases and clauses, we are less certain in terms of where to put them. Should I put the adverbial phrase at the beginning of the sentence, or should I put it at the ending? Today, I’m </a:t>
            </a:r>
            <a:r>
              <a:rPr lang="en-US" altLang="zh-CN" sz="1200" kern="1200" dirty="0" err="1" smtClean="0">
                <a:solidFill>
                  <a:schemeClr val="tx1"/>
                </a:solidFill>
                <a:effectLst/>
                <a:latin typeface="+mn-lt"/>
                <a:ea typeface="+mn-ea"/>
                <a:cs typeface="+mn-cs"/>
              </a:rPr>
              <a:t>gonna</a:t>
            </a:r>
            <a:r>
              <a:rPr lang="en-US" altLang="zh-CN" sz="1200" kern="1200" dirty="0" smtClean="0">
                <a:solidFill>
                  <a:schemeClr val="tx1"/>
                </a:solidFill>
                <a:effectLst/>
                <a:latin typeface="+mn-lt"/>
                <a:ea typeface="+mn-ea"/>
                <a:cs typeface="+mn-cs"/>
              </a:rPr>
              <a:t> introduce to you two principles which I summarize from the </a:t>
            </a:r>
            <a:r>
              <a:rPr lang="en-US" altLang="zh-CN" sz="1200" i="1" kern="1200" dirty="0" smtClean="0">
                <a:solidFill>
                  <a:schemeClr val="tx1"/>
                </a:solidFill>
                <a:effectLst/>
                <a:latin typeface="+mn-lt"/>
                <a:ea typeface="+mn-ea"/>
                <a:cs typeface="+mn-cs"/>
              </a:rPr>
              <a:t>translator’s guide to Chinglish</a:t>
            </a:r>
            <a:r>
              <a:rPr lang="en-US" altLang="zh-CN" sz="1200" kern="1200" dirty="0" smtClean="0">
                <a:solidFill>
                  <a:schemeClr val="tx1"/>
                </a:solidFill>
                <a:effectLst/>
                <a:latin typeface="+mn-lt"/>
                <a:ea typeface="+mn-ea"/>
                <a:cs typeface="+mn-cs"/>
              </a:rPr>
              <a:t> (</a:t>
            </a:r>
            <a:r>
              <a:rPr lang="zh-CN" altLang="zh-CN" sz="1200" i="1" kern="1200" dirty="0" smtClean="0">
                <a:solidFill>
                  <a:schemeClr val="tx1"/>
                </a:solidFill>
                <a:effectLst/>
                <a:latin typeface="+mn-lt"/>
                <a:ea typeface="+mn-ea"/>
                <a:cs typeface="+mn-cs"/>
              </a:rPr>
              <a:t>中式英语之鉴</a:t>
            </a:r>
            <a:r>
              <a:rPr lang="en-US" altLang="zh-CN" sz="1200" kern="1200" dirty="0" smtClean="0">
                <a:solidFill>
                  <a:schemeClr val="tx1"/>
                </a:solidFill>
                <a:effectLst/>
                <a:latin typeface="+mn-lt"/>
                <a:ea typeface="+mn-ea"/>
                <a:cs typeface="+mn-cs"/>
              </a:rPr>
              <a:t>) to help us write long sentences in correct order. And hopefully formulize the practice.</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FA6E1C07-3508-9848-AF98-34558FE087DD}" type="slidenum">
              <a:rPr kumimoji="1" lang="zh-CN" altLang="en-US" smtClean="0"/>
              <a:pPr/>
              <a:t>2</a:t>
            </a:fld>
            <a:endParaRPr kumimoji="1" lang="zh-CN" altLang="en-US"/>
          </a:p>
        </p:txBody>
      </p:sp>
    </p:spTree>
    <p:extLst>
      <p:ext uri="{BB962C8B-B14F-4D97-AF65-F5344CB8AC3E}">
        <p14:creationId xmlns:p14="http://schemas.microsoft.com/office/powerpoint/2010/main" xmlns="" val="106983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The first principle is to place the phrase or clause where it successfully modifies the part it should modify. Let’s look at the examples.</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FA6E1C07-3508-9848-AF98-34558FE087DD}" type="slidenum">
              <a:rPr kumimoji="1" lang="zh-CN" altLang="en-US" smtClean="0"/>
              <a:pPr/>
              <a:t>3</a:t>
            </a:fld>
            <a:endParaRPr kumimoji="1" lang="zh-CN" altLang="en-US"/>
          </a:p>
        </p:txBody>
      </p:sp>
    </p:spTree>
    <p:extLst>
      <p:ext uri="{BB962C8B-B14F-4D97-AF65-F5344CB8AC3E}">
        <p14:creationId xmlns:p14="http://schemas.microsoft.com/office/powerpoint/2010/main" xmlns="" val="628964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Well, at first sight this sentence seems to be decent and correct. But it’s not. Here the phrase “in 1949” modifies not “anniversary” as the writer intended, but “the founding of the Chinese Communist Party”, which is the closer part. Of course, we Chinese people know clearly that CCP was founded in 1921, but some foreigners they don’t. They would probably think that Mao gave a speech in the year of 1977. </a:t>
            </a:r>
            <a:endParaRPr lang="zh-CN"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FA6E1C07-3508-9848-AF98-34558FE087DD}" type="slidenum">
              <a:rPr kumimoji="1" lang="zh-CN" altLang="en-US" smtClean="0"/>
              <a:pPr/>
              <a:t>4</a:t>
            </a:fld>
            <a:endParaRPr kumimoji="1" lang="zh-CN" altLang="en-US"/>
          </a:p>
        </p:txBody>
      </p:sp>
    </p:spTree>
    <p:extLst>
      <p:ext uri="{BB962C8B-B14F-4D97-AF65-F5344CB8AC3E}">
        <p14:creationId xmlns:p14="http://schemas.microsoft.com/office/powerpoint/2010/main" xmlns="" val="1090429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To restore the correct meaning, we should move the “in 1949” to the beginning, then the phrase modifies “said”. So the correct form should be:</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FA6E1C07-3508-9848-AF98-34558FE087DD}" type="slidenum">
              <a:rPr kumimoji="1" lang="zh-CN" altLang="en-US" smtClean="0"/>
              <a:pPr/>
              <a:t>5</a:t>
            </a:fld>
            <a:endParaRPr kumimoji="1" lang="zh-CN" altLang="en-US"/>
          </a:p>
        </p:txBody>
      </p:sp>
    </p:spTree>
    <p:extLst>
      <p:ext uri="{BB962C8B-B14F-4D97-AF65-F5344CB8AC3E}">
        <p14:creationId xmlns:p14="http://schemas.microsoft.com/office/powerpoint/2010/main" xmlns="" val="217751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Also, this is a problematic sentence, the phrase “without a college degree” modifies the wrong part “to complete” rather than “one”, the subject. So the correct one goes:</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FA6E1C07-3508-9848-AF98-34558FE087DD}" type="slidenum">
              <a:rPr kumimoji="1" lang="zh-CN" altLang="en-US" smtClean="0"/>
              <a:pPr/>
              <a:t>6</a:t>
            </a:fld>
            <a:endParaRPr kumimoji="1" lang="zh-CN" altLang="en-US"/>
          </a:p>
        </p:txBody>
      </p:sp>
    </p:spTree>
    <p:extLst>
      <p:ext uri="{BB962C8B-B14F-4D97-AF65-F5344CB8AC3E}">
        <p14:creationId xmlns:p14="http://schemas.microsoft.com/office/powerpoint/2010/main" xmlns="" val="736325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At clause level, it follows that the subordinate clause should be placed where it successfully modifies the part it should modify. </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FA6E1C07-3508-9848-AF98-34558FE087DD}" type="slidenum">
              <a:rPr kumimoji="1" lang="zh-CN" altLang="en-US" smtClean="0"/>
              <a:pPr/>
              <a:t>7</a:t>
            </a:fld>
            <a:endParaRPr kumimoji="1" lang="zh-CN" altLang="en-US"/>
          </a:p>
        </p:txBody>
      </p:sp>
    </p:spTree>
    <p:extLst>
      <p:ext uri="{BB962C8B-B14F-4D97-AF65-F5344CB8AC3E}">
        <p14:creationId xmlns:p14="http://schemas.microsoft.com/office/powerpoint/2010/main" xmlns="" val="1624963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3833984A-34B1-AA41-B337-E417CD68EA7B}" type="datetimeFigureOut">
              <a:rPr kumimoji="1" lang="zh-CN" altLang="en-US" smtClean="0"/>
              <a:pPr/>
              <a:t>2018-11-7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E820903-E50F-224B-9880-A40609C85320}" type="slidenum">
              <a:rPr kumimoji="1" lang="zh-CN" altLang="en-US" smtClean="0"/>
              <a:pPr/>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3833984A-34B1-AA41-B337-E417CD68EA7B}" type="datetimeFigureOut">
              <a:rPr kumimoji="1" lang="zh-CN" altLang="en-US" smtClean="0"/>
              <a:pPr/>
              <a:t>2018-11-7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E820903-E50F-224B-9880-A40609C85320}" type="slidenum">
              <a:rPr kumimoji="1" lang="zh-CN" altLang="en-US" smtClean="0"/>
              <a:pPr/>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3833984A-34B1-AA41-B337-E417CD68EA7B}" type="datetimeFigureOut">
              <a:rPr kumimoji="1" lang="zh-CN" altLang="en-US" smtClean="0"/>
              <a:pPr/>
              <a:t>2018-11-7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E820903-E50F-224B-9880-A40609C85320}" type="slidenum">
              <a:rPr kumimoji="1" lang="zh-CN" altLang="en-US" smtClean="0"/>
              <a:pPr/>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3833984A-34B1-AA41-B337-E417CD68EA7B}" type="datetimeFigureOut">
              <a:rPr kumimoji="1" lang="zh-CN" altLang="en-US" smtClean="0"/>
              <a:pPr/>
              <a:t>2018-11-7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E820903-E50F-224B-9880-A40609C85320}" type="slidenum">
              <a:rPr kumimoji="1" lang="zh-CN" altLang="en-US" smtClean="0"/>
              <a:pPr/>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833984A-34B1-AA41-B337-E417CD68EA7B}" type="datetimeFigureOut">
              <a:rPr kumimoji="1" lang="zh-CN" altLang="en-US" smtClean="0"/>
              <a:pPr/>
              <a:t>2018-11-7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E820903-E50F-224B-9880-A40609C85320}" type="slidenum">
              <a:rPr kumimoji="1" lang="zh-CN" altLang="en-US" smtClean="0"/>
              <a:pPr/>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3833984A-34B1-AA41-B337-E417CD68EA7B}" type="datetimeFigureOut">
              <a:rPr kumimoji="1" lang="zh-CN" altLang="en-US" smtClean="0"/>
              <a:pPr/>
              <a:t>2018-11-7</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AE820903-E50F-224B-9880-A40609C85320}" type="slidenum">
              <a:rPr kumimoji="1" lang="zh-CN" altLang="en-US" smtClean="0"/>
              <a:pPr/>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3833984A-34B1-AA41-B337-E417CD68EA7B}" type="datetimeFigureOut">
              <a:rPr kumimoji="1" lang="zh-CN" altLang="en-US" smtClean="0"/>
              <a:pPr/>
              <a:t>2018-11-7</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AE820903-E50F-224B-9880-A40609C85320}" type="slidenum">
              <a:rPr kumimoji="1" lang="zh-CN" altLang="en-US" smtClean="0"/>
              <a:pPr/>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833984A-34B1-AA41-B337-E417CD68EA7B}" type="datetimeFigureOut">
              <a:rPr kumimoji="1" lang="zh-CN" altLang="en-US" smtClean="0"/>
              <a:pPr/>
              <a:t>2018-11-7</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AE820903-E50F-224B-9880-A40609C85320}" type="slidenum">
              <a:rPr kumimoji="1" lang="zh-CN" altLang="en-US" smtClean="0"/>
              <a:pPr/>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33984A-34B1-AA41-B337-E417CD68EA7B}" type="datetimeFigureOut">
              <a:rPr kumimoji="1" lang="zh-CN" altLang="en-US" smtClean="0"/>
              <a:pPr/>
              <a:t>2018-11-7</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AE820903-E50F-224B-9880-A40609C85320}" type="slidenum">
              <a:rPr kumimoji="1" lang="zh-CN" altLang="en-US" smtClean="0"/>
              <a:pPr/>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833984A-34B1-AA41-B337-E417CD68EA7B}" type="datetimeFigureOut">
              <a:rPr kumimoji="1" lang="zh-CN" altLang="en-US" smtClean="0"/>
              <a:pPr/>
              <a:t>2018-11-7</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AE820903-E50F-224B-9880-A40609C85320}" type="slidenum">
              <a:rPr kumimoji="1" lang="zh-CN" altLang="en-US" smtClean="0"/>
              <a:pPr/>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833984A-34B1-AA41-B337-E417CD68EA7B}" type="datetimeFigureOut">
              <a:rPr kumimoji="1" lang="zh-CN" altLang="en-US" smtClean="0"/>
              <a:pPr/>
              <a:t>2018-11-7</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AE820903-E50F-224B-9880-A40609C85320}" type="slidenum">
              <a:rPr kumimoji="1" lang="zh-CN" altLang="en-US" smtClean="0"/>
              <a:pPr/>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33984A-34B1-AA41-B337-E417CD68EA7B}" type="datetimeFigureOut">
              <a:rPr kumimoji="1" lang="zh-CN" altLang="en-US" smtClean="0"/>
              <a:pPr/>
              <a:t>2018-11-7</a:t>
            </a:fld>
            <a:endParaRPr kumimoji="1"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820903-E50F-224B-9880-A40609C85320}" type="slidenum">
              <a:rPr kumimoji="1" lang="zh-CN" altLang="en-US" smtClean="0"/>
              <a:pPr/>
              <a:t>‹#›</a:t>
            </a:fld>
            <a:endParaRPr kumimoji="1" lang="zh-CN" altLang="en-US"/>
          </a:p>
        </p:txBody>
      </p:sp>
    </p:spTree>
    <p:extLst>
      <p:ext uri="{BB962C8B-B14F-4D97-AF65-F5344CB8AC3E}">
        <p14:creationId xmlns:p14="http://schemas.microsoft.com/office/powerpoint/2010/main" xmlns="" val="19379946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32311" y="631371"/>
            <a:ext cx="10355282" cy="2441184"/>
          </a:xfrm>
        </p:spPr>
        <p:txBody>
          <a:bodyPr>
            <a:normAutofit/>
          </a:bodyPr>
          <a:lstStyle/>
          <a:p>
            <a:r>
              <a:rPr kumimoji="1" lang="en-US" altLang="zh-CN" sz="3600" b="1" dirty="0"/>
              <a:t>The Placement of Phrases and Clauses</a:t>
            </a:r>
            <a:endParaRPr kumimoji="1" lang="zh-CN" altLang="en-US" sz="3600" b="1" dirty="0"/>
          </a:p>
        </p:txBody>
      </p:sp>
      <p:sp>
        <p:nvSpPr>
          <p:cNvPr id="3" name="副标题 2"/>
          <p:cNvSpPr>
            <a:spLocks noGrp="1"/>
          </p:cNvSpPr>
          <p:nvPr>
            <p:ph type="subTitle" idx="1"/>
          </p:nvPr>
        </p:nvSpPr>
        <p:spPr/>
        <p:txBody>
          <a:bodyPr>
            <a:normAutofit/>
          </a:bodyPr>
          <a:lstStyle/>
          <a:p>
            <a:r>
              <a:rPr kumimoji="1" lang="en-US" altLang="zh-CN" sz="2000" dirty="0"/>
              <a:t>Source: </a:t>
            </a:r>
            <a:r>
              <a:rPr kumimoji="1" lang="en-US" altLang="zh-CN" sz="2000" i="1" dirty="0"/>
              <a:t>The Translator’s Guide to Chinglish</a:t>
            </a:r>
          </a:p>
          <a:p>
            <a:r>
              <a:rPr kumimoji="1" lang="en-US" altLang="zh-CN" sz="2000" dirty="0"/>
              <a:t>Presenter: </a:t>
            </a:r>
            <a:r>
              <a:rPr kumimoji="1" lang="zh-CN" altLang="en-US" sz="2000" dirty="0"/>
              <a:t>张薇</a:t>
            </a:r>
          </a:p>
        </p:txBody>
      </p:sp>
    </p:spTree>
    <p:extLst>
      <p:ext uri="{BB962C8B-B14F-4D97-AF65-F5344CB8AC3E}">
        <p14:creationId xmlns:p14="http://schemas.microsoft.com/office/powerpoint/2010/main" xmlns="" val="76914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4894" y="0"/>
            <a:ext cx="7886700" cy="1325563"/>
          </a:xfrm>
        </p:spPr>
        <p:txBody>
          <a:bodyPr/>
          <a:lstStyle/>
          <a:p>
            <a:r>
              <a:rPr kumimoji="1" lang="en-US" altLang="zh-CN" i="1" dirty="0" smtClean="0"/>
              <a:t>Principle 2</a:t>
            </a:r>
            <a:endParaRPr kumimoji="1" lang="zh-CN" altLang="en-US" i="1" dirty="0"/>
          </a:p>
        </p:txBody>
      </p:sp>
      <p:sp>
        <p:nvSpPr>
          <p:cNvPr id="4" name="文本框 3"/>
          <p:cNvSpPr txBox="1"/>
          <p:nvPr/>
        </p:nvSpPr>
        <p:spPr>
          <a:xfrm>
            <a:off x="741379" y="2481252"/>
            <a:ext cx="7742713" cy="1384995"/>
          </a:xfrm>
          <a:prstGeom prst="rect">
            <a:avLst/>
          </a:prstGeom>
          <a:noFill/>
          <a:ln>
            <a:solidFill>
              <a:schemeClr val="accent1"/>
            </a:solidFill>
          </a:ln>
        </p:spPr>
        <p:txBody>
          <a:bodyPr wrap="square" rtlCol="0">
            <a:spAutoFit/>
          </a:bodyPr>
          <a:lstStyle/>
          <a:p>
            <a:r>
              <a:rPr kumimoji="1" lang="en-US" altLang="zh-CN" sz="2800" dirty="0" smtClean="0"/>
              <a:t>“Roughly speaking, the government will be in much better financial shape next year than this, despite another enormous deficit.”</a:t>
            </a:r>
            <a:endParaRPr kumimoji="1" lang="zh-CN" altLang="en-US" sz="2800" dirty="0"/>
          </a:p>
        </p:txBody>
      </p:sp>
      <p:sp>
        <p:nvSpPr>
          <p:cNvPr id="9" name="内容占位符 2"/>
          <p:cNvSpPr>
            <a:spLocks noGrp="1"/>
          </p:cNvSpPr>
          <p:nvPr>
            <p:ph idx="1"/>
          </p:nvPr>
        </p:nvSpPr>
        <p:spPr>
          <a:xfrm>
            <a:off x="3123212" y="305583"/>
            <a:ext cx="6020788" cy="736139"/>
          </a:xfrm>
        </p:spPr>
        <p:txBody>
          <a:bodyPr>
            <a:normAutofit lnSpcReduction="10000"/>
          </a:bodyPr>
          <a:lstStyle/>
          <a:p>
            <a:pPr marL="0" indent="0">
              <a:buNone/>
            </a:pPr>
            <a:r>
              <a:rPr kumimoji="1" lang="en-US" altLang="zh-CN" sz="2400" dirty="0"/>
              <a:t>leave the ending of a sentence for the most </a:t>
            </a:r>
            <a:r>
              <a:rPr kumimoji="1" lang="en-US" altLang="zh-CN" sz="2400" dirty="0" smtClean="0"/>
              <a:t>prominent thing.</a:t>
            </a:r>
            <a:endParaRPr kumimoji="1" lang="zh-CN" altLang="en-US" sz="2400" dirty="0"/>
          </a:p>
        </p:txBody>
      </p:sp>
    </p:spTree>
    <p:extLst>
      <p:ext uri="{BB962C8B-B14F-4D97-AF65-F5344CB8AC3E}">
        <p14:creationId xmlns:p14="http://schemas.microsoft.com/office/powerpoint/2010/main" xmlns="" val="9698208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1379" y="1798346"/>
            <a:ext cx="7742713" cy="1384995"/>
          </a:xfrm>
          <a:prstGeom prst="rect">
            <a:avLst/>
          </a:prstGeom>
          <a:noFill/>
          <a:ln>
            <a:solidFill>
              <a:schemeClr val="accent1"/>
            </a:solidFill>
          </a:ln>
        </p:spPr>
        <p:txBody>
          <a:bodyPr wrap="square" rtlCol="0">
            <a:spAutoFit/>
          </a:bodyPr>
          <a:lstStyle/>
          <a:p>
            <a:r>
              <a:rPr kumimoji="1" lang="en-US" altLang="zh-CN" sz="2800" dirty="0" smtClean="0"/>
              <a:t>“Roughly speaking, the government will be in much better financial shape next year than this, despite another enormous deficit.”</a:t>
            </a:r>
            <a:endParaRPr kumimoji="1" lang="zh-CN" altLang="en-US" sz="2800" dirty="0"/>
          </a:p>
        </p:txBody>
      </p:sp>
      <p:sp>
        <p:nvSpPr>
          <p:cNvPr id="8" name="文本框 7"/>
          <p:cNvSpPr txBox="1"/>
          <p:nvPr/>
        </p:nvSpPr>
        <p:spPr>
          <a:xfrm>
            <a:off x="741378" y="3656124"/>
            <a:ext cx="8066956" cy="1384995"/>
          </a:xfrm>
          <a:prstGeom prst="rect">
            <a:avLst/>
          </a:prstGeom>
          <a:noFill/>
          <a:ln>
            <a:solidFill>
              <a:schemeClr val="accent1"/>
            </a:solidFill>
          </a:ln>
        </p:spPr>
        <p:txBody>
          <a:bodyPr wrap="square" rtlCol="0">
            <a:spAutoFit/>
          </a:bodyPr>
          <a:lstStyle/>
          <a:p>
            <a:r>
              <a:rPr kumimoji="1" lang="en-US" altLang="zh-CN" sz="2800" dirty="0" smtClean="0"/>
              <a:t>“Roughly speaking, despite another enormous deficit, the government will be in much better financial shape next year </a:t>
            </a:r>
            <a:r>
              <a:rPr kumimoji="1" lang="en-US" altLang="zh-CN" sz="2800" smtClean="0"/>
              <a:t>than this.”</a:t>
            </a:r>
            <a:endParaRPr kumimoji="1" lang="zh-CN" altLang="en-US" sz="2800" dirty="0"/>
          </a:p>
        </p:txBody>
      </p:sp>
      <p:sp>
        <p:nvSpPr>
          <p:cNvPr id="7" name="下箭头 6"/>
          <p:cNvSpPr/>
          <p:nvPr/>
        </p:nvSpPr>
        <p:spPr>
          <a:xfrm>
            <a:off x="4366885" y="3145248"/>
            <a:ext cx="491700" cy="6134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9" name="文本框 8"/>
          <p:cNvSpPr txBox="1"/>
          <p:nvPr/>
        </p:nvSpPr>
        <p:spPr>
          <a:xfrm>
            <a:off x="277792" y="6447099"/>
            <a:ext cx="3808071" cy="369332"/>
          </a:xfrm>
          <a:prstGeom prst="rect">
            <a:avLst/>
          </a:prstGeom>
          <a:noFill/>
        </p:spPr>
        <p:txBody>
          <a:bodyPr wrap="square" rtlCol="0">
            <a:spAutoFit/>
          </a:bodyPr>
          <a:lstStyle/>
          <a:p>
            <a:r>
              <a:rPr kumimoji="1" lang="en-US" altLang="zh-CN" dirty="0" smtClean="0"/>
              <a:t>Source:</a:t>
            </a:r>
            <a:r>
              <a:rPr kumimoji="1" lang="zh-CN" altLang="en-US" dirty="0" smtClean="0"/>
              <a:t> 中式英语之鉴</a:t>
            </a:r>
            <a:endParaRPr kumimoji="1" lang="zh-CN" altLang="en-US" dirty="0"/>
          </a:p>
        </p:txBody>
      </p:sp>
      <p:sp>
        <p:nvSpPr>
          <p:cNvPr id="12" name="标题 1"/>
          <p:cNvSpPr>
            <a:spLocks noGrp="1"/>
          </p:cNvSpPr>
          <p:nvPr>
            <p:ph type="title"/>
          </p:nvPr>
        </p:nvSpPr>
        <p:spPr>
          <a:xfrm>
            <a:off x="414894" y="0"/>
            <a:ext cx="7886700" cy="1325563"/>
          </a:xfrm>
        </p:spPr>
        <p:txBody>
          <a:bodyPr/>
          <a:lstStyle/>
          <a:p>
            <a:r>
              <a:rPr kumimoji="1" lang="en-US" altLang="zh-CN" i="1" dirty="0" smtClean="0"/>
              <a:t>Principle 2</a:t>
            </a:r>
            <a:endParaRPr kumimoji="1" lang="zh-CN" altLang="en-US" i="1" dirty="0"/>
          </a:p>
        </p:txBody>
      </p:sp>
      <p:sp>
        <p:nvSpPr>
          <p:cNvPr id="13" name="内容占位符 2"/>
          <p:cNvSpPr>
            <a:spLocks noGrp="1"/>
          </p:cNvSpPr>
          <p:nvPr>
            <p:ph idx="1"/>
          </p:nvPr>
        </p:nvSpPr>
        <p:spPr>
          <a:xfrm>
            <a:off x="3123212" y="305583"/>
            <a:ext cx="6020788" cy="736139"/>
          </a:xfrm>
        </p:spPr>
        <p:txBody>
          <a:bodyPr>
            <a:normAutofit lnSpcReduction="10000"/>
          </a:bodyPr>
          <a:lstStyle/>
          <a:p>
            <a:pPr marL="0" indent="0">
              <a:buNone/>
            </a:pPr>
            <a:r>
              <a:rPr kumimoji="1" lang="en-US" altLang="zh-CN" sz="2400" dirty="0"/>
              <a:t>leave the ending of a sentence for the most </a:t>
            </a:r>
            <a:r>
              <a:rPr kumimoji="1" lang="en-US" altLang="zh-CN" sz="2400" dirty="0" smtClean="0"/>
              <a:t>prominent thing.</a:t>
            </a:r>
            <a:endParaRPr kumimoji="1" lang="zh-CN" altLang="en-US" sz="2400" dirty="0"/>
          </a:p>
        </p:txBody>
      </p:sp>
      <p:cxnSp>
        <p:nvCxnSpPr>
          <p:cNvPr id="14" name="直线连接符 13"/>
          <p:cNvCxnSpPr/>
          <p:nvPr/>
        </p:nvCxnSpPr>
        <p:spPr>
          <a:xfrm>
            <a:off x="832023" y="3054645"/>
            <a:ext cx="3624230" cy="107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832023" y="4547564"/>
            <a:ext cx="7767967" cy="57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线连接符 16"/>
          <p:cNvCxnSpPr/>
          <p:nvPr/>
        </p:nvCxnSpPr>
        <p:spPr>
          <a:xfrm>
            <a:off x="6898511" y="2629870"/>
            <a:ext cx="1064848" cy="57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线连接符 19"/>
          <p:cNvCxnSpPr/>
          <p:nvPr/>
        </p:nvCxnSpPr>
        <p:spPr>
          <a:xfrm>
            <a:off x="781540" y="4919087"/>
            <a:ext cx="2800574" cy="1445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731920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500"/>
                                        <p:tgtEl>
                                          <p:spTgt spid="17"/>
                                        </p:tgtEl>
                                      </p:cBhvr>
                                    </p:animEffect>
                                  </p:childTnLst>
                                </p:cTn>
                              </p:par>
                              <p:par>
                                <p:cTn id="8" presetID="5"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checkerboard(across)">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checkerboard(across)">
                                      <p:cBhvr>
                                        <p:cTn id="15" dur="500"/>
                                        <p:tgtEl>
                                          <p:spTgt spid="15"/>
                                        </p:tgtEl>
                                      </p:cBhvr>
                                    </p:animEffect>
                                  </p:childTnLst>
                                </p:cTn>
                              </p:par>
                              <p:par>
                                <p:cTn id="16" presetID="5" presetClass="entr" presetSubtype="10"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checkerboard(across)">
                                      <p:cBhvr>
                                        <p:cTn id="1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4894" y="0"/>
            <a:ext cx="7886700" cy="1325563"/>
          </a:xfrm>
        </p:spPr>
        <p:txBody>
          <a:bodyPr/>
          <a:lstStyle/>
          <a:p>
            <a:r>
              <a:rPr kumimoji="1" lang="en-US" altLang="zh-CN" i="1" dirty="0" smtClean="0"/>
              <a:t>Principle 2</a:t>
            </a:r>
            <a:endParaRPr kumimoji="1" lang="zh-CN" altLang="en-US" i="1" dirty="0"/>
          </a:p>
        </p:txBody>
      </p:sp>
      <p:sp>
        <p:nvSpPr>
          <p:cNvPr id="3" name="内容占位符 2"/>
          <p:cNvSpPr>
            <a:spLocks noGrp="1"/>
          </p:cNvSpPr>
          <p:nvPr>
            <p:ph idx="1"/>
          </p:nvPr>
        </p:nvSpPr>
        <p:spPr>
          <a:xfrm>
            <a:off x="3123212" y="305583"/>
            <a:ext cx="6020788" cy="736139"/>
          </a:xfrm>
        </p:spPr>
        <p:txBody>
          <a:bodyPr>
            <a:normAutofit lnSpcReduction="10000"/>
          </a:bodyPr>
          <a:lstStyle/>
          <a:p>
            <a:pPr marL="0" indent="0">
              <a:buNone/>
            </a:pPr>
            <a:r>
              <a:rPr kumimoji="1" lang="en-US" altLang="zh-CN" sz="2400" dirty="0"/>
              <a:t>leave the ending of a sentence for the most </a:t>
            </a:r>
            <a:r>
              <a:rPr kumimoji="1" lang="en-US" altLang="zh-CN" sz="2400" dirty="0" smtClean="0"/>
              <a:t>prominent thing.</a:t>
            </a:r>
            <a:endParaRPr kumimoji="1" lang="zh-CN" altLang="en-US" sz="2400" dirty="0"/>
          </a:p>
        </p:txBody>
      </p:sp>
      <p:sp>
        <p:nvSpPr>
          <p:cNvPr id="4" name="文本框 3"/>
          <p:cNvSpPr txBox="1"/>
          <p:nvPr/>
        </p:nvSpPr>
        <p:spPr>
          <a:xfrm>
            <a:off x="741379" y="1543702"/>
            <a:ext cx="7742713" cy="1384995"/>
          </a:xfrm>
          <a:prstGeom prst="rect">
            <a:avLst/>
          </a:prstGeom>
          <a:noFill/>
          <a:ln>
            <a:solidFill>
              <a:schemeClr val="accent1"/>
            </a:solidFill>
          </a:ln>
        </p:spPr>
        <p:txBody>
          <a:bodyPr wrap="square" rtlCol="0">
            <a:spAutoFit/>
          </a:bodyPr>
          <a:lstStyle/>
          <a:p>
            <a:r>
              <a:rPr kumimoji="1" lang="en-US" altLang="zh-CN" sz="2800" dirty="0" smtClean="0"/>
              <a:t>“After more than twenty days of exhausting marches and heavy combat, they reached the </a:t>
            </a:r>
            <a:r>
              <a:rPr kumimoji="1" lang="en-US" altLang="zh-CN" sz="2800" dirty="0" err="1" smtClean="0"/>
              <a:t>Dabie</a:t>
            </a:r>
            <a:r>
              <a:rPr kumimoji="1" lang="en-US" altLang="zh-CN" sz="2800" dirty="0" smtClean="0"/>
              <a:t> Mountains in late August.”</a:t>
            </a:r>
            <a:endParaRPr kumimoji="1" lang="zh-CN" altLang="en-US" sz="2800" dirty="0"/>
          </a:p>
        </p:txBody>
      </p:sp>
      <p:sp>
        <p:nvSpPr>
          <p:cNvPr id="5" name="文本框 4"/>
          <p:cNvSpPr txBox="1"/>
          <p:nvPr/>
        </p:nvSpPr>
        <p:spPr>
          <a:xfrm>
            <a:off x="741377" y="3166086"/>
            <a:ext cx="7742713" cy="1384995"/>
          </a:xfrm>
          <a:prstGeom prst="rect">
            <a:avLst/>
          </a:prstGeom>
          <a:noFill/>
          <a:ln>
            <a:solidFill>
              <a:schemeClr val="accent1"/>
            </a:solidFill>
          </a:ln>
        </p:spPr>
        <p:txBody>
          <a:bodyPr wrap="square" rtlCol="0">
            <a:spAutoFit/>
          </a:bodyPr>
          <a:lstStyle/>
          <a:p>
            <a:r>
              <a:rPr kumimoji="1" lang="en-US" altLang="zh-CN" sz="2800" dirty="0" smtClean="0"/>
              <a:t>“They reached the </a:t>
            </a:r>
            <a:r>
              <a:rPr kumimoji="1" lang="en-US" altLang="zh-CN" sz="2800" dirty="0" err="1" smtClean="0"/>
              <a:t>Dabie</a:t>
            </a:r>
            <a:r>
              <a:rPr kumimoji="1" lang="en-US" altLang="zh-CN" sz="2800" dirty="0" smtClean="0"/>
              <a:t> Mountains in late August, after more than twenty days of exhausting marches and heavy combat.”</a:t>
            </a:r>
            <a:endParaRPr kumimoji="1" lang="zh-CN" altLang="en-US" sz="2800" dirty="0"/>
          </a:p>
        </p:txBody>
      </p:sp>
      <p:sp>
        <p:nvSpPr>
          <p:cNvPr id="6" name="文本框 5"/>
          <p:cNvSpPr txBox="1"/>
          <p:nvPr/>
        </p:nvSpPr>
        <p:spPr>
          <a:xfrm>
            <a:off x="741378" y="4788471"/>
            <a:ext cx="7742713" cy="1384995"/>
          </a:xfrm>
          <a:prstGeom prst="rect">
            <a:avLst/>
          </a:prstGeom>
          <a:noFill/>
          <a:ln>
            <a:solidFill>
              <a:schemeClr val="accent1"/>
            </a:solidFill>
          </a:ln>
        </p:spPr>
        <p:txBody>
          <a:bodyPr wrap="square" rtlCol="0">
            <a:spAutoFit/>
          </a:bodyPr>
          <a:lstStyle/>
          <a:p>
            <a:r>
              <a:rPr kumimoji="1" lang="en-US" altLang="zh-CN" sz="2800" dirty="0" smtClean="0"/>
              <a:t>“In late August, after more than twenty days of exhausting marches and heavy combat, they reached the </a:t>
            </a:r>
            <a:r>
              <a:rPr kumimoji="1" lang="en-US" altLang="zh-CN" sz="2800" dirty="0" err="1" smtClean="0"/>
              <a:t>Dabie</a:t>
            </a:r>
            <a:r>
              <a:rPr kumimoji="1" lang="en-US" altLang="zh-CN" sz="2800" dirty="0" smtClean="0"/>
              <a:t> Mountains.”</a:t>
            </a:r>
            <a:endParaRPr kumimoji="1" lang="zh-CN" altLang="en-US" sz="2800" dirty="0"/>
          </a:p>
        </p:txBody>
      </p:sp>
      <p:sp>
        <p:nvSpPr>
          <p:cNvPr id="7" name="文本框 6"/>
          <p:cNvSpPr txBox="1"/>
          <p:nvPr/>
        </p:nvSpPr>
        <p:spPr>
          <a:xfrm>
            <a:off x="277792" y="6447099"/>
            <a:ext cx="3808071" cy="369332"/>
          </a:xfrm>
          <a:prstGeom prst="rect">
            <a:avLst/>
          </a:prstGeom>
          <a:noFill/>
        </p:spPr>
        <p:txBody>
          <a:bodyPr wrap="square" rtlCol="0">
            <a:spAutoFit/>
          </a:bodyPr>
          <a:lstStyle/>
          <a:p>
            <a:r>
              <a:rPr kumimoji="1" lang="en-US" altLang="zh-CN" dirty="0" smtClean="0"/>
              <a:t>Source: </a:t>
            </a:r>
            <a:r>
              <a:rPr kumimoji="1" lang="zh-CN" altLang="en-US" dirty="0" smtClean="0"/>
              <a:t>中式英语之鉴</a:t>
            </a:r>
            <a:endParaRPr kumimoji="1" lang="zh-CN" altLang="en-US" dirty="0"/>
          </a:p>
        </p:txBody>
      </p:sp>
      <p:cxnSp>
        <p:nvCxnSpPr>
          <p:cNvPr id="8" name="直线连接符 7"/>
          <p:cNvCxnSpPr/>
          <p:nvPr/>
        </p:nvCxnSpPr>
        <p:spPr>
          <a:xfrm>
            <a:off x="2384385" y="2835757"/>
            <a:ext cx="2168931" cy="57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0" name="组 19"/>
          <p:cNvGrpSpPr/>
          <p:nvPr/>
        </p:nvGrpSpPr>
        <p:grpSpPr>
          <a:xfrm>
            <a:off x="741377" y="5729467"/>
            <a:ext cx="6747443" cy="343590"/>
            <a:chOff x="741377" y="5729467"/>
            <a:chExt cx="6747443" cy="343590"/>
          </a:xfrm>
        </p:grpSpPr>
        <p:cxnSp>
          <p:nvCxnSpPr>
            <p:cNvPr id="10" name="直线连接符 9"/>
            <p:cNvCxnSpPr/>
            <p:nvPr/>
          </p:nvCxnSpPr>
          <p:spPr>
            <a:xfrm flipV="1">
              <a:off x="6479277" y="5729467"/>
              <a:ext cx="1009543"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flipV="1">
              <a:off x="741377" y="6067063"/>
              <a:ext cx="4394521" cy="599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9" name="组 18"/>
          <p:cNvGrpSpPr/>
          <p:nvPr/>
        </p:nvGrpSpPr>
        <p:grpSpPr>
          <a:xfrm>
            <a:off x="805038" y="4024693"/>
            <a:ext cx="7496556" cy="419986"/>
            <a:chOff x="805038" y="4024693"/>
            <a:chExt cx="7496556" cy="419986"/>
          </a:xfrm>
        </p:grpSpPr>
        <p:cxnSp>
          <p:nvCxnSpPr>
            <p:cNvPr id="9" name="直线连接符 8"/>
            <p:cNvCxnSpPr/>
            <p:nvPr/>
          </p:nvCxnSpPr>
          <p:spPr>
            <a:xfrm>
              <a:off x="805038" y="4024693"/>
              <a:ext cx="749655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a:off x="805038" y="4420162"/>
              <a:ext cx="2759965" cy="2451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1836215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checkerboard(across)">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checkerboard(across)">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1379" y="1798346"/>
            <a:ext cx="7742713" cy="1384995"/>
          </a:xfrm>
          <a:prstGeom prst="rect">
            <a:avLst/>
          </a:prstGeom>
          <a:noFill/>
          <a:ln>
            <a:solidFill>
              <a:schemeClr val="accent1"/>
            </a:solidFill>
          </a:ln>
        </p:spPr>
        <p:txBody>
          <a:bodyPr wrap="square" rtlCol="0">
            <a:spAutoFit/>
          </a:bodyPr>
          <a:lstStyle/>
          <a:p>
            <a:r>
              <a:rPr kumimoji="1" lang="en-US" altLang="zh-CN" sz="2800" dirty="0" smtClean="0"/>
              <a:t>“The actual time left for the visitors to watch animals was even less than 30 per cent, considering the time needed for resting and shopping.”</a:t>
            </a:r>
            <a:endParaRPr kumimoji="1" lang="zh-CN" altLang="en-US" sz="2800" dirty="0"/>
          </a:p>
        </p:txBody>
      </p:sp>
      <p:sp>
        <p:nvSpPr>
          <p:cNvPr id="8" name="文本框 7"/>
          <p:cNvSpPr txBox="1"/>
          <p:nvPr/>
        </p:nvSpPr>
        <p:spPr>
          <a:xfrm>
            <a:off x="741378" y="3656124"/>
            <a:ext cx="8066956" cy="1384995"/>
          </a:xfrm>
          <a:prstGeom prst="rect">
            <a:avLst/>
          </a:prstGeom>
          <a:noFill/>
          <a:ln>
            <a:solidFill>
              <a:schemeClr val="accent1"/>
            </a:solidFill>
          </a:ln>
        </p:spPr>
        <p:txBody>
          <a:bodyPr wrap="square" rtlCol="0">
            <a:spAutoFit/>
          </a:bodyPr>
          <a:lstStyle/>
          <a:p>
            <a:r>
              <a:rPr kumimoji="1" lang="en-US" altLang="zh-CN" sz="2800" dirty="0" smtClean="0"/>
              <a:t>“Considering the time needed for resting and shopping, </a:t>
            </a:r>
            <a:r>
              <a:rPr kumimoji="1" lang="en-US" altLang="zh-CN" sz="2800" dirty="0"/>
              <a:t>t</a:t>
            </a:r>
            <a:r>
              <a:rPr kumimoji="1" lang="en-US" altLang="zh-CN" sz="2800" dirty="0" smtClean="0"/>
              <a:t>he actual time left for the visitors to watch animals was even less than 30 per cent.”</a:t>
            </a:r>
            <a:endParaRPr kumimoji="1" lang="zh-CN" altLang="en-US" sz="2800" dirty="0"/>
          </a:p>
        </p:txBody>
      </p:sp>
      <p:cxnSp>
        <p:nvCxnSpPr>
          <p:cNvPr id="11" name="直线连接符 10"/>
          <p:cNvCxnSpPr/>
          <p:nvPr/>
        </p:nvCxnSpPr>
        <p:spPr>
          <a:xfrm flipV="1">
            <a:off x="862690" y="4930816"/>
            <a:ext cx="6991108" cy="613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下箭头 6"/>
          <p:cNvSpPr/>
          <p:nvPr/>
        </p:nvSpPr>
        <p:spPr>
          <a:xfrm>
            <a:off x="4326150" y="3122271"/>
            <a:ext cx="491700" cy="6134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9" name="文本框 8"/>
          <p:cNvSpPr txBox="1"/>
          <p:nvPr/>
        </p:nvSpPr>
        <p:spPr>
          <a:xfrm>
            <a:off x="277792" y="6447099"/>
            <a:ext cx="3808071" cy="369332"/>
          </a:xfrm>
          <a:prstGeom prst="rect">
            <a:avLst/>
          </a:prstGeom>
          <a:noFill/>
        </p:spPr>
        <p:txBody>
          <a:bodyPr wrap="square" rtlCol="0">
            <a:spAutoFit/>
          </a:bodyPr>
          <a:lstStyle/>
          <a:p>
            <a:r>
              <a:rPr kumimoji="1" lang="en-US" altLang="zh-CN" dirty="0" smtClean="0"/>
              <a:t>Source: my first essay</a:t>
            </a:r>
            <a:endParaRPr kumimoji="1" lang="zh-CN" altLang="en-US" dirty="0"/>
          </a:p>
        </p:txBody>
      </p:sp>
      <p:sp>
        <p:nvSpPr>
          <p:cNvPr id="12" name="标题 1"/>
          <p:cNvSpPr>
            <a:spLocks noGrp="1"/>
          </p:cNvSpPr>
          <p:nvPr>
            <p:ph type="title"/>
          </p:nvPr>
        </p:nvSpPr>
        <p:spPr>
          <a:xfrm>
            <a:off x="414894" y="0"/>
            <a:ext cx="7886700" cy="1325563"/>
          </a:xfrm>
        </p:spPr>
        <p:txBody>
          <a:bodyPr/>
          <a:lstStyle/>
          <a:p>
            <a:r>
              <a:rPr kumimoji="1" lang="en-US" altLang="zh-CN" i="1" dirty="0" smtClean="0"/>
              <a:t>Principle 2</a:t>
            </a:r>
            <a:endParaRPr kumimoji="1" lang="zh-CN" altLang="en-US" i="1" dirty="0"/>
          </a:p>
        </p:txBody>
      </p:sp>
      <p:sp>
        <p:nvSpPr>
          <p:cNvPr id="13" name="内容占位符 2"/>
          <p:cNvSpPr>
            <a:spLocks noGrp="1"/>
          </p:cNvSpPr>
          <p:nvPr>
            <p:ph idx="1"/>
          </p:nvPr>
        </p:nvSpPr>
        <p:spPr>
          <a:xfrm>
            <a:off x="3123212" y="305583"/>
            <a:ext cx="6020788" cy="736139"/>
          </a:xfrm>
        </p:spPr>
        <p:txBody>
          <a:bodyPr>
            <a:normAutofit lnSpcReduction="10000"/>
          </a:bodyPr>
          <a:lstStyle/>
          <a:p>
            <a:pPr marL="0" indent="0">
              <a:buNone/>
            </a:pPr>
            <a:r>
              <a:rPr kumimoji="1" lang="en-US" altLang="zh-CN" sz="2400" dirty="0"/>
              <a:t>leave the ending of a sentence for the most </a:t>
            </a:r>
            <a:r>
              <a:rPr kumimoji="1" lang="en-US" altLang="zh-CN" sz="2400" dirty="0" smtClean="0"/>
              <a:t>prominent thing.</a:t>
            </a:r>
            <a:endParaRPr kumimoji="1" lang="zh-CN" altLang="en-US" sz="2400" dirty="0"/>
          </a:p>
        </p:txBody>
      </p:sp>
      <p:cxnSp>
        <p:nvCxnSpPr>
          <p:cNvPr id="10" name="直线连接符 9"/>
          <p:cNvCxnSpPr/>
          <p:nvPr/>
        </p:nvCxnSpPr>
        <p:spPr>
          <a:xfrm flipV="1">
            <a:off x="802034" y="3122271"/>
            <a:ext cx="6165925" cy="1413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线连接符 16"/>
          <p:cNvCxnSpPr/>
          <p:nvPr/>
        </p:nvCxnSpPr>
        <p:spPr>
          <a:xfrm flipV="1">
            <a:off x="6713214" y="2649488"/>
            <a:ext cx="1588380" cy="2519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线连接符 17"/>
          <p:cNvCxnSpPr/>
          <p:nvPr/>
        </p:nvCxnSpPr>
        <p:spPr>
          <a:xfrm flipV="1">
            <a:off x="2472647" y="4541484"/>
            <a:ext cx="4900427" cy="1220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6596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500"/>
                                        <p:tgtEl>
                                          <p:spTgt spid="17"/>
                                        </p:tgtEl>
                                      </p:cBhvr>
                                    </p:animEffect>
                                  </p:childTnLst>
                                </p:cTn>
                              </p:par>
                              <p:par>
                                <p:cTn id="8" presetID="5"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checkerboard(across)">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checkerboard(across)">
                                      <p:cBhvr>
                                        <p:cTn id="15" dur="500"/>
                                        <p:tgtEl>
                                          <p:spTgt spid="18"/>
                                        </p:tgtEl>
                                      </p:cBhvr>
                                    </p:animEffect>
                                  </p:childTnLst>
                                </p:cTn>
                              </p:par>
                              <p:par>
                                <p:cTn id="16" presetID="5"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checkerboard(across)">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1379" y="1671021"/>
            <a:ext cx="7742713" cy="1815882"/>
          </a:xfrm>
          <a:prstGeom prst="rect">
            <a:avLst/>
          </a:prstGeom>
          <a:noFill/>
          <a:ln>
            <a:solidFill>
              <a:schemeClr val="accent1"/>
            </a:solidFill>
          </a:ln>
        </p:spPr>
        <p:txBody>
          <a:bodyPr wrap="square" rtlCol="0">
            <a:spAutoFit/>
          </a:bodyPr>
          <a:lstStyle/>
          <a:p>
            <a:r>
              <a:rPr kumimoji="1" lang="en-US" altLang="zh-CN" sz="2800" dirty="0" smtClean="0"/>
              <a:t>“In sum, the value of a college degree is not lost as it continues to guarantee stable and high income as well as bring uncountable spiritual and moral benefits to its holders.”</a:t>
            </a:r>
            <a:endParaRPr kumimoji="1" lang="zh-CN" altLang="en-US" sz="2800" dirty="0"/>
          </a:p>
        </p:txBody>
      </p:sp>
      <p:sp>
        <p:nvSpPr>
          <p:cNvPr id="8" name="文本框 7"/>
          <p:cNvSpPr txBox="1"/>
          <p:nvPr/>
        </p:nvSpPr>
        <p:spPr>
          <a:xfrm>
            <a:off x="741378" y="3933924"/>
            <a:ext cx="8066956" cy="1815882"/>
          </a:xfrm>
          <a:prstGeom prst="rect">
            <a:avLst/>
          </a:prstGeom>
          <a:noFill/>
          <a:ln>
            <a:solidFill>
              <a:schemeClr val="accent1"/>
            </a:solidFill>
          </a:ln>
        </p:spPr>
        <p:txBody>
          <a:bodyPr wrap="square" rtlCol="0">
            <a:spAutoFit/>
          </a:bodyPr>
          <a:lstStyle/>
          <a:p>
            <a:r>
              <a:rPr kumimoji="1" lang="en-US" altLang="zh-CN" sz="2800" dirty="0" smtClean="0"/>
              <a:t>“In sum, as it continues to guarantee stable and high income as well as bring uncountable spiritual and moral benefits to its holders, the value of a college degree is not lost.”</a:t>
            </a:r>
            <a:endParaRPr kumimoji="1" lang="zh-CN" altLang="en-US" sz="2800" dirty="0"/>
          </a:p>
        </p:txBody>
      </p:sp>
      <p:cxnSp>
        <p:nvCxnSpPr>
          <p:cNvPr id="11" name="直线连接符 10"/>
          <p:cNvCxnSpPr/>
          <p:nvPr/>
        </p:nvCxnSpPr>
        <p:spPr>
          <a:xfrm flipV="1">
            <a:off x="1785435" y="5637488"/>
            <a:ext cx="1658483" cy="613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下箭头 6"/>
          <p:cNvSpPr/>
          <p:nvPr/>
        </p:nvSpPr>
        <p:spPr>
          <a:xfrm>
            <a:off x="4283156" y="3320466"/>
            <a:ext cx="491700" cy="6134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9" name="文本框 8"/>
          <p:cNvSpPr txBox="1"/>
          <p:nvPr/>
        </p:nvSpPr>
        <p:spPr>
          <a:xfrm>
            <a:off x="277792" y="6447099"/>
            <a:ext cx="3808071" cy="369332"/>
          </a:xfrm>
          <a:prstGeom prst="rect">
            <a:avLst/>
          </a:prstGeom>
          <a:noFill/>
        </p:spPr>
        <p:txBody>
          <a:bodyPr wrap="square" rtlCol="0">
            <a:spAutoFit/>
          </a:bodyPr>
          <a:lstStyle/>
          <a:p>
            <a:r>
              <a:rPr kumimoji="1" lang="en-US" altLang="zh-CN" dirty="0" smtClean="0"/>
              <a:t>Source: my second essay</a:t>
            </a:r>
            <a:endParaRPr kumimoji="1" lang="zh-CN" altLang="en-US" dirty="0"/>
          </a:p>
        </p:txBody>
      </p:sp>
      <p:sp>
        <p:nvSpPr>
          <p:cNvPr id="12" name="标题 1"/>
          <p:cNvSpPr>
            <a:spLocks noGrp="1"/>
          </p:cNvSpPr>
          <p:nvPr>
            <p:ph type="title"/>
          </p:nvPr>
        </p:nvSpPr>
        <p:spPr>
          <a:xfrm>
            <a:off x="414894" y="0"/>
            <a:ext cx="7886700" cy="1325563"/>
          </a:xfrm>
        </p:spPr>
        <p:txBody>
          <a:bodyPr/>
          <a:lstStyle/>
          <a:p>
            <a:r>
              <a:rPr kumimoji="1" lang="en-US" altLang="zh-CN" i="1" dirty="0" smtClean="0"/>
              <a:t>Principle 2</a:t>
            </a:r>
            <a:endParaRPr kumimoji="1" lang="zh-CN" altLang="en-US" i="1" dirty="0"/>
          </a:p>
        </p:txBody>
      </p:sp>
      <p:sp>
        <p:nvSpPr>
          <p:cNvPr id="13" name="内容占位符 2"/>
          <p:cNvSpPr>
            <a:spLocks noGrp="1"/>
          </p:cNvSpPr>
          <p:nvPr>
            <p:ph idx="1"/>
          </p:nvPr>
        </p:nvSpPr>
        <p:spPr>
          <a:xfrm>
            <a:off x="3123212" y="305583"/>
            <a:ext cx="6020788" cy="736139"/>
          </a:xfrm>
        </p:spPr>
        <p:txBody>
          <a:bodyPr>
            <a:normAutofit lnSpcReduction="10000"/>
          </a:bodyPr>
          <a:lstStyle/>
          <a:p>
            <a:pPr marL="0" indent="0">
              <a:buNone/>
            </a:pPr>
            <a:r>
              <a:rPr kumimoji="1" lang="en-US" altLang="zh-CN" sz="2400" dirty="0"/>
              <a:t>leave the ending of a sentence for the most </a:t>
            </a:r>
            <a:r>
              <a:rPr kumimoji="1" lang="en-US" altLang="zh-CN" sz="2400" dirty="0" smtClean="0"/>
              <a:t>prominent thing.</a:t>
            </a:r>
            <a:endParaRPr kumimoji="1" lang="zh-CN" altLang="en-US" sz="2400" dirty="0"/>
          </a:p>
        </p:txBody>
      </p:sp>
      <p:cxnSp>
        <p:nvCxnSpPr>
          <p:cNvPr id="10" name="直线连接符 9"/>
          <p:cNvCxnSpPr/>
          <p:nvPr/>
        </p:nvCxnSpPr>
        <p:spPr>
          <a:xfrm flipV="1">
            <a:off x="7708739" y="2164466"/>
            <a:ext cx="592855" cy="1157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092242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heckerboard(across)">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i="1" dirty="0" smtClean="0"/>
              <a:t>Check:</a:t>
            </a:r>
            <a:endParaRPr kumimoji="1" lang="zh-CN" altLang="en-US" i="1" dirty="0"/>
          </a:p>
        </p:txBody>
      </p:sp>
      <p:sp>
        <p:nvSpPr>
          <p:cNvPr id="3" name="内容占位符 2"/>
          <p:cNvSpPr>
            <a:spLocks noGrp="1"/>
          </p:cNvSpPr>
          <p:nvPr>
            <p:ph idx="1"/>
          </p:nvPr>
        </p:nvSpPr>
        <p:spPr>
          <a:xfrm>
            <a:off x="628650" y="2181884"/>
            <a:ext cx="8238258" cy="4351338"/>
          </a:xfrm>
        </p:spPr>
        <p:txBody>
          <a:bodyPr>
            <a:normAutofit/>
          </a:bodyPr>
          <a:lstStyle/>
          <a:p>
            <a:pPr>
              <a:buFont typeface="Wingdings" charset="2"/>
              <a:buChar char="ü"/>
            </a:pPr>
            <a:r>
              <a:rPr kumimoji="1" lang="en-US" altLang="zh-CN" sz="3200" dirty="0" smtClean="0"/>
              <a:t>Whether the modifier in this sentence modifies the part it should modify.</a:t>
            </a:r>
          </a:p>
          <a:p>
            <a:pPr>
              <a:buFont typeface="Wingdings" charset="2"/>
              <a:buChar char="ü"/>
            </a:pPr>
            <a:r>
              <a:rPr kumimoji="1" lang="en-US" altLang="zh-CN" sz="3200" dirty="0" smtClean="0"/>
              <a:t>Whether </a:t>
            </a:r>
            <a:r>
              <a:rPr kumimoji="1" lang="en-US" altLang="zh-CN" sz="3200" dirty="0"/>
              <a:t>the emphasis or the ending of this sentence is about the most important thing in my mind.</a:t>
            </a:r>
            <a:endParaRPr kumimoji="1" lang="zh-CN" altLang="en-US" sz="3200" dirty="0"/>
          </a:p>
        </p:txBody>
      </p:sp>
    </p:spTree>
    <p:extLst>
      <p:ext uri="{BB962C8B-B14F-4D97-AF65-F5344CB8AC3E}">
        <p14:creationId xmlns:p14="http://schemas.microsoft.com/office/powerpoint/2010/main" xmlns="" val="1941931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Thanks!</a:t>
            </a:r>
            <a:endParaRPr kumimoji="1" lang="zh-CN" altLang="en-US" dirty="0"/>
          </a:p>
        </p:txBody>
      </p:sp>
      <p:sp>
        <p:nvSpPr>
          <p:cNvPr id="3" name="副标题 2"/>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xmlns="" val="6006229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i="1" dirty="0" smtClean="0"/>
              <a:t>Order Matters</a:t>
            </a:r>
            <a:endParaRPr kumimoji="1" lang="zh-CN" altLang="en-US" i="1" dirty="0"/>
          </a:p>
        </p:txBody>
      </p:sp>
      <p:sp>
        <p:nvSpPr>
          <p:cNvPr id="3" name="内容占位符 2"/>
          <p:cNvSpPr>
            <a:spLocks noGrp="1"/>
          </p:cNvSpPr>
          <p:nvPr>
            <p:ph idx="1"/>
          </p:nvPr>
        </p:nvSpPr>
        <p:spPr/>
        <p:txBody>
          <a:bodyPr/>
          <a:lstStyle/>
          <a:p>
            <a:r>
              <a:rPr kumimoji="1" lang="en-US" altLang="zh-CN" dirty="0" smtClean="0"/>
              <a:t>Order of word</a:t>
            </a:r>
          </a:p>
          <a:p>
            <a:pPr lvl="1"/>
            <a:r>
              <a:rPr kumimoji="1" lang="en-US" altLang="zh-CN" dirty="0" smtClean="0"/>
              <a:t>S+V+O</a:t>
            </a:r>
          </a:p>
          <a:p>
            <a:pPr lvl="1"/>
            <a:r>
              <a:rPr kumimoji="1" lang="en-US" altLang="zh-CN" dirty="0" smtClean="0"/>
              <a:t>A+S+V</a:t>
            </a:r>
          </a:p>
          <a:p>
            <a:r>
              <a:rPr kumimoji="1" lang="en-US" altLang="zh-CN" dirty="0" smtClean="0"/>
              <a:t>Order of groups of words (Phrases &amp; Clauses)</a:t>
            </a:r>
          </a:p>
          <a:p>
            <a:pPr lvl="1"/>
            <a:r>
              <a:rPr kumimoji="1" lang="en-US" altLang="zh-CN" dirty="0" err="1" smtClean="0"/>
              <a:t>Adverb+S+V+O</a:t>
            </a:r>
            <a:r>
              <a:rPr kumimoji="1" lang="en-US" altLang="zh-CN" dirty="0" smtClean="0"/>
              <a:t>? </a:t>
            </a:r>
          </a:p>
          <a:p>
            <a:pPr lvl="1"/>
            <a:r>
              <a:rPr kumimoji="1" lang="en-US" altLang="zh-CN" dirty="0" err="1" smtClean="0"/>
              <a:t>S+V+O+Adverb</a:t>
            </a:r>
            <a:r>
              <a:rPr kumimoji="1" lang="en-US" altLang="zh-CN" dirty="0" smtClean="0"/>
              <a:t>?</a:t>
            </a:r>
          </a:p>
          <a:p>
            <a:pPr lvl="1"/>
            <a:r>
              <a:rPr kumimoji="1" lang="mr-IN" altLang="zh-CN" dirty="0" smtClean="0"/>
              <a:t>…</a:t>
            </a:r>
            <a:endParaRPr kumimoji="1" lang="en-US" altLang="zh-CN" dirty="0" smtClean="0"/>
          </a:p>
        </p:txBody>
      </p:sp>
    </p:spTree>
    <p:extLst>
      <p:ext uri="{BB962C8B-B14F-4D97-AF65-F5344CB8AC3E}">
        <p14:creationId xmlns:p14="http://schemas.microsoft.com/office/powerpoint/2010/main" xmlns="" val="784821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i="1" dirty="0" smtClean="0"/>
              <a:t>Principle 1</a:t>
            </a:r>
            <a:endParaRPr kumimoji="1" lang="zh-CN" altLang="en-US" i="1" dirty="0"/>
          </a:p>
        </p:txBody>
      </p:sp>
      <p:sp>
        <p:nvSpPr>
          <p:cNvPr id="3" name="内容占位符 2"/>
          <p:cNvSpPr>
            <a:spLocks noGrp="1"/>
          </p:cNvSpPr>
          <p:nvPr>
            <p:ph idx="1"/>
          </p:nvPr>
        </p:nvSpPr>
        <p:spPr>
          <a:xfrm>
            <a:off x="1344880" y="2181884"/>
            <a:ext cx="7522028" cy="4351338"/>
          </a:xfrm>
        </p:spPr>
        <p:txBody>
          <a:bodyPr>
            <a:normAutofit/>
          </a:bodyPr>
          <a:lstStyle/>
          <a:p>
            <a:pPr marL="0" indent="0">
              <a:buNone/>
            </a:pPr>
            <a:r>
              <a:rPr kumimoji="1" lang="en-US" altLang="zh-CN" sz="3200" dirty="0"/>
              <a:t>Place the phrase or clause where it successfully modifies the part it should modify.</a:t>
            </a:r>
            <a:endParaRPr kumimoji="1" lang="zh-CN" altLang="en-US" sz="3200" dirty="0"/>
          </a:p>
        </p:txBody>
      </p:sp>
    </p:spTree>
    <p:extLst>
      <p:ext uri="{BB962C8B-B14F-4D97-AF65-F5344CB8AC3E}">
        <p14:creationId xmlns:p14="http://schemas.microsoft.com/office/powerpoint/2010/main" xmlns="" val="21085182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4894" y="0"/>
            <a:ext cx="7886700" cy="1325563"/>
          </a:xfrm>
        </p:spPr>
        <p:txBody>
          <a:bodyPr/>
          <a:lstStyle/>
          <a:p>
            <a:r>
              <a:rPr kumimoji="1" lang="en-US" altLang="zh-CN" i="1" dirty="0" smtClean="0"/>
              <a:t>Principle 1</a:t>
            </a:r>
            <a:endParaRPr kumimoji="1" lang="zh-CN" altLang="en-US" i="1" dirty="0"/>
          </a:p>
        </p:txBody>
      </p:sp>
      <p:sp>
        <p:nvSpPr>
          <p:cNvPr id="3" name="内容占位符 2"/>
          <p:cNvSpPr>
            <a:spLocks noGrp="1"/>
          </p:cNvSpPr>
          <p:nvPr>
            <p:ph idx="1"/>
          </p:nvPr>
        </p:nvSpPr>
        <p:spPr>
          <a:xfrm>
            <a:off x="3123212" y="305583"/>
            <a:ext cx="6020788" cy="759288"/>
          </a:xfrm>
        </p:spPr>
        <p:txBody>
          <a:bodyPr>
            <a:normAutofit/>
          </a:bodyPr>
          <a:lstStyle/>
          <a:p>
            <a:pPr marL="0" indent="0">
              <a:buNone/>
            </a:pPr>
            <a:r>
              <a:rPr kumimoji="1" lang="en-US" altLang="zh-CN" sz="2400" dirty="0"/>
              <a:t>Place the phrase or clause where it successfully modifies the part it should modify.</a:t>
            </a:r>
            <a:endParaRPr kumimoji="1" lang="zh-CN" altLang="en-US" sz="2400" dirty="0"/>
          </a:p>
        </p:txBody>
      </p:sp>
      <p:sp>
        <p:nvSpPr>
          <p:cNvPr id="4" name="文本框 3"/>
          <p:cNvSpPr txBox="1"/>
          <p:nvPr/>
        </p:nvSpPr>
        <p:spPr>
          <a:xfrm>
            <a:off x="741379" y="2481252"/>
            <a:ext cx="7742713" cy="1384995"/>
          </a:xfrm>
          <a:prstGeom prst="rect">
            <a:avLst/>
          </a:prstGeom>
          <a:noFill/>
          <a:ln>
            <a:solidFill>
              <a:schemeClr val="accent1"/>
            </a:solidFill>
          </a:ln>
        </p:spPr>
        <p:txBody>
          <a:bodyPr wrap="square" rtlCol="0">
            <a:spAutoFit/>
          </a:bodyPr>
          <a:lstStyle/>
          <a:p>
            <a:r>
              <a:rPr kumimoji="1" lang="en-US" altLang="zh-CN" sz="2800" smtClean="0"/>
              <a:t>“In an article celebrating the 28th anniversary of the founding of the Chinese Communist Party in 1949, Mao Zedong said…”</a:t>
            </a:r>
            <a:endParaRPr kumimoji="1" lang="zh-CN" altLang="en-US" sz="2800" dirty="0"/>
          </a:p>
        </p:txBody>
      </p:sp>
      <p:cxnSp>
        <p:nvCxnSpPr>
          <p:cNvPr id="6" name="直线连接符 5"/>
          <p:cNvCxnSpPr/>
          <p:nvPr/>
        </p:nvCxnSpPr>
        <p:spPr>
          <a:xfrm>
            <a:off x="6898511" y="3391382"/>
            <a:ext cx="1180618" cy="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线连接符 9"/>
          <p:cNvCxnSpPr/>
          <p:nvPr/>
        </p:nvCxnSpPr>
        <p:spPr>
          <a:xfrm>
            <a:off x="5787342" y="2930530"/>
            <a:ext cx="1701478" cy="1157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a:off x="868101" y="3391382"/>
            <a:ext cx="1226917"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779776" y="4145280"/>
            <a:ext cx="2243328" cy="369332"/>
          </a:xfrm>
          <a:prstGeom prst="rect">
            <a:avLst/>
          </a:prstGeom>
          <a:noFill/>
        </p:spPr>
        <p:txBody>
          <a:bodyPr wrap="square" rtlCol="0">
            <a:spAutoFit/>
          </a:bodyPr>
          <a:lstStyle/>
          <a:p>
            <a:r>
              <a:rPr kumimoji="1" lang="en-US" altLang="zh-CN" dirty="0" smtClean="0"/>
              <a:t>In 1977 (1949+28)</a:t>
            </a:r>
            <a:endParaRPr kumimoji="1" lang="zh-CN" altLang="en-US" dirty="0"/>
          </a:p>
        </p:txBody>
      </p:sp>
    </p:spTree>
    <p:extLst>
      <p:ext uri="{BB962C8B-B14F-4D97-AF65-F5344CB8AC3E}">
        <p14:creationId xmlns:p14="http://schemas.microsoft.com/office/powerpoint/2010/main" xmlns="" val="47263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heckerboard(across)">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checkerboard(across)">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heckerboard(across)">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4894" y="0"/>
            <a:ext cx="7886700" cy="1325563"/>
          </a:xfrm>
        </p:spPr>
        <p:txBody>
          <a:bodyPr/>
          <a:lstStyle/>
          <a:p>
            <a:r>
              <a:rPr kumimoji="1" lang="en-US" altLang="zh-CN" i="1" dirty="0" smtClean="0"/>
              <a:t>Principle 1</a:t>
            </a:r>
            <a:endParaRPr kumimoji="1" lang="zh-CN" altLang="en-US" i="1" dirty="0"/>
          </a:p>
        </p:txBody>
      </p:sp>
      <p:sp>
        <p:nvSpPr>
          <p:cNvPr id="3" name="内容占位符 2"/>
          <p:cNvSpPr>
            <a:spLocks noGrp="1"/>
          </p:cNvSpPr>
          <p:nvPr>
            <p:ph idx="1"/>
          </p:nvPr>
        </p:nvSpPr>
        <p:spPr>
          <a:xfrm>
            <a:off x="3123212" y="305583"/>
            <a:ext cx="6020788" cy="759288"/>
          </a:xfrm>
        </p:spPr>
        <p:txBody>
          <a:bodyPr>
            <a:normAutofit/>
          </a:bodyPr>
          <a:lstStyle/>
          <a:p>
            <a:pPr marL="0" indent="0">
              <a:buNone/>
            </a:pPr>
            <a:r>
              <a:rPr kumimoji="1" lang="en-US" altLang="zh-CN" sz="2400" dirty="0"/>
              <a:t>Place the phrase or clause where it successfully modifies the part it should modify.</a:t>
            </a:r>
            <a:endParaRPr kumimoji="1" lang="zh-CN" altLang="en-US" sz="2400" dirty="0"/>
          </a:p>
        </p:txBody>
      </p:sp>
      <p:sp>
        <p:nvSpPr>
          <p:cNvPr id="4" name="文本框 3"/>
          <p:cNvSpPr txBox="1"/>
          <p:nvPr/>
        </p:nvSpPr>
        <p:spPr>
          <a:xfrm>
            <a:off x="741379" y="1798346"/>
            <a:ext cx="7742713" cy="1384995"/>
          </a:xfrm>
          <a:prstGeom prst="rect">
            <a:avLst/>
          </a:prstGeom>
          <a:noFill/>
          <a:ln>
            <a:solidFill>
              <a:schemeClr val="accent1"/>
            </a:solidFill>
          </a:ln>
        </p:spPr>
        <p:txBody>
          <a:bodyPr wrap="square" rtlCol="0">
            <a:spAutoFit/>
          </a:bodyPr>
          <a:lstStyle/>
          <a:p>
            <a:r>
              <a:rPr kumimoji="1" lang="en-US" altLang="zh-CN" sz="2800" dirty="0" smtClean="0"/>
              <a:t>“In an article celebrating the 28th anniversary of the founding of the Chinese Communist Party </a:t>
            </a:r>
            <a:r>
              <a:rPr kumimoji="1" lang="en-US" altLang="zh-CN" sz="2800" dirty="0" smtClean="0">
                <a:solidFill>
                  <a:srgbClr val="FF0000"/>
                </a:solidFill>
              </a:rPr>
              <a:t>in 1949</a:t>
            </a:r>
            <a:r>
              <a:rPr kumimoji="1" lang="en-US" altLang="zh-CN" sz="2800" dirty="0" smtClean="0"/>
              <a:t>, Mao Zedong said…”</a:t>
            </a:r>
            <a:endParaRPr kumimoji="1" lang="zh-CN" altLang="en-US" sz="2800" dirty="0"/>
          </a:p>
        </p:txBody>
      </p:sp>
      <p:sp>
        <p:nvSpPr>
          <p:cNvPr id="8" name="文本框 7"/>
          <p:cNvSpPr txBox="1"/>
          <p:nvPr/>
        </p:nvSpPr>
        <p:spPr>
          <a:xfrm>
            <a:off x="741378" y="3656124"/>
            <a:ext cx="8066956" cy="1384995"/>
          </a:xfrm>
          <a:prstGeom prst="rect">
            <a:avLst/>
          </a:prstGeom>
          <a:noFill/>
          <a:ln>
            <a:solidFill>
              <a:schemeClr val="accent1"/>
            </a:solidFill>
          </a:ln>
        </p:spPr>
        <p:txBody>
          <a:bodyPr wrap="square" rtlCol="0">
            <a:spAutoFit/>
          </a:bodyPr>
          <a:lstStyle/>
          <a:p>
            <a:r>
              <a:rPr kumimoji="1" lang="en-US" altLang="zh-CN" sz="2800" dirty="0" smtClean="0"/>
              <a:t>“</a:t>
            </a:r>
            <a:r>
              <a:rPr kumimoji="1" lang="en-US" altLang="zh-CN" sz="2800" dirty="0" smtClean="0">
                <a:solidFill>
                  <a:srgbClr val="FF0000"/>
                </a:solidFill>
              </a:rPr>
              <a:t>In 1949</a:t>
            </a:r>
            <a:r>
              <a:rPr kumimoji="1" lang="en-US" altLang="zh-CN" sz="2800" dirty="0" smtClean="0"/>
              <a:t>, in an article celebrating the 28th anniversary of the founding of the Chinese Communist Party, Mao Zedong said…”</a:t>
            </a:r>
            <a:endParaRPr kumimoji="1" lang="zh-CN" altLang="en-US" sz="2800" dirty="0"/>
          </a:p>
        </p:txBody>
      </p:sp>
      <p:cxnSp>
        <p:nvCxnSpPr>
          <p:cNvPr id="11" name="直线连接符 10"/>
          <p:cNvCxnSpPr/>
          <p:nvPr/>
        </p:nvCxnSpPr>
        <p:spPr>
          <a:xfrm>
            <a:off x="1932973" y="4925372"/>
            <a:ext cx="72920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下箭头 17"/>
          <p:cNvSpPr/>
          <p:nvPr/>
        </p:nvSpPr>
        <p:spPr>
          <a:xfrm>
            <a:off x="4366885" y="2876612"/>
            <a:ext cx="491700" cy="6134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框 18"/>
          <p:cNvSpPr txBox="1"/>
          <p:nvPr/>
        </p:nvSpPr>
        <p:spPr>
          <a:xfrm>
            <a:off x="277792" y="6447099"/>
            <a:ext cx="3808071" cy="369332"/>
          </a:xfrm>
          <a:prstGeom prst="rect">
            <a:avLst/>
          </a:prstGeom>
          <a:noFill/>
        </p:spPr>
        <p:txBody>
          <a:bodyPr wrap="square" rtlCol="0">
            <a:spAutoFit/>
          </a:bodyPr>
          <a:lstStyle/>
          <a:p>
            <a:r>
              <a:rPr kumimoji="1" lang="en-US" altLang="zh-CN" dirty="0" smtClean="0"/>
              <a:t>Source: </a:t>
            </a:r>
            <a:r>
              <a:rPr kumimoji="1" lang="zh-CN" altLang="en-US" dirty="0" smtClean="0"/>
              <a:t>中式英语之鉴</a:t>
            </a:r>
            <a:endParaRPr kumimoji="1" lang="zh-CN" altLang="en-US" dirty="0"/>
          </a:p>
        </p:txBody>
      </p:sp>
    </p:spTree>
    <p:extLst>
      <p:ext uri="{BB962C8B-B14F-4D97-AF65-F5344CB8AC3E}">
        <p14:creationId xmlns:p14="http://schemas.microsoft.com/office/powerpoint/2010/main" xmlns="" val="34068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4894" y="0"/>
            <a:ext cx="7886700" cy="1325563"/>
          </a:xfrm>
        </p:spPr>
        <p:txBody>
          <a:bodyPr/>
          <a:lstStyle/>
          <a:p>
            <a:r>
              <a:rPr kumimoji="1" lang="en-US" altLang="zh-CN" i="1" dirty="0" smtClean="0"/>
              <a:t>Principle 1</a:t>
            </a:r>
            <a:endParaRPr kumimoji="1" lang="zh-CN" altLang="en-US" i="1" dirty="0"/>
          </a:p>
        </p:txBody>
      </p:sp>
      <p:sp>
        <p:nvSpPr>
          <p:cNvPr id="3" name="内容占位符 2"/>
          <p:cNvSpPr>
            <a:spLocks noGrp="1"/>
          </p:cNvSpPr>
          <p:nvPr>
            <p:ph idx="1"/>
          </p:nvPr>
        </p:nvSpPr>
        <p:spPr>
          <a:xfrm>
            <a:off x="3123212" y="305583"/>
            <a:ext cx="6020788" cy="759288"/>
          </a:xfrm>
        </p:spPr>
        <p:txBody>
          <a:bodyPr>
            <a:normAutofit/>
          </a:bodyPr>
          <a:lstStyle/>
          <a:p>
            <a:pPr marL="0" indent="0">
              <a:buNone/>
            </a:pPr>
            <a:r>
              <a:rPr kumimoji="1" lang="en-US" altLang="zh-CN" sz="2400" dirty="0"/>
              <a:t>Place the phrase or clause where it successfully modifies the part it should modify.</a:t>
            </a:r>
            <a:endParaRPr kumimoji="1" lang="zh-CN" altLang="en-US" sz="2400" dirty="0"/>
          </a:p>
        </p:txBody>
      </p:sp>
      <p:sp>
        <p:nvSpPr>
          <p:cNvPr id="4" name="文本框 3"/>
          <p:cNvSpPr txBox="1"/>
          <p:nvPr/>
        </p:nvSpPr>
        <p:spPr>
          <a:xfrm>
            <a:off x="741379" y="1798346"/>
            <a:ext cx="7742713" cy="1384995"/>
          </a:xfrm>
          <a:prstGeom prst="rect">
            <a:avLst/>
          </a:prstGeom>
          <a:noFill/>
          <a:ln>
            <a:solidFill>
              <a:schemeClr val="accent1"/>
            </a:solidFill>
          </a:ln>
        </p:spPr>
        <p:txBody>
          <a:bodyPr wrap="square" rtlCol="0">
            <a:spAutoFit/>
          </a:bodyPr>
          <a:lstStyle/>
          <a:p>
            <a:r>
              <a:rPr kumimoji="1" lang="en-US" altLang="zh-CN" sz="2800" dirty="0" smtClean="0"/>
              <a:t>“to compete in this rapidly altering society </a:t>
            </a:r>
            <a:r>
              <a:rPr kumimoji="1" lang="en-US" altLang="zh-CN" sz="2800" dirty="0" smtClean="0">
                <a:solidFill>
                  <a:srgbClr val="FF0000"/>
                </a:solidFill>
              </a:rPr>
              <a:t>without </a:t>
            </a:r>
            <a:r>
              <a:rPr kumimoji="1" lang="en-US" altLang="zh-CN" sz="2800" dirty="0">
                <a:solidFill>
                  <a:srgbClr val="FF0000"/>
                </a:solidFill>
              </a:rPr>
              <a:t>a</a:t>
            </a:r>
            <a:r>
              <a:rPr kumimoji="1" lang="en-US" altLang="zh-CN" sz="2800" dirty="0" smtClean="0">
                <a:solidFill>
                  <a:srgbClr val="FF0000"/>
                </a:solidFill>
              </a:rPr>
              <a:t> college degree</a:t>
            </a:r>
            <a:r>
              <a:rPr kumimoji="1" lang="en-US" altLang="zh-CN" sz="2800" dirty="0" smtClean="0"/>
              <a:t>, one has limited chances of success and is faced with a lot more difficulties.”</a:t>
            </a:r>
            <a:endParaRPr kumimoji="1" lang="zh-CN" altLang="en-US" sz="2800" dirty="0"/>
          </a:p>
        </p:txBody>
      </p:sp>
      <p:sp>
        <p:nvSpPr>
          <p:cNvPr id="8" name="文本框 7"/>
          <p:cNvSpPr txBox="1"/>
          <p:nvPr/>
        </p:nvSpPr>
        <p:spPr>
          <a:xfrm>
            <a:off x="741378" y="3656124"/>
            <a:ext cx="8066956" cy="1384995"/>
          </a:xfrm>
          <a:prstGeom prst="rect">
            <a:avLst/>
          </a:prstGeom>
          <a:noFill/>
          <a:ln>
            <a:solidFill>
              <a:schemeClr val="accent1"/>
            </a:solidFill>
          </a:ln>
        </p:spPr>
        <p:txBody>
          <a:bodyPr wrap="square" rtlCol="0">
            <a:spAutoFit/>
          </a:bodyPr>
          <a:lstStyle/>
          <a:p>
            <a:r>
              <a:rPr kumimoji="1" lang="en-US" altLang="zh-CN" sz="2800" dirty="0" smtClean="0"/>
              <a:t>“to compete in this rapidly altering society, one, </a:t>
            </a:r>
            <a:r>
              <a:rPr kumimoji="1" lang="en-US" altLang="zh-CN" sz="2800" dirty="0" smtClean="0">
                <a:solidFill>
                  <a:srgbClr val="FF0000"/>
                </a:solidFill>
              </a:rPr>
              <a:t>without </a:t>
            </a:r>
            <a:r>
              <a:rPr kumimoji="1" lang="en-US" altLang="zh-CN" sz="2800" dirty="0">
                <a:solidFill>
                  <a:srgbClr val="FF0000"/>
                </a:solidFill>
              </a:rPr>
              <a:t>a</a:t>
            </a:r>
            <a:r>
              <a:rPr kumimoji="1" lang="en-US" altLang="zh-CN" sz="2800" dirty="0" smtClean="0">
                <a:solidFill>
                  <a:srgbClr val="FF0000"/>
                </a:solidFill>
              </a:rPr>
              <a:t> college degree</a:t>
            </a:r>
            <a:r>
              <a:rPr kumimoji="1" lang="en-US" altLang="zh-CN" sz="2800" dirty="0" smtClean="0"/>
              <a:t>, has limited chances of success and is faced with a lot more difficulties.”</a:t>
            </a:r>
            <a:endParaRPr kumimoji="1" lang="zh-CN" altLang="en-US" sz="2800" dirty="0"/>
          </a:p>
        </p:txBody>
      </p:sp>
      <p:sp>
        <p:nvSpPr>
          <p:cNvPr id="7" name="下箭头 6"/>
          <p:cNvSpPr/>
          <p:nvPr/>
        </p:nvSpPr>
        <p:spPr>
          <a:xfrm>
            <a:off x="4358244" y="3113004"/>
            <a:ext cx="491700" cy="6134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277792" y="6447099"/>
            <a:ext cx="3808071" cy="369332"/>
          </a:xfrm>
          <a:prstGeom prst="rect">
            <a:avLst/>
          </a:prstGeom>
          <a:noFill/>
        </p:spPr>
        <p:txBody>
          <a:bodyPr wrap="square" rtlCol="0">
            <a:spAutoFit/>
          </a:bodyPr>
          <a:lstStyle/>
          <a:p>
            <a:r>
              <a:rPr kumimoji="1" lang="en-US" altLang="zh-CN" dirty="0" smtClean="0"/>
              <a:t>Source: </a:t>
            </a:r>
            <a:r>
              <a:rPr kumimoji="1" lang="en-US" altLang="zh-CN" smtClean="0"/>
              <a:t>my second essay</a:t>
            </a:r>
            <a:endParaRPr kumimoji="1" lang="zh-CN" altLang="en-US" dirty="0"/>
          </a:p>
        </p:txBody>
      </p:sp>
    </p:spTree>
    <p:extLst>
      <p:ext uri="{BB962C8B-B14F-4D97-AF65-F5344CB8AC3E}">
        <p14:creationId xmlns:p14="http://schemas.microsoft.com/office/powerpoint/2010/main" xmlns="" val="11651411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4894" y="0"/>
            <a:ext cx="7886700" cy="1325563"/>
          </a:xfrm>
        </p:spPr>
        <p:txBody>
          <a:bodyPr/>
          <a:lstStyle/>
          <a:p>
            <a:r>
              <a:rPr kumimoji="1" lang="en-US" altLang="zh-CN" i="1" dirty="0" smtClean="0"/>
              <a:t>Principle 1</a:t>
            </a:r>
            <a:endParaRPr kumimoji="1" lang="zh-CN" altLang="en-US" i="1" dirty="0"/>
          </a:p>
        </p:txBody>
      </p:sp>
      <p:sp>
        <p:nvSpPr>
          <p:cNvPr id="3" name="内容占位符 2"/>
          <p:cNvSpPr>
            <a:spLocks noGrp="1"/>
          </p:cNvSpPr>
          <p:nvPr>
            <p:ph idx="1"/>
          </p:nvPr>
        </p:nvSpPr>
        <p:spPr>
          <a:xfrm>
            <a:off x="3123212" y="305583"/>
            <a:ext cx="6020788" cy="851885"/>
          </a:xfrm>
        </p:spPr>
        <p:txBody>
          <a:bodyPr>
            <a:normAutofit/>
          </a:bodyPr>
          <a:lstStyle/>
          <a:p>
            <a:pPr marL="0" indent="0">
              <a:buNone/>
            </a:pPr>
            <a:r>
              <a:rPr kumimoji="1" lang="en-US" altLang="zh-CN" sz="2400" dirty="0"/>
              <a:t>Place the phrase or clause where it successfully modifies the part it should modify.</a:t>
            </a:r>
            <a:endParaRPr kumimoji="1" lang="zh-CN" altLang="en-US" sz="2400" dirty="0"/>
          </a:p>
        </p:txBody>
      </p:sp>
      <p:sp>
        <p:nvSpPr>
          <p:cNvPr id="4" name="文本框 3"/>
          <p:cNvSpPr txBox="1"/>
          <p:nvPr/>
        </p:nvSpPr>
        <p:spPr>
          <a:xfrm>
            <a:off x="741379" y="1325563"/>
            <a:ext cx="7742713" cy="2246769"/>
          </a:xfrm>
          <a:prstGeom prst="rect">
            <a:avLst/>
          </a:prstGeom>
          <a:noFill/>
          <a:ln>
            <a:solidFill>
              <a:schemeClr val="accent1"/>
            </a:solidFill>
          </a:ln>
        </p:spPr>
        <p:txBody>
          <a:bodyPr wrap="square" rtlCol="0">
            <a:spAutoFit/>
          </a:bodyPr>
          <a:lstStyle/>
          <a:p>
            <a:r>
              <a:rPr kumimoji="1" lang="en-US" altLang="zh-CN" sz="2800" dirty="0" smtClean="0"/>
              <a:t>“As long as we strictly implement the Council’s Decision on Unifying National Financial Work, </a:t>
            </a:r>
            <a:r>
              <a:rPr kumimoji="1" lang="en-US" altLang="zh-CN" sz="2800" dirty="0" smtClean="0">
                <a:solidFill>
                  <a:srgbClr val="FF0000"/>
                </a:solidFill>
              </a:rPr>
              <a:t>after we go through several months of difficulties</a:t>
            </a:r>
            <a:r>
              <a:rPr kumimoji="1" lang="en-US" altLang="zh-CN" sz="2800" dirty="0" smtClean="0"/>
              <a:t>, we have every reason to expect that the financial situation will gradually improve.”</a:t>
            </a:r>
            <a:endParaRPr kumimoji="1" lang="zh-CN" altLang="en-US" sz="2800" dirty="0"/>
          </a:p>
        </p:txBody>
      </p:sp>
      <p:sp>
        <p:nvSpPr>
          <p:cNvPr id="5" name="文本框 4"/>
          <p:cNvSpPr txBox="1"/>
          <p:nvPr/>
        </p:nvSpPr>
        <p:spPr>
          <a:xfrm>
            <a:off x="741378" y="3839119"/>
            <a:ext cx="7742713" cy="2246769"/>
          </a:xfrm>
          <a:prstGeom prst="rect">
            <a:avLst/>
          </a:prstGeom>
          <a:noFill/>
          <a:ln>
            <a:solidFill>
              <a:schemeClr val="accent1"/>
            </a:solidFill>
          </a:ln>
        </p:spPr>
        <p:txBody>
          <a:bodyPr wrap="square" rtlCol="0">
            <a:spAutoFit/>
          </a:bodyPr>
          <a:lstStyle/>
          <a:p>
            <a:r>
              <a:rPr kumimoji="1" lang="en-US" altLang="zh-CN" sz="2800" dirty="0" smtClean="0"/>
              <a:t>“As long as we strictly implement the Council’s Decision on Unifying National Financial Work, we have every reason to expect that </a:t>
            </a:r>
            <a:r>
              <a:rPr kumimoji="1" lang="en-US" altLang="zh-CN" sz="2800" dirty="0" smtClean="0">
                <a:solidFill>
                  <a:srgbClr val="FF0000"/>
                </a:solidFill>
              </a:rPr>
              <a:t>after we go through several months of difficulties</a:t>
            </a:r>
            <a:r>
              <a:rPr kumimoji="1" lang="en-US" altLang="zh-CN" sz="2800" dirty="0" smtClean="0"/>
              <a:t>, the financial situation will gradually improve.”</a:t>
            </a:r>
            <a:endParaRPr kumimoji="1" lang="zh-CN" altLang="en-US" sz="2800" dirty="0"/>
          </a:p>
        </p:txBody>
      </p:sp>
      <p:sp>
        <p:nvSpPr>
          <p:cNvPr id="6" name="下箭头 5"/>
          <p:cNvSpPr/>
          <p:nvPr/>
        </p:nvSpPr>
        <p:spPr>
          <a:xfrm>
            <a:off x="4358244" y="3446209"/>
            <a:ext cx="491700" cy="6134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p:cNvSpPr txBox="1"/>
          <p:nvPr/>
        </p:nvSpPr>
        <p:spPr>
          <a:xfrm>
            <a:off x="277792" y="6447099"/>
            <a:ext cx="3808071" cy="369332"/>
          </a:xfrm>
          <a:prstGeom prst="rect">
            <a:avLst/>
          </a:prstGeom>
          <a:noFill/>
        </p:spPr>
        <p:txBody>
          <a:bodyPr wrap="square" rtlCol="0">
            <a:spAutoFit/>
          </a:bodyPr>
          <a:lstStyle/>
          <a:p>
            <a:r>
              <a:rPr kumimoji="1" lang="en-US" altLang="zh-CN" dirty="0" smtClean="0"/>
              <a:t>Source: </a:t>
            </a:r>
            <a:r>
              <a:rPr kumimoji="1" lang="zh-CN" altLang="en-US" dirty="0" smtClean="0"/>
              <a:t>中式英语之鉴</a:t>
            </a:r>
            <a:endParaRPr kumimoji="1" lang="zh-CN" altLang="en-US" dirty="0"/>
          </a:p>
        </p:txBody>
      </p:sp>
    </p:spTree>
    <p:extLst>
      <p:ext uri="{BB962C8B-B14F-4D97-AF65-F5344CB8AC3E}">
        <p14:creationId xmlns:p14="http://schemas.microsoft.com/office/powerpoint/2010/main" xmlns="" val="2679688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4894" y="0"/>
            <a:ext cx="7886700" cy="1325563"/>
          </a:xfrm>
        </p:spPr>
        <p:txBody>
          <a:bodyPr/>
          <a:lstStyle/>
          <a:p>
            <a:r>
              <a:rPr kumimoji="1" lang="en-US" altLang="zh-CN" i="1" dirty="0" smtClean="0"/>
              <a:t>Principle 1</a:t>
            </a:r>
            <a:endParaRPr kumimoji="1" lang="zh-CN" altLang="en-US" i="1" dirty="0"/>
          </a:p>
        </p:txBody>
      </p:sp>
      <p:sp>
        <p:nvSpPr>
          <p:cNvPr id="3" name="内容占位符 2"/>
          <p:cNvSpPr>
            <a:spLocks noGrp="1"/>
          </p:cNvSpPr>
          <p:nvPr>
            <p:ph idx="1"/>
          </p:nvPr>
        </p:nvSpPr>
        <p:spPr>
          <a:xfrm>
            <a:off x="3123212" y="305583"/>
            <a:ext cx="6020788" cy="759288"/>
          </a:xfrm>
        </p:spPr>
        <p:txBody>
          <a:bodyPr>
            <a:normAutofit/>
          </a:bodyPr>
          <a:lstStyle/>
          <a:p>
            <a:pPr marL="0" indent="0">
              <a:buNone/>
            </a:pPr>
            <a:r>
              <a:rPr kumimoji="1" lang="en-US" altLang="zh-CN" sz="2400" dirty="0"/>
              <a:t>Place the phrase or clause where it successfully modifies the part it should modify.</a:t>
            </a:r>
            <a:endParaRPr kumimoji="1" lang="zh-CN" altLang="en-US" sz="2400" dirty="0"/>
          </a:p>
        </p:txBody>
      </p:sp>
      <p:sp>
        <p:nvSpPr>
          <p:cNvPr id="4" name="文本框 3"/>
          <p:cNvSpPr txBox="1"/>
          <p:nvPr/>
        </p:nvSpPr>
        <p:spPr>
          <a:xfrm>
            <a:off x="741379" y="1798346"/>
            <a:ext cx="7742713" cy="1384995"/>
          </a:xfrm>
          <a:prstGeom prst="rect">
            <a:avLst/>
          </a:prstGeom>
          <a:noFill/>
          <a:ln>
            <a:solidFill>
              <a:schemeClr val="accent1"/>
            </a:solidFill>
          </a:ln>
        </p:spPr>
        <p:txBody>
          <a:bodyPr wrap="square" rtlCol="0">
            <a:spAutoFit/>
          </a:bodyPr>
          <a:lstStyle/>
          <a:p>
            <a:r>
              <a:rPr kumimoji="1" lang="en-US" altLang="zh-CN" sz="2800" dirty="0" smtClean="0"/>
              <a:t>“infants of carnivores were more likely to die young in captivity than in the wild, </a:t>
            </a:r>
            <a:r>
              <a:rPr kumimoji="1" lang="en-US" altLang="zh-CN" sz="2800" dirty="0" smtClean="0">
                <a:solidFill>
                  <a:srgbClr val="FF0000"/>
                </a:solidFill>
              </a:rPr>
              <a:t>where the threat from their predators was absent </a:t>
            </a:r>
            <a:r>
              <a:rPr kumimoji="1" lang="en-US" altLang="zh-CN" sz="2800" dirty="0" smtClean="0"/>
              <a:t>”</a:t>
            </a:r>
            <a:endParaRPr kumimoji="1" lang="zh-CN" altLang="en-US" sz="2800" dirty="0"/>
          </a:p>
        </p:txBody>
      </p:sp>
      <p:sp>
        <p:nvSpPr>
          <p:cNvPr id="8" name="文本框 7"/>
          <p:cNvSpPr txBox="1"/>
          <p:nvPr/>
        </p:nvSpPr>
        <p:spPr>
          <a:xfrm>
            <a:off x="741378" y="3656124"/>
            <a:ext cx="8066956" cy="1384995"/>
          </a:xfrm>
          <a:prstGeom prst="rect">
            <a:avLst/>
          </a:prstGeom>
          <a:noFill/>
          <a:ln>
            <a:solidFill>
              <a:schemeClr val="accent1"/>
            </a:solidFill>
          </a:ln>
        </p:spPr>
        <p:txBody>
          <a:bodyPr wrap="square" rtlCol="0">
            <a:spAutoFit/>
          </a:bodyPr>
          <a:lstStyle/>
          <a:p>
            <a:r>
              <a:rPr kumimoji="1" lang="en-US" altLang="zh-CN" sz="2800" dirty="0" smtClean="0"/>
              <a:t>“infants of carnivores were more likely to die young in captivity, </a:t>
            </a:r>
            <a:r>
              <a:rPr kumimoji="1" lang="en-US" altLang="zh-CN" sz="2800" dirty="0" smtClean="0">
                <a:solidFill>
                  <a:srgbClr val="FF0000"/>
                </a:solidFill>
              </a:rPr>
              <a:t>where the threat from their predators was absent</a:t>
            </a:r>
            <a:r>
              <a:rPr kumimoji="1" lang="en-US" altLang="zh-CN" sz="2800" dirty="0" smtClean="0"/>
              <a:t>, than in the wild”</a:t>
            </a:r>
            <a:endParaRPr kumimoji="1" lang="zh-CN" altLang="en-US" sz="2800" dirty="0"/>
          </a:p>
        </p:txBody>
      </p:sp>
      <p:sp>
        <p:nvSpPr>
          <p:cNvPr id="7" name="下箭头 6"/>
          <p:cNvSpPr/>
          <p:nvPr/>
        </p:nvSpPr>
        <p:spPr>
          <a:xfrm>
            <a:off x="4326150" y="3122271"/>
            <a:ext cx="491700" cy="6134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9" name="文本框 8"/>
          <p:cNvSpPr txBox="1"/>
          <p:nvPr/>
        </p:nvSpPr>
        <p:spPr>
          <a:xfrm>
            <a:off x="277792" y="6447099"/>
            <a:ext cx="3808071" cy="369332"/>
          </a:xfrm>
          <a:prstGeom prst="rect">
            <a:avLst/>
          </a:prstGeom>
          <a:noFill/>
        </p:spPr>
        <p:txBody>
          <a:bodyPr wrap="square" rtlCol="0">
            <a:spAutoFit/>
          </a:bodyPr>
          <a:lstStyle/>
          <a:p>
            <a:r>
              <a:rPr kumimoji="1" lang="en-US" altLang="zh-CN" dirty="0" smtClean="0"/>
              <a:t>Source: my first essay</a:t>
            </a:r>
            <a:endParaRPr kumimoji="1" lang="zh-CN" altLang="en-US" dirty="0"/>
          </a:p>
        </p:txBody>
      </p:sp>
    </p:spTree>
    <p:extLst>
      <p:ext uri="{BB962C8B-B14F-4D97-AF65-F5344CB8AC3E}">
        <p14:creationId xmlns:p14="http://schemas.microsoft.com/office/powerpoint/2010/main" xmlns="" val="9406488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i="1" dirty="0" smtClean="0"/>
              <a:t>Principle 2</a:t>
            </a:r>
            <a:endParaRPr kumimoji="1" lang="zh-CN" altLang="en-US" i="1" dirty="0"/>
          </a:p>
        </p:txBody>
      </p:sp>
      <p:sp>
        <p:nvSpPr>
          <p:cNvPr id="3" name="内容占位符 2"/>
          <p:cNvSpPr>
            <a:spLocks noGrp="1"/>
          </p:cNvSpPr>
          <p:nvPr>
            <p:ph idx="1"/>
          </p:nvPr>
        </p:nvSpPr>
        <p:spPr>
          <a:xfrm>
            <a:off x="1344880" y="2181884"/>
            <a:ext cx="7522028" cy="4351338"/>
          </a:xfrm>
        </p:spPr>
        <p:txBody>
          <a:bodyPr>
            <a:normAutofit/>
          </a:bodyPr>
          <a:lstStyle/>
          <a:p>
            <a:pPr marL="0" indent="0">
              <a:buNone/>
            </a:pPr>
            <a:r>
              <a:rPr kumimoji="1" lang="en-US" altLang="zh-CN" sz="3200" dirty="0"/>
              <a:t>L</a:t>
            </a:r>
            <a:r>
              <a:rPr kumimoji="1" lang="en-US" altLang="zh-CN" sz="3200" dirty="0" smtClean="0"/>
              <a:t>eave </a:t>
            </a:r>
            <a:r>
              <a:rPr kumimoji="1" lang="en-US" altLang="zh-CN" sz="3200" dirty="0"/>
              <a:t>the emphatic place in a sentence </a:t>
            </a:r>
            <a:r>
              <a:rPr kumimoji="1" lang="en-US" altLang="zh-CN" sz="3200" dirty="0" smtClean="0"/>
              <a:t>for </a:t>
            </a:r>
            <a:r>
              <a:rPr kumimoji="1" lang="en-US" altLang="zh-CN" sz="3200" dirty="0"/>
              <a:t>the most </a:t>
            </a:r>
            <a:r>
              <a:rPr kumimoji="1" lang="en-US" altLang="zh-CN" sz="3200" dirty="0" smtClean="0"/>
              <a:t>prominent </a:t>
            </a:r>
            <a:r>
              <a:rPr kumimoji="1" lang="en-US" altLang="zh-CN" sz="3200" dirty="0"/>
              <a:t>thing. </a:t>
            </a:r>
            <a:r>
              <a:rPr kumimoji="1" lang="en-US" altLang="zh-CN" sz="3200" dirty="0" smtClean="0"/>
              <a:t>Emphasize </a:t>
            </a:r>
            <a:r>
              <a:rPr kumimoji="1" lang="en-US" altLang="zh-CN" sz="3200" dirty="0"/>
              <a:t>the part that should be </a:t>
            </a:r>
            <a:r>
              <a:rPr kumimoji="1" lang="en-US" altLang="zh-CN" sz="3200" dirty="0" smtClean="0"/>
              <a:t>emphasized.</a:t>
            </a:r>
            <a:endParaRPr kumimoji="1" lang="zh-CN" altLang="en-US" sz="3200" dirty="0"/>
          </a:p>
        </p:txBody>
      </p:sp>
    </p:spTree>
    <p:extLst>
      <p:ext uri="{BB962C8B-B14F-4D97-AF65-F5344CB8AC3E}">
        <p14:creationId xmlns:p14="http://schemas.microsoft.com/office/powerpoint/2010/main" xmlns="" val="4483569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718</TotalTime>
  <Words>1191</Words>
  <Application>Microsoft Macintosh PowerPoint</Application>
  <PresentationFormat>全屏显示(4:3)</PresentationFormat>
  <Paragraphs>81</Paragraphs>
  <Slides>16</Slides>
  <Notes>7</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The Placement of Phrases and Clauses</vt:lpstr>
      <vt:lpstr>Order Matters</vt:lpstr>
      <vt:lpstr>Principle 1</vt:lpstr>
      <vt:lpstr>Principle 1</vt:lpstr>
      <vt:lpstr>Principle 1</vt:lpstr>
      <vt:lpstr>Principle 1</vt:lpstr>
      <vt:lpstr>Principle 1</vt:lpstr>
      <vt:lpstr>Principle 1</vt:lpstr>
      <vt:lpstr>Principle 2</vt:lpstr>
      <vt:lpstr>Principle 2</vt:lpstr>
      <vt:lpstr>Principle 2</vt:lpstr>
      <vt:lpstr>Principle 2</vt:lpstr>
      <vt:lpstr>Principle 2</vt:lpstr>
      <vt:lpstr>Principle 2</vt:lpstr>
      <vt:lpstr>Check:</vt:lpstr>
      <vt:lpstr>Thanks!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Placement of Phrases and Clauses</dc:title>
  <dc:creator>17010079@bfsu.edu.cn</dc:creator>
  <cp:lastModifiedBy>雨林木风</cp:lastModifiedBy>
  <cp:revision>34</cp:revision>
  <dcterms:created xsi:type="dcterms:W3CDTF">2018-11-06T05:20:59Z</dcterms:created>
  <dcterms:modified xsi:type="dcterms:W3CDTF">2018-11-07T01:59:24Z</dcterms:modified>
</cp:coreProperties>
</file>