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4" r:id="rId13"/>
    <p:sldId id="272" r:id="rId14"/>
    <p:sldId id="275" r:id="rId15"/>
    <p:sldId id="273" r:id="rId16"/>
    <p:sldId id="276" r:id="rId17"/>
    <p:sldId id="271" r:id="rId18"/>
    <p:sldId id="269" r:id="rId19"/>
    <p:sldId id="278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2"/>
    <p:restoredTop sz="94690"/>
  </p:normalViewPr>
  <p:slideViewPr>
    <p:cSldViewPr snapToGrid="0">
      <p:cViewPr>
        <p:scale>
          <a:sx n="86" d="100"/>
          <a:sy n="86" d="100"/>
        </p:scale>
        <p:origin x="10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AA974-37AC-7040-B05C-62F14D23A774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06CD7-D601-0740-B0E2-C0FB60D80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04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we know that Biden is going to be nothing like Trump, but what exactly is he going to be like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25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19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040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22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3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880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92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we know that Biden is going to be nothing like Trump, but what exactly is he going to be like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9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83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Iowan Old Style Roman" panose="02040602040506020204" pitchFamily="18" charset="0"/>
              </a:rPr>
              <a:t>Four Schools that cover up all continuity and changes of US foreign policy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7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53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73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35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00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just assumptions, we need a research to find out whether his policy </a:t>
            </a:r>
          </a:p>
          <a:p>
            <a:r>
              <a:rPr kumimoji="1" lang="en-US" altLang="zh-CN" dirty="0"/>
              <a:t>Live up to his promise?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6CD7-D601-0740-B0E2-C0FB60D80BA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35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76E72-AA2E-59A2-23B8-C54608AE1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81459-FCD7-D849-9050-130561CA5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5B3D6-01ED-A16F-B3F1-4FAFF951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FB758-8504-C062-A93A-42059041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DD15F-7429-3303-07C5-80ECEE0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8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25CB-026C-C313-781D-9BB6A2C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2BADA-683B-F711-FC34-1CB83F94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0FAF5-E6E4-B320-7E24-1CCE5941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FA8EC-BF16-1369-0EEC-A8347063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E1C23-B6E4-B54A-E591-A1023B53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80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C50B9-CE92-5A77-9B61-0B128701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19DD8-7351-8DB0-15FA-FC1FFCA0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22FBE-CEB0-F761-FA32-1EFC6A67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B1AD8-CBA2-F790-8F21-251F609F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89DA-0C61-804B-AE07-935863D8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3A7A5-AB13-F5E6-2136-2FF1E2C4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85E65-4CCB-38F0-E983-8DACBD663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3F11B-05D9-1979-A717-5EC39E2B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35DA6-7479-1125-1DF9-EAD99B77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41AFC-6990-E490-0D56-EA83029A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12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03950-A8FF-075D-D31B-983A71A2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202E-4866-3946-6FFC-280707A2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39B85-5D73-B155-D347-3765DE92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95C6B-8B7B-E327-9203-CA40DC03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EBCC-3899-74F5-09A0-6C81E626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9C69-D85F-B90E-9CEA-B45E4320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0088E-EB90-1CC8-9DE4-D36B8A86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3DDCA4-54ED-67FB-8C08-58F9BA2E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7AB73-2B52-3FC4-5BFF-D72C2E23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A75BB-6D73-2268-2E68-7DF6FBB1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E0311-4CE2-E9C7-2A55-6E740056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1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57EF6-C67B-F58A-8899-2AC41EA7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EA570-2083-8CCD-43E3-3E521A55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50CC1-FE19-6EC5-E883-77BBD38AA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AD42C-9DB7-5425-580D-D13F1361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E2A60D-65E8-0360-36FF-3027091F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D57C25-A54D-5420-371A-093328C0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7788D-E69C-AC76-6DDD-E1FF5CFF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D1F03-EE10-D240-BE16-F30765D0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10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62563-5805-0259-8111-654175B2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E5D01-D0C1-1784-2878-BA5F2C2A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087A9-4CE2-BE96-16C3-0C139D7C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D4B59B-DA90-1484-C26E-ABA4144B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0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3CCD2-AAEA-3B17-E909-B27D2443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F3170-2DE9-0AA3-424C-80086C24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61F2D-4BD7-A1D7-A677-D7AE407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05111-913D-99D2-499F-FABE5056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C03CE-883F-7329-8CCB-969D362C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36674-2E54-61E6-4DA6-D93EF648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CC418-0826-6566-C339-33F8BB35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C9E7A-8CF8-7855-7FEC-CF0F5F8E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F12CB-6688-A294-508B-F1083A44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3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41B80-479D-E963-F124-669F81B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3E1CF8-EE9E-1DCD-BA91-F57B9C5CF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1D606-C64B-B082-864D-D46E0772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A0A56-96DA-DBEB-3767-8C2C3B39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D4200-58D7-8921-63D0-11707D85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D369E-D19F-4B27-4232-0BF9E0B3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4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90D66-189F-6FBD-37A9-8862A5A7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F69B7-F560-6447-64AB-ACE1F5E1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74A68-F8F8-74AE-BA3B-1C3340F60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6EB0-B94D-B44B-9168-F88B7619DD8E}" type="datetimeFigureOut">
              <a:rPr kumimoji="1" lang="zh-CN" altLang="en-US" smtClean="0"/>
              <a:t>2022/11/11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75FED-D3C9-51CB-68D1-9E48CDE3B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DE7FD-03A0-75D4-153B-ACA16300C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CA1C-7B6B-2B4B-BA3E-1BE9B8B946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8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7B0D-5463-9680-94B9-6520BC07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66" y="868362"/>
            <a:ext cx="11159067" cy="2387600"/>
          </a:xfrm>
        </p:spPr>
        <p:txBody>
          <a:bodyPr>
            <a:noAutofit/>
          </a:bodyPr>
          <a:lstStyle/>
          <a:p>
            <a:r>
              <a:rPr kumimoji="1" lang="en-US" altLang="zh-CN" sz="4400" b="1" dirty="0">
                <a:latin typeface="Palatino Linotype" panose="02040502050505030304" pitchFamily="18" charset="0"/>
              </a:rPr>
              <a:t>“America Is Back”:</a:t>
            </a:r>
            <a:br>
              <a:rPr kumimoji="1" lang="en-US" altLang="zh-CN" sz="4000" b="1" dirty="0">
                <a:latin typeface="Palatino Linotype" panose="02040502050505030304" pitchFamily="18" charset="0"/>
              </a:rPr>
            </a:br>
            <a:r>
              <a:rPr kumimoji="1" lang="en-US" altLang="zh-CN" sz="4000" dirty="0">
                <a:latin typeface="Palatino Linotype" panose="02040502050505030304" pitchFamily="18" charset="0"/>
              </a:rPr>
              <a:t>The Return of Wilsonianism &amp; Jeffersonianism under the Biden Administration</a:t>
            </a:r>
            <a:endParaRPr kumimoji="1" lang="zh-CN" alt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359088-930D-0ECD-31B4-94F5D767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876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Iowan Old Style Roman" panose="02040602040506020204" pitchFamily="18" charset="0"/>
              </a:rPr>
              <a:t>Presented by Zhang Wei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Iowan Old Style Roman" panose="02040602040506020204" pitchFamily="18" charset="0"/>
              </a:rPr>
              <a:t>12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Iowan Old Style Roman" panose="02040602040506020204" pitchFamily="18" charset="0"/>
              </a:rPr>
              <a:t> November 2022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2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Literature Review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443841"/>
            <a:ext cx="10974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Gaps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Times New Roman" panose="02020603050405020304" pitchFamily="18" charset="0"/>
                <a:ea typeface="DengXian" panose="02010600030101010101" pitchFamily="2" charset="-122"/>
              </a:rPr>
              <a:t>Hamiltonian? Wilsonian? Jeffersonian?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Times New Roman" panose="02020603050405020304" pitchFamily="18" charset="0"/>
                <a:ea typeface="DengXian" panose="02010600030101010101" pitchFamily="2" charset="-122"/>
              </a:rPr>
              <a:t>A new school? Revising Mead’s theory?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Times New Roman" panose="02020603050405020304" pitchFamily="18" charset="0"/>
                <a:ea typeface="DengXian" panose="02010600030101010101" pitchFamily="2" charset="-122"/>
              </a:rPr>
              <a:t>Inconsistent?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Words vs Deeds, has Biden lived up to his promise?</a:t>
            </a:r>
          </a:p>
          <a:p>
            <a:pPr marL="800100" lvl="1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Research question</a:t>
            </a: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What school(s) does Biden’s foreign policy strategy fall into?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Significance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Testing the validity of Mead’s American foreign policy theory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Adding to the literature on Biden’s foreign policy</a:t>
            </a:r>
          </a:p>
        </p:txBody>
      </p:sp>
    </p:spTree>
    <p:extLst>
      <p:ext uri="{BB962C8B-B14F-4D97-AF65-F5344CB8AC3E}">
        <p14:creationId xmlns:p14="http://schemas.microsoft.com/office/powerpoint/2010/main" val="201549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Analysis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388530"/>
            <a:ext cx="109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highlight>
                  <a:srgbClr val="FFFF00"/>
                </a:highlight>
                <a:latin typeface="Iowan Old Style Roman" panose="02040602040506020204" pitchFamily="18" charset="0"/>
              </a:rPr>
              <a:t>Method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: discourse analysis and case study method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latin typeface="Iowan Old Style Roman" panose="02040602040506020204" pitchFamily="18" charset="0"/>
              </a:rPr>
              <a:t>Biden and Wilsonianism: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Democracy Should Prevail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Nicaraguan policy; Venezuela; Myanmar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re-engaging in international institutions and repairing alliances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Membership in UNHRC, WHO, and the Paris Agreement. 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presidential visits to Europe, the G7 summit, the NATO summit</a:t>
            </a:r>
          </a:p>
          <a:p>
            <a:pPr marL="1257300" lvl="2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latin typeface="Iowan Old Style Roman" panose="02040602040506020204" pitchFamily="18" charset="0"/>
              </a:rPr>
              <a:t>Biden and Jeffersonianism: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Setting up an example rather than imposing a model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inaugural address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Afghan policy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Hatred of war: Arabia and Yemen</a:t>
            </a:r>
          </a:p>
        </p:txBody>
      </p:sp>
    </p:spTree>
    <p:extLst>
      <p:ext uri="{BB962C8B-B14F-4D97-AF65-F5344CB8AC3E}">
        <p14:creationId xmlns:p14="http://schemas.microsoft.com/office/powerpoint/2010/main" val="244953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Analysis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388530"/>
            <a:ext cx="109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Method: discourse analysis and case study method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highlight>
                  <a:srgbClr val="FFFF00"/>
                </a:highlight>
                <a:latin typeface="Iowan Old Style Roman" panose="02040602040506020204" pitchFamily="18" charset="0"/>
              </a:rPr>
              <a:t>Biden and Wilsonianism: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Democracy Should Prevail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Nicaraguan policy; Venezuela; Myanmar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re-engaging in international institutions and repairing alliances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Membership in UNHRC, WHO, and the Paris Agreement. 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presidential visits to Europe, the G7 summit, the NATO summit</a:t>
            </a:r>
          </a:p>
          <a:p>
            <a:pPr marL="1257300" lvl="2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latin typeface="Iowan Old Style Roman" panose="02040602040506020204" pitchFamily="18" charset="0"/>
              </a:rPr>
              <a:t>Biden and Jeffersonianism: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Setting up an example rather than imposing a model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inaugural address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Afghan policy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Hatred of war: Arabia and Yemen</a:t>
            </a:r>
          </a:p>
        </p:txBody>
      </p:sp>
    </p:spTree>
    <p:extLst>
      <p:ext uri="{BB962C8B-B14F-4D97-AF65-F5344CB8AC3E}">
        <p14:creationId xmlns:p14="http://schemas.microsoft.com/office/powerpoint/2010/main" val="105685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Analysis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388530"/>
            <a:ext cx="109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Method: discourse analysis and case study method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highlight>
                  <a:srgbClr val="FFFF00"/>
                </a:highlight>
                <a:latin typeface="Iowan Old Style Roman" panose="02040602040506020204" pitchFamily="18" charset="0"/>
              </a:rPr>
              <a:t>Biden and Wilsonianism: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Democracy Should Prevail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Nicaraguan policy; Venezuela; Myanmar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re-engaging in international institutions and repairing alliances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Membership in UNHRC, WHO, and the Paris Agreement. 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presidential visits to Europe, the G7 summit, the NATO summit</a:t>
            </a:r>
          </a:p>
          <a:p>
            <a:pPr marL="1257300" lvl="2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latin typeface="Iowan Old Style Roman" panose="02040602040506020204" pitchFamily="18" charset="0"/>
              </a:rPr>
              <a:t>Biden and Jeffersonianism: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Setting up an example rather than imposing a model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inaugural address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Afghan policy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Hatred of war: Arabia and Yemen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46908-F84C-D6D3-5CEC-E9F1EADD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23" y="3032322"/>
            <a:ext cx="4625057" cy="3089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7628E6-56DC-429E-6A61-4BEAB3832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15" y="3032323"/>
            <a:ext cx="2224692" cy="3089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E17206-F449-DE33-F51D-26B41A504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780" y="502439"/>
            <a:ext cx="3533405" cy="1976936"/>
          </a:xfrm>
          <a:prstGeom prst="rect">
            <a:avLst/>
          </a:prstGeom>
        </p:spPr>
      </p:pic>
      <p:pic>
        <p:nvPicPr>
          <p:cNvPr id="1026" name="Picture 2" descr="United States Department of State - Wikipedia">
            <a:extLst>
              <a:ext uri="{FF2B5EF4-FFF2-40B4-BE49-F238E27FC236}">
                <a16:creationId xmlns:a16="http://schemas.microsoft.com/office/drawing/2014/main" id="{63D3F141-F586-C4A8-FE6B-2163B322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886" y="3296394"/>
            <a:ext cx="2659559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D6CF9E-4121-A514-0305-3D553FF4229E}"/>
              </a:ext>
            </a:extLst>
          </p:cNvPr>
          <p:cNvSpPr txBox="1"/>
          <p:nvPr/>
        </p:nvSpPr>
        <p:spPr>
          <a:xfrm>
            <a:off x="1118115" y="5695843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Daniel Ortega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Analysis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388530"/>
            <a:ext cx="109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Method: discourse analysis and case study method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highlight>
                  <a:srgbClr val="FFFF00"/>
                </a:highlight>
                <a:latin typeface="Iowan Old Style Roman" panose="02040602040506020204" pitchFamily="18" charset="0"/>
              </a:rPr>
              <a:t>Biden and Wilsonianism: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Democracy Should Prevail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Nicaraguan policy; Venezuela; Myanmar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re-engaging in international institutions and repairing alliances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Membership in UNHRC, WHO, and the Paris Agreement. 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presidential visits to Europe, the G7 summit, the NATO summit</a:t>
            </a:r>
          </a:p>
          <a:p>
            <a:pPr marL="1257300" lvl="2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latin typeface="Iowan Old Style Roman" panose="02040602040506020204" pitchFamily="18" charset="0"/>
              </a:rPr>
              <a:t>Biden and Jeffersonianism: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Setting up an example rather than imposing a model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inaugural address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Afghan policy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Hatred of war: Arabia and Yemen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5A11F7-3CEE-7B71-3217-67B98679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25" y="323895"/>
            <a:ext cx="3388924" cy="24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Analysis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388530"/>
            <a:ext cx="109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Method: discourse analysis and case study method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latin typeface="Iowan Old Style Roman" panose="02040602040506020204" pitchFamily="18" charset="0"/>
              </a:rPr>
              <a:t>Biden and Wilsonianism: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Democracy Should Prevail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Nicaraguan policy; Venezuela; Myanmar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re-engaging in international institutions and repairing alliances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Membership in UNHRC, WHO, and the Paris Agreement. 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presidential visits to Europe, the G7 summit, the NATO summit</a:t>
            </a:r>
          </a:p>
          <a:p>
            <a:pPr marL="1257300" lvl="2" indent="-342900">
              <a:buFont typeface="Wingdings" pitchFamily="2" charset="2"/>
              <a:buChar char="u"/>
            </a:pP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highlight>
                  <a:srgbClr val="FFFF00"/>
                </a:highlight>
                <a:latin typeface="Iowan Old Style Roman" panose="02040602040506020204" pitchFamily="18" charset="0"/>
              </a:rPr>
              <a:t>Biden and Jeffersonianism: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Setting up an example rather than imposing a model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inaugural address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Afghan policy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Hatred of war: Arabia and Yemen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2F3772-3962-B49A-1FC0-E91ADC97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48" y="634537"/>
            <a:ext cx="4703684" cy="33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9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Analysis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388530"/>
            <a:ext cx="109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Method: discourse analysis and case study method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latin typeface="Iowan Old Style Roman" panose="02040602040506020204" pitchFamily="18" charset="0"/>
              </a:rPr>
              <a:t>Biden and Wilsonianism: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Democracy Should Prevail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Biden’s Nicaraguan policy; Venezuela; Myanmar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re-engaging in international institutions and repairing alliances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Membership in UNHRC, WHO, and the Paris Agreement. 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Iowan Old Style Roman" panose="02040602040506020204" pitchFamily="18" charset="0"/>
              </a:rPr>
              <a:t>presidential visits to Europe, the G7 summit, the NATO summit</a:t>
            </a:r>
          </a:p>
          <a:p>
            <a:pPr marL="1257300" lvl="2" indent="-342900">
              <a:buFont typeface="Wingdings" pitchFamily="2" charset="2"/>
              <a:buChar char="u"/>
            </a:pP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highlight>
                  <a:srgbClr val="FFFF00"/>
                </a:highlight>
                <a:latin typeface="Iowan Old Style Roman" panose="02040602040506020204" pitchFamily="18" charset="0"/>
              </a:rPr>
              <a:t>Biden and Jeffersonianism: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Setting up an example rather than imposing a model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inaugural address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Afghan policy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Hatred of war: Arabia and Yemen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E41AC3-7985-E824-1470-569FC99A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232304"/>
            <a:ext cx="10403070" cy="38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Analysis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388530"/>
            <a:ext cx="10974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Method: discourse analysis and case study method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highlight>
                  <a:srgbClr val="FFFF00"/>
                </a:highlight>
                <a:latin typeface="Iowan Old Style Roman" panose="02040602040506020204" pitchFamily="18" charset="0"/>
              </a:rPr>
              <a:t>Biden and Wilsonianism: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Democracy Should Prevail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Nicaraguan policy; Venezuela; Myanmar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re-engaging in international institutions and repairing alliances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Membership in UNHRC, WHO, and the Paris Agreement. 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presidential visits to Europe, the G7 summit, the NATO summit</a:t>
            </a:r>
          </a:p>
          <a:p>
            <a:pPr marL="1257300" lvl="2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u="sng" dirty="0">
                <a:highlight>
                  <a:srgbClr val="FFFF00"/>
                </a:highlight>
                <a:latin typeface="Iowan Old Style Roman" panose="02040602040506020204" pitchFamily="18" charset="0"/>
              </a:rPr>
              <a:t>Biden and Jeffersonianism: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Setting up an example rather than imposing a model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inaugural address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Biden’s Afghan policy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Hatred of war: Arabia and Yemen</a:t>
            </a:r>
          </a:p>
        </p:txBody>
      </p:sp>
    </p:spTree>
    <p:extLst>
      <p:ext uri="{BB962C8B-B14F-4D97-AF65-F5344CB8AC3E}">
        <p14:creationId xmlns:p14="http://schemas.microsoft.com/office/powerpoint/2010/main" val="187822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Limitations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89068"/>
              </p:ext>
            </p:extLst>
          </p:nvPr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2048097"/>
            <a:ext cx="92651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The present paper argues that it is a combination of Wilsonianism and Jeffersonianism that Joe Biden’s foreign policy can be best described as.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2021✅</a:t>
            </a:r>
            <a:r>
              <a:rPr kumimoji="1" lang="zh-CN" altLang="en-US" sz="2000" dirty="0">
                <a:latin typeface="Iowan Old Style Roman" panose="02040602040506020204" pitchFamily="18" charset="0"/>
              </a:rPr>
              <a:t>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2022❌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Russia-Ukraine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Indo-Pacific Economic Framework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2022 National Security Strategy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Confirmation Bias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Content analysis &gt; discourse analysis</a:t>
            </a:r>
          </a:p>
        </p:txBody>
      </p:sp>
    </p:spTree>
    <p:extLst>
      <p:ext uri="{BB962C8B-B14F-4D97-AF65-F5344CB8AC3E}">
        <p14:creationId xmlns:p14="http://schemas.microsoft.com/office/powerpoint/2010/main" val="56435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Works Cited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3" name="副标题 2">
            <a:extLst>
              <a:ext uri="{FF2B5EF4-FFF2-40B4-BE49-F238E27FC236}">
                <a16:creationId xmlns:a16="http://schemas.microsoft.com/office/drawing/2014/main" id="{B7D48448-E314-BCEF-6A66-2EFED650130E}"/>
              </a:ext>
            </a:extLst>
          </p:cNvPr>
          <p:cNvSpPr txBox="1">
            <a:spLocks/>
          </p:cNvSpPr>
          <p:nvPr/>
        </p:nvSpPr>
        <p:spPr>
          <a:xfrm>
            <a:off x="838199" y="1557867"/>
            <a:ext cx="10944069" cy="596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Clarke, M., &amp; Ricketts, A. (2017a). Shielding the Republic: Barack Obama and the Jeffersonian Tradition of American Foreign Policy. </a:t>
            </a:r>
            <a:r>
              <a:rPr lang="en-US" altLang="zh-CN" sz="14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Diplomacy &amp; Statecraft, 28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(3), 494-517.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Clarke, M., &amp; Ricketts, A. (2017b). Donald Trump and American Foreign Policy: The Return of the Jacksonian Tradition. </a:t>
            </a:r>
            <a:r>
              <a:rPr lang="en-US" altLang="zh-CN" sz="14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Comparative Strategy, 36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(4), 366-379.</a:t>
            </a: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Episkopos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M. (2022). Is Joe Biden President Woodrow Wilson Come Again? </a:t>
            </a:r>
            <a:r>
              <a:rPr lang="en-US" altLang="zh-CN" sz="14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National Interest.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nationalinterest.org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/blog/reboot/joe-biden-president-woodrow-wilson-come-again-199198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Gonzalez, A. (2021). Biden, the “Wilsonian”. </a:t>
            </a:r>
            <a:r>
              <a:rPr lang="es-E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Ultimas Noticias. https://</a:t>
            </a:r>
            <a:r>
              <a:rPr lang="es-E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en.ultimasnoticias.com.ve</a:t>
            </a:r>
            <a:r>
              <a:rPr lang="es-E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s-E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news</a:t>
            </a:r>
            <a:r>
              <a:rPr lang="es-E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s-E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opinion</a:t>
            </a:r>
            <a:r>
              <a:rPr lang="es-E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s-E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biden-the-wilsonian</a:t>
            </a:r>
            <a:r>
              <a:rPr lang="es-E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Khan, M. (2021). Despite Promises of ‘Relentless Diplomacy,’ Biden’s Foreign Policy Agendas Feels Like an Extension of the Trump Ara. </a:t>
            </a:r>
            <a:r>
              <a:rPr lang="en-US" altLang="zh-CN" sz="14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Philadelphia Inquirer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https://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www.inquirer.com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/opinion/commentary/biden-foreign-policy-opinion-muqtedar-khan-20211019.html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Mead, W. R. (2021b). America’s Back-Against a Wall. </a:t>
            </a:r>
            <a:r>
              <a:rPr lang="en-US" altLang="zh-CN" sz="14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Wall Street Journal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https://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www.wsj.com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/articles/americas-backagainst-a-wall-11616452400?page=3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White House. (2021a). Remarks by President Biden on America’s Place in the World. https://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www.whitehouse.gov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/briefing-room/speeches-remarks/2021/02/04/remarks-by-president-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biden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-on-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americas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-place-in-the-world/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White House. (2021b). Inaugural Address by President Joseph R. Biden, Jr. https://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www.whitehouse.gov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/briefing-room/speeches-remarks/2021/01/20/inaugural-address-by-president-joseph-r-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biden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White House. (2021c). Interim National Security Strategic Guidance. https://www.whitehouse.gov/wp-content/uploads/2021/03/NSC-1v2.pdf</a:t>
            </a: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Atkinson, P. C. (2021). The Drumbeat of Idealism: Joe Biden, Woodrow Wilson, and the Fourteen Points. The Hill. https://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thehill.com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/opinion/white-house/533326-the-drumbeat-of-idealism-joe-biden-woodrow-wilson-and-the-fourteen-points</a:t>
            </a:r>
          </a:p>
          <a:p>
            <a:pPr marL="304800" indent="-30480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p"/>
            </a:pPr>
            <a:endParaRPr lang="en-US" altLang="zh-CN" sz="14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0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Outline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5C6D0-DFE3-6000-D136-7756FD8B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3334"/>
            <a:ext cx="10778067" cy="4619096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dirty="0">
                <a:latin typeface="Iowan Old Style Roman" panose="02040602040506020204" pitchFamily="18" charset="0"/>
              </a:rPr>
              <a:t>Introduction</a:t>
            </a:r>
          </a:p>
          <a:p>
            <a:pPr marL="1485900" lvl="2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sz="2600" dirty="0">
                <a:latin typeface="Iowan Old Style Roman" panose="02040602040506020204" pitchFamily="18" charset="0"/>
              </a:rPr>
              <a:t>Biden’s criticism against Trump &amp; Biden’s policy blueprint</a:t>
            </a:r>
          </a:p>
          <a:p>
            <a:pPr marL="1485900" lvl="2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sz="2600" dirty="0">
                <a:latin typeface="Iowan Old Style Roman" panose="02040602040506020204" pitchFamily="18" charset="0"/>
              </a:rPr>
              <a:t>Back to Wilsonianism?</a:t>
            </a:r>
            <a:endParaRPr kumimoji="1" lang="en-US" altLang="zh-CN" dirty="0">
              <a:latin typeface="Iowan Old Style Roman" panose="02040602040506020204" pitchFamily="18" charset="0"/>
            </a:endParaRP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dirty="0">
                <a:latin typeface="Iowan Old Style Roman" panose="02040602040506020204" pitchFamily="18" charset="0"/>
              </a:rPr>
              <a:t>Theoretical framework</a:t>
            </a:r>
          </a:p>
          <a:p>
            <a:pPr marL="1485900" lvl="2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sz="2600" dirty="0">
                <a:latin typeface="Iowan Old Style Roman" panose="02040602040506020204" pitchFamily="18" charset="0"/>
              </a:rPr>
              <a:t>Walter Russell Mead: 4 schools of US foreign policy traditions. </a:t>
            </a:r>
          </a:p>
          <a:p>
            <a:pPr marL="1485900" lvl="2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sz="2600" dirty="0">
                <a:latin typeface="Iowan Old Style Roman" panose="02040602040506020204" pitchFamily="18" charset="0"/>
              </a:rPr>
              <a:t>Hamiltonian, Jeffersonian, Wilsonian and Jacksonian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dirty="0">
                <a:latin typeface="Iowan Old Style Roman" panose="02040602040506020204" pitchFamily="18" charset="0"/>
              </a:rPr>
              <a:t>Literature Review - Works utilizing Mead’s theory to analyze </a:t>
            </a:r>
          </a:p>
          <a:p>
            <a:pPr marL="1485900" lvl="2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sz="2600" dirty="0">
                <a:latin typeface="Iowan Old Style Roman" panose="02040602040506020204" pitchFamily="18" charset="0"/>
              </a:rPr>
              <a:t>Obama’s and Trumps foreign policy</a:t>
            </a:r>
          </a:p>
          <a:p>
            <a:pPr marL="1485900" lvl="2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sz="2600" dirty="0">
                <a:latin typeface="Iowan Old Style Roman" panose="02040602040506020204" pitchFamily="18" charset="0"/>
              </a:rPr>
              <a:t>Biden’s foreign policy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dirty="0">
                <a:latin typeface="Iowan Old Style Roman" panose="02040602040506020204" pitchFamily="18" charset="0"/>
              </a:rPr>
              <a:t>Analysis: The return of Wilsonianism and Jeffersonianism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kumimoji="1" lang="en-US" altLang="zh-CN" dirty="0">
                <a:latin typeface="Iowan Old Style Roman" panose="02040602040506020204" pitchFamily="18" charset="0"/>
              </a:rPr>
              <a:t>Limitations</a:t>
            </a:r>
          </a:p>
          <a:p>
            <a:pPr lvl="1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lvl="1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lvl="1"/>
            <a:endParaRPr kumimoji="1" lang="en-US" altLang="zh-CN" dirty="0">
              <a:latin typeface="Iowan Old Style Roman" panose="020406020405060202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87E22B4-6B1B-8AE2-20D0-82338F58F969}"/>
              </a:ext>
            </a:extLst>
          </p:cNvPr>
          <p:cNvSpPr txBox="1">
            <a:spLocks/>
          </p:cNvSpPr>
          <p:nvPr/>
        </p:nvSpPr>
        <p:spPr>
          <a:xfrm>
            <a:off x="1415246" y="1633243"/>
            <a:ext cx="2988734" cy="79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Introduction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8B946C3-D10E-31FD-B572-5F983F66231A}"/>
              </a:ext>
            </a:extLst>
          </p:cNvPr>
          <p:cNvSpPr txBox="1">
            <a:spLocks/>
          </p:cNvSpPr>
          <p:nvPr/>
        </p:nvSpPr>
        <p:spPr>
          <a:xfrm>
            <a:off x="1415246" y="2842045"/>
            <a:ext cx="3826524" cy="4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Theoretical framework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8391B02-423F-CA90-F66A-22A585405162}"/>
              </a:ext>
            </a:extLst>
          </p:cNvPr>
          <p:cNvSpPr txBox="1">
            <a:spLocks/>
          </p:cNvSpPr>
          <p:nvPr/>
        </p:nvSpPr>
        <p:spPr>
          <a:xfrm>
            <a:off x="1415246" y="4043489"/>
            <a:ext cx="3826524" cy="4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Literature Review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6E16BAE-EF0D-6A8F-EDF0-7CA3F3FD27D5}"/>
              </a:ext>
            </a:extLst>
          </p:cNvPr>
          <p:cNvSpPr txBox="1">
            <a:spLocks/>
          </p:cNvSpPr>
          <p:nvPr/>
        </p:nvSpPr>
        <p:spPr>
          <a:xfrm>
            <a:off x="1415246" y="5258498"/>
            <a:ext cx="3826524" cy="4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Analysis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F99423A-0570-BEEE-EA4C-D0680F32183D}"/>
              </a:ext>
            </a:extLst>
          </p:cNvPr>
          <p:cNvSpPr txBox="1">
            <a:spLocks/>
          </p:cNvSpPr>
          <p:nvPr/>
        </p:nvSpPr>
        <p:spPr>
          <a:xfrm>
            <a:off x="1415246" y="5714731"/>
            <a:ext cx="3826524" cy="4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kumimoji="1" lang="en-US" altLang="zh-CN" sz="24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203212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7B0D-5463-9680-94B9-6520BC07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64" y="1213136"/>
            <a:ext cx="11159067" cy="2387600"/>
          </a:xfrm>
        </p:spPr>
        <p:txBody>
          <a:bodyPr>
            <a:noAutofit/>
          </a:bodyPr>
          <a:lstStyle/>
          <a:p>
            <a:r>
              <a:rPr kumimoji="1" lang="en-US" altLang="zh-CN" sz="9600" b="1" dirty="0">
                <a:latin typeface="Palatino Linotype" panose="02040502050505030304" pitchFamily="18" charset="0"/>
              </a:rPr>
              <a:t>Thanks!</a:t>
            </a:r>
            <a:endParaRPr kumimoji="1" lang="zh-CN" altLang="en-US" sz="8800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359088-930D-0ECD-31B4-94F5D767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302828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Iowan Old Style Roman" panose="02040602040506020204" pitchFamily="18" charset="0"/>
              </a:rPr>
              <a:t>Presented by Zhang Wei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Iowan Old Style Roman" panose="02040602040506020204" pitchFamily="18" charset="0"/>
              </a:rPr>
              <a:t>12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Iowan Old Style Roman" panose="02040602040506020204" pitchFamily="18" charset="0"/>
              </a:rPr>
              <a:t> November 2022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Introduction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10515"/>
              </p:ext>
            </p:extLst>
          </p:nvPr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5472797" y="1459500"/>
            <a:ext cx="6051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Trump has belittled, undermined, and in some cases abandoned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U.S. allies and partners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”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emboldened our adversaries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and squandered our leverage”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launched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ill-advised trade wars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that are hurting the American middle class”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abdicated American leadership"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turned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away from the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democratic values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that give strength to our nation and unify us as a people.”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3E8C0BD-906D-0911-DDAB-80F99435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1298"/>
            <a:ext cx="4122609" cy="46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8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Introduction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5472797" y="1459500"/>
            <a:ext cx="6051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Trump has belittled, undermined, and in some cases abandoned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U.S. allies and partners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”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emboldened our adversaries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and squandered our leverage”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launched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ill-advised trade wars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that are hurting the American middle class”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abdicated American leadership"</a:t>
            </a:r>
          </a:p>
          <a:p>
            <a:pPr marL="342900" indent="-342900">
              <a:buFont typeface="Wingdings" pitchFamily="2" charset="2"/>
              <a:buChar char="u"/>
            </a:pPr>
            <a:endParaRPr kumimoji="1" lang="en-US" altLang="zh-CN" sz="2000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latin typeface="Iowan Old Style Roman" panose="02040602040506020204" pitchFamily="18" charset="0"/>
              </a:rPr>
              <a:t>“He has turned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away from the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democratic values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that give strength to our nation and unify us as a people.”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3E8C0BD-906D-0911-DDAB-80F99435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1298"/>
            <a:ext cx="4122609" cy="46703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EA3EBB-A1E9-0EAF-AF6F-07D86025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2" y="1381298"/>
            <a:ext cx="4892766" cy="4670368"/>
          </a:xfrm>
          <a:prstGeom prst="rect">
            <a:avLst/>
          </a:prstGeom>
        </p:spPr>
      </p:pic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37A31A75-B918-F66D-A086-8C9359C46758}"/>
              </a:ext>
            </a:extLst>
          </p:cNvPr>
          <p:cNvSpPr/>
          <p:nvPr/>
        </p:nvSpPr>
        <p:spPr>
          <a:xfrm>
            <a:off x="6422374" y="1799589"/>
            <a:ext cx="4570192" cy="3258821"/>
          </a:xfrm>
          <a:prstGeom prst="wedgeRoundRectCallout">
            <a:avLst>
              <a:gd name="adj1" fmla="val -75213"/>
              <a:gd name="adj2" fmla="val -145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latin typeface="Iowan Old Style Roman" panose="02040602040506020204" pitchFamily="18" charset="0"/>
              </a:rPr>
              <a:t>February 2021, DoS Headquarter</a:t>
            </a:r>
          </a:p>
          <a:p>
            <a:endParaRPr kumimoji="1" lang="en-US" altLang="zh-CN" sz="2800" dirty="0">
              <a:latin typeface="Iowan Old Style Roman" panose="02040602040506020204" pitchFamily="18" charset="0"/>
            </a:endParaRPr>
          </a:p>
          <a:p>
            <a:r>
              <a:rPr kumimoji="1" lang="zh-CN" altLang="en-US" sz="2800" dirty="0">
                <a:latin typeface="Iowan Old Style Roman" panose="02040602040506020204" pitchFamily="18" charset="0"/>
              </a:rPr>
              <a:t>“</a:t>
            </a:r>
            <a:r>
              <a:rPr kumimoji="1" lang="en-US" altLang="zh-CN" sz="2800" dirty="0">
                <a:latin typeface="Iowan Old Style Roman" panose="02040602040506020204" pitchFamily="18" charset="0"/>
              </a:rPr>
              <a:t>I want the world to hear today: America is back</a:t>
            </a:r>
            <a:r>
              <a:rPr kumimoji="1" lang="zh-CN" altLang="en-US" sz="2800" dirty="0">
                <a:latin typeface="Iowan Old Style Roman" panose="02040602040506020204" pitchFamily="18" charset="0"/>
              </a:rPr>
              <a:t>”</a:t>
            </a:r>
            <a:endParaRPr kumimoji="1" lang="en-US" altLang="zh-CN" sz="2800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Introduction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5104015" y="1709651"/>
            <a:ext cx="6816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Iowan Old Style Roman" panose="02040602040506020204" pitchFamily="18" charset="0"/>
              </a:rPr>
              <a:t>Biden ≠ Trump           Biden = ?</a:t>
            </a:r>
          </a:p>
          <a:p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r>
              <a:rPr kumimoji="1" lang="en-US" altLang="zh-CN" sz="2000" dirty="0">
                <a:latin typeface="Iowan Old Style Roman" panose="02040602040506020204" pitchFamily="18" charset="0"/>
              </a:rPr>
              <a:t>March 2021, Interim National Security Strategic Guidance:</a:t>
            </a:r>
          </a:p>
          <a:p>
            <a:pPr lvl="1"/>
            <a:r>
              <a:rPr kumimoji="1" lang="en-US" altLang="zh-CN" sz="2000" dirty="0">
                <a:latin typeface="Iowan Old Style Roman" panose="02040602040506020204" pitchFamily="18" charset="0"/>
              </a:rPr>
              <a:t>We [America] must remain committed to realizing and defending the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democratic values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at the heart of the American way of life. That means more than simply sustaining the status quo – it means reinvigorating our democracy, living up to our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ideals and values for all Americans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, and standing up for our values abroad, including by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uniting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the world’s democracies to combat threats to free societies.</a:t>
            </a:r>
          </a:p>
          <a:p>
            <a:endParaRPr kumimoji="1" lang="zh-CN" altLang="en-US" sz="2000" dirty="0">
              <a:latin typeface="Iowan Old Style Roman" panose="0204060204050602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60148-28EC-23C1-7810-634CA1BC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9650"/>
            <a:ext cx="3143503" cy="40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Introduction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5104015" y="1709651"/>
            <a:ext cx="6816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Iowan Old Style Roman" panose="02040602040506020204" pitchFamily="18" charset="0"/>
              </a:rPr>
              <a:t>Biden ≠ Trump           Biden = ?</a:t>
            </a:r>
          </a:p>
          <a:p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r>
              <a:rPr kumimoji="1" lang="en-US" altLang="zh-CN" sz="2000" dirty="0">
                <a:latin typeface="Iowan Old Style Roman" panose="02040602040506020204" pitchFamily="18" charset="0"/>
              </a:rPr>
              <a:t>March 2021, Interim National Security Strategic Guidance:</a:t>
            </a:r>
          </a:p>
          <a:p>
            <a:pPr lvl="1"/>
            <a:r>
              <a:rPr kumimoji="1" lang="en-US" altLang="zh-CN" sz="2000" dirty="0">
                <a:latin typeface="Iowan Old Style Roman" panose="02040602040506020204" pitchFamily="18" charset="0"/>
              </a:rPr>
              <a:t>We [America] must remain committed to realizing and defending the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democratic values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at the heart of the American way of life. That means more than simply sustaining the status quo – it means reinvigorating our democracy, living up to our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ideals and values for all Americans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, and standing up for our values abroad, including by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uniting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the world’s democracies to combat threats to free societies.</a:t>
            </a:r>
          </a:p>
          <a:p>
            <a:endParaRPr kumimoji="1" lang="zh-CN" altLang="en-US" sz="2000" dirty="0">
              <a:latin typeface="Iowan Old Style Roman" panose="0204060204050602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60148-28EC-23C1-7810-634CA1BC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9650"/>
            <a:ext cx="3143503" cy="4093429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00AC2E51-CCCC-0E82-2FD1-A54ACBA5131D}"/>
              </a:ext>
            </a:extLst>
          </p:cNvPr>
          <p:cNvSpPr/>
          <p:nvPr/>
        </p:nvSpPr>
        <p:spPr>
          <a:xfrm>
            <a:off x="5818908" y="3135205"/>
            <a:ext cx="4954386" cy="2128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atin typeface="Palatino Linotype" panose="02040502050505030304" pitchFamily="18" charset="0"/>
              </a:rPr>
              <a:t>Wilsonianism?</a:t>
            </a:r>
            <a:endParaRPr kumimoji="1" lang="zh-CN" altLang="en-US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5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Introduction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5104015" y="1709651"/>
            <a:ext cx="6816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Iowan Old Style Roman" panose="02040602040506020204" pitchFamily="18" charset="0"/>
              </a:rPr>
              <a:t>Biden ≠ Trump           Biden = ?</a:t>
            </a:r>
          </a:p>
          <a:p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r>
              <a:rPr kumimoji="1" lang="en-US" altLang="zh-CN" sz="2000" dirty="0">
                <a:latin typeface="Iowan Old Style Roman" panose="02040602040506020204" pitchFamily="18" charset="0"/>
              </a:rPr>
              <a:t>March 2021, Interim National Security Strategic Guidance:</a:t>
            </a:r>
          </a:p>
          <a:p>
            <a:pPr lvl="1"/>
            <a:r>
              <a:rPr kumimoji="1" lang="en-US" altLang="zh-CN" sz="2000" dirty="0">
                <a:latin typeface="Iowan Old Style Roman" panose="02040602040506020204" pitchFamily="18" charset="0"/>
              </a:rPr>
              <a:t>We [America] must remain committed to realizing and defending the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democratic values 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at the heart of the American way of life. That means more than simply sustaining the status quo – it means reinvigorating our democracy, living up to our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ideals and values for all Americans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, and standing up for our values abroad, including by 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uniting</a:t>
            </a:r>
            <a:r>
              <a:rPr kumimoji="1" lang="en-US" altLang="zh-CN" sz="2000" dirty="0">
                <a:latin typeface="Iowan Old Style Roman" panose="02040602040506020204" pitchFamily="18" charset="0"/>
              </a:rPr>
              <a:t> the world’s democracies to combat threats to free societies.</a:t>
            </a:r>
            <a:endParaRPr kumimoji="1" lang="zh-CN" altLang="en-US" sz="2000" dirty="0">
              <a:latin typeface="Iowan Old Style Roman" panose="0204060204050602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60148-28EC-23C1-7810-634CA1BC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9650"/>
            <a:ext cx="3143503" cy="4093429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00AC2E51-CCCC-0E82-2FD1-A54ACBA5131D}"/>
              </a:ext>
            </a:extLst>
          </p:cNvPr>
          <p:cNvSpPr/>
          <p:nvPr/>
        </p:nvSpPr>
        <p:spPr>
          <a:xfrm>
            <a:off x="5902036" y="965743"/>
            <a:ext cx="4954386" cy="2128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Palatino Linotype" panose="02040502050505030304" pitchFamily="18" charset="0"/>
              </a:rPr>
              <a:t>Wilsonianism?</a:t>
            </a:r>
            <a:endParaRPr kumimoji="1"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4D46BD-A2B8-1F17-E71D-98A79BD997CF}"/>
              </a:ext>
            </a:extLst>
          </p:cNvPr>
          <p:cNvSpPr/>
          <p:nvPr/>
        </p:nvSpPr>
        <p:spPr>
          <a:xfrm>
            <a:off x="4638502" y="3790604"/>
            <a:ext cx="2028305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Gonzalez (2021)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54AD1D-8F97-E9A2-C540-B381DAA68A02}"/>
              </a:ext>
            </a:extLst>
          </p:cNvPr>
          <p:cNvSpPr/>
          <p:nvPr/>
        </p:nvSpPr>
        <p:spPr>
          <a:xfrm>
            <a:off x="7398328" y="3807229"/>
            <a:ext cx="2028305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Gonzalez (2021)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4F5331-8FB9-47CF-AC93-1BC04838C245}"/>
              </a:ext>
            </a:extLst>
          </p:cNvPr>
          <p:cNvSpPr/>
          <p:nvPr/>
        </p:nvSpPr>
        <p:spPr>
          <a:xfrm>
            <a:off x="10088790" y="3812478"/>
            <a:ext cx="2028305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Biden </a:t>
            </a:r>
          </a:p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(1992)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7AEC4D5-4CA1-411E-2674-B32AFCBFA04D}"/>
              </a:ext>
            </a:extLst>
          </p:cNvPr>
          <p:cNvCxnSpPr>
            <a:endCxn id="5" idx="0"/>
          </p:cNvCxnSpPr>
          <p:nvPr/>
        </p:nvCxnSpPr>
        <p:spPr>
          <a:xfrm flipH="1">
            <a:off x="5652655" y="3093801"/>
            <a:ext cx="2759825" cy="69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6DA4F90-6DD2-7655-9BF7-8464B82FE7B4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8379229" y="3093801"/>
            <a:ext cx="33252" cy="71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494E996-897F-BB8A-81BB-FA02A9C8DA05}"/>
              </a:ext>
            </a:extLst>
          </p:cNvPr>
          <p:cNvCxnSpPr>
            <a:stCxn id="3" idx="2"/>
          </p:cNvCxnSpPr>
          <p:nvPr/>
        </p:nvCxnSpPr>
        <p:spPr>
          <a:xfrm>
            <a:off x="8379229" y="3093801"/>
            <a:ext cx="2477193" cy="67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05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Theoretical Framework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92905"/>
              </p:ext>
            </p:extLst>
          </p:nvPr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4781863" y="1443841"/>
            <a:ext cx="67725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Walter Russell Mead (2002)</a:t>
            </a:r>
          </a:p>
          <a:p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The Hamiltonian School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rioritizes national interests and the economic relationships between America and the international economic system.</a:t>
            </a:r>
            <a:r>
              <a:rPr lang="zh-CN" altLang="zh-CN" sz="2000" dirty="0">
                <a:effectLst/>
              </a:rPr>
              <a:t> </a:t>
            </a: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The Wilsonian School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romotes of human rights, democratic governance, and the rule of law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The Jeffersonian School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Regards democracy as a precious plant that is in desperate need of protection and maintain that America should promote democracy “by setting an example rather than by imposing a model”</a:t>
            </a:r>
            <a:r>
              <a:rPr lang="zh-CN" altLang="zh-CN" sz="2000" dirty="0">
                <a:effectLst/>
              </a:rPr>
              <a:t> </a:t>
            </a: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The Jacksonian School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akes up a protectionist and isolationist approach</a:t>
            </a:r>
            <a:endParaRPr kumimoji="1" lang="en-US" altLang="zh-CN" sz="2000" dirty="0">
              <a:latin typeface="Iowan Old Style Roman" panose="020406020405060202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C4A2595-DE31-154E-F093-906758C4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7" y="1519322"/>
            <a:ext cx="3171279" cy="47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9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1C0EE-678B-FA69-90D8-EEB865E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304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Palatino Linotype" panose="02040502050505030304" pitchFamily="18" charset="0"/>
              </a:rPr>
              <a:t>Literature Review</a:t>
            </a:r>
            <a:endParaRPr kumimoji="1" lang="zh-CN" alt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E0A34E-6DE9-A074-85D2-5CCF8852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40115"/>
              </p:ext>
            </p:extLst>
          </p:nvPr>
        </p:nvGraphicFramePr>
        <p:xfrm>
          <a:off x="-2" y="6543728"/>
          <a:ext cx="12192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4759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5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2545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6468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038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ANALYSIS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LIMITATIONS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3891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C500646-C96F-A122-A63A-236C9D2D97CC}"/>
              </a:ext>
            </a:extLst>
          </p:cNvPr>
          <p:cNvSpPr txBox="1"/>
          <p:nvPr/>
        </p:nvSpPr>
        <p:spPr>
          <a:xfrm>
            <a:off x="838199" y="1443841"/>
            <a:ext cx="109740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Clarke and Ricketts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(2017a) </a:t>
            </a:r>
            <a:r>
              <a:rPr lang="en-US" altLang="zh-CN" b="1" u="sng" dirty="0">
                <a:latin typeface="Times New Roman" panose="02020603050405020304" pitchFamily="18" charset="0"/>
                <a:ea typeface="DengXian" panose="02010600030101010101" pitchFamily="2" charset="-122"/>
              </a:rPr>
              <a:t>compares Obama with Jeffersonian tradition 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through a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case study on Obama’s policy vis-à-vis Libya crisis and Syria crisis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(2017b) </a:t>
            </a: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compares Trump with Jacksonian tradition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by examining Trump’s foreign policy towards NATO, Afghanistan, Syria, and the Paris Climate Agreement</a:t>
            </a: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Rolf (2021)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he concludes that </a:t>
            </a: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Trump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’s foreign policy is not altogether unpredictable, as he sticks to the tradition to some extent and </a:t>
            </a: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combines Jacksonianism and Jeffersonianism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Mead (2021)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Criticizes </a:t>
            </a: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Biden for being incoherent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. America is back? America is back – against a wall!</a:t>
            </a:r>
            <a:endParaRPr kumimoji="1" lang="en-US" altLang="zh-CN" sz="2000" dirty="0">
              <a:latin typeface="Iowan Old Style Roman" panose="02040602040506020204" pitchFamily="18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Khan (2021)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Biden falls into the Hamiltonian school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, emphasizing investing in small businesses at home and protecting trade relations abroad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Biden’s promotion of human rights </a:t>
            </a: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complements the Hamiltonian tradition with a Jeffersonian instinct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Iowan Old Style Roman" panose="02040602040506020204" pitchFamily="18" charset="0"/>
              </a:rPr>
              <a:t>Episkopos</a:t>
            </a:r>
            <a:r>
              <a:rPr kumimoji="1" lang="en-US" altLang="zh-CN" sz="2000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 (2022) </a:t>
            </a: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Biden</a:t>
            </a:r>
            <a:r>
              <a:rPr lang="en-US" altLang="zh-CN" sz="2000" b="1" u="sng" dirty="0">
                <a:latin typeface="Times New Roman" panose="02020603050405020304" pitchFamily="18" charset="0"/>
                <a:ea typeface="DengXian" panose="02010600030101010101" pitchFamily="2" charset="-122"/>
              </a:rPr>
              <a:t>: </a:t>
            </a:r>
            <a:r>
              <a:rPr lang="en-US" altLang="zh-CN" sz="1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 revised type of Wilsonianism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that caters to the changing need of the new century.</a:t>
            </a:r>
            <a:r>
              <a:rPr lang="zh-CN" altLang="zh-CN" sz="2000" dirty="0">
                <a:effectLst/>
              </a:rPr>
              <a:t> </a:t>
            </a:r>
            <a:endParaRPr kumimoji="1" lang="en-US" altLang="zh-CN" sz="2000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2263</Words>
  <Application>Microsoft Macintosh PowerPoint</Application>
  <PresentationFormat>宽屏</PresentationFormat>
  <Paragraphs>364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</vt:lpstr>
      <vt:lpstr>等线 Light</vt:lpstr>
      <vt:lpstr>Arial</vt:lpstr>
      <vt:lpstr>Iowan Old Style Roman</vt:lpstr>
      <vt:lpstr>Iowan Old Style Roman</vt:lpstr>
      <vt:lpstr>Palatino Linotype</vt:lpstr>
      <vt:lpstr>Times New Roman</vt:lpstr>
      <vt:lpstr>Wingdings</vt:lpstr>
      <vt:lpstr>Office 主题​​</vt:lpstr>
      <vt:lpstr>“America Is Back”: The Return of Wilsonianism &amp; Jeffersonianism under the Biden Administration</vt:lpstr>
      <vt:lpstr>Outline</vt:lpstr>
      <vt:lpstr>Introduction</vt:lpstr>
      <vt:lpstr>Introduction</vt:lpstr>
      <vt:lpstr>Introduction</vt:lpstr>
      <vt:lpstr>Introduction</vt:lpstr>
      <vt:lpstr>Introduction</vt:lpstr>
      <vt:lpstr>Theoretical Framework</vt:lpstr>
      <vt:lpstr>Literature Review</vt:lpstr>
      <vt:lpstr>Literature Review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Limitations</vt:lpstr>
      <vt:lpstr>Works Cited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“America Is Back”: The Return of Wilsonianism &amp; Jeffersonianism under the Biden Administration</dc:title>
  <dc:creator>Zan Eliza</dc:creator>
  <cp:lastModifiedBy>Zan Eliza</cp:lastModifiedBy>
  <cp:revision>6</cp:revision>
  <cp:lastPrinted>2022-11-12T05:06:19Z</cp:lastPrinted>
  <dcterms:created xsi:type="dcterms:W3CDTF">2022-11-11T12:24:03Z</dcterms:created>
  <dcterms:modified xsi:type="dcterms:W3CDTF">2022-11-12T08:56:17Z</dcterms:modified>
</cp:coreProperties>
</file>