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79" r:id="rId4"/>
    <p:sldId id="280" r:id="rId5"/>
    <p:sldId id="281" r:id="rId6"/>
    <p:sldId id="282" r:id="rId7"/>
    <p:sldId id="284" r:id="rId8"/>
    <p:sldId id="287" r:id="rId9"/>
    <p:sldId id="285" r:id="rId10"/>
    <p:sldId id="286" r:id="rId11"/>
    <p:sldId id="288" r:id="rId12"/>
    <p:sldId id="289" r:id="rId13"/>
    <p:sldId id="290" r:id="rId14"/>
    <p:sldId id="291" r:id="rId15"/>
    <p:sldId id="292" r:id="rId16"/>
    <p:sldId id="293" r:id="rId17"/>
    <p:sldId id="294" r:id="rId18"/>
    <p:sldId id="295" r:id="rId19"/>
    <p:sldId id="296"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59"/>
    <p:restoredTop sz="94762"/>
  </p:normalViewPr>
  <p:slideViewPr>
    <p:cSldViewPr snapToGrid="0">
      <p:cViewPr varScale="1">
        <p:scale>
          <a:sx n="116" d="100"/>
          <a:sy n="116" d="100"/>
        </p:scale>
        <p:origin x="192"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0CE5E-B980-D142-93BF-BACFE8AF6A67}" type="datetimeFigureOut">
              <a:rPr kumimoji="1" lang="zh-CN" altLang="en-US" smtClean="0"/>
              <a:t>2023/11/14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7FA23-20C5-6D40-92DD-B6FE2770503C}" type="slidenum">
              <a:rPr kumimoji="1" lang="zh-CN" altLang="en-US" smtClean="0"/>
              <a:t>‹#›</a:t>
            </a:fld>
            <a:endParaRPr kumimoji="1" lang="zh-CN" altLang="en-US"/>
          </a:p>
        </p:txBody>
      </p:sp>
    </p:spTree>
    <p:extLst>
      <p:ext uri="{BB962C8B-B14F-4D97-AF65-F5344CB8AC3E}">
        <p14:creationId xmlns:p14="http://schemas.microsoft.com/office/powerpoint/2010/main" val="124771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77FA23-20C5-6D40-92DD-B6FE2770503C}" type="slidenum">
              <a:rPr kumimoji="1" lang="zh-CN" altLang="en-US" smtClean="0"/>
              <a:t>10</a:t>
            </a:fld>
            <a:endParaRPr kumimoji="1" lang="zh-CN" altLang="en-US"/>
          </a:p>
        </p:txBody>
      </p:sp>
    </p:spTree>
    <p:extLst>
      <p:ext uri="{BB962C8B-B14F-4D97-AF65-F5344CB8AC3E}">
        <p14:creationId xmlns:p14="http://schemas.microsoft.com/office/powerpoint/2010/main" val="92230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77FA23-20C5-6D40-92DD-B6FE2770503C}" type="slidenum">
              <a:rPr kumimoji="1" lang="zh-CN" altLang="en-US" smtClean="0"/>
              <a:t>11</a:t>
            </a:fld>
            <a:endParaRPr kumimoji="1" lang="zh-CN" altLang="en-US"/>
          </a:p>
        </p:txBody>
      </p:sp>
    </p:spTree>
    <p:extLst>
      <p:ext uri="{BB962C8B-B14F-4D97-AF65-F5344CB8AC3E}">
        <p14:creationId xmlns:p14="http://schemas.microsoft.com/office/powerpoint/2010/main" val="3910700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77FA23-20C5-6D40-92DD-B6FE2770503C}" type="slidenum">
              <a:rPr kumimoji="1" lang="zh-CN" altLang="en-US" smtClean="0"/>
              <a:t>12</a:t>
            </a:fld>
            <a:endParaRPr kumimoji="1" lang="zh-CN" altLang="en-US"/>
          </a:p>
        </p:txBody>
      </p:sp>
    </p:spTree>
    <p:extLst>
      <p:ext uri="{BB962C8B-B14F-4D97-AF65-F5344CB8AC3E}">
        <p14:creationId xmlns:p14="http://schemas.microsoft.com/office/powerpoint/2010/main" val="441466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77FA23-20C5-6D40-92DD-B6FE2770503C}" type="slidenum">
              <a:rPr kumimoji="1" lang="zh-CN" altLang="en-US" smtClean="0"/>
              <a:t>13</a:t>
            </a:fld>
            <a:endParaRPr kumimoji="1" lang="zh-CN" altLang="en-US"/>
          </a:p>
        </p:txBody>
      </p:sp>
    </p:spTree>
    <p:extLst>
      <p:ext uri="{BB962C8B-B14F-4D97-AF65-F5344CB8AC3E}">
        <p14:creationId xmlns:p14="http://schemas.microsoft.com/office/powerpoint/2010/main" val="4107709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77FA23-20C5-6D40-92DD-B6FE2770503C}" type="slidenum">
              <a:rPr kumimoji="1" lang="zh-CN" altLang="en-US" smtClean="0"/>
              <a:t>14</a:t>
            </a:fld>
            <a:endParaRPr kumimoji="1" lang="zh-CN" altLang="en-US"/>
          </a:p>
        </p:txBody>
      </p:sp>
    </p:spTree>
    <p:extLst>
      <p:ext uri="{BB962C8B-B14F-4D97-AF65-F5344CB8AC3E}">
        <p14:creationId xmlns:p14="http://schemas.microsoft.com/office/powerpoint/2010/main" val="1444644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77FA23-20C5-6D40-92DD-B6FE2770503C}" type="slidenum">
              <a:rPr kumimoji="1" lang="zh-CN" altLang="en-US" smtClean="0"/>
              <a:t>15</a:t>
            </a:fld>
            <a:endParaRPr kumimoji="1" lang="zh-CN" altLang="en-US"/>
          </a:p>
        </p:txBody>
      </p:sp>
    </p:spTree>
    <p:extLst>
      <p:ext uri="{BB962C8B-B14F-4D97-AF65-F5344CB8AC3E}">
        <p14:creationId xmlns:p14="http://schemas.microsoft.com/office/powerpoint/2010/main" val="476232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277FA23-20C5-6D40-92DD-B6FE2770503C}" type="slidenum">
              <a:rPr kumimoji="1" lang="zh-CN" altLang="en-US" smtClean="0"/>
              <a:t>16</a:t>
            </a:fld>
            <a:endParaRPr kumimoji="1" lang="zh-CN" altLang="en-US"/>
          </a:p>
        </p:txBody>
      </p:sp>
    </p:spTree>
    <p:extLst>
      <p:ext uri="{BB962C8B-B14F-4D97-AF65-F5344CB8AC3E}">
        <p14:creationId xmlns:p14="http://schemas.microsoft.com/office/powerpoint/2010/main" val="553571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738CB-0931-B194-94B2-DC56DCCAE2A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F607A14-D041-083F-83D8-3B7940C7C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5FC2949-C74A-DC4B-90F2-A927FB67C2FD}"/>
              </a:ext>
            </a:extLst>
          </p:cNvPr>
          <p:cNvSpPr>
            <a:spLocks noGrp="1"/>
          </p:cNvSpPr>
          <p:nvPr>
            <p:ph type="dt" sz="half" idx="10"/>
          </p:nvPr>
        </p:nvSpPr>
        <p:spPr/>
        <p:txBody>
          <a:bodyPr/>
          <a:lstStyle/>
          <a:p>
            <a:fld id="{071BB3FB-27B7-E94B-9502-A88C7A92CD4B}" type="datetimeFigureOut">
              <a:rPr kumimoji="1" lang="zh-CN" altLang="en-US" smtClean="0"/>
              <a:t>2023/11/14</a:t>
            </a:fld>
            <a:endParaRPr kumimoji="1" lang="zh-CN" altLang="en-US"/>
          </a:p>
        </p:txBody>
      </p:sp>
      <p:sp>
        <p:nvSpPr>
          <p:cNvPr id="5" name="页脚占位符 4">
            <a:extLst>
              <a:ext uri="{FF2B5EF4-FFF2-40B4-BE49-F238E27FC236}">
                <a16:creationId xmlns:a16="http://schemas.microsoft.com/office/drawing/2014/main" id="{48559F4E-81DF-F594-E460-6291DFAE7D8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2B33BD0-BA79-318D-B5D5-579D91FEA30B}"/>
              </a:ext>
            </a:extLst>
          </p:cNvPr>
          <p:cNvSpPr>
            <a:spLocks noGrp="1"/>
          </p:cNvSpPr>
          <p:nvPr>
            <p:ph type="sldNum" sz="quarter" idx="12"/>
          </p:nvPr>
        </p:nvSpPr>
        <p:spPr/>
        <p:txBody>
          <a:bodyPr/>
          <a:lstStyle/>
          <a:p>
            <a:fld id="{26B9814B-4DE2-614A-9CE3-35D59CE3C767}" type="slidenum">
              <a:rPr kumimoji="1" lang="zh-CN" altLang="en-US" smtClean="0"/>
              <a:t>‹#›</a:t>
            </a:fld>
            <a:endParaRPr kumimoji="1" lang="zh-CN" altLang="en-US"/>
          </a:p>
        </p:txBody>
      </p:sp>
    </p:spTree>
    <p:extLst>
      <p:ext uri="{BB962C8B-B14F-4D97-AF65-F5344CB8AC3E}">
        <p14:creationId xmlns:p14="http://schemas.microsoft.com/office/powerpoint/2010/main" val="345532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8B171-FD6D-B086-925C-038F46847CC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0FB9EE4-6B64-866E-F871-275FD9237D6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9AF79E9-2EE7-36B3-1703-03E36836B1D3}"/>
              </a:ext>
            </a:extLst>
          </p:cNvPr>
          <p:cNvSpPr>
            <a:spLocks noGrp="1"/>
          </p:cNvSpPr>
          <p:nvPr>
            <p:ph type="dt" sz="half" idx="10"/>
          </p:nvPr>
        </p:nvSpPr>
        <p:spPr/>
        <p:txBody>
          <a:bodyPr/>
          <a:lstStyle/>
          <a:p>
            <a:fld id="{071BB3FB-27B7-E94B-9502-A88C7A92CD4B}" type="datetimeFigureOut">
              <a:rPr kumimoji="1" lang="zh-CN" altLang="en-US" smtClean="0"/>
              <a:t>2023/11/14</a:t>
            </a:fld>
            <a:endParaRPr kumimoji="1" lang="zh-CN" altLang="en-US"/>
          </a:p>
        </p:txBody>
      </p:sp>
      <p:sp>
        <p:nvSpPr>
          <p:cNvPr id="5" name="页脚占位符 4">
            <a:extLst>
              <a:ext uri="{FF2B5EF4-FFF2-40B4-BE49-F238E27FC236}">
                <a16:creationId xmlns:a16="http://schemas.microsoft.com/office/drawing/2014/main" id="{3444E903-192C-152A-CE8E-3F7A9BA772E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06C0D56-DD2E-92BA-7B3C-F8FCDD114D68}"/>
              </a:ext>
            </a:extLst>
          </p:cNvPr>
          <p:cNvSpPr>
            <a:spLocks noGrp="1"/>
          </p:cNvSpPr>
          <p:nvPr>
            <p:ph type="sldNum" sz="quarter" idx="12"/>
          </p:nvPr>
        </p:nvSpPr>
        <p:spPr/>
        <p:txBody>
          <a:bodyPr/>
          <a:lstStyle/>
          <a:p>
            <a:fld id="{26B9814B-4DE2-614A-9CE3-35D59CE3C767}" type="slidenum">
              <a:rPr kumimoji="1" lang="zh-CN" altLang="en-US" smtClean="0"/>
              <a:t>‹#›</a:t>
            </a:fld>
            <a:endParaRPr kumimoji="1" lang="zh-CN" altLang="en-US"/>
          </a:p>
        </p:txBody>
      </p:sp>
    </p:spTree>
    <p:extLst>
      <p:ext uri="{BB962C8B-B14F-4D97-AF65-F5344CB8AC3E}">
        <p14:creationId xmlns:p14="http://schemas.microsoft.com/office/powerpoint/2010/main" val="230351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9877D34-2768-BC64-764C-6992D4E0F57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ECF0B5B-758B-2E28-C071-35897386BA3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53D8743-5408-CAF7-3E4D-A878E1343231}"/>
              </a:ext>
            </a:extLst>
          </p:cNvPr>
          <p:cNvSpPr>
            <a:spLocks noGrp="1"/>
          </p:cNvSpPr>
          <p:nvPr>
            <p:ph type="dt" sz="half" idx="10"/>
          </p:nvPr>
        </p:nvSpPr>
        <p:spPr/>
        <p:txBody>
          <a:bodyPr/>
          <a:lstStyle/>
          <a:p>
            <a:fld id="{071BB3FB-27B7-E94B-9502-A88C7A92CD4B}" type="datetimeFigureOut">
              <a:rPr kumimoji="1" lang="zh-CN" altLang="en-US" smtClean="0"/>
              <a:t>2023/11/14</a:t>
            </a:fld>
            <a:endParaRPr kumimoji="1" lang="zh-CN" altLang="en-US"/>
          </a:p>
        </p:txBody>
      </p:sp>
      <p:sp>
        <p:nvSpPr>
          <p:cNvPr id="5" name="页脚占位符 4">
            <a:extLst>
              <a:ext uri="{FF2B5EF4-FFF2-40B4-BE49-F238E27FC236}">
                <a16:creationId xmlns:a16="http://schemas.microsoft.com/office/drawing/2014/main" id="{4E73B03F-362F-E08F-6F5B-4545D1D7EA3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7C73C85-33A2-11F4-435A-14612866D483}"/>
              </a:ext>
            </a:extLst>
          </p:cNvPr>
          <p:cNvSpPr>
            <a:spLocks noGrp="1"/>
          </p:cNvSpPr>
          <p:nvPr>
            <p:ph type="sldNum" sz="quarter" idx="12"/>
          </p:nvPr>
        </p:nvSpPr>
        <p:spPr/>
        <p:txBody>
          <a:bodyPr/>
          <a:lstStyle/>
          <a:p>
            <a:fld id="{26B9814B-4DE2-614A-9CE3-35D59CE3C767}" type="slidenum">
              <a:rPr kumimoji="1" lang="zh-CN" altLang="en-US" smtClean="0"/>
              <a:t>‹#›</a:t>
            </a:fld>
            <a:endParaRPr kumimoji="1" lang="zh-CN" altLang="en-US"/>
          </a:p>
        </p:txBody>
      </p:sp>
    </p:spTree>
    <p:extLst>
      <p:ext uri="{BB962C8B-B14F-4D97-AF65-F5344CB8AC3E}">
        <p14:creationId xmlns:p14="http://schemas.microsoft.com/office/powerpoint/2010/main" val="92308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DDDCE-4443-E4FD-D9E5-06D5B4D27AC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0D831D1-8326-5256-1AB4-9990CB1DBFD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6DBA7A6-409A-87FD-2919-383228D996BC}"/>
              </a:ext>
            </a:extLst>
          </p:cNvPr>
          <p:cNvSpPr>
            <a:spLocks noGrp="1"/>
          </p:cNvSpPr>
          <p:nvPr>
            <p:ph type="dt" sz="half" idx="10"/>
          </p:nvPr>
        </p:nvSpPr>
        <p:spPr/>
        <p:txBody>
          <a:bodyPr/>
          <a:lstStyle/>
          <a:p>
            <a:fld id="{071BB3FB-27B7-E94B-9502-A88C7A92CD4B}" type="datetimeFigureOut">
              <a:rPr kumimoji="1" lang="zh-CN" altLang="en-US" smtClean="0"/>
              <a:t>2023/11/14</a:t>
            </a:fld>
            <a:endParaRPr kumimoji="1" lang="zh-CN" altLang="en-US"/>
          </a:p>
        </p:txBody>
      </p:sp>
      <p:sp>
        <p:nvSpPr>
          <p:cNvPr id="5" name="页脚占位符 4">
            <a:extLst>
              <a:ext uri="{FF2B5EF4-FFF2-40B4-BE49-F238E27FC236}">
                <a16:creationId xmlns:a16="http://schemas.microsoft.com/office/drawing/2014/main" id="{867F7418-C866-DB71-C56E-4AE97D7BDE7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A725B3F-9C62-8594-7AF4-01486FAE30F6}"/>
              </a:ext>
            </a:extLst>
          </p:cNvPr>
          <p:cNvSpPr>
            <a:spLocks noGrp="1"/>
          </p:cNvSpPr>
          <p:nvPr>
            <p:ph type="sldNum" sz="quarter" idx="12"/>
          </p:nvPr>
        </p:nvSpPr>
        <p:spPr/>
        <p:txBody>
          <a:bodyPr/>
          <a:lstStyle/>
          <a:p>
            <a:fld id="{26B9814B-4DE2-614A-9CE3-35D59CE3C767}" type="slidenum">
              <a:rPr kumimoji="1" lang="zh-CN" altLang="en-US" smtClean="0"/>
              <a:t>‹#›</a:t>
            </a:fld>
            <a:endParaRPr kumimoji="1" lang="zh-CN" altLang="en-US"/>
          </a:p>
        </p:txBody>
      </p:sp>
    </p:spTree>
    <p:extLst>
      <p:ext uri="{BB962C8B-B14F-4D97-AF65-F5344CB8AC3E}">
        <p14:creationId xmlns:p14="http://schemas.microsoft.com/office/powerpoint/2010/main" val="68978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166A3-02CE-0DC8-97FB-6222B1737E7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D04031E-B215-83C2-6E17-89B67D62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DA43EFB-09D6-26DF-7E0D-3317D5D4611B}"/>
              </a:ext>
            </a:extLst>
          </p:cNvPr>
          <p:cNvSpPr>
            <a:spLocks noGrp="1"/>
          </p:cNvSpPr>
          <p:nvPr>
            <p:ph type="dt" sz="half" idx="10"/>
          </p:nvPr>
        </p:nvSpPr>
        <p:spPr/>
        <p:txBody>
          <a:bodyPr/>
          <a:lstStyle/>
          <a:p>
            <a:fld id="{071BB3FB-27B7-E94B-9502-A88C7A92CD4B}" type="datetimeFigureOut">
              <a:rPr kumimoji="1" lang="zh-CN" altLang="en-US" smtClean="0"/>
              <a:t>2023/11/14</a:t>
            </a:fld>
            <a:endParaRPr kumimoji="1" lang="zh-CN" altLang="en-US"/>
          </a:p>
        </p:txBody>
      </p:sp>
      <p:sp>
        <p:nvSpPr>
          <p:cNvPr id="5" name="页脚占位符 4">
            <a:extLst>
              <a:ext uri="{FF2B5EF4-FFF2-40B4-BE49-F238E27FC236}">
                <a16:creationId xmlns:a16="http://schemas.microsoft.com/office/drawing/2014/main" id="{E8722054-3C32-CC6A-933F-C88DF625F93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ADA632-431B-CC31-E1E6-BDA592B32EE4}"/>
              </a:ext>
            </a:extLst>
          </p:cNvPr>
          <p:cNvSpPr>
            <a:spLocks noGrp="1"/>
          </p:cNvSpPr>
          <p:nvPr>
            <p:ph type="sldNum" sz="quarter" idx="12"/>
          </p:nvPr>
        </p:nvSpPr>
        <p:spPr/>
        <p:txBody>
          <a:bodyPr/>
          <a:lstStyle/>
          <a:p>
            <a:fld id="{26B9814B-4DE2-614A-9CE3-35D59CE3C767}" type="slidenum">
              <a:rPr kumimoji="1" lang="zh-CN" altLang="en-US" smtClean="0"/>
              <a:t>‹#›</a:t>
            </a:fld>
            <a:endParaRPr kumimoji="1" lang="zh-CN" altLang="en-US"/>
          </a:p>
        </p:txBody>
      </p:sp>
    </p:spTree>
    <p:extLst>
      <p:ext uri="{BB962C8B-B14F-4D97-AF65-F5344CB8AC3E}">
        <p14:creationId xmlns:p14="http://schemas.microsoft.com/office/powerpoint/2010/main" val="215583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90D60-0049-4699-6473-F27077508EA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B7CB247-E3B6-3F87-E446-4CBE646F236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D27D7CD5-88C1-C247-6759-E86D83C5F48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280D16F-E072-C0ED-F9B0-C1623473C64E}"/>
              </a:ext>
            </a:extLst>
          </p:cNvPr>
          <p:cNvSpPr>
            <a:spLocks noGrp="1"/>
          </p:cNvSpPr>
          <p:nvPr>
            <p:ph type="dt" sz="half" idx="10"/>
          </p:nvPr>
        </p:nvSpPr>
        <p:spPr/>
        <p:txBody>
          <a:bodyPr/>
          <a:lstStyle/>
          <a:p>
            <a:fld id="{071BB3FB-27B7-E94B-9502-A88C7A92CD4B}" type="datetimeFigureOut">
              <a:rPr kumimoji="1" lang="zh-CN" altLang="en-US" smtClean="0"/>
              <a:t>2023/11/14</a:t>
            </a:fld>
            <a:endParaRPr kumimoji="1" lang="zh-CN" altLang="en-US"/>
          </a:p>
        </p:txBody>
      </p:sp>
      <p:sp>
        <p:nvSpPr>
          <p:cNvPr id="6" name="页脚占位符 5">
            <a:extLst>
              <a:ext uri="{FF2B5EF4-FFF2-40B4-BE49-F238E27FC236}">
                <a16:creationId xmlns:a16="http://schemas.microsoft.com/office/drawing/2014/main" id="{4E4F0FBF-9CAF-64C3-9B6A-E4FF853E44D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41402C2-EDEC-DBC9-F882-F11C7CF50ADB}"/>
              </a:ext>
            </a:extLst>
          </p:cNvPr>
          <p:cNvSpPr>
            <a:spLocks noGrp="1"/>
          </p:cNvSpPr>
          <p:nvPr>
            <p:ph type="sldNum" sz="quarter" idx="12"/>
          </p:nvPr>
        </p:nvSpPr>
        <p:spPr/>
        <p:txBody>
          <a:bodyPr/>
          <a:lstStyle/>
          <a:p>
            <a:fld id="{26B9814B-4DE2-614A-9CE3-35D59CE3C767}" type="slidenum">
              <a:rPr kumimoji="1" lang="zh-CN" altLang="en-US" smtClean="0"/>
              <a:t>‹#›</a:t>
            </a:fld>
            <a:endParaRPr kumimoji="1" lang="zh-CN" altLang="en-US"/>
          </a:p>
        </p:txBody>
      </p:sp>
    </p:spTree>
    <p:extLst>
      <p:ext uri="{BB962C8B-B14F-4D97-AF65-F5344CB8AC3E}">
        <p14:creationId xmlns:p14="http://schemas.microsoft.com/office/powerpoint/2010/main" val="281965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F5000-49B8-C24D-6050-F9FE109657E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26361D0-E205-1470-6A65-BF3263CB5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1F450F9D-0AD0-582A-72BD-B942DF36D6A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A7B2D9C-65FD-3409-68F0-FBBDF23CB9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8F167F9-48C8-4638-E96B-99612D0CE76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975A605-F904-58C3-9471-4B2B66A03DBD}"/>
              </a:ext>
            </a:extLst>
          </p:cNvPr>
          <p:cNvSpPr>
            <a:spLocks noGrp="1"/>
          </p:cNvSpPr>
          <p:nvPr>
            <p:ph type="dt" sz="half" idx="10"/>
          </p:nvPr>
        </p:nvSpPr>
        <p:spPr/>
        <p:txBody>
          <a:bodyPr/>
          <a:lstStyle/>
          <a:p>
            <a:fld id="{071BB3FB-27B7-E94B-9502-A88C7A92CD4B}" type="datetimeFigureOut">
              <a:rPr kumimoji="1" lang="zh-CN" altLang="en-US" smtClean="0"/>
              <a:t>2023/11/14</a:t>
            </a:fld>
            <a:endParaRPr kumimoji="1" lang="zh-CN" altLang="en-US"/>
          </a:p>
        </p:txBody>
      </p:sp>
      <p:sp>
        <p:nvSpPr>
          <p:cNvPr id="8" name="页脚占位符 7">
            <a:extLst>
              <a:ext uri="{FF2B5EF4-FFF2-40B4-BE49-F238E27FC236}">
                <a16:creationId xmlns:a16="http://schemas.microsoft.com/office/drawing/2014/main" id="{30842B47-FADD-5852-4F63-A611AAC3F59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E523AD2-908E-4945-75AB-A6389F992299}"/>
              </a:ext>
            </a:extLst>
          </p:cNvPr>
          <p:cNvSpPr>
            <a:spLocks noGrp="1"/>
          </p:cNvSpPr>
          <p:nvPr>
            <p:ph type="sldNum" sz="quarter" idx="12"/>
          </p:nvPr>
        </p:nvSpPr>
        <p:spPr/>
        <p:txBody>
          <a:bodyPr/>
          <a:lstStyle/>
          <a:p>
            <a:fld id="{26B9814B-4DE2-614A-9CE3-35D59CE3C767}" type="slidenum">
              <a:rPr kumimoji="1" lang="zh-CN" altLang="en-US" smtClean="0"/>
              <a:t>‹#›</a:t>
            </a:fld>
            <a:endParaRPr kumimoji="1" lang="zh-CN" altLang="en-US"/>
          </a:p>
        </p:txBody>
      </p:sp>
    </p:spTree>
    <p:extLst>
      <p:ext uri="{BB962C8B-B14F-4D97-AF65-F5344CB8AC3E}">
        <p14:creationId xmlns:p14="http://schemas.microsoft.com/office/powerpoint/2010/main" val="924890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57B96-89D9-04E9-767B-938310F97E0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0C7768A-A554-FFF4-C724-FF164AA0997E}"/>
              </a:ext>
            </a:extLst>
          </p:cNvPr>
          <p:cNvSpPr>
            <a:spLocks noGrp="1"/>
          </p:cNvSpPr>
          <p:nvPr>
            <p:ph type="dt" sz="half" idx="10"/>
          </p:nvPr>
        </p:nvSpPr>
        <p:spPr/>
        <p:txBody>
          <a:bodyPr/>
          <a:lstStyle/>
          <a:p>
            <a:fld id="{071BB3FB-27B7-E94B-9502-A88C7A92CD4B}" type="datetimeFigureOut">
              <a:rPr kumimoji="1" lang="zh-CN" altLang="en-US" smtClean="0"/>
              <a:t>2023/11/14</a:t>
            </a:fld>
            <a:endParaRPr kumimoji="1" lang="zh-CN" altLang="en-US"/>
          </a:p>
        </p:txBody>
      </p:sp>
      <p:sp>
        <p:nvSpPr>
          <p:cNvPr id="4" name="页脚占位符 3">
            <a:extLst>
              <a:ext uri="{FF2B5EF4-FFF2-40B4-BE49-F238E27FC236}">
                <a16:creationId xmlns:a16="http://schemas.microsoft.com/office/drawing/2014/main" id="{6A10D256-635F-F55C-2976-1F9B2E94BF8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8E1F3F2-E482-638C-A99F-814F33E29DA3}"/>
              </a:ext>
            </a:extLst>
          </p:cNvPr>
          <p:cNvSpPr>
            <a:spLocks noGrp="1"/>
          </p:cNvSpPr>
          <p:nvPr>
            <p:ph type="sldNum" sz="quarter" idx="12"/>
          </p:nvPr>
        </p:nvSpPr>
        <p:spPr/>
        <p:txBody>
          <a:bodyPr/>
          <a:lstStyle/>
          <a:p>
            <a:fld id="{26B9814B-4DE2-614A-9CE3-35D59CE3C767}" type="slidenum">
              <a:rPr kumimoji="1" lang="zh-CN" altLang="en-US" smtClean="0"/>
              <a:t>‹#›</a:t>
            </a:fld>
            <a:endParaRPr kumimoji="1" lang="zh-CN" altLang="en-US"/>
          </a:p>
        </p:txBody>
      </p:sp>
    </p:spTree>
    <p:extLst>
      <p:ext uri="{BB962C8B-B14F-4D97-AF65-F5344CB8AC3E}">
        <p14:creationId xmlns:p14="http://schemas.microsoft.com/office/powerpoint/2010/main" val="376090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1416C4-7D35-0092-72D2-CE5363DB27C2}"/>
              </a:ext>
            </a:extLst>
          </p:cNvPr>
          <p:cNvSpPr>
            <a:spLocks noGrp="1"/>
          </p:cNvSpPr>
          <p:nvPr>
            <p:ph type="dt" sz="half" idx="10"/>
          </p:nvPr>
        </p:nvSpPr>
        <p:spPr/>
        <p:txBody>
          <a:bodyPr/>
          <a:lstStyle/>
          <a:p>
            <a:fld id="{071BB3FB-27B7-E94B-9502-A88C7A92CD4B}" type="datetimeFigureOut">
              <a:rPr kumimoji="1" lang="zh-CN" altLang="en-US" smtClean="0"/>
              <a:t>2023/11/14</a:t>
            </a:fld>
            <a:endParaRPr kumimoji="1" lang="zh-CN" altLang="en-US"/>
          </a:p>
        </p:txBody>
      </p:sp>
      <p:sp>
        <p:nvSpPr>
          <p:cNvPr id="3" name="页脚占位符 2">
            <a:extLst>
              <a:ext uri="{FF2B5EF4-FFF2-40B4-BE49-F238E27FC236}">
                <a16:creationId xmlns:a16="http://schemas.microsoft.com/office/drawing/2014/main" id="{9AF526AA-B6B5-95E4-2FF6-5B3220FAE02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CF60618-75F9-ADA2-52A0-6845C3303F55}"/>
              </a:ext>
            </a:extLst>
          </p:cNvPr>
          <p:cNvSpPr>
            <a:spLocks noGrp="1"/>
          </p:cNvSpPr>
          <p:nvPr>
            <p:ph type="sldNum" sz="quarter" idx="12"/>
          </p:nvPr>
        </p:nvSpPr>
        <p:spPr/>
        <p:txBody>
          <a:bodyPr/>
          <a:lstStyle/>
          <a:p>
            <a:fld id="{26B9814B-4DE2-614A-9CE3-35D59CE3C767}" type="slidenum">
              <a:rPr kumimoji="1" lang="zh-CN" altLang="en-US" smtClean="0"/>
              <a:t>‹#›</a:t>
            </a:fld>
            <a:endParaRPr kumimoji="1" lang="zh-CN" altLang="en-US"/>
          </a:p>
        </p:txBody>
      </p:sp>
    </p:spTree>
    <p:extLst>
      <p:ext uri="{BB962C8B-B14F-4D97-AF65-F5344CB8AC3E}">
        <p14:creationId xmlns:p14="http://schemas.microsoft.com/office/powerpoint/2010/main" val="4177457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2513B-C1E0-E63C-DE08-51FED8D5783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5CEB303-268C-CF78-B089-FF8FC6BEC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5157C5B-CB18-7ADE-A9DE-3B4CF18C3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40A88E1-801F-9243-088F-80F723FB5BBD}"/>
              </a:ext>
            </a:extLst>
          </p:cNvPr>
          <p:cNvSpPr>
            <a:spLocks noGrp="1"/>
          </p:cNvSpPr>
          <p:nvPr>
            <p:ph type="dt" sz="half" idx="10"/>
          </p:nvPr>
        </p:nvSpPr>
        <p:spPr/>
        <p:txBody>
          <a:bodyPr/>
          <a:lstStyle/>
          <a:p>
            <a:fld id="{071BB3FB-27B7-E94B-9502-A88C7A92CD4B}" type="datetimeFigureOut">
              <a:rPr kumimoji="1" lang="zh-CN" altLang="en-US" smtClean="0"/>
              <a:t>2023/11/14</a:t>
            </a:fld>
            <a:endParaRPr kumimoji="1" lang="zh-CN" altLang="en-US"/>
          </a:p>
        </p:txBody>
      </p:sp>
      <p:sp>
        <p:nvSpPr>
          <p:cNvPr id="6" name="页脚占位符 5">
            <a:extLst>
              <a:ext uri="{FF2B5EF4-FFF2-40B4-BE49-F238E27FC236}">
                <a16:creationId xmlns:a16="http://schemas.microsoft.com/office/drawing/2014/main" id="{5C576791-5228-D461-E20A-5DE452DB8CA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D6BE6F9-EA91-2879-0106-3C52295DFB9C}"/>
              </a:ext>
            </a:extLst>
          </p:cNvPr>
          <p:cNvSpPr>
            <a:spLocks noGrp="1"/>
          </p:cNvSpPr>
          <p:nvPr>
            <p:ph type="sldNum" sz="quarter" idx="12"/>
          </p:nvPr>
        </p:nvSpPr>
        <p:spPr/>
        <p:txBody>
          <a:bodyPr/>
          <a:lstStyle/>
          <a:p>
            <a:fld id="{26B9814B-4DE2-614A-9CE3-35D59CE3C767}" type="slidenum">
              <a:rPr kumimoji="1" lang="zh-CN" altLang="en-US" smtClean="0"/>
              <a:t>‹#›</a:t>
            </a:fld>
            <a:endParaRPr kumimoji="1" lang="zh-CN" altLang="en-US"/>
          </a:p>
        </p:txBody>
      </p:sp>
    </p:spTree>
    <p:extLst>
      <p:ext uri="{BB962C8B-B14F-4D97-AF65-F5344CB8AC3E}">
        <p14:creationId xmlns:p14="http://schemas.microsoft.com/office/powerpoint/2010/main" val="228546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6E065-FA70-15D7-B80E-80759459B82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6E1F81D-147B-4D49-027B-4F68F77DDB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E60CB32-AA8D-8A22-CF26-8FD7667D0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7FAE833-07F2-E21D-CAE3-3F07E597C0A7}"/>
              </a:ext>
            </a:extLst>
          </p:cNvPr>
          <p:cNvSpPr>
            <a:spLocks noGrp="1"/>
          </p:cNvSpPr>
          <p:nvPr>
            <p:ph type="dt" sz="half" idx="10"/>
          </p:nvPr>
        </p:nvSpPr>
        <p:spPr/>
        <p:txBody>
          <a:bodyPr/>
          <a:lstStyle/>
          <a:p>
            <a:fld id="{071BB3FB-27B7-E94B-9502-A88C7A92CD4B}" type="datetimeFigureOut">
              <a:rPr kumimoji="1" lang="zh-CN" altLang="en-US" smtClean="0"/>
              <a:t>2023/11/14</a:t>
            </a:fld>
            <a:endParaRPr kumimoji="1" lang="zh-CN" altLang="en-US"/>
          </a:p>
        </p:txBody>
      </p:sp>
      <p:sp>
        <p:nvSpPr>
          <p:cNvPr id="6" name="页脚占位符 5">
            <a:extLst>
              <a:ext uri="{FF2B5EF4-FFF2-40B4-BE49-F238E27FC236}">
                <a16:creationId xmlns:a16="http://schemas.microsoft.com/office/drawing/2014/main" id="{2C1D2C15-3AB0-5359-DB72-319085375B0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724E5F8-F05D-8D0C-8C1E-E5F8751AF4D8}"/>
              </a:ext>
            </a:extLst>
          </p:cNvPr>
          <p:cNvSpPr>
            <a:spLocks noGrp="1"/>
          </p:cNvSpPr>
          <p:nvPr>
            <p:ph type="sldNum" sz="quarter" idx="12"/>
          </p:nvPr>
        </p:nvSpPr>
        <p:spPr/>
        <p:txBody>
          <a:bodyPr/>
          <a:lstStyle/>
          <a:p>
            <a:fld id="{26B9814B-4DE2-614A-9CE3-35D59CE3C767}" type="slidenum">
              <a:rPr kumimoji="1" lang="zh-CN" altLang="en-US" smtClean="0"/>
              <a:t>‹#›</a:t>
            </a:fld>
            <a:endParaRPr kumimoji="1" lang="zh-CN" altLang="en-US"/>
          </a:p>
        </p:txBody>
      </p:sp>
    </p:spTree>
    <p:extLst>
      <p:ext uri="{BB962C8B-B14F-4D97-AF65-F5344CB8AC3E}">
        <p14:creationId xmlns:p14="http://schemas.microsoft.com/office/powerpoint/2010/main" val="1351002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E518BDE-35D5-AAF9-9D0F-5150B53EEC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E9B23A6-B5E2-4116-A594-1F199EC05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7802BC0-B8E8-50C8-0B76-3861F319A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BB3FB-27B7-E94B-9502-A88C7A92CD4B}" type="datetimeFigureOut">
              <a:rPr kumimoji="1" lang="zh-CN" altLang="en-US" smtClean="0"/>
              <a:t>2023/11/14</a:t>
            </a:fld>
            <a:endParaRPr kumimoji="1" lang="zh-CN" altLang="en-US"/>
          </a:p>
        </p:txBody>
      </p:sp>
      <p:sp>
        <p:nvSpPr>
          <p:cNvPr id="5" name="页脚占位符 4">
            <a:extLst>
              <a:ext uri="{FF2B5EF4-FFF2-40B4-BE49-F238E27FC236}">
                <a16:creationId xmlns:a16="http://schemas.microsoft.com/office/drawing/2014/main" id="{0E5B890D-7286-31BD-6EC1-109DA70AF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1F04960-45EC-B87B-537B-6E0D959FD7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B9814B-4DE2-614A-9CE3-35D59CE3C767}" type="slidenum">
              <a:rPr kumimoji="1" lang="zh-CN" altLang="en-US" smtClean="0"/>
              <a:t>‹#›</a:t>
            </a:fld>
            <a:endParaRPr kumimoji="1" lang="zh-CN" altLang="en-US"/>
          </a:p>
        </p:txBody>
      </p:sp>
    </p:spTree>
    <p:extLst>
      <p:ext uri="{BB962C8B-B14F-4D97-AF65-F5344CB8AC3E}">
        <p14:creationId xmlns:p14="http://schemas.microsoft.com/office/powerpoint/2010/main" val="14990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7EDC3-B164-AC41-3609-7ACF63BB4466}"/>
              </a:ext>
            </a:extLst>
          </p:cNvPr>
          <p:cNvSpPr>
            <a:spLocks noGrp="1"/>
          </p:cNvSpPr>
          <p:nvPr>
            <p:ph type="ctrTitle"/>
          </p:nvPr>
        </p:nvSpPr>
        <p:spPr>
          <a:xfrm>
            <a:off x="963283" y="1041400"/>
            <a:ext cx="10265434" cy="2387600"/>
          </a:xfrm>
        </p:spPr>
        <p:txBody>
          <a:bodyPr>
            <a:noAutofit/>
          </a:bodyPr>
          <a:lstStyle/>
          <a:p>
            <a:r>
              <a:rPr kumimoji="1" lang="en-US" altLang="zh-CN" sz="3200" b="1" dirty="0">
                <a:latin typeface="Palatino Linotype" panose="02040502050505030304" pitchFamily="18" charset="0"/>
              </a:rPr>
              <a:t>Weathering US-China Competition in the Indo-Pacific: </a:t>
            </a:r>
            <a:br>
              <a:rPr kumimoji="1" lang="en-US" altLang="zh-CN" sz="3200" dirty="0">
                <a:latin typeface="Palatino Linotype" panose="02040502050505030304" pitchFamily="18" charset="0"/>
              </a:rPr>
            </a:br>
            <a:r>
              <a:rPr kumimoji="1" lang="en-US" altLang="zh-CN" sz="2800" dirty="0">
                <a:latin typeface="Palatino Linotype" panose="02040502050505030304" pitchFamily="18" charset="0"/>
              </a:rPr>
              <a:t>Middle Powers’ Institutional Balancing and Lateral Cooperation</a:t>
            </a:r>
            <a:endParaRPr kumimoji="1" lang="zh-CN" altLang="en-US" sz="3200" dirty="0">
              <a:latin typeface="Palatino Linotype" panose="02040502050505030304" pitchFamily="18" charset="0"/>
            </a:endParaRPr>
          </a:p>
        </p:txBody>
      </p:sp>
      <p:sp>
        <p:nvSpPr>
          <p:cNvPr id="3" name="副标题 2">
            <a:extLst>
              <a:ext uri="{FF2B5EF4-FFF2-40B4-BE49-F238E27FC236}">
                <a16:creationId xmlns:a16="http://schemas.microsoft.com/office/drawing/2014/main" id="{F686FB61-5EF0-A960-FDF0-06F2FAC2D5C9}"/>
              </a:ext>
            </a:extLst>
          </p:cNvPr>
          <p:cNvSpPr>
            <a:spLocks noGrp="1"/>
          </p:cNvSpPr>
          <p:nvPr>
            <p:ph type="subTitle" idx="1"/>
          </p:nvPr>
        </p:nvSpPr>
        <p:spPr>
          <a:xfrm>
            <a:off x="1524000" y="4550944"/>
            <a:ext cx="9144000" cy="1655762"/>
          </a:xfrm>
        </p:spPr>
        <p:txBody>
          <a:bodyPr>
            <a:normAutofit/>
          </a:bodyPr>
          <a:lstStyle/>
          <a:p>
            <a:r>
              <a:rPr kumimoji="1" lang="en-US" altLang="zh-CN" sz="2000" dirty="0">
                <a:solidFill>
                  <a:schemeClr val="bg1">
                    <a:lumMod val="50000"/>
                  </a:schemeClr>
                </a:solidFill>
                <a:latin typeface="Palatino Linotype" panose="02040502050505030304" pitchFamily="18" charset="0"/>
              </a:rPr>
              <a:t>Presented by Zhang Wei</a:t>
            </a:r>
          </a:p>
          <a:p>
            <a:r>
              <a:rPr kumimoji="1" lang="en-US" altLang="zh-CN" sz="2000" dirty="0">
                <a:solidFill>
                  <a:schemeClr val="bg1">
                    <a:lumMod val="50000"/>
                  </a:schemeClr>
                </a:solidFill>
                <a:latin typeface="Palatino Linotype" panose="02040502050505030304" pitchFamily="18" charset="0"/>
              </a:rPr>
              <a:t>28 June 2023</a:t>
            </a:r>
            <a:endParaRPr kumimoji="1" lang="zh-CN" altLang="en-US" sz="2000" dirty="0">
              <a:solidFill>
                <a:schemeClr val="bg1">
                  <a:lumMod val="50000"/>
                </a:schemeClr>
              </a:solidFill>
              <a:latin typeface="Palatino Linotype" panose="02040502050505030304" pitchFamily="18" charset="0"/>
            </a:endParaRPr>
          </a:p>
        </p:txBody>
      </p:sp>
    </p:spTree>
    <p:extLst>
      <p:ext uri="{BB962C8B-B14F-4D97-AF65-F5344CB8AC3E}">
        <p14:creationId xmlns:p14="http://schemas.microsoft.com/office/powerpoint/2010/main" val="100983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679B41-3B47-CED6-7F76-4C768A7EC9D3}"/>
              </a:ext>
            </a:extLst>
          </p:cNvPr>
          <p:cNvSpPr txBox="1"/>
          <p:nvPr/>
        </p:nvSpPr>
        <p:spPr>
          <a:xfrm>
            <a:off x="218493" y="266807"/>
            <a:ext cx="3076798" cy="400110"/>
          </a:xfrm>
          <a:prstGeom prst="rect">
            <a:avLst/>
          </a:prstGeom>
          <a:noFill/>
        </p:spPr>
        <p:txBody>
          <a:bodyPr wrap="square" rtlCol="0">
            <a:spAutoFit/>
          </a:bodyPr>
          <a:lstStyle/>
          <a:p>
            <a:r>
              <a:rPr kumimoji="1" lang="en-US" altLang="zh-CN" sz="2000" dirty="0">
                <a:latin typeface="Palatino Linotype" panose="02040502050505030304" pitchFamily="18" charset="0"/>
              </a:rPr>
              <a:t>Theoretical Framework</a:t>
            </a:r>
            <a:endParaRPr kumimoji="1" lang="zh-CN" altLang="en-US" sz="2000" dirty="0">
              <a:latin typeface="Palatino Linotype" panose="02040502050505030304" pitchFamily="18" charset="0"/>
            </a:endParaRPr>
          </a:p>
        </p:txBody>
      </p:sp>
      <p:sp>
        <p:nvSpPr>
          <p:cNvPr id="8" name="文本框 7">
            <a:extLst>
              <a:ext uri="{FF2B5EF4-FFF2-40B4-BE49-F238E27FC236}">
                <a16:creationId xmlns:a16="http://schemas.microsoft.com/office/drawing/2014/main" id="{8EA68BDD-718D-7D8E-CCD2-25AD8855AE4A}"/>
              </a:ext>
            </a:extLst>
          </p:cNvPr>
          <p:cNvSpPr txBox="1"/>
          <p:nvPr/>
        </p:nvSpPr>
        <p:spPr>
          <a:xfrm>
            <a:off x="539821" y="826937"/>
            <a:ext cx="11112357" cy="830997"/>
          </a:xfrm>
          <a:prstGeom prst="rect">
            <a:avLst/>
          </a:prstGeom>
          <a:noFill/>
        </p:spPr>
        <p:txBody>
          <a:bodyPr wrap="square" rtlCol="0">
            <a:spAutoFit/>
          </a:bodyPr>
          <a:lstStyle/>
          <a:p>
            <a:r>
              <a:rPr lang="en-US" altLang="zh-CN" sz="2400" b="1" kern="100" dirty="0">
                <a:solidFill>
                  <a:schemeClr val="accent2"/>
                </a:solidFill>
                <a:effectLst/>
                <a:latin typeface="Times New Roman" panose="02020603050405020304" pitchFamily="18" charset="0"/>
                <a:ea typeface="DengXian" panose="02010600030101010101" pitchFamily="2" charset="-122"/>
              </a:rPr>
              <a:t>Research Question:</a:t>
            </a:r>
            <a:r>
              <a:rPr lang="en-US" altLang="zh-CN" sz="2400" kern="100" dirty="0">
                <a:effectLst/>
                <a:latin typeface="Times New Roman" panose="02020603050405020304" pitchFamily="18" charset="0"/>
                <a:ea typeface="DengXian" panose="02010600030101010101" pitchFamily="2" charset="-122"/>
              </a:rPr>
              <a:t> how Indo-Pacific </a:t>
            </a:r>
            <a:r>
              <a:rPr lang="en-US" altLang="zh-CN" sz="2400" kern="100" dirty="0">
                <a:effectLst/>
                <a:highlight>
                  <a:srgbClr val="FFFF00"/>
                </a:highlight>
                <a:latin typeface="Times New Roman" panose="02020603050405020304" pitchFamily="18" charset="0"/>
                <a:ea typeface="DengXian" panose="02010600030101010101" pitchFamily="2" charset="-122"/>
              </a:rPr>
              <a:t>middle powers </a:t>
            </a:r>
            <a:r>
              <a:rPr lang="en-US" altLang="zh-CN" sz="2400" kern="100" dirty="0">
                <a:effectLst/>
                <a:latin typeface="Times New Roman" panose="02020603050405020304" pitchFamily="18" charset="0"/>
                <a:ea typeface="DengXian" panose="02010600030101010101" pitchFamily="2" charset="-122"/>
              </a:rPr>
              <a:t>weather the US-China strategic competition through acts of </a:t>
            </a:r>
            <a:r>
              <a:rPr lang="en-US" altLang="zh-CN" sz="2400" kern="100" dirty="0">
                <a:effectLst/>
                <a:highlight>
                  <a:srgbClr val="FFFF00"/>
                </a:highlight>
                <a:latin typeface="Times New Roman" panose="02020603050405020304" pitchFamily="18" charset="0"/>
                <a:ea typeface="DengXian" panose="02010600030101010101" pitchFamily="2" charset="-122"/>
              </a:rPr>
              <a:t>agency</a:t>
            </a:r>
            <a:endParaRPr kumimoji="1" lang="zh-CN" altLang="en-US" sz="2400" dirty="0">
              <a:highlight>
                <a:srgbClr val="FFFF00"/>
              </a:highlight>
            </a:endParaRPr>
          </a:p>
        </p:txBody>
      </p:sp>
      <p:sp>
        <p:nvSpPr>
          <p:cNvPr id="3" name="矩形 2">
            <a:extLst>
              <a:ext uri="{FF2B5EF4-FFF2-40B4-BE49-F238E27FC236}">
                <a16:creationId xmlns:a16="http://schemas.microsoft.com/office/drawing/2014/main" id="{B5E1C195-ECA1-461D-575D-332CA94054FF}"/>
              </a:ext>
            </a:extLst>
          </p:cNvPr>
          <p:cNvSpPr/>
          <p:nvPr/>
        </p:nvSpPr>
        <p:spPr>
          <a:xfrm>
            <a:off x="539821" y="1943100"/>
            <a:ext cx="4032179" cy="8229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400" dirty="0">
                <a:latin typeface="Palatino Linotype" panose="02040502050505030304" pitchFamily="18" charset="0"/>
              </a:rPr>
              <a:t>Middle Powers</a:t>
            </a:r>
            <a:endParaRPr kumimoji="1" lang="zh-CN" altLang="en-US" sz="2400" dirty="0">
              <a:latin typeface="Palatino Linotype" panose="02040502050505030304" pitchFamily="18" charset="0"/>
            </a:endParaRPr>
          </a:p>
        </p:txBody>
      </p:sp>
      <p:sp>
        <p:nvSpPr>
          <p:cNvPr id="9" name="矩形 8">
            <a:extLst>
              <a:ext uri="{FF2B5EF4-FFF2-40B4-BE49-F238E27FC236}">
                <a16:creationId xmlns:a16="http://schemas.microsoft.com/office/drawing/2014/main" id="{BF9E8746-AAC5-AD27-F006-074C3314D27D}"/>
              </a:ext>
            </a:extLst>
          </p:cNvPr>
          <p:cNvSpPr/>
          <p:nvPr/>
        </p:nvSpPr>
        <p:spPr>
          <a:xfrm>
            <a:off x="539821" y="3108960"/>
            <a:ext cx="4032179" cy="8229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400" dirty="0">
                <a:latin typeface="Palatino Linotype" panose="02040502050505030304" pitchFamily="18" charset="0"/>
              </a:rPr>
              <a:t>Agency: Rationale</a:t>
            </a:r>
            <a:endParaRPr kumimoji="1" lang="zh-CN" altLang="en-US" sz="2400" dirty="0">
              <a:latin typeface="Palatino Linotype" panose="02040502050505030304" pitchFamily="18" charset="0"/>
            </a:endParaRPr>
          </a:p>
        </p:txBody>
      </p:sp>
      <p:sp>
        <p:nvSpPr>
          <p:cNvPr id="10" name="矩形 9">
            <a:extLst>
              <a:ext uri="{FF2B5EF4-FFF2-40B4-BE49-F238E27FC236}">
                <a16:creationId xmlns:a16="http://schemas.microsoft.com/office/drawing/2014/main" id="{E382DFAC-7206-5A76-BA69-9DFF70CD5B42}"/>
              </a:ext>
            </a:extLst>
          </p:cNvPr>
          <p:cNvSpPr/>
          <p:nvPr/>
        </p:nvSpPr>
        <p:spPr>
          <a:xfrm>
            <a:off x="539821" y="4320540"/>
            <a:ext cx="4032179" cy="82296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dirty="0">
                <a:latin typeface="Palatino Linotype" panose="02040502050505030304" pitchFamily="18" charset="0"/>
              </a:rPr>
              <a:t>Agency: Ways to practice</a:t>
            </a:r>
            <a:endParaRPr kumimoji="1" lang="zh-CN" altLang="en-US" sz="2400" dirty="0">
              <a:latin typeface="Palatino Linotype" panose="02040502050505030304" pitchFamily="18" charset="0"/>
            </a:endParaRPr>
          </a:p>
        </p:txBody>
      </p:sp>
      <p:sp>
        <p:nvSpPr>
          <p:cNvPr id="11" name="文本框 10">
            <a:extLst>
              <a:ext uri="{FF2B5EF4-FFF2-40B4-BE49-F238E27FC236}">
                <a16:creationId xmlns:a16="http://schemas.microsoft.com/office/drawing/2014/main" id="{0DC0121B-B6DC-7198-B5AF-40843B86C661}"/>
              </a:ext>
            </a:extLst>
          </p:cNvPr>
          <p:cNvSpPr txBox="1"/>
          <p:nvPr/>
        </p:nvSpPr>
        <p:spPr>
          <a:xfrm>
            <a:off x="4587144" y="1696034"/>
            <a:ext cx="7604856" cy="4893647"/>
          </a:xfrm>
          <a:prstGeom prst="rect">
            <a:avLst/>
          </a:prstGeom>
          <a:noFill/>
        </p:spPr>
        <p:txBody>
          <a:bodyPr wrap="square" rtlCol="0">
            <a:spAutoFit/>
          </a:bodyPr>
          <a:lstStyle/>
          <a:p>
            <a:r>
              <a:rPr lang="en-US" altLang="zh-CN" sz="2400" b="1" kern="100" dirty="0">
                <a:solidFill>
                  <a:schemeClr val="accent2"/>
                </a:solidFill>
                <a:latin typeface="Iowan Old Style Roman" panose="02040602040506020204" pitchFamily="18" charset="0"/>
                <a:ea typeface="DengXian" panose="02010600030101010101" pitchFamily="2" charset="-122"/>
              </a:rPr>
              <a:t>Kai He: Institutional Balancing</a:t>
            </a:r>
          </a:p>
          <a:p>
            <a:pPr marL="457200" indent="-457200">
              <a:buFont typeface="+mj-lt"/>
              <a:buAutoNum type="arabicPeriod"/>
            </a:pPr>
            <a:r>
              <a:rPr lang="en-US" altLang="zh-CN" sz="2000" kern="100" dirty="0">
                <a:latin typeface="Iowan Old Style Roman" panose="02040602040506020204" pitchFamily="18" charset="0"/>
                <a:ea typeface="DengXian" panose="02010600030101010101" pitchFamily="2" charset="-122"/>
              </a:rPr>
              <a:t>end</a:t>
            </a:r>
            <a:r>
              <a:rPr lang="en-US" altLang="zh-CN" sz="2000" kern="100" dirty="0">
                <a:effectLst/>
                <a:latin typeface="Iowan Old Style Roman" panose="02040602040506020204" pitchFamily="18" charset="0"/>
                <a:ea typeface="DengXian" panose="02010600030101010101" pitchFamily="2" charset="-122"/>
              </a:rPr>
              <a:t>: to counter pressure</a:t>
            </a:r>
            <a:endParaRPr lang="en-US" altLang="zh-CN" sz="2800" dirty="0">
              <a:effectLst/>
              <a:latin typeface="Iowan Old Style Roman" panose="02040602040506020204" pitchFamily="18" charset="0"/>
            </a:endParaRPr>
          </a:p>
          <a:p>
            <a:pPr marL="457200" indent="-457200">
              <a:buFont typeface="+mj-lt"/>
              <a:buAutoNum type="arabicPeriod"/>
            </a:pPr>
            <a:r>
              <a:rPr lang="en-US" altLang="zh-CN" sz="2000" kern="100" dirty="0">
                <a:latin typeface="Iowan Old Style Roman" panose="02040602040506020204" pitchFamily="18" charset="0"/>
                <a:ea typeface="DengXian" panose="02010600030101010101" pitchFamily="2" charset="-122"/>
              </a:rPr>
              <a:t>m</a:t>
            </a:r>
            <a:r>
              <a:rPr lang="en-US" altLang="zh-CN" sz="2000" kern="100" dirty="0">
                <a:effectLst/>
                <a:latin typeface="Iowan Old Style Roman" panose="02040602040506020204" pitchFamily="18" charset="0"/>
                <a:ea typeface="DengXian" panose="02010600030101010101" pitchFamily="2" charset="-122"/>
              </a:rPr>
              <a:t>eans: inclusive vs exclusive</a:t>
            </a:r>
          </a:p>
          <a:p>
            <a:pPr marL="914400" lvl="1" indent="-457200">
              <a:buFont typeface="+mj-lt"/>
              <a:buAutoNum type="arabicPeriod"/>
            </a:pPr>
            <a:r>
              <a:rPr lang="en-US" altLang="zh-CN" sz="2000" dirty="0">
                <a:effectLst/>
                <a:latin typeface="Iowan Old Style Roman" panose="02040602040506020204" pitchFamily="18" charset="0"/>
              </a:rPr>
              <a:t>Inclusive: to bind a target state with the norms and rules of institutions (ASEAN) (influence behavior &amp; encourage cooperation)</a:t>
            </a:r>
          </a:p>
          <a:p>
            <a:pPr marL="914400" lvl="1" indent="-457200">
              <a:buFont typeface="+mj-lt"/>
              <a:buAutoNum type="arabicPeriod"/>
            </a:pPr>
            <a:r>
              <a:rPr lang="en-US" altLang="zh-CN" sz="2000" dirty="0">
                <a:latin typeface="Iowan Old Style Roman" panose="02040602040506020204" pitchFamily="18" charset="0"/>
              </a:rPr>
              <a:t>Exclusive: to prevent a target state from joining an institution where membership ensures cooperation (TPP)</a:t>
            </a:r>
          </a:p>
          <a:p>
            <a:pPr marL="914400" lvl="1" indent="-457200">
              <a:buFont typeface="+mj-lt"/>
              <a:buAutoNum type="arabicPeriod"/>
            </a:pPr>
            <a:endParaRPr lang="en-US" altLang="zh-CN" sz="2400" kern="100" dirty="0">
              <a:latin typeface="Iowan Old Style Roman" panose="02040602040506020204" pitchFamily="18" charset="0"/>
              <a:ea typeface="DengXian" panose="02010600030101010101" pitchFamily="2" charset="-122"/>
            </a:endParaRPr>
          </a:p>
          <a:p>
            <a:r>
              <a:rPr lang="en-US" altLang="zh-CN" sz="2400" b="1" kern="100" dirty="0">
                <a:solidFill>
                  <a:schemeClr val="accent2"/>
                </a:solidFill>
                <a:latin typeface="Iowan Old Style Roman" panose="02040602040506020204" pitchFamily="18" charset="0"/>
                <a:ea typeface="DengXian" panose="02010600030101010101" pitchFamily="2" charset="-122"/>
              </a:rPr>
              <a:t>de </a:t>
            </a:r>
            <a:r>
              <a:rPr lang="en-US" altLang="zh-CN" sz="2400" b="1" kern="100" dirty="0" err="1">
                <a:solidFill>
                  <a:schemeClr val="accent2"/>
                </a:solidFill>
                <a:latin typeface="Iowan Old Style Roman" panose="02040602040506020204" pitchFamily="18" charset="0"/>
                <a:ea typeface="DengXian" panose="02010600030101010101" pitchFamily="2" charset="-122"/>
              </a:rPr>
              <a:t>Swielande</a:t>
            </a:r>
            <a:r>
              <a:rPr lang="en-US" altLang="zh-CN" sz="2400" b="1" kern="100" dirty="0">
                <a:solidFill>
                  <a:schemeClr val="accent2"/>
                </a:solidFill>
                <a:latin typeface="Iowan Old Style Roman" panose="02040602040506020204" pitchFamily="18" charset="0"/>
                <a:ea typeface="DengXian" panose="02010600030101010101" pitchFamily="2" charset="-122"/>
              </a:rPr>
              <a:t>: Lateral Cooperation</a:t>
            </a:r>
          </a:p>
          <a:p>
            <a:pPr marL="457200" indent="-457200">
              <a:buFont typeface="+mj-lt"/>
              <a:buAutoNum type="arabicPeriod"/>
            </a:pPr>
            <a:r>
              <a:rPr lang="en-US" altLang="zh-CN" sz="2000" kern="100" dirty="0">
                <a:latin typeface="Iowan Old Style Roman" panose="02040602040506020204" pitchFamily="18" charset="0"/>
                <a:ea typeface="DengXian" panose="02010600030101010101" pitchFamily="2" charset="-122"/>
              </a:rPr>
              <a:t>Community of practice and management theories</a:t>
            </a:r>
          </a:p>
          <a:p>
            <a:pPr marL="457200" indent="-457200">
              <a:buFont typeface="+mj-lt"/>
              <a:buAutoNum type="arabicPeriod"/>
            </a:pPr>
            <a:r>
              <a:rPr lang="en-US" altLang="zh-CN" sz="2000" kern="100" dirty="0">
                <a:effectLst/>
                <a:latin typeface="Iowan Old Style Roman" panose="02040602040506020204" pitchFamily="18" charset="0"/>
                <a:ea typeface="DengXian" panose="02010600030101010101" pitchFamily="2" charset="-122"/>
              </a:rPr>
              <a:t>“equivalent social positions and similar power capabilities”</a:t>
            </a:r>
            <a:endParaRPr lang="en-US" altLang="zh-CN" sz="2800" dirty="0">
              <a:effectLst/>
              <a:latin typeface="Iowan Old Style Roman" panose="02040602040506020204" pitchFamily="18" charset="0"/>
            </a:endParaRPr>
          </a:p>
          <a:p>
            <a:pPr marL="457200" indent="-457200">
              <a:buFont typeface="+mj-lt"/>
              <a:buAutoNum type="arabicPeriod"/>
            </a:pPr>
            <a:r>
              <a:rPr lang="en-US" altLang="zh-CN" sz="2000" kern="100" dirty="0">
                <a:latin typeface="Iowan Old Style Roman" panose="02040602040506020204" pitchFamily="18" charset="0"/>
                <a:ea typeface="DengXian" panose="02010600030101010101" pitchFamily="2" charset="-122"/>
              </a:rPr>
              <a:t>Middle-up-down framework</a:t>
            </a:r>
          </a:p>
          <a:p>
            <a:pPr marL="457200" indent="-457200">
              <a:buFont typeface="+mj-lt"/>
              <a:buAutoNum type="arabicPeriod"/>
            </a:pPr>
            <a:r>
              <a:rPr lang="en-US" altLang="zh-CN" sz="2000" kern="100" dirty="0">
                <a:latin typeface="Iowan Old Style Roman" panose="02040602040506020204" pitchFamily="18" charset="0"/>
                <a:ea typeface="DengXian" panose="02010600030101010101" pitchFamily="2" charset="-122"/>
              </a:rPr>
              <a:t>a horizontal line where lateral cooperation is conducted</a:t>
            </a:r>
          </a:p>
          <a:p>
            <a:pPr marL="457200" indent="-457200">
              <a:buFont typeface="+mj-lt"/>
              <a:buAutoNum type="arabicPeriod"/>
            </a:pPr>
            <a:r>
              <a:rPr lang="en-US" altLang="zh-CN" sz="2000" kern="100" dirty="0">
                <a:latin typeface="Iowan Old Style Roman" panose="02040602040506020204" pitchFamily="18" charset="0"/>
                <a:ea typeface="DengXian" panose="02010600030101010101" pitchFamily="2" charset="-122"/>
              </a:rPr>
              <a:t>Lead from the middle</a:t>
            </a:r>
            <a:endParaRPr lang="en-US" altLang="zh-CN" sz="2400" kern="100" dirty="0">
              <a:latin typeface="Iowan Old Style Roman" panose="02040602040506020204" pitchFamily="18" charset="0"/>
              <a:ea typeface="DengXian" panose="02010600030101010101" pitchFamily="2" charset="-122"/>
            </a:endParaRPr>
          </a:p>
        </p:txBody>
      </p:sp>
    </p:spTree>
    <p:extLst>
      <p:ext uri="{BB962C8B-B14F-4D97-AF65-F5344CB8AC3E}">
        <p14:creationId xmlns:p14="http://schemas.microsoft.com/office/powerpoint/2010/main" val="151277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679B41-3B47-CED6-7F76-4C768A7EC9D3}"/>
              </a:ext>
            </a:extLst>
          </p:cNvPr>
          <p:cNvSpPr txBox="1"/>
          <p:nvPr/>
        </p:nvSpPr>
        <p:spPr>
          <a:xfrm>
            <a:off x="218492" y="266807"/>
            <a:ext cx="5518919" cy="400110"/>
          </a:xfrm>
          <a:prstGeom prst="rect">
            <a:avLst/>
          </a:prstGeom>
          <a:noFill/>
        </p:spPr>
        <p:txBody>
          <a:bodyPr wrap="square" rtlCol="0">
            <a:spAutoFit/>
          </a:bodyPr>
          <a:lstStyle/>
          <a:p>
            <a:r>
              <a:rPr kumimoji="1" lang="en-US" altLang="zh-CN" sz="2000" dirty="0">
                <a:latin typeface="Palatino Linotype" panose="02040502050505030304" pitchFamily="18" charset="0"/>
              </a:rPr>
              <a:t>Analysis: a constellation of institutions</a:t>
            </a:r>
            <a:endParaRPr kumimoji="1" lang="zh-CN" altLang="en-US" sz="2000" dirty="0">
              <a:latin typeface="Palatino Linotype" panose="02040502050505030304" pitchFamily="18" charset="0"/>
            </a:endParaRPr>
          </a:p>
        </p:txBody>
      </p:sp>
      <p:pic>
        <p:nvPicPr>
          <p:cNvPr id="2" name="图片 1">
            <a:extLst>
              <a:ext uri="{FF2B5EF4-FFF2-40B4-BE49-F238E27FC236}">
                <a16:creationId xmlns:a16="http://schemas.microsoft.com/office/drawing/2014/main" id="{4CCFD4B6-80BE-D145-8A10-194C750283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95291" y="560991"/>
            <a:ext cx="9158179" cy="5524681"/>
          </a:xfrm>
          <a:prstGeom prst="rect">
            <a:avLst/>
          </a:prstGeom>
          <a:noFill/>
          <a:ln>
            <a:noFill/>
          </a:ln>
        </p:spPr>
      </p:pic>
      <p:sp>
        <p:nvSpPr>
          <p:cNvPr id="5" name="文本框 4">
            <a:extLst>
              <a:ext uri="{FF2B5EF4-FFF2-40B4-BE49-F238E27FC236}">
                <a16:creationId xmlns:a16="http://schemas.microsoft.com/office/drawing/2014/main" id="{199F2D12-D7BE-22D3-8C41-462D6326020A}"/>
              </a:ext>
            </a:extLst>
          </p:cNvPr>
          <p:cNvSpPr txBox="1"/>
          <p:nvPr/>
        </p:nvSpPr>
        <p:spPr>
          <a:xfrm>
            <a:off x="5020236" y="6406527"/>
            <a:ext cx="5432611" cy="369332"/>
          </a:xfrm>
          <a:prstGeom prst="rect">
            <a:avLst/>
          </a:prstGeom>
          <a:noFill/>
        </p:spPr>
        <p:txBody>
          <a:bodyPr wrap="square" rtlCol="0">
            <a:spAutoFit/>
          </a:bodyPr>
          <a:lstStyle/>
          <a:p>
            <a:r>
              <a:rPr lang="en-US" altLang="zh-CN" sz="1800" kern="100" dirty="0">
                <a:effectLst/>
                <a:latin typeface="Times New Roman" panose="02020603050405020304" pitchFamily="18" charset="0"/>
                <a:ea typeface="DengXian" panose="02010600030101010101" pitchFamily="2" charset="-122"/>
              </a:rPr>
              <a:t>Source: adapted from </a:t>
            </a:r>
            <a:r>
              <a:rPr lang="en-US" altLang="zh-CN" sz="1800" kern="100" dirty="0" err="1">
                <a:effectLst/>
                <a:latin typeface="Times New Roman" panose="02020603050405020304" pitchFamily="18" charset="0"/>
                <a:ea typeface="DengXian" panose="02010600030101010101" pitchFamily="2" charset="-122"/>
              </a:rPr>
              <a:t>Capannelli</a:t>
            </a:r>
            <a:r>
              <a:rPr lang="en-US" altLang="zh-CN" sz="1800" kern="100" dirty="0">
                <a:effectLst/>
                <a:latin typeface="Times New Roman" panose="02020603050405020304" pitchFamily="18" charset="0"/>
                <a:ea typeface="DengXian" panose="02010600030101010101" pitchFamily="2" charset="-122"/>
              </a:rPr>
              <a:t> and Tan (6) and Qi (10)</a:t>
            </a:r>
            <a:r>
              <a:rPr lang="zh-CN" altLang="zh-CN" dirty="0">
                <a:effectLst/>
              </a:rPr>
              <a:t> </a:t>
            </a:r>
            <a:endParaRPr kumimoji="1" lang="zh-CN" altLang="en-US" dirty="0"/>
          </a:p>
        </p:txBody>
      </p:sp>
      <p:sp>
        <p:nvSpPr>
          <p:cNvPr id="6" name="文本框 5">
            <a:extLst>
              <a:ext uri="{FF2B5EF4-FFF2-40B4-BE49-F238E27FC236}">
                <a16:creationId xmlns:a16="http://schemas.microsoft.com/office/drawing/2014/main" id="{12A0AB28-D3C1-FC9A-857A-BB27BFFCD617}"/>
              </a:ext>
            </a:extLst>
          </p:cNvPr>
          <p:cNvSpPr txBox="1"/>
          <p:nvPr/>
        </p:nvSpPr>
        <p:spPr>
          <a:xfrm>
            <a:off x="738446" y="1143548"/>
            <a:ext cx="3076798" cy="5262979"/>
          </a:xfrm>
          <a:prstGeom prst="rect">
            <a:avLst/>
          </a:prstGeom>
          <a:noFill/>
        </p:spPr>
        <p:txBody>
          <a:bodyPr wrap="square" rtlCol="0">
            <a:spAutoFit/>
          </a:bodyPr>
          <a:lstStyle/>
          <a:p>
            <a:r>
              <a:rPr lang="en-US" altLang="zh-CN" sz="2400" u="sng" kern="100" dirty="0">
                <a:effectLst/>
                <a:latin typeface="Times New Roman" panose="02020603050405020304" pitchFamily="18" charset="0"/>
                <a:ea typeface="DengXian" panose="02010600030101010101" pitchFamily="2" charset="-122"/>
              </a:rPr>
              <a:t>APEC 1989 </a:t>
            </a:r>
          </a:p>
          <a:p>
            <a:r>
              <a:rPr lang="en-US" altLang="zh-CN" sz="2400" u="sng" kern="100" dirty="0">
                <a:effectLst/>
                <a:latin typeface="Times New Roman" panose="02020603050405020304" pitchFamily="18" charset="0"/>
                <a:ea typeface="DengXian" panose="02010600030101010101" pitchFamily="2" charset="-122"/>
              </a:rPr>
              <a:t>ARF 1994 </a:t>
            </a:r>
          </a:p>
          <a:p>
            <a:r>
              <a:rPr lang="en-US" altLang="zh-CN" sz="2400" u="sng" kern="100" dirty="0">
                <a:effectLst/>
                <a:latin typeface="Times New Roman" panose="02020603050405020304" pitchFamily="18" charset="0"/>
                <a:ea typeface="DengXian" panose="02010600030101010101" pitchFamily="2" charset="-122"/>
              </a:rPr>
              <a:t>EAS 2005 </a:t>
            </a:r>
          </a:p>
          <a:p>
            <a:endParaRPr lang="en-US" altLang="zh-CN" sz="2400" kern="100" dirty="0">
              <a:effectLst/>
              <a:latin typeface="Times New Roman" panose="02020603050405020304" pitchFamily="18" charset="0"/>
              <a:ea typeface="DengXian" panose="02010600030101010101" pitchFamily="2" charset="-122"/>
            </a:endParaRPr>
          </a:p>
          <a:p>
            <a:r>
              <a:rPr lang="en-US" altLang="zh-CN" sz="2400" kern="100" dirty="0">
                <a:effectLst/>
                <a:latin typeface="Times New Roman" panose="02020603050405020304" pitchFamily="18" charset="0"/>
                <a:ea typeface="DengXian" panose="02010600030101010101" pitchFamily="2" charset="-122"/>
              </a:rPr>
              <a:t>They had been serving as the highest-level multilateral and most influential institutions until in recent years, yet another wave joined, </a:t>
            </a:r>
          </a:p>
          <a:p>
            <a:endParaRPr lang="en-US" altLang="zh-CN" sz="2400" kern="100" dirty="0">
              <a:latin typeface="Times New Roman" panose="02020603050405020304" pitchFamily="18" charset="0"/>
              <a:ea typeface="DengXian" panose="02010600030101010101" pitchFamily="2" charset="-122"/>
            </a:endParaRPr>
          </a:p>
          <a:p>
            <a:r>
              <a:rPr lang="en-US" altLang="zh-CN" sz="2400" u="sng" kern="100" dirty="0">
                <a:effectLst/>
                <a:latin typeface="Times New Roman" panose="02020603050405020304" pitchFamily="18" charset="0"/>
                <a:ea typeface="DengXian" panose="02010600030101010101" pitchFamily="2" charset="-122"/>
              </a:rPr>
              <a:t>RCEP 2020</a:t>
            </a:r>
          </a:p>
          <a:p>
            <a:r>
              <a:rPr lang="en-US" altLang="zh-CN" sz="2400" u="sng" kern="100" dirty="0">
                <a:effectLst/>
                <a:latin typeface="Times New Roman" panose="02020603050405020304" pitchFamily="18" charset="0"/>
                <a:ea typeface="DengXian" panose="02010600030101010101" pitchFamily="2" charset="-122"/>
              </a:rPr>
              <a:t>IPEF 2022</a:t>
            </a:r>
            <a:endParaRPr kumimoji="1" lang="zh-CN" altLang="en-US" sz="2400" u="sng" dirty="0"/>
          </a:p>
        </p:txBody>
      </p:sp>
    </p:spTree>
    <p:extLst>
      <p:ext uri="{BB962C8B-B14F-4D97-AF65-F5344CB8AC3E}">
        <p14:creationId xmlns:p14="http://schemas.microsoft.com/office/powerpoint/2010/main" val="388292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9D33CB7-8648-8B6E-FA33-704260E3574D}"/>
              </a:ext>
            </a:extLst>
          </p:cNvPr>
          <p:cNvSpPr/>
          <p:nvPr/>
        </p:nvSpPr>
        <p:spPr>
          <a:xfrm>
            <a:off x="834277" y="2880995"/>
            <a:ext cx="4968667" cy="362738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800" dirty="0">
                <a:latin typeface="Iowan Old Style Roman" panose="02040602040506020204" pitchFamily="18" charset="0"/>
              </a:rPr>
              <a:t>ASEAN (1967) &amp; ASEAN Centrality</a:t>
            </a:r>
          </a:p>
          <a:p>
            <a:pPr algn="ctr"/>
            <a:r>
              <a:rPr kumimoji="1" lang="en-US" altLang="zh-CN" sz="800" dirty="0">
                <a:latin typeface="Iowan Old Style Roman" panose="02040602040506020204" pitchFamily="18" charset="0"/>
              </a:rPr>
              <a:t>Inclusive &gt; Exclusive</a:t>
            </a:r>
          </a:p>
          <a:p>
            <a:r>
              <a:rPr lang="en-US" altLang="zh-CN" sz="800" kern="100" dirty="0">
                <a:latin typeface="Iowan Old Style Roman" panose="02040602040506020204" pitchFamily="18" charset="0"/>
                <a:ea typeface="DengXian" panose="02010600030101010101" pitchFamily="2" charset="-122"/>
              </a:rPr>
              <a:t>A</a:t>
            </a:r>
            <a:r>
              <a:rPr lang="en-US" altLang="zh-CN" sz="800" kern="100" dirty="0">
                <a:effectLst/>
                <a:latin typeface="Iowan Old Style Roman" panose="02040602040506020204" pitchFamily="18" charset="0"/>
                <a:ea typeface="DengXian" panose="02010600030101010101" pitchFamily="2" charset="-122"/>
              </a:rPr>
              <a:t>t the beginning:</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800" kern="100" dirty="0">
                <a:effectLst/>
                <a:latin typeface="Iowan Old Style Roman" panose="02040602040506020204" pitchFamily="18" charset="0"/>
                <a:ea typeface="DengXian" panose="02010600030101010101" pitchFamily="2" charset="-122"/>
              </a:rPr>
              <a:t> proposed an exclusive plan, i.e., to create an East Asia Economic Caucus (EAEC) and contain the growing influence the US has within APEC and the whole Asia. (basically an APEC without North America and the Oceania)</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failed </a:t>
            </a:r>
          </a:p>
          <a:p>
            <a:pPr marL="742950" lvl="1"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strong opposition from the US and </a:t>
            </a:r>
            <a:r>
              <a:rPr lang="en-US" altLang="zh-CN" sz="800" kern="100" dirty="0">
                <a:effectLst/>
                <a:highlight>
                  <a:srgbClr val="00FF00"/>
                </a:highlight>
                <a:latin typeface="Iowan Old Style Roman" panose="02040602040506020204" pitchFamily="18" charset="0"/>
                <a:ea typeface="DengXian" panose="02010600030101010101" pitchFamily="2" charset="-122"/>
              </a:rPr>
              <a:t>Australia</a:t>
            </a:r>
            <a:r>
              <a:rPr lang="en-US" altLang="zh-CN" sz="800" kern="100" dirty="0">
                <a:effectLst/>
                <a:latin typeface="Iowan Old Style Roman" panose="02040602040506020204" pitchFamily="18" charset="0"/>
                <a:ea typeface="DengXian" panose="02010600030101010101" pitchFamily="2" charset="-122"/>
              </a:rPr>
              <a:t>, </a:t>
            </a:r>
          </a:p>
          <a:p>
            <a:pPr marL="742950" lvl="1"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Japan</a:t>
            </a:r>
            <a:r>
              <a:rPr lang="en-US" altLang="zh-CN" sz="800" kern="100" dirty="0">
                <a:effectLst/>
                <a:latin typeface="Iowan Old Style Roman" panose="02040602040506020204" pitchFamily="18" charset="0"/>
                <a:ea typeface="DengXian" panose="02010600030101010101" pitchFamily="2" charset="-122"/>
              </a:rPr>
              <a:t>’s “deliberate ambivalence”: desired the effects of the EAEC on the one hand but too dependent on the West for economic restoration on the other </a:t>
            </a:r>
          </a:p>
          <a:p>
            <a:endParaRPr lang="en-US" altLang="zh-CN" sz="800" kern="100" dirty="0">
              <a:latin typeface="Iowan Old Style Roman" panose="02040602040506020204" pitchFamily="18" charset="0"/>
              <a:ea typeface="DengXian" panose="02010600030101010101" pitchFamily="2" charset="-122"/>
            </a:endParaRPr>
          </a:p>
          <a:p>
            <a:r>
              <a:rPr lang="en-US" altLang="zh-CN" sz="800" kern="100" dirty="0">
                <a:latin typeface="Iowan Old Style Roman" panose="02040602040506020204" pitchFamily="18" charset="0"/>
                <a:ea typeface="DengXian" panose="02010600030101010101" pitchFamily="2" charset="-122"/>
              </a:rPr>
              <a:t>Later on</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ASEAN Plus Three (APT)  took hold in 1999, with the same membership as EAEC. </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Japan</a:t>
            </a:r>
            <a:r>
              <a:rPr lang="en-US" altLang="zh-CN" sz="800" kern="100" dirty="0">
                <a:effectLst/>
                <a:latin typeface="Iowan Old Style Roman" panose="02040602040506020204" pitchFamily="18" charset="0"/>
                <a:ea typeface="DengXian" panose="02010600030101010101" pitchFamily="2" charset="-122"/>
              </a:rPr>
              <a:t> Joined: the quality of Japan-US alliance changed and Japan’s national interest shifted back to East and South East Asia. </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800" kern="100" dirty="0">
                <a:effectLst/>
                <a:latin typeface="Iowan Old Style Roman" panose="02040602040506020204" pitchFamily="18" charset="0"/>
                <a:ea typeface="DengXian" panose="02010600030101010101" pitchFamily="2" charset="-122"/>
              </a:rPr>
              <a:t>, the 1997 economic crisis caught them off guard</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Australia</a:t>
            </a:r>
            <a:r>
              <a:rPr lang="en-US" altLang="zh-CN" sz="800" kern="100" dirty="0">
                <a:effectLst/>
                <a:latin typeface="Iowan Old Style Roman" panose="02040602040506020204" pitchFamily="18" charset="0"/>
                <a:ea typeface="DengXian" panose="02010600030101010101" pitchFamily="2" charset="-122"/>
              </a:rPr>
              <a:t>, New Zealand and </a:t>
            </a:r>
            <a:r>
              <a:rPr lang="en-US" altLang="zh-CN" sz="800" kern="100" dirty="0">
                <a:effectLst/>
                <a:highlight>
                  <a:srgbClr val="00FF00"/>
                </a:highlight>
                <a:latin typeface="Iowan Old Style Roman" panose="02040602040506020204" pitchFamily="18" charset="0"/>
                <a:ea typeface="DengXian" panose="02010600030101010101" pitchFamily="2" charset="-122"/>
              </a:rPr>
              <a:t>India</a:t>
            </a:r>
            <a:r>
              <a:rPr lang="en-US" altLang="zh-CN" sz="800" kern="100" dirty="0">
                <a:effectLst/>
                <a:latin typeface="Iowan Old Style Roman" panose="02040602040506020204" pitchFamily="18" charset="0"/>
                <a:ea typeface="DengXian" panose="02010600030101010101" pitchFamily="2" charset="-122"/>
              </a:rPr>
              <a:t> joined and enlarged the APT to form the East Asia Summit (EAS) in 2005.</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In 2011, the US under the Obama administration participated in the sixth EAS; </a:t>
            </a:r>
          </a:p>
          <a:p>
            <a:endParaRPr lang="en-US" altLang="zh-CN" sz="800" kern="100" dirty="0">
              <a:effectLst/>
              <a:latin typeface="Iowan Old Style Roman" panose="02040602040506020204" pitchFamily="18" charset="0"/>
              <a:ea typeface="DengXian" panose="02010600030101010101" pitchFamily="2" charset="-122"/>
            </a:endParaRPr>
          </a:p>
          <a:p>
            <a:r>
              <a:rPr lang="en-US" altLang="zh-CN" sz="800" kern="100" dirty="0">
                <a:effectLst/>
                <a:latin typeface="Iowan Old Style Roman" panose="02040602040506020204" pitchFamily="18" charset="0"/>
                <a:ea typeface="DengXian" panose="02010600030101010101" pitchFamily="2" charset="-122"/>
              </a:rPr>
              <a:t>From the American perspective = its pivot to Asia strategy, </a:t>
            </a:r>
          </a:p>
          <a:p>
            <a:r>
              <a:rPr lang="en-US" altLang="zh-CN" sz="800" kern="100" dirty="0">
                <a:latin typeface="Iowan Old Style Roman" panose="02040602040506020204" pitchFamily="18" charset="0"/>
                <a:ea typeface="DengXian" panose="02010600030101010101" pitchFamily="2" charset="-122"/>
              </a:rPr>
              <a:t>F</a:t>
            </a:r>
            <a:r>
              <a:rPr lang="en-US" altLang="zh-CN" sz="800" kern="100" dirty="0">
                <a:effectLst/>
                <a:latin typeface="Iowan Old Style Roman" panose="02040602040506020204" pitchFamily="18" charset="0"/>
                <a:ea typeface="DengXian" panose="02010600030101010101" pitchFamily="2" charset="-122"/>
              </a:rPr>
              <a:t>rom the institutional balancing perspective = Asian middle powers welcoming the US in to counterbalance China</a:t>
            </a:r>
            <a:endParaRPr kumimoji="1" lang="zh-CN" altLang="en-US" sz="800" dirty="0">
              <a:latin typeface="Iowan Old Style Roman" panose="02040602040506020204" pitchFamily="18" charset="0"/>
            </a:endParaRPr>
          </a:p>
        </p:txBody>
      </p:sp>
      <p:sp>
        <p:nvSpPr>
          <p:cNvPr id="4" name="文本框 3">
            <a:extLst>
              <a:ext uri="{FF2B5EF4-FFF2-40B4-BE49-F238E27FC236}">
                <a16:creationId xmlns:a16="http://schemas.microsoft.com/office/drawing/2014/main" id="{2C679B41-3B47-CED6-7F76-4C768A7EC9D3}"/>
              </a:ext>
            </a:extLst>
          </p:cNvPr>
          <p:cNvSpPr txBox="1"/>
          <p:nvPr/>
        </p:nvSpPr>
        <p:spPr>
          <a:xfrm>
            <a:off x="218492" y="266807"/>
            <a:ext cx="5518919" cy="400110"/>
          </a:xfrm>
          <a:prstGeom prst="rect">
            <a:avLst/>
          </a:prstGeom>
          <a:noFill/>
        </p:spPr>
        <p:txBody>
          <a:bodyPr wrap="square" rtlCol="0">
            <a:spAutoFit/>
          </a:bodyPr>
          <a:lstStyle/>
          <a:p>
            <a:r>
              <a:rPr kumimoji="1" lang="en-US" altLang="zh-CN" sz="2000" dirty="0">
                <a:latin typeface="Palatino Linotype" panose="02040502050505030304" pitchFamily="18" charset="0"/>
              </a:rPr>
              <a:t>Analysis: Institutional Balancing in practice</a:t>
            </a:r>
            <a:endParaRPr kumimoji="1" lang="zh-CN" altLang="en-US" sz="2000" dirty="0">
              <a:latin typeface="Palatino Linotype" panose="02040502050505030304" pitchFamily="18" charset="0"/>
            </a:endParaRPr>
          </a:p>
        </p:txBody>
      </p:sp>
      <p:sp>
        <p:nvSpPr>
          <p:cNvPr id="3" name="矩形 2">
            <a:extLst>
              <a:ext uri="{FF2B5EF4-FFF2-40B4-BE49-F238E27FC236}">
                <a16:creationId xmlns:a16="http://schemas.microsoft.com/office/drawing/2014/main" id="{EAD96188-19F0-0D69-A64C-1D7F96C66B6F}"/>
              </a:ext>
            </a:extLst>
          </p:cNvPr>
          <p:cNvSpPr/>
          <p:nvPr/>
        </p:nvSpPr>
        <p:spPr>
          <a:xfrm>
            <a:off x="738446" y="2868706"/>
            <a:ext cx="5160330" cy="363967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800" dirty="0">
                <a:latin typeface="Palatino Linotype" panose="02040502050505030304" pitchFamily="18" charset="0"/>
              </a:rPr>
              <a:t>ASEAN’s adaptation</a:t>
            </a:r>
          </a:p>
          <a:p>
            <a:pPr algn="ctr"/>
            <a:endParaRPr kumimoji="1" lang="en-US" altLang="zh-CN" sz="2800" dirty="0">
              <a:latin typeface="Palatino Linotype" panose="02040502050505030304" pitchFamily="18" charset="0"/>
            </a:endParaRPr>
          </a:p>
          <a:p>
            <a:pPr algn="ctr"/>
            <a:r>
              <a:rPr kumimoji="1" lang="en-US" altLang="zh-CN" sz="2000" dirty="0">
                <a:latin typeface="Palatino Linotype" panose="02040502050505030304" pitchFamily="18" charset="0"/>
              </a:rPr>
              <a:t>Inclusive &gt; Exclusive</a:t>
            </a:r>
          </a:p>
          <a:p>
            <a:pPr algn="ctr"/>
            <a:r>
              <a:rPr kumimoji="1" lang="en-US" altLang="zh-CN" sz="2000" dirty="0">
                <a:latin typeface="Palatino Linotype" panose="02040502050505030304" pitchFamily="18" charset="0"/>
              </a:rPr>
              <a:t>From EAEC to APT</a:t>
            </a:r>
          </a:p>
          <a:p>
            <a:pPr algn="ctr"/>
            <a:r>
              <a:rPr kumimoji="1" lang="en-US" altLang="zh-CN" sz="2000" dirty="0">
                <a:highlight>
                  <a:srgbClr val="00FF00"/>
                </a:highlight>
                <a:latin typeface="Palatino Linotype" panose="02040502050505030304" pitchFamily="18" charset="0"/>
              </a:rPr>
              <a:t>Malaysia, Japan</a:t>
            </a:r>
          </a:p>
        </p:txBody>
      </p:sp>
      <p:sp>
        <p:nvSpPr>
          <p:cNvPr id="7" name="矩形 6">
            <a:extLst>
              <a:ext uri="{FF2B5EF4-FFF2-40B4-BE49-F238E27FC236}">
                <a16:creationId xmlns:a16="http://schemas.microsoft.com/office/drawing/2014/main" id="{63BD0C9D-1A7F-E2E6-EAA0-BC62E60493BD}"/>
              </a:ext>
            </a:extLst>
          </p:cNvPr>
          <p:cNvSpPr/>
          <p:nvPr/>
        </p:nvSpPr>
        <p:spPr>
          <a:xfrm>
            <a:off x="6293226" y="2868706"/>
            <a:ext cx="5160328" cy="36396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2400" dirty="0">
                <a:latin typeface="Palatino Linotype" panose="02040502050505030304" pitchFamily="18" charset="0"/>
              </a:rPr>
              <a:t>RCEP &amp; IPEF</a:t>
            </a:r>
          </a:p>
          <a:p>
            <a:pPr algn="ctr"/>
            <a:endParaRPr kumimoji="1" lang="en-US" altLang="zh-CN" sz="2400" dirty="0">
              <a:latin typeface="Palatino Linotype" panose="02040502050505030304" pitchFamily="18" charset="0"/>
            </a:endParaRPr>
          </a:p>
          <a:p>
            <a:pPr algn="ctr"/>
            <a:r>
              <a:rPr kumimoji="1" lang="en-US" altLang="zh-CN" sz="2000" dirty="0">
                <a:latin typeface="Palatino Linotype" panose="02040502050505030304" pitchFamily="18" charset="0"/>
              </a:rPr>
              <a:t>US, China: exclusive </a:t>
            </a:r>
          </a:p>
          <a:p>
            <a:pPr algn="ctr"/>
            <a:r>
              <a:rPr kumimoji="1" lang="en-US" altLang="zh-CN" sz="2000" dirty="0">
                <a:latin typeface="Palatino Linotype" panose="02040502050505030304" pitchFamily="18" charset="0"/>
              </a:rPr>
              <a:t>Middle powers: inclusive</a:t>
            </a:r>
          </a:p>
          <a:p>
            <a:pPr algn="ctr"/>
            <a:r>
              <a:rPr kumimoji="1" lang="en-US" altLang="zh-CN" sz="2000" dirty="0">
                <a:highlight>
                  <a:srgbClr val="00FF00"/>
                </a:highlight>
                <a:latin typeface="Palatino Linotype" panose="02040502050505030304" pitchFamily="18" charset="0"/>
              </a:rPr>
              <a:t>India</a:t>
            </a:r>
            <a:endParaRPr kumimoji="1" lang="zh-CN" altLang="en-US" sz="2000" dirty="0">
              <a:highlight>
                <a:srgbClr val="00FF00"/>
              </a:highlight>
              <a:latin typeface="Palatino Linotype" panose="02040502050505030304" pitchFamily="18" charset="0"/>
            </a:endParaRPr>
          </a:p>
        </p:txBody>
      </p:sp>
      <p:sp>
        <p:nvSpPr>
          <p:cNvPr id="9" name="文本框 8">
            <a:extLst>
              <a:ext uri="{FF2B5EF4-FFF2-40B4-BE49-F238E27FC236}">
                <a16:creationId xmlns:a16="http://schemas.microsoft.com/office/drawing/2014/main" id="{4CB1A0EE-9526-C2D1-580A-483B5A929C53}"/>
              </a:ext>
            </a:extLst>
          </p:cNvPr>
          <p:cNvSpPr txBox="1"/>
          <p:nvPr/>
        </p:nvSpPr>
        <p:spPr>
          <a:xfrm>
            <a:off x="738445" y="1000115"/>
            <a:ext cx="10861884" cy="1569660"/>
          </a:xfrm>
          <a:prstGeom prst="rect">
            <a:avLst/>
          </a:prstGeom>
          <a:noFill/>
        </p:spPr>
        <p:txBody>
          <a:bodyPr wrap="square" rtlCol="0">
            <a:spAutoFit/>
          </a:bodyPr>
          <a:lstStyle/>
          <a:p>
            <a:r>
              <a:rPr lang="en-US" altLang="zh-CN" sz="2400" kern="100" dirty="0">
                <a:effectLst/>
                <a:latin typeface="Times New Roman" panose="02020603050405020304" pitchFamily="18" charset="0"/>
                <a:ea typeface="DengXian" panose="02010600030101010101" pitchFamily="2" charset="-122"/>
              </a:rPr>
              <a:t>A -</a:t>
            </a:r>
            <a:r>
              <a:rPr lang="en-US" altLang="zh-CN" sz="2400" kern="100" dirty="0">
                <a:solidFill>
                  <a:schemeClr val="accent2"/>
                </a:solidFill>
                <a:effectLst/>
                <a:latin typeface="Times New Roman" panose="02020603050405020304" pitchFamily="18" charset="0"/>
                <a:ea typeface="DengXian" panose="02010600030101010101" pitchFamily="2" charset="-122"/>
              </a:rPr>
              <a:t> join the institution</a:t>
            </a:r>
            <a:r>
              <a:rPr lang="en-US" altLang="zh-CN" sz="2400" kern="100" dirty="0">
                <a:effectLst/>
                <a:latin typeface="Times New Roman" panose="02020603050405020304" pitchFamily="18" charset="0"/>
                <a:ea typeface="DengXian" panose="02010600030101010101" pitchFamily="2" charset="-122"/>
              </a:rPr>
              <a:t>, influencing the norms and decisions from the inside, gaining political and economic interests as a recipient country; </a:t>
            </a:r>
          </a:p>
          <a:p>
            <a:r>
              <a:rPr lang="en-US" altLang="zh-CN" sz="2400" kern="100" dirty="0">
                <a:effectLst/>
                <a:latin typeface="Times New Roman" panose="02020603050405020304" pitchFamily="18" charset="0"/>
                <a:ea typeface="DengXian" panose="02010600030101010101" pitchFamily="2" charset="-122"/>
              </a:rPr>
              <a:t>B - </a:t>
            </a:r>
            <a:r>
              <a:rPr lang="en-US" altLang="zh-CN" sz="2400" kern="100" dirty="0">
                <a:solidFill>
                  <a:schemeClr val="accent2"/>
                </a:solidFill>
                <a:effectLst/>
                <a:latin typeface="Times New Roman" panose="02020603050405020304" pitchFamily="18" charset="0"/>
                <a:ea typeface="DengXian" panose="02010600030101010101" pitchFamily="2" charset="-122"/>
              </a:rPr>
              <a:t>initiate one of their own</a:t>
            </a:r>
            <a:r>
              <a:rPr lang="en-US" altLang="zh-CN" sz="2400" kern="100" dirty="0">
                <a:effectLst/>
                <a:latin typeface="Times New Roman" panose="02020603050405020304" pitchFamily="18" charset="0"/>
                <a:ea typeface="DengXian" panose="02010600030101010101" pitchFamily="2" charset="-122"/>
              </a:rPr>
              <a:t>, taking advantage of the first-mover status and having a stronger voice therein. </a:t>
            </a:r>
            <a:endParaRPr kumimoji="1" lang="zh-CN" altLang="en-US" sz="2400" dirty="0"/>
          </a:p>
        </p:txBody>
      </p:sp>
    </p:spTree>
    <p:extLst>
      <p:ext uri="{BB962C8B-B14F-4D97-AF65-F5344CB8AC3E}">
        <p14:creationId xmlns:p14="http://schemas.microsoft.com/office/powerpoint/2010/main" val="352805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679B41-3B47-CED6-7F76-4C768A7EC9D3}"/>
              </a:ext>
            </a:extLst>
          </p:cNvPr>
          <p:cNvSpPr txBox="1"/>
          <p:nvPr/>
        </p:nvSpPr>
        <p:spPr>
          <a:xfrm>
            <a:off x="218492" y="266807"/>
            <a:ext cx="5518919" cy="400110"/>
          </a:xfrm>
          <a:prstGeom prst="rect">
            <a:avLst/>
          </a:prstGeom>
          <a:noFill/>
        </p:spPr>
        <p:txBody>
          <a:bodyPr wrap="square" rtlCol="0">
            <a:spAutoFit/>
          </a:bodyPr>
          <a:lstStyle/>
          <a:p>
            <a:r>
              <a:rPr kumimoji="1" lang="en-US" altLang="zh-CN" sz="2000" dirty="0">
                <a:latin typeface="Palatino Linotype" panose="02040502050505030304" pitchFamily="18" charset="0"/>
              </a:rPr>
              <a:t>Analysis: Institutional Balancing in practice</a:t>
            </a:r>
            <a:endParaRPr kumimoji="1" lang="zh-CN" altLang="en-US" sz="2000" dirty="0">
              <a:latin typeface="Palatino Linotype" panose="02040502050505030304" pitchFamily="18" charset="0"/>
            </a:endParaRPr>
          </a:p>
        </p:txBody>
      </p:sp>
      <p:sp>
        <p:nvSpPr>
          <p:cNvPr id="6" name="文本框 5">
            <a:extLst>
              <a:ext uri="{FF2B5EF4-FFF2-40B4-BE49-F238E27FC236}">
                <a16:creationId xmlns:a16="http://schemas.microsoft.com/office/drawing/2014/main" id="{12A0AB28-D3C1-FC9A-857A-BB27BFFCD617}"/>
              </a:ext>
            </a:extLst>
          </p:cNvPr>
          <p:cNvSpPr txBox="1"/>
          <p:nvPr/>
        </p:nvSpPr>
        <p:spPr>
          <a:xfrm>
            <a:off x="738445" y="1000115"/>
            <a:ext cx="10861884" cy="1569660"/>
          </a:xfrm>
          <a:prstGeom prst="rect">
            <a:avLst/>
          </a:prstGeom>
          <a:noFill/>
        </p:spPr>
        <p:txBody>
          <a:bodyPr wrap="square" rtlCol="0">
            <a:spAutoFit/>
          </a:bodyPr>
          <a:lstStyle/>
          <a:p>
            <a:r>
              <a:rPr lang="en-US" altLang="zh-CN" sz="2400" kern="100" dirty="0">
                <a:effectLst/>
                <a:latin typeface="Times New Roman" panose="02020603050405020304" pitchFamily="18" charset="0"/>
                <a:ea typeface="DengXian" panose="02010600030101010101" pitchFamily="2" charset="-122"/>
              </a:rPr>
              <a:t>A - join the institution, either influencing the norms and decisions from the inside or gaining political and economic interests as a recipient country; </a:t>
            </a:r>
          </a:p>
          <a:p>
            <a:r>
              <a:rPr lang="en-US" altLang="zh-CN" sz="2400" kern="100" dirty="0">
                <a:effectLst/>
                <a:latin typeface="Times New Roman" panose="02020603050405020304" pitchFamily="18" charset="0"/>
                <a:ea typeface="DengXian" panose="02010600030101010101" pitchFamily="2" charset="-122"/>
              </a:rPr>
              <a:t>B - initiate one of their own and then invite others to join, taking advantage of the first-mover status and having a stronger voice therein. </a:t>
            </a:r>
            <a:endParaRPr kumimoji="1" lang="zh-CN" altLang="en-US" sz="2400" dirty="0"/>
          </a:p>
        </p:txBody>
      </p:sp>
      <p:sp>
        <p:nvSpPr>
          <p:cNvPr id="3" name="矩形 2">
            <a:extLst>
              <a:ext uri="{FF2B5EF4-FFF2-40B4-BE49-F238E27FC236}">
                <a16:creationId xmlns:a16="http://schemas.microsoft.com/office/drawing/2014/main" id="{EAD96188-19F0-0D69-A64C-1D7F96C66B6F}"/>
              </a:ext>
            </a:extLst>
          </p:cNvPr>
          <p:cNvSpPr/>
          <p:nvPr/>
        </p:nvSpPr>
        <p:spPr>
          <a:xfrm>
            <a:off x="-6218" y="46149"/>
            <a:ext cx="12198218" cy="670861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b="1" dirty="0">
                <a:solidFill>
                  <a:schemeClr val="accent2"/>
                </a:solidFill>
                <a:latin typeface="Iowan Old Style Roman" panose="02040602040506020204" pitchFamily="18" charset="0"/>
              </a:rPr>
              <a:t>ASEAN (1967) &amp; ASEAN Centrality</a:t>
            </a:r>
          </a:p>
          <a:p>
            <a:pPr algn="ctr"/>
            <a:r>
              <a:rPr kumimoji="1" lang="en-US" altLang="zh-CN" dirty="0">
                <a:latin typeface="Iowan Old Style Roman" panose="02040602040506020204" pitchFamily="18" charset="0"/>
              </a:rPr>
              <a:t>Inclusive &gt; Exclusive</a:t>
            </a:r>
          </a:p>
          <a:p>
            <a:r>
              <a:rPr lang="en-US" altLang="zh-CN" kern="100" dirty="0">
                <a:latin typeface="Iowan Old Style Roman" panose="02040602040506020204" pitchFamily="18" charset="0"/>
                <a:ea typeface="DengXian" panose="02010600030101010101" pitchFamily="2" charset="-122"/>
              </a:rPr>
              <a:t>A</a:t>
            </a:r>
            <a:r>
              <a:rPr lang="en-US" altLang="zh-CN" sz="1800" kern="100" dirty="0">
                <a:effectLst/>
                <a:latin typeface="Iowan Old Style Roman" panose="02040602040506020204" pitchFamily="18" charset="0"/>
                <a:ea typeface="DengXian" panose="02010600030101010101" pitchFamily="2" charset="-122"/>
              </a:rPr>
              <a:t>t the beginning:</a:t>
            </a:r>
          </a:p>
          <a:p>
            <a:pPr marL="285750" indent="-285750">
              <a:buFont typeface="Wingdings" pitchFamily="2" charset="2"/>
              <a:buChar char="p"/>
            </a:pPr>
            <a:r>
              <a:rPr lang="en-US" altLang="zh-CN" sz="1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1800" kern="100" dirty="0">
                <a:effectLst/>
                <a:latin typeface="Iowan Old Style Roman" panose="02040602040506020204" pitchFamily="18" charset="0"/>
                <a:ea typeface="DengXian" panose="02010600030101010101" pitchFamily="2" charset="-122"/>
              </a:rPr>
              <a:t> proposed an exclusive plan, i.e., to create an East Asia Economic Caucus (EAEC) and contain the growing influence the US has within APEC and the whole Asia. (basically an APEC without North America and the Oceania)</a:t>
            </a:r>
          </a:p>
          <a:p>
            <a:pPr marL="285750" indent="-285750">
              <a:buFont typeface="Wingdings" pitchFamily="2" charset="2"/>
              <a:buChar char="p"/>
            </a:pPr>
            <a:r>
              <a:rPr lang="en-US" altLang="zh-CN" sz="1800" kern="100" dirty="0">
                <a:effectLst/>
                <a:latin typeface="Iowan Old Style Roman" panose="02040602040506020204" pitchFamily="18" charset="0"/>
                <a:ea typeface="DengXian" panose="02010600030101010101" pitchFamily="2" charset="-122"/>
              </a:rPr>
              <a:t>failed </a:t>
            </a:r>
          </a:p>
          <a:p>
            <a:pPr marL="742950" lvl="1" indent="-285750">
              <a:buFont typeface="Wingdings" pitchFamily="2" charset="2"/>
              <a:buChar char="p"/>
            </a:pPr>
            <a:r>
              <a:rPr lang="en-US" altLang="zh-CN" kern="100" dirty="0">
                <a:effectLst/>
                <a:latin typeface="Iowan Old Style Roman" panose="02040602040506020204" pitchFamily="18" charset="0"/>
                <a:ea typeface="DengXian" panose="02010600030101010101" pitchFamily="2" charset="-122"/>
              </a:rPr>
              <a:t>strong opposition from the US and </a:t>
            </a:r>
            <a:r>
              <a:rPr lang="en-US" altLang="zh-CN" kern="100" dirty="0">
                <a:effectLst/>
                <a:highlight>
                  <a:srgbClr val="00FF00"/>
                </a:highlight>
                <a:latin typeface="Iowan Old Style Roman" panose="02040602040506020204" pitchFamily="18" charset="0"/>
                <a:ea typeface="DengXian" panose="02010600030101010101" pitchFamily="2" charset="-122"/>
              </a:rPr>
              <a:t>Australia</a:t>
            </a:r>
            <a:r>
              <a:rPr lang="en-US" altLang="zh-CN" kern="100" dirty="0">
                <a:effectLst/>
                <a:latin typeface="Iowan Old Style Roman" panose="02040602040506020204" pitchFamily="18" charset="0"/>
                <a:ea typeface="DengXian" panose="02010600030101010101" pitchFamily="2" charset="-122"/>
              </a:rPr>
              <a:t>, </a:t>
            </a:r>
          </a:p>
          <a:p>
            <a:pPr marL="742950" lvl="1" indent="-285750">
              <a:buFont typeface="Wingdings" pitchFamily="2" charset="2"/>
              <a:buChar char="p"/>
            </a:pPr>
            <a:r>
              <a:rPr lang="en-US" altLang="zh-CN" kern="100" dirty="0">
                <a:effectLst/>
                <a:highlight>
                  <a:srgbClr val="00FF00"/>
                </a:highlight>
                <a:latin typeface="Iowan Old Style Roman" panose="02040602040506020204" pitchFamily="18" charset="0"/>
                <a:ea typeface="DengXian" panose="02010600030101010101" pitchFamily="2" charset="-122"/>
              </a:rPr>
              <a:t>Japan</a:t>
            </a:r>
            <a:r>
              <a:rPr lang="en-US" altLang="zh-CN" kern="100" dirty="0">
                <a:effectLst/>
                <a:latin typeface="Iowan Old Style Roman" panose="02040602040506020204" pitchFamily="18" charset="0"/>
                <a:ea typeface="DengXian" panose="02010600030101010101" pitchFamily="2" charset="-122"/>
              </a:rPr>
              <a:t>’s “deliberate ambivalence”: desired the effects of the EAEC on the one hand but too dependent on the West for economic restoration on the other </a:t>
            </a:r>
          </a:p>
          <a:p>
            <a:endParaRPr lang="en-US" altLang="zh-CN" kern="100" dirty="0">
              <a:latin typeface="Iowan Old Style Roman" panose="02040602040506020204" pitchFamily="18" charset="0"/>
              <a:ea typeface="DengXian" panose="02010600030101010101" pitchFamily="2" charset="-122"/>
            </a:endParaRPr>
          </a:p>
          <a:p>
            <a:r>
              <a:rPr lang="en-US" altLang="zh-CN" kern="100" dirty="0">
                <a:latin typeface="Iowan Old Style Roman" panose="02040602040506020204" pitchFamily="18" charset="0"/>
                <a:ea typeface="DengXian" panose="02010600030101010101" pitchFamily="2" charset="-122"/>
              </a:rPr>
              <a:t>Later on</a:t>
            </a:r>
          </a:p>
          <a:p>
            <a:pPr marL="285750" indent="-285750">
              <a:buFont typeface="Wingdings" pitchFamily="2" charset="2"/>
              <a:buChar char="p"/>
            </a:pPr>
            <a:r>
              <a:rPr lang="en-US" altLang="zh-CN" sz="1800" kern="100" dirty="0">
                <a:effectLst/>
                <a:latin typeface="Iowan Old Style Roman" panose="02040602040506020204" pitchFamily="18" charset="0"/>
                <a:ea typeface="DengXian" panose="02010600030101010101" pitchFamily="2" charset="-122"/>
              </a:rPr>
              <a:t>ASEAN Plus Three (APT)  took hold in 1999, with the same membership as EAEC. </a:t>
            </a:r>
          </a:p>
          <a:p>
            <a:pPr marL="285750" indent="-285750">
              <a:buFont typeface="Wingdings" pitchFamily="2" charset="2"/>
              <a:buChar char="p"/>
            </a:pPr>
            <a:r>
              <a:rPr lang="en-US" altLang="zh-CN" sz="1800" kern="100" dirty="0">
                <a:effectLst/>
                <a:highlight>
                  <a:srgbClr val="00FF00"/>
                </a:highlight>
                <a:latin typeface="Iowan Old Style Roman" panose="02040602040506020204" pitchFamily="18" charset="0"/>
                <a:ea typeface="DengXian" panose="02010600030101010101" pitchFamily="2" charset="-122"/>
              </a:rPr>
              <a:t>Japan</a:t>
            </a:r>
            <a:r>
              <a:rPr lang="en-US" altLang="zh-CN" sz="1800" kern="100" dirty="0">
                <a:effectLst/>
                <a:latin typeface="Iowan Old Style Roman" panose="02040602040506020204" pitchFamily="18" charset="0"/>
                <a:ea typeface="DengXian" panose="02010600030101010101" pitchFamily="2" charset="-122"/>
              </a:rPr>
              <a:t> Joined: the quality of Japan-US alliance changed and Japan’s national interest shifted back to East and South East Asia. </a:t>
            </a:r>
          </a:p>
          <a:p>
            <a:pPr marL="285750" indent="-285750">
              <a:buFont typeface="Wingdings" pitchFamily="2" charset="2"/>
              <a:buChar char="p"/>
            </a:pPr>
            <a:r>
              <a:rPr lang="en-US" altLang="zh-CN" sz="1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1800" kern="100" dirty="0">
                <a:effectLst/>
                <a:latin typeface="Iowan Old Style Roman" panose="02040602040506020204" pitchFamily="18" charset="0"/>
                <a:ea typeface="DengXian" panose="02010600030101010101" pitchFamily="2" charset="-122"/>
              </a:rPr>
              <a:t>, the 1997 economic crisis caught them off guard</a:t>
            </a:r>
          </a:p>
          <a:p>
            <a:pPr marL="285750" indent="-285750">
              <a:buFont typeface="Wingdings" pitchFamily="2" charset="2"/>
              <a:buChar char="p"/>
            </a:pPr>
            <a:r>
              <a:rPr lang="en-US" altLang="zh-CN" sz="1800" kern="100" dirty="0">
                <a:effectLst/>
                <a:highlight>
                  <a:srgbClr val="00FF00"/>
                </a:highlight>
                <a:latin typeface="Iowan Old Style Roman" panose="02040602040506020204" pitchFamily="18" charset="0"/>
                <a:ea typeface="DengXian" panose="02010600030101010101" pitchFamily="2" charset="-122"/>
              </a:rPr>
              <a:t>Australia</a:t>
            </a:r>
            <a:r>
              <a:rPr lang="en-US" altLang="zh-CN" sz="1800" kern="100" dirty="0">
                <a:effectLst/>
                <a:latin typeface="Iowan Old Style Roman" panose="02040602040506020204" pitchFamily="18" charset="0"/>
                <a:ea typeface="DengXian" panose="02010600030101010101" pitchFamily="2" charset="-122"/>
              </a:rPr>
              <a:t>, New Zealand and </a:t>
            </a:r>
            <a:r>
              <a:rPr lang="en-US" altLang="zh-CN" sz="1800" kern="100" dirty="0">
                <a:effectLst/>
                <a:highlight>
                  <a:srgbClr val="00FF00"/>
                </a:highlight>
                <a:latin typeface="Iowan Old Style Roman" panose="02040602040506020204" pitchFamily="18" charset="0"/>
                <a:ea typeface="DengXian" panose="02010600030101010101" pitchFamily="2" charset="-122"/>
              </a:rPr>
              <a:t>India</a:t>
            </a:r>
            <a:r>
              <a:rPr lang="en-US" altLang="zh-CN" sz="1800" kern="100" dirty="0">
                <a:effectLst/>
                <a:latin typeface="Iowan Old Style Roman" panose="02040602040506020204" pitchFamily="18" charset="0"/>
                <a:ea typeface="DengXian" panose="02010600030101010101" pitchFamily="2" charset="-122"/>
              </a:rPr>
              <a:t> joined and enlarged the APT to form the East Asia Summit (EAS) in 2005.</a:t>
            </a:r>
          </a:p>
          <a:p>
            <a:pPr marL="285750" indent="-285750">
              <a:buFont typeface="Wingdings" pitchFamily="2" charset="2"/>
              <a:buChar char="p"/>
            </a:pPr>
            <a:r>
              <a:rPr lang="en-US" altLang="zh-CN" sz="1800" kern="100" dirty="0">
                <a:effectLst/>
                <a:latin typeface="Iowan Old Style Roman" panose="02040602040506020204" pitchFamily="18" charset="0"/>
                <a:ea typeface="DengXian" panose="02010600030101010101" pitchFamily="2" charset="-122"/>
              </a:rPr>
              <a:t>In 2011, the US under the Obama administration participated in the sixth EAS; </a:t>
            </a:r>
          </a:p>
          <a:p>
            <a:endParaRPr lang="en-US" altLang="zh-CN" sz="1800" kern="100" dirty="0">
              <a:effectLst/>
              <a:latin typeface="Iowan Old Style Roman" panose="02040602040506020204" pitchFamily="18" charset="0"/>
              <a:ea typeface="DengXian" panose="02010600030101010101" pitchFamily="2" charset="-122"/>
            </a:endParaRPr>
          </a:p>
          <a:p>
            <a:r>
              <a:rPr lang="en-US" altLang="zh-CN" sz="1800" kern="100" dirty="0">
                <a:effectLst/>
                <a:latin typeface="Iowan Old Style Roman" panose="02040602040506020204" pitchFamily="18" charset="0"/>
                <a:ea typeface="DengXian" panose="02010600030101010101" pitchFamily="2" charset="-122"/>
              </a:rPr>
              <a:t>From the American perspective = its pivot to Asia strategy, </a:t>
            </a:r>
          </a:p>
          <a:p>
            <a:r>
              <a:rPr lang="en-US" altLang="zh-CN" kern="100" dirty="0">
                <a:latin typeface="Iowan Old Style Roman" panose="02040602040506020204" pitchFamily="18" charset="0"/>
                <a:ea typeface="DengXian" panose="02010600030101010101" pitchFamily="2" charset="-122"/>
              </a:rPr>
              <a:t>F</a:t>
            </a:r>
            <a:r>
              <a:rPr lang="en-US" altLang="zh-CN" sz="1800" kern="100" dirty="0">
                <a:effectLst/>
                <a:latin typeface="Iowan Old Style Roman" panose="02040602040506020204" pitchFamily="18" charset="0"/>
                <a:ea typeface="DengXian" panose="02010600030101010101" pitchFamily="2" charset="-122"/>
              </a:rPr>
              <a:t>rom the institutional balancing perspective = Asian middle powers welcoming the US in to counterbalance China</a:t>
            </a:r>
            <a:endParaRPr kumimoji="1" lang="zh-CN" altLang="en-US" dirty="0">
              <a:latin typeface="Iowan Old Style Roman" panose="02040602040506020204" pitchFamily="18" charset="0"/>
            </a:endParaRPr>
          </a:p>
        </p:txBody>
      </p:sp>
    </p:spTree>
    <p:extLst>
      <p:ext uri="{BB962C8B-B14F-4D97-AF65-F5344CB8AC3E}">
        <p14:creationId xmlns:p14="http://schemas.microsoft.com/office/powerpoint/2010/main" val="4089787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C3E4F6C-B9F6-A146-B5B5-B366BBCBEE68}"/>
              </a:ext>
            </a:extLst>
          </p:cNvPr>
          <p:cNvSpPr/>
          <p:nvPr/>
        </p:nvSpPr>
        <p:spPr>
          <a:xfrm>
            <a:off x="6319717" y="2868706"/>
            <a:ext cx="5038006" cy="360540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050" b="1" dirty="0">
                <a:solidFill>
                  <a:schemeClr val="accent2"/>
                </a:solidFill>
                <a:latin typeface="Palatino Linotype" panose="02040502050505030304" pitchFamily="18" charset="0"/>
              </a:rPr>
              <a:t>RCEP &amp; IPEF</a:t>
            </a:r>
          </a:p>
          <a:p>
            <a:pPr algn="ctr"/>
            <a:r>
              <a:rPr kumimoji="1" lang="en-US" altLang="zh-CN" sz="1000" dirty="0">
                <a:latin typeface="Palatino Linotype" panose="02040502050505030304" pitchFamily="18" charset="0"/>
              </a:rPr>
              <a:t>US, China: exclusive &amp;  Middle powers: inclusive</a:t>
            </a:r>
          </a:p>
          <a:p>
            <a:pPr algn="ctr"/>
            <a:endParaRPr kumimoji="1" lang="en-US" altLang="zh-CN" sz="1000" dirty="0">
              <a:latin typeface="Palatino Linotype" panose="02040502050505030304" pitchFamily="18" charset="0"/>
            </a:endParaRPr>
          </a:p>
          <a:p>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The India case: </a:t>
            </a:r>
          </a:p>
          <a:p>
            <a:pPr marL="285750" indent="-285750">
              <a:buFont typeface="Wingdings" pitchFamily="2" charset="2"/>
              <a:buChar char="p"/>
            </a:pP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once a RCEP member but later withdrew, and has now joined the IPEF. </a:t>
            </a:r>
          </a:p>
          <a:p>
            <a:pPr marL="285750" indent="-285750">
              <a:buFont typeface="Wingdings" pitchFamily="2" charset="2"/>
              <a:buChar char="p"/>
            </a:pPr>
            <a:r>
              <a:rPr lang="en-US" altLang="zh-CN" sz="900" kern="100"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Given the Quadrilateral Security Dialogue’s revival, India’s decision is of little surprise. </a:t>
            </a:r>
          </a:p>
          <a:p>
            <a:pPr marL="285750" indent="-285750">
              <a:buFont typeface="Wingdings" pitchFamily="2" charset="2"/>
              <a:buChar char="p"/>
            </a:pPr>
            <a:r>
              <a:rPr lang="en-US" altLang="zh-CN" sz="900" kern="100"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India’s deep rooted ideological distaste of free trade agreement </a:t>
            </a:r>
          </a:p>
          <a:p>
            <a:pPr marL="742950" lvl="1" indent="-285750">
              <a:buFont typeface="Wingdings" pitchFamily="2" charset="2"/>
              <a:buChar char="p"/>
            </a:pPr>
            <a:r>
              <a:rPr lang="en-US" altLang="zh-CN" sz="900" kern="100" dirty="0">
                <a:latin typeface="Times New Roman" panose="02020603050405020304" pitchFamily="18" charset="0"/>
                <a:ea typeface="DengXian" panose="02010600030101010101" pitchFamily="2" charset="-122"/>
                <a:cs typeface="Times New Roman" panose="02020603050405020304" pitchFamily="18" charset="0"/>
              </a:rPr>
              <a:t>A</a:t>
            </a: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 staunchest supporter of economic self-resilience &amp; protectionist approach</a:t>
            </a:r>
          </a:p>
          <a:p>
            <a:pPr marL="742950" lvl="1" indent="-285750">
              <a:buFont typeface="Wingdings" pitchFamily="2" charset="2"/>
              <a:buChar char="p"/>
            </a:pP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Such an ideology preference is shared by two most powerful political parties of India, </a:t>
            </a:r>
          </a:p>
          <a:p>
            <a:pPr marL="1200150" lvl="2" indent="-285750">
              <a:buFont typeface="Wingdings" pitchFamily="2" charset="2"/>
              <a:buChar char="p"/>
            </a:pPr>
            <a:r>
              <a:rPr lang="en-US" altLang="zh-CN" sz="900" kern="100" dirty="0" err="1">
                <a:effectLst/>
                <a:latin typeface="Times New Roman" panose="02020603050405020304" pitchFamily="18" charset="0"/>
                <a:ea typeface="DengXian" panose="02010600030101010101" pitchFamily="2" charset="-122"/>
                <a:cs typeface="Times New Roman" panose="02020603050405020304" pitchFamily="18" charset="0"/>
              </a:rPr>
              <a:t>Bharatiya</a:t>
            </a: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 Janata Party and </a:t>
            </a:r>
          </a:p>
          <a:p>
            <a:pPr marL="1200150" lvl="2" indent="-285750">
              <a:buFont typeface="Wingdings" pitchFamily="2" charset="2"/>
              <a:buChar char="p"/>
            </a:pP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the Indian National Congress, </a:t>
            </a:r>
          </a:p>
          <a:p>
            <a:pPr marL="742950" lvl="1" indent="-285750">
              <a:buFont typeface="Wingdings" pitchFamily="2" charset="2"/>
              <a:buChar char="p"/>
            </a:pP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India’s withdrawal from RCEP = an effortless consensus domestically</a:t>
            </a:r>
          </a:p>
          <a:p>
            <a:pPr marL="742950" lvl="1" indent="-285750">
              <a:buFont typeface="Wingdings" pitchFamily="2" charset="2"/>
              <a:buChar char="p"/>
            </a:pP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India’s participation in IPEF = the same distaste that has driven it away from RCEP, </a:t>
            </a:r>
          </a:p>
          <a:p>
            <a:pPr marL="1200150" lvl="2" indent="-285750">
              <a:buFont typeface="Wingdings" pitchFamily="2" charset="2"/>
              <a:buChar char="p"/>
            </a:pP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IPEF is not a free trade agreement, </a:t>
            </a:r>
          </a:p>
          <a:p>
            <a:pPr marL="1200150" lvl="2" indent="-285750">
              <a:buFont typeface="Wingdings" pitchFamily="2" charset="2"/>
              <a:buChar char="p"/>
            </a:pPr>
            <a:r>
              <a:rPr lang="en-US" altLang="zh-CN" sz="900" kern="100" dirty="0">
                <a:latin typeface="Times New Roman" panose="02020603050405020304" pitchFamily="18" charset="0"/>
                <a:ea typeface="DengXian" panose="02010600030101010101" pitchFamily="2" charset="-122"/>
                <a:cs typeface="Times New Roman" panose="02020603050405020304" pitchFamily="18" charset="0"/>
              </a:rPr>
              <a:t>IPEF’s</a:t>
            </a: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 flexible agenda enables India to stay out of the trade pillar while joining the others</a:t>
            </a:r>
          </a:p>
          <a:p>
            <a:pPr lvl="2"/>
            <a:endParaRPr kumimoji="1" lang="en-US" altLang="zh-CN" sz="1000" dirty="0">
              <a:highlight>
                <a:srgbClr val="00FF00"/>
              </a:highlight>
              <a:latin typeface="Palatino Linotype" panose="02040502050505030304" pitchFamily="18" charset="0"/>
            </a:endParaRPr>
          </a:p>
          <a:p>
            <a:r>
              <a:rPr lang="en-US" altLang="zh-CN" sz="900" kern="100" dirty="0">
                <a:latin typeface="Times New Roman" panose="02020603050405020304" pitchFamily="18" charset="0"/>
                <a:ea typeface="DengXian" panose="02010600030101010101" pitchFamily="2" charset="-122"/>
                <a:cs typeface="Times New Roman" panose="02020603050405020304" pitchFamily="18" charset="0"/>
              </a:rPr>
              <a:t>A</a:t>
            </a: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 galaxy-like regional institutional landscape centers around middle powers themselves</a:t>
            </a:r>
          </a:p>
          <a:p>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Though the recent RCEP and IPEF seem to suggest confrontation, but again, middle powers’ participation in both two institutions has rendered it </a:t>
            </a:r>
            <a:r>
              <a:rPr lang="en-US" altLang="zh-CN" sz="900" u="sng" kern="100" dirty="0">
                <a:solidFill>
                  <a:schemeClr val="accent2"/>
                </a:solidFill>
                <a:effectLst/>
                <a:latin typeface="Times New Roman" panose="02020603050405020304" pitchFamily="18" charset="0"/>
                <a:ea typeface="DengXian" panose="02010600030101010101" pitchFamily="2" charset="-122"/>
                <a:cs typeface="Times New Roman" panose="02020603050405020304" pitchFamily="18" charset="0"/>
              </a:rPr>
              <a:t>nothing like the separated blocs of the Cold War period. </a:t>
            </a:r>
            <a:endParaRPr kumimoji="1" lang="zh-CN" altLang="en-US" sz="1000" u="sng" dirty="0">
              <a:solidFill>
                <a:schemeClr val="accent2"/>
              </a:solidFill>
              <a:highlight>
                <a:srgbClr val="00FF00"/>
              </a:highlight>
              <a:latin typeface="Palatino Linotype" panose="02040502050505030304" pitchFamily="18" charset="0"/>
            </a:endParaRPr>
          </a:p>
        </p:txBody>
      </p:sp>
      <p:sp>
        <p:nvSpPr>
          <p:cNvPr id="2" name="矩形 1">
            <a:extLst>
              <a:ext uri="{FF2B5EF4-FFF2-40B4-BE49-F238E27FC236}">
                <a16:creationId xmlns:a16="http://schemas.microsoft.com/office/drawing/2014/main" id="{720BC26C-4B34-85CA-548D-7148DA7063BA}"/>
              </a:ext>
            </a:extLst>
          </p:cNvPr>
          <p:cNvSpPr/>
          <p:nvPr/>
        </p:nvSpPr>
        <p:spPr>
          <a:xfrm>
            <a:off x="834276" y="2902973"/>
            <a:ext cx="4968667" cy="362738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800" dirty="0">
                <a:latin typeface="Iowan Old Style Roman" panose="02040602040506020204" pitchFamily="18" charset="0"/>
              </a:rPr>
              <a:t>ASEAN (1967) &amp; ASEAN Centrality</a:t>
            </a:r>
          </a:p>
          <a:p>
            <a:pPr algn="ctr"/>
            <a:r>
              <a:rPr kumimoji="1" lang="en-US" altLang="zh-CN" sz="800" dirty="0">
                <a:latin typeface="Iowan Old Style Roman" panose="02040602040506020204" pitchFamily="18" charset="0"/>
              </a:rPr>
              <a:t>Inclusive &gt; Exclusive</a:t>
            </a:r>
          </a:p>
          <a:p>
            <a:r>
              <a:rPr lang="en-US" altLang="zh-CN" sz="800" kern="100" dirty="0">
                <a:latin typeface="Iowan Old Style Roman" panose="02040602040506020204" pitchFamily="18" charset="0"/>
                <a:ea typeface="DengXian" panose="02010600030101010101" pitchFamily="2" charset="-122"/>
              </a:rPr>
              <a:t>A</a:t>
            </a:r>
            <a:r>
              <a:rPr lang="en-US" altLang="zh-CN" sz="800" kern="100" dirty="0">
                <a:effectLst/>
                <a:latin typeface="Iowan Old Style Roman" panose="02040602040506020204" pitchFamily="18" charset="0"/>
                <a:ea typeface="DengXian" panose="02010600030101010101" pitchFamily="2" charset="-122"/>
              </a:rPr>
              <a:t>t the beginning:</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800" kern="100" dirty="0">
                <a:effectLst/>
                <a:latin typeface="Iowan Old Style Roman" panose="02040602040506020204" pitchFamily="18" charset="0"/>
                <a:ea typeface="DengXian" panose="02010600030101010101" pitchFamily="2" charset="-122"/>
              </a:rPr>
              <a:t> proposed an exclusive plan, i.e., to create an East Asia Economic Caucus (EAEC) and contain the growing influence the US has within APEC and the whole Asia. (basically an APEC without North America and the Oceania)</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failed </a:t>
            </a:r>
          </a:p>
          <a:p>
            <a:pPr marL="742950" lvl="1"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strong opposition from the US and </a:t>
            </a:r>
            <a:r>
              <a:rPr lang="en-US" altLang="zh-CN" sz="800" kern="100" dirty="0">
                <a:effectLst/>
                <a:highlight>
                  <a:srgbClr val="00FF00"/>
                </a:highlight>
                <a:latin typeface="Iowan Old Style Roman" panose="02040602040506020204" pitchFamily="18" charset="0"/>
                <a:ea typeface="DengXian" panose="02010600030101010101" pitchFamily="2" charset="-122"/>
              </a:rPr>
              <a:t>Australia</a:t>
            </a:r>
            <a:r>
              <a:rPr lang="en-US" altLang="zh-CN" sz="800" kern="100" dirty="0">
                <a:effectLst/>
                <a:latin typeface="Iowan Old Style Roman" panose="02040602040506020204" pitchFamily="18" charset="0"/>
                <a:ea typeface="DengXian" panose="02010600030101010101" pitchFamily="2" charset="-122"/>
              </a:rPr>
              <a:t>, </a:t>
            </a:r>
          </a:p>
          <a:p>
            <a:pPr marL="742950" lvl="1"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Japan</a:t>
            </a:r>
            <a:r>
              <a:rPr lang="en-US" altLang="zh-CN" sz="800" kern="100" dirty="0">
                <a:effectLst/>
                <a:latin typeface="Iowan Old Style Roman" panose="02040602040506020204" pitchFamily="18" charset="0"/>
                <a:ea typeface="DengXian" panose="02010600030101010101" pitchFamily="2" charset="-122"/>
              </a:rPr>
              <a:t>’s “deliberate ambivalence”: desired the effects of the EAEC on the one hand but too dependent on the West for economic restoration on the other </a:t>
            </a:r>
          </a:p>
          <a:p>
            <a:endParaRPr lang="en-US" altLang="zh-CN" sz="800" kern="100" dirty="0">
              <a:latin typeface="Iowan Old Style Roman" panose="02040602040506020204" pitchFamily="18" charset="0"/>
              <a:ea typeface="DengXian" panose="02010600030101010101" pitchFamily="2" charset="-122"/>
            </a:endParaRPr>
          </a:p>
          <a:p>
            <a:r>
              <a:rPr lang="en-US" altLang="zh-CN" sz="800" kern="100" dirty="0">
                <a:latin typeface="Iowan Old Style Roman" panose="02040602040506020204" pitchFamily="18" charset="0"/>
                <a:ea typeface="DengXian" panose="02010600030101010101" pitchFamily="2" charset="-122"/>
              </a:rPr>
              <a:t>Later on</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ASEAN Plus Three (APT)  took hold in 1999, with the same membership as EAEC. </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Japan</a:t>
            </a:r>
            <a:r>
              <a:rPr lang="en-US" altLang="zh-CN" sz="800" kern="100" dirty="0">
                <a:effectLst/>
                <a:latin typeface="Iowan Old Style Roman" panose="02040602040506020204" pitchFamily="18" charset="0"/>
                <a:ea typeface="DengXian" panose="02010600030101010101" pitchFamily="2" charset="-122"/>
              </a:rPr>
              <a:t> Joined: the quality of Japan-US alliance changed and Japan’s national interest shifted back to East and South East Asia. </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800" kern="100" dirty="0">
                <a:effectLst/>
                <a:latin typeface="Iowan Old Style Roman" panose="02040602040506020204" pitchFamily="18" charset="0"/>
                <a:ea typeface="DengXian" panose="02010600030101010101" pitchFamily="2" charset="-122"/>
              </a:rPr>
              <a:t>, the 1997 economic crisis caught them off guard</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Australia</a:t>
            </a:r>
            <a:r>
              <a:rPr lang="en-US" altLang="zh-CN" sz="800" kern="100" dirty="0">
                <a:effectLst/>
                <a:latin typeface="Iowan Old Style Roman" panose="02040602040506020204" pitchFamily="18" charset="0"/>
                <a:ea typeface="DengXian" panose="02010600030101010101" pitchFamily="2" charset="-122"/>
              </a:rPr>
              <a:t>, New Zealand and </a:t>
            </a:r>
            <a:r>
              <a:rPr lang="en-US" altLang="zh-CN" sz="800" kern="100" dirty="0">
                <a:effectLst/>
                <a:highlight>
                  <a:srgbClr val="00FF00"/>
                </a:highlight>
                <a:latin typeface="Iowan Old Style Roman" panose="02040602040506020204" pitchFamily="18" charset="0"/>
                <a:ea typeface="DengXian" panose="02010600030101010101" pitchFamily="2" charset="-122"/>
              </a:rPr>
              <a:t>India</a:t>
            </a:r>
            <a:r>
              <a:rPr lang="en-US" altLang="zh-CN" sz="800" kern="100" dirty="0">
                <a:effectLst/>
                <a:latin typeface="Iowan Old Style Roman" panose="02040602040506020204" pitchFamily="18" charset="0"/>
                <a:ea typeface="DengXian" panose="02010600030101010101" pitchFamily="2" charset="-122"/>
              </a:rPr>
              <a:t> joined and enlarged the APT to form the East Asia Summit (EAS) in 2005.</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In 2011, the US under the Obama administration participated in the sixth EAS; </a:t>
            </a:r>
          </a:p>
          <a:p>
            <a:endParaRPr lang="en-US" altLang="zh-CN" sz="800" kern="100" dirty="0">
              <a:effectLst/>
              <a:latin typeface="Iowan Old Style Roman" panose="02040602040506020204" pitchFamily="18" charset="0"/>
              <a:ea typeface="DengXian" panose="02010600030101010101" pitchFamily="2" charset="-122"/>
            </a:endParaRPr>
          </a:p>
          <a:p>
            <a:r>
              <a:rPr lang="en-US" altLang="zh-CN" sz="800" kern="100" dirty="0">
                <a:effectLst/>
                <a:latin typeface="Iowan Old Style Roman" panose="02040602040506020204" pitchFamily="18" charset="0"/>
                <a:ea typeface="DengXian" panose="02010600030101010101" pitchFamily="2" charset="-122"/>
              </a:rPr>
              <a:t>From the American perspective = its pivot to Asia strategy, </a:t>
            </a:r>
          </a:p>
          <a:p>
            <a:r>
              <a:rPr lang="en-US" altLang="zh-CN" sz="800" kern="100" dirty="0">
                <a:latin typeface="Iowan Old Style Roman" panose="02040602040506020204" pitchFamily="18" charset="0"/>
                <a:ea typeface="DengXian" panose="02010600030101010101" pitchFamily="2" charset="-122"/>
              </a:rPr>
              <a:t>F</a:t>
            </a:r>
            <a:r>
              <a:rPr lang="en-US" altLang="zh-CN" sz="800" kern="100" dirty="0">
                <a:effectLst/>
                <a:latin typeface="Iowan Old Style Roman" panose="02040602040506020204" pitchFamily="18" charset="0"/>
                <a:ea typeface="DengXian" panose="02010600030101010101" pitchFamily="2" charset="-122"/>
              </a:rPr>
              <a:t>rom the institutional balancing perspective = Asian middle powers welcoming the US in to counterbalance China</a:t>
            </a:r>
            <a:endParaRPr kumimoji="1" lang="zh-CN" altLang="en-US" sz="800" dirty="0">
              <a:latin typeface="Iowan Old Style Roman" panose="02040602040506020204" pitchFamily="18" charset="0"/>
            </a:endParaRPr>
          </a:p>
        </p:txBody>
      </p:sp>
      <p:sp>
        <p:nvSpPr>
          <p:cNvPr id="8" name="矩形 7">
            <a:extLst>
              <a:ext uri="{FF2B5EF4-FFF2-40B4-BE49-F238E27FC236}">
                <a16:creationId xmlns:a16="http://schemas.microsoft.com/office/drawing/2014/main" id="{69D33CB7-8648-8B6E-FA33-704260E3574D}"/>
              </a:ext>
            </a:extLst>
          </p:cNvPr>
          <p:cNvSpPr/>
          <p:nvPr/>
        </p:nvSpPr>
        <p:spPr>
          <a:xfrm>
            <a:off x="834277" y="2880995"/>
            <a:ext cx="4968667" cy="362738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800" dirty="0">
                <a:latin typeface="Iowan Old Style Roman" panose="02040602040506020204" pitchFamily="18" charset="0"/>
              </a:rPr>
              <a:t>ASEAN (1967) &amp; ASEAN Centrality</a:t>
            </a:r>
          </a:p>
          <a:p>
            <a:pPr algn="ctr"/>
            <a:r>
              <a:rPr kumimoji="1" lang="en-US" altLang="zh-CN" sz="800" dirty="0">
                <a:latin typeface="Iowan Old Style Roman" panose="02040602040506020204" pitchFamily="18" charset="0"/>
              </a:rPr>
              <a:t>Inclusive &gt; Exclusive</a:t>
            </a:r>
          </a:p>
          <a:p>
            <a:r>
              <a:rPr lang="en-US" altLang="zh-CN" sz="800" kern="100" dirty="0">
                <a:latin typeface="Iowan Old Style Roman" panose="02040602040506020204" pitchFamily="18" charset="0"/>
                <a:ea typeface="DengXian" panose="02010600030101010101" pitchFamily="2" charset="-122"/>
              </a:rPr>
              <a:t>A</a:t>
            </a:r>
            <a:r>
              <a:rPr lang="en-US" altLang="zh-CN" sz="800" kern="100" dirty="0">
                <a:effectLst/>
                <a:latin typeface="Iowan Old Style Roman" panose="02040602040506020204" pitchFamily="18" charset="0"/>
                <a:ea typeface="DengXian" panose="02010600030101010101" pitchFamily="2" charset="-122"/>
              </a:rPr>
              <a:t>t the beginning:</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800" kern="100" dirty="0">
                <a:effectLst/>
                <a:latin typeface="Iowan Old Style Roman" panose="02040602040506020204" pitchFamily="18" charset="0"/>
                <a:ea typeface="DengXian" panose="02010600030101010101" pitchFamily="2" charset="-122"/>
              </a:rPr>
              <a:t> proposed an exclusive plan, i.e., to create an East Asia Economic Caucus (EAEC) and contain the growing influence the US has within APEC and the whole Asia. (basically an APEC without North America and the Oceania)</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failed </a:t>
            </a:r>
          </a:p>
          <a:p>
            <a:pPr marL="742950" lvl="1"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strong opposition from the US and </a:t>
            </a:r>
            <a:r>
              <a:rPr lang="en-US" altLang="zh-CN" sz="800" kern="100" dirty="0">
                <a:effectLst/>
                <a:highlight>
                  <a:srgbClr val="00FF00"/>
                </a:highlight>
                <a:latin typeface="Iowan Old Style Roman" panose="02040602040506020204" pitchFamily="18" charset="0"/>
                <a:ea typeface="DengXian" panose="02010600030101010101" pitchFamily="2" charset="-122"/>
              </a:rPr>
              <a:t>Australia</a:t>
            </a:r>
            <a:r>
              <a:rPr lang="en-US" altLang="zh-CN" sz="800" kern="100" dirty="0">
                <a:effectLst/>
                <a:latin typeface="Iowan Old Style Roman" panose="02040602040506020204" pitchFamily="18" charset="0"/>
                <a:ea typeface="DengXian" panose="02010600030101010101" pitchFamily="2" charset="-122"/>
              </a:rPr>
              <a:t>, </a:t>
            </a:r>
          </a:p>
          <a:p>
            <a:pPr marL="742950" lvl="1"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Japan</a:t>
            </a:r>
            <a:r>
              <a:rPr lang="en-US" altLang="zh-CN" sz="800" kern="100" dirty="0">
                <a:effectLst/>
                <a:latin typeface="Iowan Old Style Roman" panose="02040602040506020204" pitchFamily="18" charset="0"/>
                <a:ea typeface="DengXian" panose="02010600030101010101" pitchFamily="2" charset="-122"/>
              </a:rPr>
              <a:t>’s “deliberate ambivalence”: desired the effects of the EAEC on the one hand but too dependent on the West for economic restoration on the other </a:t>
            </a:r>
          </a:p>
          <a:p>
            <a:endParaRPr lang="en-US" altLang="zh-CN" sz="800" kern="100" dirty="0">
              <a:latin typeface="Iowan Old Style Roman" panose="02040602040506020204" pitchFamily="18" charset="0"/>
              <a:ea typeface="DengXian" panose="02010600030101010101" pitchFamily="2" charset="-122"/>
            </a:endParaRPr>
          </a:p>
          <a:p>
            <a:r>
              <a:rPr lang="en-US" altLang="zh-CN" sz="800" kern="100" dirty="0">
                <a:latin typeface="Iowan Old Style Roman" panose="02040602040506020204" pitchFamily="18" charset="0"/>
                <a:ea typeface="DengXian" panose="02010600030101010101" pitchFamily="2" charset="-122"/>
              </a:rPr>
              <a:t>Later on</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ASEAN Plus Three (APT)  took hold in 1999, with the same membership as EAEC. </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Japan</a:t>
            </a:r>
            <a:r>
              <a:rPr lang="en-US" altLang="zh-CN" sz="800" kern="100" dirty="0">
                <a:effectLst/>
                <a:latin typeface="Iowan Old Style Roman" panose="02040602040506020204" pitchFamily="18" charset="0"/>
                <a:ea typeface="DengXian" panose="02010600030101010101" pitchFamily="2" charset="-122"/>
              </a:rPr>
              <a:t> Joined: the quality of Japan-US alliance changed and Japan’s national interest shifted back to East and South East Asia. </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800" kern="100" dirty="0">
                <a:effectLst/>
                <a:latin typeface="Iowan Old Style Roman" panose="02040602040506020204" pitchFamily="18" charset="0"/>
                <a:ea typeface="DengXian" panose="02010600030101010101" pitchFamily="2" charset="-122"/>
              </a:rPr>
              <a:t>, the 1997 economic crisis caught them off guard</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Australia</a:t>
            </a:r>
            <a:r>
              <a:rPr lang="en-US" altLang="zh-CN" sz="800" kern="100" dirty="0">
                <a:effectLst/>
                <a:latin typeface="Iowan Old Style Roman" panose="02040602040506020204" pitchFamily="18" charset="0"/>
                <a:ea typeface="DengXian" panose="02010600030101010101" pitchFamily="2" charset="-122"/>
              </a:rPr>
              <a:t>, New Zealand and </a:t>
            </a:r>
            <a:r>
              <a:rPr lang="en-US" altLang="zh-CN" sz="800" kern="100" dirty="0">
                <a:effectLst/>
                <a:highlight>
                  <a:srgbClr val="00FF00"/>
                </a:highlight>
                <a:latin typeface="Iowan Old Style Roman" panose="02040602040506020204" pitchFamily="18" charset="0"/>
                <a:ea typeface="DengXian" panose="02010600030101010101" pitchFamily="2" charset="-122"/>
              </a:rPr>
              <a:t>India</a:t>
            </a:r>
            <a:r>
              <a:rPr lang="en-US" altLang="zh-CN" sz="800" kern="100" dirty="0">
                <a:effectLst/>
                <a:latin typeface="Iowan Old Style Roman" panose="02040602040506020204" pitchFamily="18" charset="0"/>
                <a:ea typeface="DengXian" panose="02010600030101010101" pitchFamily="2" charset="-122"/>
              </a:rPr>
              <a:t> joined and enlarged the APT to form the East Asia Summit (EAS) in 2005.</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In 2011, the US under the Obama administration participated in the sixth EAS; </a:t>
            </a:r>
          </a:p>
          <a:p>
            <a:endParaRPr lang="en-US" altLang="zh-CN" sz="800" kern="100" dirty="0">
              <a:effectLst/>
              <a:latin typeface="Iowan Old Style Roman" panose="02040602040506020204" pitchFamily="18" charset="0"/>
              <a:ea typeface="DengXian" panose="02010600030101010101" pitchFamily="2" charset="-122"/>
            </a:endParaRPr>
          </a:p>
          <a:p>
            <a:r>
              <a:rPr lang="en-US" altLang="zh-CN" sz="800" kern="100" dirty="0">
                <a:effectLst/>
                <a:latin typeface="Iowan Old Style Roman" panose="02040602040506020204" pitchFamily="18" charset="0"/>
                <a:ea typeface="DengXian" panose="02010600030101010101" pitchFamily="2" charset="-122"/>
              </a:rPr>
              <a:t>From the American perspective = its pivot to Asia strategy, </a:t>
            </a:r>
          </a:p>
          <a:p>
            <a:r>
              <a:rPr lang="en-US" altLang="zh-CN" sz="800" kern="100" dirty="0">
                <a:latin typeface="Iowan Old Style Roman" panose="02040602040506020204" pitchFamily="18" charset="0"/>
                <a:ea typeface="DengXian" panose="02010600030101010101" pitchFamily="2" charset="-122"/>
              </a:rPr>
              <a:t>F</a:t>
            </a:r>
            <a:r>
              <a:rPr lang="en-US" altLang="zh-CN" sz="800" kern="100" dirty="0">
                <a:effectLst/>
                <a:latin typeface="Iowan Old Style Roman" panose="02040602040506020204" pitchFamily="18" charset="0"/>
                <a:ea typeface="DengXian" panose="02010600030101010101" pitchFamily="2" charset="-122"/>
              </a:rPr>
              <a:t>rom the institutional balancing perspective = Asian middle powers welcoming the US in to counterbalance China</a:t>
            </a:r>
            <a:endParaRPr kumimoji="1" lang="zh-CN" altLang="en-US" sz="800" dirty="0">
              <a:latin typeface="Iowan Old Style Roman" panose="02040602040506020204" pitchFamily="18" charset="0"/>
            </a:endParaRPr>
          </a:p>
        </p:txBody>
      </p:sp>
      <p:sp>
        <p:nvSpPr>
          <p:cNvPr id="4" name="文本框 3">
            <a:extLst>
              <a:ext uri="{FF2B5EF4-FFF2-40B4-BE49-F238E27FC236}">
                <a16:creationId xmlns:a16="http://schemas.microsoft.com/office/drawing/2014/main" id="{2C679B41-3B47-CED6-7F76-4C768A7EC9D3}"/>
              </a:ext>
            </a:extLst>
          </p:cNvPr>
          <p:cNvSpPr txBox="1"/>
          <p:nvPr/>
        </p:nvSpPr>
        <p:spPr>
          <a:xfrm>
            <a:off x="218492" y="266807"/>
            <a:ext cx="5518919" cy="400110"/>
          </a:xfrm>
          <a:prstGeom prst="rect">
            <a:avLst/>
          </a:prstGeom>
          <a:noFill/>
        </p:spPr>
        <p:txBody>
          <a:bodyPr wrap="square" rtlCol="0">
            <a:spAutoFit/>
          </a:bodyPr>
          <a:lstStyle/>
          <a:p>
            <a:r>
              <a:rPr kumimoji="1" lang="en-US" altLang="zh-CN" sz="2000" dirty="0">
                <a:latin typeface="Palatino Linotype" panose="02040502050505030304" pitchFamily="18" charset="0"/>
              </a:rPr>
              <a:t>Analysis: Institutional Balancing in practice</a:t>
            </a:r>
            <a:endParaRPr kumimoji="1" lang="zh-CN" altLang="en-US" sz="2000" dirty="0">
              <a:latin typeface="Palatino Linotype" panose="02040502050505030304" pitchFamily="18" charset="0"/>
            </a:endParaRPr>
          </a:p>
        </p:txBody>
      </p:sp>
      <p:sp>
        <p:nvSpPr>
          <p:cNvPr id="6" name="文本框 5">
            <a:extLst>
              <a:ext uri="{FF2B5EF4-FFF2-40B4-BE49-F238E27FC236}">
                <a16:creationId xmlns:a16="http://schemas.microsoft.com/office/drawing/2014/main" id="{12A0AB28-D3C1-FC9A-857A-BB27BFFCD617}"/>
              </a:ext>
            </a:extLst>
          </p:cNvPr>
          <p:cNvSpPr txBox="1"/>
          <p:nvPr/>
        </p:nvSpPr>
        <p:spPr>
          <a:xfrm>
            <a:off x="738445" y="1000115"/>
            <a:ext cx="10861884" cy="1569660"/>
          </a:xfrm>
          <a:prstGeom prst="rect">
            <a:avLst/>
          </a:prstGeom>
          <a:noFill/>
        </p:spPr>
        <p:txBody>
          <a:bodyPr wrap="square" rtlCol="0">
            <a:spAutoFit/>
          </a:bodyPr>
          <a:lstStyle/>
          <a:p>
            <a:r>
              <a:rPr lang="en-US" altLang="zh-CN" sz="2400" kern="100" dirty="0">
                <a:effectLst/>
                <a:latin typeface="Times New Roman" panose="02020603050405020304" pitchFamily="18" charset="0"/>
                <a:ea typeface="DengXian" panose="02010600030101010101" pitchFamily="2" charset="-122"/>
              </a:rPr>
              <a:t>A -</a:t>
            </a:r>
            <a:r>
              <a:rPr lang="en-US" altLang="zh-CN" sz="2400" kern="100" dirty="0">
                <a:solidFill>
                  <a:schemeClr val="accent2"/>
                </a:solidFill>
                <a:effectLst/>
                <a:latin typeface="Times New Roman" panose="02020603050405020304" pitchFamily="18" charset="0"/>
                <a:ea typeface="DengXian" panose="02010600030101010101" pitchFamily="2" charset="-122"/>
              </a:rPr>
              <a:t> join the institution</a:t>
            </a:r>
            <a:r>
              <a:rPr lang="en-US" altLang="zh-CN" sz="2400" kern="100" dirty="0">
                <a:effectLst/>
                <a:latin typeface="Times New Roman" panose="02020603050405020304" pitchFamily="18" charset="0"/>
                <a:ea typeface="DengXian" panose="02010600030101010101" pitchFamily="2" charset="-122"/>
              </a:rPr>
              <a:t>, influencing the norms and decisions from the inside, gaining political and economic interests as a recipient country; </a:t>
            </a:r>
          </a:p>
          <a:p>
            <a:r>
              <a:rPr lang="en-US" altLang="zh-CN" sz="2400" kern="100" dirty="0">
                <a:effectLst/>
                <a:latin typeface="Times New Roman" panose="02020603050405020304" pitchFamily="18" charset="0"/>
                <a:ea typeface="DengXian" panose="02010600030101010101" pitchFamily="2" charset="-122"/>
              </a:rPr>
              <a:t>B - </a:t>
            </a:r>
            <a:r>
              <a:rPr lang="en-US" altLang="zh-CN" sz="2400" kern="100" dirty="0">
                <a:solidFill>
                  <a:schemeClr val="accent2"/>
                </a:solidFill>
                <a:effectLst/>
                <a:latin typeface="Times New Roman" panose="02020603050405020304" pitchFamily="18" charset="0"/>
                <a:ea typeface="DengXian" panose="02010600030101010101" pitchFamily="2" charset="-122"/>
              </a:rPr>
              <a:t>initiate one of their own</a:t>
            </a:r>
            <a:r>
              <a:rPr lang="en-US" altLang="zh-CN" sz="2400" kern="100" dirty="0">
                <a:effectLst/>
                <a:latin typeface="Times New Roman" panose="02020603050405020304" pitchFamily="18" charset="0"/>
                <a:ea typeface="DengXian" panose="02010600030101010101" pitchFamily="2" charset="-122"/>
              </a:rPr>
              <a:t>, taking advantage of the first-mover status and having a stronger voice therein. </a:t>
            </a:r>
            <a:endParaRPr kumimoji="1" lang="zh-CN" altLang="en-US" sz="2400" dirty="0"/>
          </a:p>
        </p:txBody>
      </p:sp>
      <p:sp>
        <p:nvSpPr>
          <p:cNvPr id="3" name="矩形 2">
            <a:extLst>
              <a:ext uri="{FF2B5EF4-FFF2-40B4-BE49-F238E27FC236}">
                <a16:creationId xmlns:a16="http://schemas.microsoft.com/office/drawing/2014/main" id="{EAD96188-19F0-0D69-A64C-1D7F96C66B6F}"/>
              </a:ext>
            </a:extLst>
          </p:cNvPr>
          <p:cNvSpPr/>
          <p:nvPr/>
        </p:nvSpPr>
        <p:spPr>
          <a:xfrm>
            <a:off x="738446" y="2868706"/>
            <a:ext cx="5160330" cy="363967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800" dirty="0">
                <a:latin typeface="Palatino Linotype" panose="02040502050505030304" pitchFamily="18" charset="0"/>
              </a:rPr>
              <a:t>ASEAN’s adaptation</a:t>
            </a:r>
          </a:p>
          <a:p>
            <a:pPr algn="ctr"/>
            <a:endParaRPr kumimoji="1" lang="en-US" altLang="zh-CN" sz="2800" dirty="0">
              <a:latin typeface="Palatino Linotype" panose="02040502050505030304" pitchFamily="18" charset="0"/>
            </a:endParaRPr>
          </a:p>
          <a:p>
            <a:pPr algn="ctr"/>
            <a:r>
              <a:rPr kumimoji="1" lang="en-US" altLang="zh-CN" sz="2000" dirty="0">
                <a:latin typeface="Palatino Linotype" panose="02040502050505030304" pitchFamily="18" charset="0"/>
              </a:rPr>
              <a:t>Inclusive &gt; Exclusive</a:t>
            </a:r>
          </a:p>
          <a:p>
            <a:pPr algn="ctr"/>
            <a:r>
              <a:rPr kumimoji="1" lang="en-US" altLang="zh-CN" sz="2000" dirty="0">
                <a:latin typeface="Palatino Linotype" panose="02040502050505030304" pitchFamily="18" charset="0"/>
              </a:rPr>
              <a:t>From EAEC to APT</a:t>
            </a:r>
          </a:p>
          <a:p>
            <a:pPr algn="ctr"/>
            <a:r>
              <a:rPr kumimoji="1" lang="en-US" altLang="zh-CN" sz="2000" dirty="0">
                <a:highlight>
                  <a:srgbClr val="00FF00"/>
                </a:highlight>
                <a:latin typeface="Palatino Linotype" panose="02040502050505030304" pitchFamily="18" charset="0"/>
              </a:rPr>
              <a:t>Malaysia, Japan</a:t>
            </a:r>
          </a:p>
        </p:txBody>
      </p:sp>
      <p:sp>
        <p:nvSpPr>
          <p:cNvPr id="7" name="矩形 6">
            <a:extLst>
              <a:ext uri="{FF2B5EF4-FFF2-40B4-BE49-F238E27FC236}">
                <a16:creationId xmlns:a16="http://schemas.microsoft.com/office/drawing/2014/main" id="{63BD0C9D-1A7F-E2E6-EAA0-BC62E60493BD}"/>
              </a:ext>
            </a:extLst>
          </p:cNvPr>
          <p:cNvSpPr/>
          <p:nvPr/>
        </p:nvSpPr>
        <p:spPr>
          <a:xfrm>
            <a:off x="6293226" y="2868706"/>
            <a:ext cx="5160328" cy="36396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2400" dirty="0">
                <a:latin typeface="Palatino Linotype" panose="02040502050505030304" pitchFamily="18" charset="0"/>
              </a:rPr>
              <a:t>RCEP &amp; IPEF</a:t>
            </a:r>
          </a:p>
          <a:p>
            <a:pPr algn="ctr"/>
            <a:endParaRPr kumimoji="1" lang="en-US" altLang="zh-CN" sz="2400" dirty="0">
              <a:latin typeface="Palatino Linotype" panose="02040502050505030304" pitchFamily="18" charset="0"/>
            </a:endParaRPr>
          </a:p>
          <a:p>
            <a:pPr algn="ctr"/>
            <a:r>
              <a:rPr kumimoji="1" lang="en-US" altLang="zh-CN" sz="2000" dirty="0">
                <a:latin typeface="Palatino Linotype" panose="02040502050505030304" pitchFamily="18" charset="0"/>
              </a:rPr>
              <a:t>US, China: exclusive </a:t>
            </a:r>
          </a:p>
          <a:p>
            <a:pPr algn="ctr"/>
            <a:r>
              <a:rPr kumimoji="1" lang="en-US" altLang="zh-CN" sz="2000" dirty="0">
                <a:latin typeface="Palatino Linotype" panose="02040502050505030304" pitchFamily="18" charset="0"/>
              </a:rPr>
              <a:t>Middle powers: inclusive</a:t>
            </a:r>
          </a:p>
          <a:p>
            <a:pPr algn="ctr"/>
            <a:r>
              <a:rPr kumimoji="1" lang="en-US" altLang="zh-CN" sz="2000" dirty="0">
                <a:highlight>
                  <a:srgbClr val="00FF00"/>
                </a:highlight>
                <a:latin typeface="Palatino Linotype" panose="02040502050505030304" pitchFamily="18" charset="0"/>
              </a:rPr>
              <a:t>India</a:t>
            </a:r>
            <a:endParaRPr kumimoji="1" lang="zh-CN" altLang="en-US" sz="2000" dirty="0">
              <a:highlight>
                <a:srgbClr val="00FF00"/>
              </a:highlight>
              <a:latin typeface="Palatino Linotype" panose="02040502050505030304" pitchFamily="18" charset="0"/>
            </a:endParaRPr>
          </a:p>
        </p:txBody>
      </p:sp>
    </p:spTree>
    <p:extLst>
      <p:ext uri="{BB962C8B-B14F-4D97-AF65-F5344CB8AC3E}">
        <p14:creationId xmlns:p14="http://schemas.microsoft.com/office/powerpoint/2010/main" val="90657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9D33CB7-8648-8B6E-FA33-704260E3574D}"/>
              </a:ext>
            </a:extLst>
          </p:cNvPr>
          <p:cNvSpPr/>
          <p:nvPr/>
        </p:nvSpPr>
        <p:spPr>
          <a:xfrm>
            <a:off x="834277" y="2880995"/>
            <a:ext cx="4968667" cy="362738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800" dirty="0">
                <a:latin typeface="Iowan Old Style Roman" panose="02040602040506020204" pitchFamily="18" charset="0"/>
              </a:rPr>
              <a:t>ASEAN (1967) &amp; ASEAN Centrality</a:t>
            </a:r>
          </a:p>
          <a:p>
            <a:pPr algn="ctr"/>
            <a:r>
              <a:rPr kumimoji="1" lang="en-US" altLang="zh-CN" sz="800" dirty="0">
                <a:latin typeface="Iowan Old Style Roman" panose="02040602040506020204" pitchFamily="18" charset="0"/>
              </a:rPr>
              <a:t>Inclusive &gt; Exclusive</a:t>
            </a:r>
          </a:p>
          <a:p>
            <a:r>
              <a:rPr lang="en-US" altLang="zh-CN" sz="800" kern="100" dirty="0">
                <a:latin typeface="Iowan Old Style Roman" panose="02040602040506020204" pitchFamily="18" charset="0"/>
                <a:ea typeface="DengXian" panose="02010600030101010101" pitchFamily="2" charset="-122"/>
              </a:rPr>
              <a:t>A</a:t>
            </a:r>
            <a:r>
              <a:rPr lang="en-US" altLang="zh-CN" sz="800" kern="100" dirty="0">
                <a:effectLst/>
                <a:latin typeface="Iowan Old Style Roman" panose="02040602040506020204" pitchFamily="18" charset="0"/>
                <a:ea typeface="DengXian" panose="02010600030101010101" pitchFamily="2" charset="-122"/>
              </a:rPr>
              <a:t>t the beginning:</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800" kern="100" dirty="0">
                <a:effectLst/>
                <a:latin typeface="Iowan Old Style Roman" panose="02040602040506020204" pitchFamily="18" charset="0"/>
                <a:ea typeface="DengXian" panose="02010600030101010101" pitchFamily="2" charset="-122"/>
              </a:rPr>
              <a:t> proposed an exclusive plan, i.e., to create an East Asia Economic Caucus (EAEC) and contain the growing influence the US has within APEC and the whole Asia. (basically an APEC without North America and the Oceania)</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failed </a:t>
            </a:r>
          </a:p>
          <a:p>
            <a:pPr marL="742950" lvl="1"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strong opposition from the US and </a:t>
            </a:r>
            <a:r>
              <a:rPr lang="en-US" altLang="zh-CN" sz="800" kern="100" dirty="0">
                <a:effectLst/>
                <a:highlight>
                  <a:srgbClr val="00FF00"/>
                </a:highlight>
                <a:latin typeface="Iowan Old Style Roman" panose="02040602040506020204" pitchFamily="18" charset="0"/>
                <a:ea typeface="DengXian" panose="02010600030101010101" pitchFamily="2" charset="-122"/>
              </a:rPr>
              <a:t>Australia</a:t>
            </a:r>
            <a:r>
              <a:rPr lang="en-US" altLang="zh-CN" sz="800" kern="100" dirty="0">
                <a:effectLst/>
                <a:latin typeface="Iowan Old Style Roman" panose="02040602040506020204" pitchFamily="18" charset="0"/>
                <a:ea typeface="DengXian" panose="02010600030101010101" pitchFamily="2" charset="-122"/>
              </a:rPr>
              <a:t>, </a:t>
            </a:r>
          </a:p>
          <a:p>
            <a:pPr marL="742950" lvl="1"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Japan</a:t>
            </a:r>
            <a:r>
              <a:rPr lang="en-US" altLang="zh-CN" sz="800" kern="100" dirty="0">
                <a:effectLst/>
                <a:latin typeface="Iowan Old Style Roman" panose="02040602040506020204" pitchFamily="18" charset="0"/>
                <a:ea typeface="DengXian" panose="02010600030101010101" pitchFamily="2" charset="-122"/>
              </a:rPr>
              <a:t>’s “deliberate ambivalence”: desired the effects of the EAEC on the one hand but too dependent on the West for economic restoration on the other </a:t>
            </a:r>
          </a:p>
          <a:p>
            <a:endParaRPr lang="en-US" altLang="zh-CN" sz="800" kern="100" dirty="0">
              <a:latin typeface="Iowan Old Style Roman" panose="02040602040506020204" pitchFamily="18" charset="0"/>
              <a:ea typeface="DengXian" panose="02010600030101010101" pitchFamily="2" charset="-122"/>
            </a:endParaRPr>
          </a:p>
          <a:p>
            <a:r>
              <a:rPr lang="en-US" altLang="zh-CN" sz="800" kern="100" dirty="0">
                <a:latin typeface="Iowan Old Style Roman" panose="02040602040506020204" pitchFamily="18" charset="0"/>
                <a:ea typeface="DengXian" panose="02010600030101010101" pitchFamily="2" charset="-122"/>
              </a:rPr>
              <a:t>Later on</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ASEAN Plus Three (APT)  took hold in 1999, with the same membership as EAEC. </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Japan</a:t>
            </a:r>
            <a:r>
              <a:rPr lang="en-US" altLang="zh-CN" sz="800" kern="100" dirty="0">
                <a:effectLst/>
                <a:latin typeface="Iowan Old Style Roman" panose="02040602040506020204" pitchFamily="18" charset="0"/>
                <a:ea typeface="DengXian" panose="02010600030101010101" pitchFamily="2" charset="-122"/>
              </a:rPr>
              <a:t> Joined: the quality of Japan-US alliance changed and Japan’s national interest shifted back to East and South East Asia. </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800" kern="100" dirty="0">
                <a:effectLst/>
                <a:latin typeface="Iowan Old Style Roman" panose="02040602040506020204" pitchFamily="18" charset="0"/>
                <a:ea typeface="DengXian" panose="02010600030101010101" pitchFamily="2" charset="-122"/>
              </a:rPr>
              <a:t>, the 1997 economic crisis caught them off guard</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Australia</a:t>
            </a:r>
            <a:r>
              <a:rPr lang="en-US" altLang="zh-CN" sz="800" kern="100" dirty="0">
                <a:effectLst/>
                <a:latin typeface="Iowan Old Style Roman" panose="02040602040506020204" pitchFamily="18" charset="0"/>
                <a:ea typeface="DengXian" panose="02010600030101010101" pitchFamily="2" charset="-122"/>
              </a:rPr>
              <a:t>, New Zealand and </a:t>
            </a:r>
            <a:r>
              <a:rPr lang="en-US" altLang="zh-CN" sz="800" kern="100" dirty="0">
                <a:effectLst/>
                <a:highlight>
                  <a:srgbClr val="00FF00"/>
                </a:highlight>
                <a:latin typeface="Iowan Old Style Roman" panose="02040602040506020204" pitchFamily="18" charset="0"/>
                <a:ea typeface="DengXian" panose="02010600030101010101" pitchFamily="2" charset="-122"/>
              </a:rPr>
              <a:t>India</a:t>
            </a:r>
            <a:r>
              <a:rPr lang="en-US" altLang="zh-CN" sz="800" kern="100" dirty="0">
                <a:effectLst/>
                <a:latin typeface="Iowan Old Style Roman" panose="02040602040506020204" pitchFamily="18" charset="0"/>
                <a:ea typeface="DengXian" panose="02010600030101010101" pitchFamily="2" charset="-122"/>
              </a:rPr>
              <a:t> joined and enlarged the APT to form the East Asia Summit (EAS) in 2005.</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In 2011, the US under the Obama administration participated in the sixth EAS; </a:t>
            </a:r>
          </a:p>
          <a:p>
            <a:endParaRPr lang="en-US" altLang="zh-CN" sz="800" kern="100" dirty="0">
              <a:effectLst/>
              <a:latin typeface="Iowan Old Style Roman" panose="02040602040506020204" pitchFamily="18" charset="0"/>
              <a:ea typeface="DengXian" panose="02010600030101010101" pitchFamily="2" charset="-122"/>
            </a:endParaRPr>
          </a:p>
          <a:p>
            <a:r>
              <a:rPr lang="en-US" altLang="zh-CN" sz="800" kern="100" dirty="0">
                <a:effectLst/>
                <a:latin typeface="Iowan Old Style Roman" panose="02040602040506020204" pitchFamily="18" charset="0"/>
                <a:ea typeface="DengXian" panose="02010600030101010101" pitchFamily="2" charset="-122"/>
              </a:rPr>
              <a:t>From the American perspective = its pivot to Asia strategy, </a:t>
            </a:r>
          </a:p>
          <a:p>
            <a:r>
              <a:rPr lang="en-US" altLang="zh-CN" sz="800" kern="100" dirty="0">
                <a:latin typeface="Iowan Old Style Roman" panose="02040602040506020204" pitchFamily="18" charset="0"/>
                <a:ea typeface="DengXian" panose="02010600030101010101" pitchFamily="2" charset="-122"/>
              </a:rPr>
              <a:t>F</a:t>
            </a:r>
            <a:r>
              <a:rPr lang="en-US" altLang="zh-CN" sz="800" kern="100" dirty="0">
                <a:effectLst/>
                <a:latin typeface="Iowan Old Style Roman" panose="02040602040506020204" pitchFamily="18" charset="0"/>
                <a:ea typeface="DengXian" panose="02010600030101010101" pitchFamily="2" charset="-122"/>
              </a:rPr>
              <a:t>rom the institutional balancing perspective = Asian middle powers welcoming the US in to counterbalance China</a:t>
            </a:r>
            <a:endParaRPr kumimoji="1" lang="zh-CN" altLang="en-US" sz="800" dirty="0">
              <a:latin typeface="Iowan Old Style Roman" panose="02040602040506020204" pitchFamily="18" charset="0"/>
            </a:endParaRPr>
          </a:p>
        </p:txBody>
      </p:sp>
      <p:sp>
        <p:nvSpPr>
          <p:cNvPr id="4" name="文本框 3">
            <a:extLst>
              <a:ext uri="{FF2B5EF4-FFF2-40B4-BE49-F238E27FC236}">
                <a16:creationId xmlns:a16="http://schemas.microsoft.com/office/drawing/2014/main" id="{2C679B41-3B47-CED6-7F76-4C768A7EC9D3}"/>
              </a:ext>
            </a:extLst>
          </p:cNvPr>
          <p:cNvSpPr txBox="1"/>
          <p:nvPr/>
        </p:nvSpPr>
        <p:spPr>
          <a:xfrm>
            <a:off x="218492" y="266807"/>
            <a:ext cx="5518919" cy="400110"/>
          </a:xfrm>
          <a:prstGeom prst="rect">
            <a:avLst/>
          </a:prstGeom>
          <a:noFill/>
        </p:spPr>
        <p:txBody>
          <a:bodyPr wrap="square" rtlCol="0">
            <a:spAutoFit/>
          </a:bodyPr>
          <a:lstStyle/>
          <a:p>
            <a:r>
              <a:rPr kumimoji="1" lang="en-US" altLang="zh-CN" sz="2000" dirty="0">
                <a:latin typeface="Palatino Linotype" panose="02040502050505030304" pitchFamily="18" charset="0"/>
              </a:rPr>
              <a:t>Analysis: Institutional Balancing in practice</a:t>
            </a:r>
            <a:endParaRPr kumimoji="1" lang="zh-CN" altLang="en-US" sz="2000" dirty="0">
              <a:latin typeface="Palatino Linotype" panose="02040502050505030304" pitchFamily="18" charset="0"/>
            </a:endParaRPr>
          </a:p>
        </p:txBody>
      </p:sp>
      <p:sp>
        <p:nvSpPr>
          <p:cNvPr id="6" name="文本框 5">
            <a:extLst>
              <a:ext uri="{FF2B5EF4-FFF2-40B4-BE49-F238E27FC236}">
                <a16:creationId xmlns:a16="http://schemas.microsoft.com/office/drawing/2014/main" id="{12A0AB28-D3C1-FC9A-857A-BB27BFFCD617}"/>
              </a:ext>
            </a:extLst>
          </p:cNvPr>
          <p:cNvSpPr txBox="1"/>
          <p:nvPr/>
        </p:nvSpPr>
        <p:spPr>
          <a:xfrm>
            <a:off x="738445" y="1000115"/>
            <a:ext cx="10861884" cy="1569660"/>
          </a:xfrm>
          <a:prstGeom prst="rect">
            <a:avLst/>
          </a:prstGeom>
          <a:noFill/>
        </p:spPr>
        <p:txBody>
          <a:bodyPr wrap="square" rtlCol="0">
            <a:spAutoFit/>
          </a:bodyPr>
          <a:lstStyle/>
          <a:p>
            <a:r>
              <a:rPr lang="en-US" altLang="zh-CN" sz="2400" kern="100" dirty="0">
                <a:effectLst/>
                <a:latin typeface="Times New Roman" panose="02020603050405020304" pitchFamily="18" charset="0"/>
                <a:ea typeface="DengXian" panose="02010600030101010101" pitchFamily="2" charset="-122"/>
              </a:rPr>
              <a:t>A -</a:t>
            </a:r>
            <a:r>
              <a:rPr lang="en-US" altLang="zh-CN" sz="2400" kern="100" dirty="0">
                <a:solidFill>
                  <a:schemeClr val="accent2"/>
                </a:solidFill>
                <a:effectLst/>
                <a:latin typeface="Times New Roman" panose="02020603050405020304" pitchFamily="18" charset="0"/>
                <a:ea typeface="DengXian" panose="02010600030101010101" pitchFamily="2" charset="-122"/>
              </a:rPr>
              <a:t> join the institution</a:t>
            </a:r>
            <a:r>
              <a:rPr lang="en-US" altLang="zh-CN" sz="2400" kern="100" dirty="0">
                <a:effectLst/>
                <a:latin typeface="Times New Roman" panose="02020603050405020304" pitchFamily="18" charset="0"/>
                <a:ea typeface="DengXian" panose="02010600030101010101" pitchFamily="2" charset="-122"/>
              </a:rPr>
              <a:t>, influencing the norms and decisions from the inside, gaining political and economic interests as a recipient country; </a:t>
            </a:r>
          </a:p>
          <a:p>
            <a:r>
              <a:rPr lang="en-US" altLang="zh-CN" sz="2400" kern="100" dirty="0">
                <a:effectLst/>
                <a:latin typeface="Times New Roman" panose="02020603050405020304" pitchFamily="18" charset="0"/>
                <a:ea typeface="DengXian" panose="02010600030101010101" pitchFamily="2" charset="-122"/>
              </a:rPr>
              <a:t>B - </a:t>
            </a:r>
            <a:r>
              <a:rPr lang="en-US" altLang="zh-CN" sz="2400" kern="100" dirty="0">
                <a:solidFill>
                  <a:schemeClr val="accent2"/>
                </a:solidFill>
                <a:effectLst/>
                <a:latin typeface="Times New Roman" panose="02020603050405020304" pitchFamily="18" charset="0"/>
                <a:ea typeface="DengXian" panose="02010600030101010101" pitchFamily="2" charset="-122"/>
              </a:rPr>
              <a:t>initiate one of their own</a:t>
            </a:r>
            <a:r>
              <a:rPr lang="en-US" altLang="zh-CN" sz="2400" kern="100" dirty="0">
                <a:effectLst/>
                <a:latin typeface="Times New Roman" panose="02020603050405020304" pitchFamily="18" charset="0"/>
                <a:ea typeface="DengXian" panose="02010600030101010101" pitchFamily="2" charset="-122"/>
              </a:rPr>
              <a:t>, taking advantage of the first-mover status and having a stronger voice therein. </a:t>
            </a:r>
            <a:endParaRPr kumimoji="1" lang="zh-CN" altLang="en-US" sz="2400" dirty="0"/>
          </a:p>
        </p:txBody>
      </p:sp>
      <p:sp>
        <p:nvSpPr>
          <p:cNvPr id="3" name="矩形 2">
            <a:extLst>
              <a:ext uri="{FF2B5EF4-FFF2-40B4-BE49-F238E27FC236}">
                <a16:creationId xmlns:a16="http://schemas.microsoft.com/office/drawing/2014/main" id="{EAD96188-19F0-0D69-A64C-1D7F96C66B6F}"/>
              </a:ext>
            </a:extLst>
          </p:cNvPr>
          <p:cNvSpPr/>
          <p:nvPr/>
        </p:nvSpPr>
        <p:spPr>
          <a:xfrm>
            <a:off x="738446" y="2868706"/>
            <a:ext cx="5160330" cy="363967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800" dirty="0">
                <a:latin typeface="Palatino Linotype" panose="02040502050505030304" pitchFamily="18" charset="0"/>
              </a:rPr>
              <a:t>ASEAN’s adaptation</a:t>
            </a:r>
          </a:p>
          <a:p>
            <a:pPr algn="ctr"/>
            <a:endParaRPr kumimoji="1" lang="en-US" altLang="zh-CN" sz="2800" dirty="0">
              <a:latin typeface="Palatino Linotype" panose="02040502050505030304" pitchFamily="18" charset="0"/>
            </a:endParaRPr>
          </a:p>
          <a:p>
            <a:pPr algn="ctr"/>
            <a:r>
              <a:rPr kumimoji="1" lang="en-US" altLang="zh-CN" sz="2000" dirty="0">
                <a:latin typeface="Palatino Linotype" panose="02040502050505030304" pitchFamily="18" charset="0"/>
              </a:rPr>
              <a:t>Inclusive &gt; Exclusive</a:t>
            </a:r>
          </a:p>
          <a:p>
            <a:pPr algn="ctr"/>
            <a:r>
              <a:rPr kumimoji="1" lang="en-US" altLang="zh-CN" sz="2000" dirty="0">
                <a:latin typeface="Palatino Linotype" panose="02040502050505030304" pitchFamily="18" charset="0"/>
              </a:rPr>
              <a:t>From EAEC to APT</a:t>
            </a:r>
          </a:p>
          <a:p>
            <a:pPr algn="ctr"/>
            <a:r>
              <a:rPr kumimoji="1" lang="en-US" altLang="zh-CN" sz="2000" dirty="0">
                <a:highlight>
                  <a:srgbClr val="00FF00"/>
                </a:highlight>
                <a:latin typeface="Palatino Linotype" panose="02040502050505030304" pitchFamily="18" charset="0"/>
              </a:rPr>
              <a:t>Malaysia, Japan</a:t>
            </a:r>
          </a:p>
        </p:txBody>
      </p:sp>
      <p:sp>
        <p:nvSpPr>
          <p:cNvPr id="7" name="矩形 6">
            <a:extLst>
              <a:ext uri="{FF2B5EF4-FFF2-40B4-BE49-F238E27FC236}">
                <a16:creationId xmlns:a16="http://schemas.microsoft.com/office/drawing/2014/main" id="{63BD0C9D-1A7F-E2E6-EAA0-BC62E60493BD}"/>
              </a:ext>
            </a:extLst>
          </p:cNvPr>
          <p:cNvSpPr/>
          <p:nvPr/>
        </p:nvSpPr>
        <p:spPr>
          <a:xfrm>
            <a:off x="551856" y="266807"/>
            <a:ext cx="11235062" cy="624156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zh-CN" sz="2400" b="1" dirty="0">
                <a:solidFill>
                  <a:schemeClr val="accent2"/>
                </a:solidFill>
                <a:latin typeface="Palatino Linotype" panose="02040502050505030304" pitchFamily="18" charset="0"/>
              </a:rPr>
              <a:t>RCEP &amp; IPEF</a:t>
            </a:r>
          </a:p>
          <a:p>
            <a:pPr algn="ctr"/>
            <a:r>
              <a:rPr kumimoji="1" lang="en-US" altLang="zh-CN" sz="2000" dirty="0">
                <a:latin typeface="Palatino Linotype" panose="02040502050505030304" pitchFamily="18" charset="0"/>
              </a:rPr>
              <a:t>US, China: exclusive &amp;  Middle powers: inclusive</a:t>
            </a:r>
          </a:p>
          <a:p>
            <a:pPr algn="ctr"/>
            <a:endParaRPr kumimoji="1" lang="en-US" altLang="zh-CN" sz="2000" dirty="0">
              <a:latin typeface="Palatino Linotype" panose="02040502050505030304" pitchFamily="18" charset="0"/>
            </a:endParaRPr>
          </a:p>
          <a:p>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The India case: </a:t>
            </a:r>
          </a:p>
          <a:p>
            <a:pPr marL="285750" indent="-285750">
              <a:buFont typeface="Wingdings" pitchFamily="2" charset="2"/>
              <a:buChar char="p"/>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once a </a:t>
            </a:r>
            <a:r>
              <a:rPr lang="en-US" altLang="zh-CN" sz="1800" kern="100" dirty="0">
                <a:effectLst/>
                <a:highlight>
                  <a:srgbClr val="00FF00"/>
                </a:highlight>
                <a:latin typeface="Times New Roman" panose="02020603050405020304" pitchFamily="18" charset="0"/>
                <a:ea typeface="DengXian" panose="02010600030101010101" pitchFamily="2" charset="-122"/>
                <a:cs typeface="Times New Roman" panose="02020603050405020304" pitchFamily="18" charset="0"/>
              </a:rPr>
              <a:t>RCEP</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member but later withdrew, and has now joined the </a:t>
            </a:r>
            <a:r>
              <a:rPr lang="en-US" altLang="zh-CN" sz="1800" kern="100" dirty="0">
                <a:effectLst/>
                <a:highlight>
                  <a:srgbClr val="00FF00"/>
                </a:highlight>
                <a:latin typeface="Times New Roman" panose="02020603050405020304" pitchFamily="18" charset="0"/>
                <a:ea typeface="DengXian" panose="02010600030101010101" pitchFamily="2" charset="-122"/>
                <a:cs typeface="Times New Roman" panose="02020603050405020304" pitchFamily="18" charset="0"/>
              </a:rPr>
              <a:t>IPEF</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p>
          <a:p>
            <a:pPr marL="285750" indent="-285750">
              <a:buFont typeface="Wingdings" pitchFamily="2" charset="2"/>
              <a:buChar char="p"/>
            </a:pPr>
            <a:r>
              <a:rPr lang="en-US" altLang="zh-CN" kern="100"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Given the Quadrilateral Security Dialogue’s revival, India’s decision is of little surprise. </a:t>
            </a:r>
          </a:p>
          <a:p>
            <a:pPr marL="285750" indent="-285750">
              <a:buFont typeface="Wingdings" pitchFamily="2" charset="2"/>
              <a:buChar char="p"/>
            </a:pPr>
            <a:r>
              <a:rPr lang="en-US" altLang="zh-CN" kern="100"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India’s </a:t>
            </a:r>
            <a:r>
              <a:rPr lang="en-US" altLang="zh-CN" sz="1800" kern="100" dirty="0">
                <a:effectLst/>
                <a:highlight>
                  <a:srgbClr val="00FF00"/>
                </a:highlight>
                <a:latin typeface="Times New Roman" panose="02020603050405020304" pitchFamily="18" charset="0"/>
                <a:ea typeface="DengXian" panose="02010600030101010101" pitchFamily="2" charset="-122"/>
                <a:cs typeface="Times New Roman" panose="02020603050405020304" pitchFamily="18" charset="0"/>
              </a:rPr>
              <a:t>deep rooted ideological distaste </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of free trade agreement </a:t>
            </a:r>
          </a:p>
          <a:p>
            <a:pPr marL="742950" lvl="1" indent="-285750">
              <a:buFont typeface="Wingdings" pitchFamily="2" charset="2"/>
              <a:buChar char="p"/>
            </a:pPr>
            <a:r>
              <a:rPr lang="en-US" altLang="zh-CN" kern="100" dirty="0">
                <a:latin typeface="Times New Roman" panose="02020603050405020304" pitchFamily="18" charset="0"/>
                <a:ea typeface="DengXian" panose="02010600030101010101" pitchFamily="2" charset="-122"/>
                <a:cs typeface="Times New Roman" panose="02020603050405020304" pitchFamily="18" charset="0"/>
              </a:rPr>
              <a:t>A</a:t>
            </a:r>
            <a:r>
              <a:rPr lang="en-US" altLang="zh-CN" kern="100" dirty="0">
                <a:effectLst/>
                <a:latin typeface="Times New Roman" panose="02020603050405020304" pitchFamily="18" charset="0"/>
                <a:ea typeface="DengXian" panose="02010600030101010101" pitchFamily="2" charset="-122"/>
                <a:cs typeface="Times New Roman" panose="02020603050405020304" pitchFamily="18" charset="0"/>
              </a:rPr>
              <a:t> staunchest supporter of economic self-resilience &amp; protectionist approach</a:t>
            </a:r>
          </a:p>
          <a:p>
            <a:pPr marL="742950" lvl="1" indent="-285750">
              <a:buFont typeface="Wingdings" pitchFamily="2" charset="2"/>
              <a:buChar char="p"/>
            </a:pPr>
            <a:r>
              <a:rPr lang="en-US" altLang="zh-CN" kern="100" dirty="0">
                <a:effectLst/>
                <a:latin typeface="Times New Roman" panose="02020603050405020304" pitchFamily="18" charset="0"/>
                <a:ea typeface="DengXian" panose="02010600030101010101" pitchFamily="2" charset="-122"/>
                <a:cs typeface="Times New Roman" panose="02020603050405020304" pitchFamily="18" charset="0"/>
              </a:rPr>
              <a:t>Such an ideology preference is shared by two most powerful political parties of India, </a:t>
            </a:r>
          </a:p>
          <a:p>
            <a:pPr marL="1200150" lvl="2" indent="-285750">
              <a:buFont typeface="Wingdings" pitchFamily="2" charset="2"/>
              <a:buChar char="p"/>
            </a:pPr>
            <a:r>
              <a:rPr lang="en-US" altLang="zh-CN" kern="100" dirty="0" err="1">
                <a:effectLst/>
                <a:latin typeface="Times New Roman" panose="02020603050405020304" pitchFamily="18" charset="0"/>
                <a:ea typeface="DengXian" panose="02010600030101010101" pitchFamily="2" charset="-122"/>
                <a:cs typeface="Times New Roman" panose="02020603050405020304" pitchFamily="18" charset="0"/>
              </a:rPr>
              <a:t>Bharatiya</a:t>
            </a:r>
            <a:r>
              <a:rPr lang="en-US" altLang="zh-CN" kern="100" dirty="0">
                <a:effectLst/>
                <a:latin typeface="Times New Roman" panose="02020603050405020304" pitchFamily="18" charset="0"/>
                <a:ea typeface="DengXian" panose="02010600030101010101" pitchFamily="2" charset="-122"/>
                <a:cs typeface="Times New Roman" panose="02020603050405020304" pitchFamily="18" charset="0"/>
              </a:rPr>
              <a:t> Janata Party and </a:t>
            </a:r>
          </a:p>
          <a:p>
            <a:pPr marL="1200150" lvl="2" indent="-285750">
              <a:buFont typeface="Wingdings" pitchFamily="2" charset="2"/>
              <a:buChar char="p"/>
            </a:pPr>
            <a:r>
              <a:rPr lang="en-US" altLang="zh-CN" kern="100" dirty="0">
                <a:effectLst/>
                <a:latin typeface="Times New Roman" panose="02020603050405020304" pitchFamily="18" charset="0"/>
                <a:ea typeface="DengXian" panose="02010600030101010101" pitchFamily="2" charset="-122"/>
                <a:cs typeface="Times New Roman" panose="02020603050405020304" pitchFamily="18" charset="0"/>
              </a:rPr>
              <a:t>the Indian National Congress, </a:t>
            </a:r>
          </a:p>
          <a:p>
            <a:pPr marL="742950" lvl="1" indent="-285750">
              <a:buFont typeface="Wingdings" pitchFamily="2" charset="2"/>
              <a:buChar char="p"/>
            </a:pPr>
            <a:r>
              <a:rPr lang="en-US" altLang="zh-CN" kern="100" dirty="0">
                <a:effectLst/>
                <a:latin typeface="Times New Roman" panose="02020603050405020304" pitchFamily="18" charset="0"/>
                <a:ea typeface="DengXian" panose="02010600030101010101" pitchFamily="2" charset="-122"/>
                <a:cs typeface="Times New Roman" panose="02020603050405020304" pitchFamily="18" charset="0"/>
              </a:rPr>
              <a:t>India’s withdrawal from RCEP = an effortless consensus domestically</a:t>
            </a:r>
          </a:p>
          <a:p>
            <a:pPr marL="742950" lvl="1" indent="-285750">
              <a:buFont typeface="Wingdings" pitchFamily="2" charset="2"/>
              <a:buChar char="p"/>
            </a:pPr>
            <a:r>
              <a:rPr lang="en-US" altLang="zh-CN" kern="100" dirty="0">
                <a:effectLst/>
                <a:latin typeface="Times New Roman" panose="02020603050405020304" pitchFamily="18" charset="0"/>
                <a:ea typeface="DengXian" panose="02010600030101010101" pitchFamily="2" charset="-122"/>
                <a:cs typeface="Times New Roman" panose="02020603050405020304" pitchFamily="18" charset="0"/>
              </a:rPr>
              <a:t>India’s participation in IPEF = the same distaste that has driven it away from RCEP, </a:t>
            </a:r>
          </a:p>
          <a:p>
            <a:pPr marL="1200150" lvl="2" indent="-285750">
              <a:buFont typeface="Wingdings" pitchFamily="2" charset="2"/>
              <a:buChar char="p"/>
            </a:pPr>
            <a:r>
              <a:rPr lang="en-US" altLang="zh-CN" kern="100" dirty="0">
                <a:effectLst/>
                <a:highlight>
                  <a:srgbClr val="00FF00"/>
                </a:highlight>
                <a:latin typeface="Times New Roman" panose="02020603050405020304" pitchFamily="18" charset="0"/>
                <a:ea typeface="DengXian" panose="02010600030101010101" pitchFamily="2" charset="-122"/>
                <a:cs typeface="Times New Roman" panose="02020603050405020304" pitchFamily="18" charset="0"/>
              </a:rPr>
              <a:t>IPEF is not a free trade agreement</a:t>
            </a:r>
            <a:r>
              <a:rPr lang="en-US" altLang="zh-CN" kern="100" dirty="0">
                <a:effectLst/>
                <a:latin typeface="Times New Roman" panose="02020603050405020304" pitchFamily="18" charset="0"/>
                <a:ea typeface="DengXian" panose="02010600030101010101" pitchFamily="2" charset="-122"/>
                <a:cs typeface="Times New Roman" panose="02020603050405020304" pitchFamily="18" charset="0"/>
              </a:rPr>
              <a:t>, </a:t>
            </a:r>
          </a:p>
          <a:p>
            <a:pPr marL="1200150" lvl="2" indent="-285750">
              <a:buFont typeface="Wingdings" pitchFamily="2" charset="2"/>
              <a:buChar char="p"/>
            </a:pPr>
            <a:r>
              <a:rPr lang="en-US" altLang="zh-CN" kern="100" dirty="0">
                <a:latin typeface="Times New Roman" panose="02020603050405020304" pitchFamily="18" charset="0"/>
                <a:ea typeface="DengXian" panose="02010600030101010101" pitchFamily="2" charset="-122"/>
                <a:cs typeface="Times New Roman" panose="02020603050405020304" pitchFamily="18" charset="0"/>
              </a:rPr>
              <a:t>IPEF’s</a:t>
            </a:r>
            <a:r>
              <a:rPr lang="en-US" altLang="zh-CN" kern="100" dirty="0">
                <a:effectLst/>
                <a:latin typeface="Times New Roman" panose="02020603050405020304" pitchFamily="18" charset="0"/>
                <a:ea typeface="DengXian" panose="02010600030101010101" pitchFamily="2" charset="-122"/>
                <a:cs typeface="Times New Roman" panose="02020603050405020304" pitchFamily="18" charset="0"/>
              </a:rPr>
              <a:t> flexible agenda enables India to stay out of the trade pillar while joining the others</a:t>
            </a:r>
          </a:p>
          <a:p>
            <a:pPr lvl="2"/>
            <a:endParaRPr kumimoji="1" lang="en-US" altLang="zh-CN" sz="2000" dirty="0">
              <a:highlight>
                <a:srgbClr val="00FF00"/>
              </a:highlight>
              <a:latin typeface="Palatino Linotype" panose="02040502050505030304" pitchFamily="18" charset="0"/>
            </a:endParaRPr>
          </a:p>
          <a:p>
            <a:r>
              <a:rPr lang="en-US" altLang="zh-CN" kern="100" dirty="0">
                <a:latin typeface="Times New Roman" panose="02020603050405020304" pitchFamily="18" charset="0"/>
                <a:ea typeface="DengXian" panose="02010600030101010101" pitchFamily="2" charset="-122"/>
                <a:cs typeface="Times New Roman" panose="02020603050405020304" pitchFamily="18" charset="0"/>
              </a:rPr>
              <a:t>A</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galaxy-like regional institutional landscape centers around middle powers themselves</a:t>
            </a:r>
          </a:p>
          <a:p>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Though the recent RCEP and IPEF seem to suggest confrontation, but again, middle powers’ participation in both two institutions has rendered it </a:t>
            </a:r>
            <a:r>
              <a:rPr lang="en-US" altLang="zh-CN" sz="1800" u="sng" kern="100" dirty="0">
                <a:solidFill>
                  <a:schemeClr val="accent2"/>
                </a:solidFill>
                <a:effectLst/>
                <a:latin typeface="Times New Roman" panose="02020603050405020304" pitchFamily="18" charset="0"/>
                <a:ea typeface="DengXian" panose="02010600030101010101" pitchFamily="2" charset="-122"/>
                <a:cs typeface="Times New Roman" panose="02020603050405020304" pitchFamily="18" charset="0"/>
              </a:rPr>
              <a:t>nothing like the separated blocs of the Cold War period. </a:t>
            </a:r>
            <a:endParaRPr kumimoji="1" lang="zh-CN" altLang="en-US" sz="2000" u="sng" dirty="0">
              <a:solidFill>
                <a:schemeClr val="accent2"/>
              </a:solidFill>
              <a:highlight>
                <a:srgbClr val="00FF00"/>
              </a:highlight>
              <a:latin typeface="Palatino Linotype" panose="02040502050505030304" pitchFamily="18" charset="0"/>
            </a:endParaRPr>
          </a:p>
        </p:txBody>
      </p:sp>
    </p:spTree>
    <p:extLst>
      <p:ext uri="{BB962C8B-B14F-4D97-AF65-F5344CB8AC3E}">
        <p14:creationId xmlns:p14="http://schemas.microsoft.com/office/powerpoint/2010/main" val="1806606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C3E4F6C-B9F6-A146-B5B5-B366BBCBEE68}"/>
              </a:ext>
            </a:extLst>
          </p:cNvPr>
          <p:cNvSpPr/>
          <p:nvPr/>
        </p:nvSpPr>
        <p:spPr>
          <a:xfrm>
            <a:off x="6319717" y="2868706"/>
            <a:ext cx="5038006" cy="360540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1050" b="1" dirty="0">
                <a:solidFill>
                  <a:schemeClr val="accent2"/>
                </a:solidFill>
                <a:latin typeface="Palatino Linotype" panose="02040502050505030304" pitchFamily="18" charset="0"/>
              </a:rPr>
              <a:t>RCEP &amp; IPEF</a:t>
            </a:r>
          </a:p>
          <a:p>
            <a:pPr algn="ctr"/>
            <a:r>
              <a:rPr kumimoji="1" lang="en-US" altLang="zh-CN" sz="1000" dirty="0">
                <a:latin typeface="Palatino Linotype" panose="02040502050505030304" pitchFamily="18" charset="0"/>
              </a:rPr>
              <a:t>US, China: exclusive &amp;  Middle powers: inclusive</a:t>
            </a:r>
          </a:p>
          <a:p>
            <a:pPr algn="ctr"/>
            <a:endParaRPr kumimoji="1" lang="en-US" altLang="zh-CN" sz="1000" dirty="0">
              <a:latin typeface="Palatino Linotype" panose="02040502050505030304" pitchFamily="18" charset="0"/>
            </a:endParaRPr>
          </a:p>
          <a:p>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The India case: </a:t>
            </a:r>
          </a:p>
          <a:p>
            <a:pPr marL="285750" indent="-285750">
              <a:buFont typeface="Wingdings" pitchFamily="2" charset="2"/>
              <a:buChar char="p"/>
            </a:pP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once a RCEP member but later withdrew, and has now joined the IPEF. </a:t>
            </a:r>
          </a:p>
          <a:p>
            <a:pPr marL="285750" indent="-285750">
              <a:buFont typeface="Wingdings" pitchFamily="2" charset="2"/>
              <a:buChar char="p"/>
            </a:pPr>
            <a:r>
              <a:rPr lang="en-US" altLang="zh-CN" sz="900" kern="100"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Given the Quadrilateral Security Dialogue’s revival, India’s decision is of little surprise. </a:t>
            </a:r>
          </a:p>
          <a:p>
            <a:pPr marL="285750" indent="-285750">
              <a:buFont typeface="Wingdings" pitchFamily="2" charset="2"/>
              <a:buChar char="p"/>
            </a:pPr>
            <a:r>
              <a:rPr lang="en-US" altLang="zh-CN" sz="900" kern="100"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India’s deep rooted ideological distaste of free trade agreement </a:t>
            </a:r>
          </a:p>
          <a:p>
            <a:pPr marL="742950" lvl="1" indent="-285750">
              <a:buFont typeface="Wingdings" pitchFamily="2" charset="2"/>
              <a:buChar char="p"/>
            </a:pPr>
            <a:r>
              <a:rPr lang="en-US" altLang="zh-CN" sz="900" kern="100" dirty="0">
                <a:latin typeface="Times New Roman" panose="02020603050405020304" pitchFamily="18" charset="0"/>
                <a:ea typeface="DengXian" panose="02010600030101010101" pitchFamily="2" charset="-122"/>
                <a:cs typeface="Times New Roman" panose="02020603050405020304" pitchFamily="18" charset="0"/>
              </a:rPr>
              <a:t>A</a:t>
            </a: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 staunchest supporter of economic self-resilience &amp; protectionist approach</a:t>
            </a:r>
          </a:p>
          <a:p>
            <a:pPr marL="742950" lvl="1" indent="-285750">
              <a:buFont typeface="Wingdings" pitchFamily="2" charset="2"/>
              <a:buChar char="p"/>
            </a:pP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Such an ideology preference is shared by two most powerful political parties of India, </a:t>
            </a:r>
          </a:p>
          <a:p>
            <a:pPr marL="1200150" lvl="2" indent="-285750">
              <a:buFont typeface="Wingdings" pitchFamily="2" charset="2"/>
              <a:buChar char="p"/>
            </a:pPr>
            <a:r>
              <a:rPr lang="en-US" altLang="zh-CN" sz="900" kern="100" dirty="0" err="1">
                <a:effectLst/>
                <a:latin typeface="Times New Roman" panose="02020603050405020304" pitchFamily="18" charset="0"/>
                <a:ea typeface="DengXian" panose="02010600030101010101" pitchFamily="2" charset="-122"/>
                <a:cs typeface="Times New Roman" panose="02020603050405020304" pitchFamily="18" charset="0"/>
              </a:rPr>
              <a:t>Bharatiya</a:t>
            </a: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 Janata Party and </a:t>
            </a:r>
          </a:p>
          <a:p>
            <a:pPr marL="1200150" lvl="2" indent="-285750">
              <a:buFont typeface="Wingdings" pitchFamily="2" charset="2"/>
              <a:buChar char="p"/>
            </a:pP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the Indian National Congress, </a:t>
            </a:r>
          </a:p>
          <a:p>
            <a:pPr marL="742950" lvl="1" indent="-285750">
              <a:buFont typeface="Wingdings" pitchFamily="2" charset="2"/>
              <a:buChar char="p"/>
            </a:pP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India’s withdrawal from RCEP = an effortless consensus domestically</a:t>
            </a:r>
          </a:p>
          <a:p>
            <a:pPr marL="742950" lvl="1" indent="-285750">
              <a:buFont typeface="Wingdings" pitchFamily="2" charset="2"/>
              <a:buChar char="p"/>
            </a:pP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India’s participation in IPEF = the same distaste that has driven it away from RCEP, </a:t>
            </a:r>
          </a:p>
          <a:p>
            <a:pPr marL="1200150" lvl="2" indent="-285750">
              <a:buFont typeface="Wingdings" pitchFamily="2" charset="2"/>
              <a:buChar char="p"/>
            </a:pP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IPEF is not a free trade agreement, </a:t>
            </a:r>
          </a:p>
          <a:p>
            <a:pPr marL="1200150" lvl="2" indent="-285750">
              <a:buFont typeface="Wingdings" pitchFamily="2" charset="2"/>
              <a:buChar char="p"/>
            </a:pPr>
            <a:r>
              <a:rPr lang="en-US" altLang="zh-CN" sz="900" kern="100" dirty="0">
                <a:latin typeface="Times New Roman" panose="02020603050405020304" pitchFamily="18" charset="0"/>
                <a:ea typeface="DengXian" panose="02010600030101010101" pitchFamily="2" charset="-122"/>
                <a:cs typeface="Times New Roman" panose="02020603050405020304" pitchFamily="18" charset="0"/>
              </a:rPr>
              <a:t>IPEF’s</a:t>
            </a: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 flexible agenda enables India to stay out of the trade pillar while joining the others</a:t>
            </a:r>
          </a:p>
          <a:p>
            <a:pPr lvl="2"/>
            <a:endParaRPr kumimoji="1" lang="en-US" altLang="zh-CN" sz="1000" dirty="0">
              <a:highlight>
                <a:srgbClr val="00FF00"/>
              </a:highlight>
              <a:latin typeface="Palatino Linotype" panose="02040502050505030304" pitchFamily="18" charset="0"/>
            </a:endParaRPr>
          </a:p>
          <a:p>
            <a:r>
              <a:rPr lang="en-US" altLang="zh-CN" sz="900" kern="100" dirty="0">
                <a:latin typeface="Times New Roman" panose="02020603050405020304" pitchFamily="18" charset="0"/>
                <a:ea typeface="DengXian" panose="02010600030101010101" pitchFamily="2" charset="-122"/>
                <a:cs typeface="Times New Roman" panose="02020603050405020304" pitchFamily="18" charset="0"/>
              </a:rPr>
              <a:t>A</a:t>
            </a:r>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 galaxy-like regional institutional landscape centers around middle powers themselves</a:t>
            </a:r>
          </a:p>
          <a:p>
            <a:r>
              <a:rPr lang="en-US" altLang="zh-CN" sz="900" kern="100" dirty="0">
                <a:effectLst/>
                <a:latin typeface="Times New Roman" panose="02020603050405020304" pitchFamily="18" charset="0"/>
                <a:ea typeface="DengXian" panose="02010600030101010101" pitchFamily="2" charset="-122"/>
                <a:cs typeface="Times New Roman" panose="02020603050405020304" pitchFamily="18" charset="0"/>
              </a:rPr>
              <a:t>Though the recent RCEP and IPEF seem to suggest confrontation, but again, middle powers’ participation in both two institutions has rendered it </a:t>
            </a:r>
            <a:r>
              <a:rPr lang="en-US" altLang="zh-CN" sz="900" u="sng" kern="100" dirty="0">
                <a:solidFill>
                  <a:schemeClr val="accent2"/>
                </a:solidFill>
                <a:effectLst/>
                <a:latin typeface="Times New Roman" panose="02020603050405020304" pitchFamily="18" charset="0"/>
                <a:ea typeface="DengXian" panose="02010600030101010101" pitchFamily="2" charset="-122"/>
                <a:cs typeface="Times New Roman" panose="02020603050405020304" pitchFamily="18" charset="0"/>
              </a:rPr>
              <a:t>nothing like the separated blocs of the Cold War period. </a:t>
            </a:r>
            <a:endParaRPr kumimoji="1" lang="zh-CN" altLang="en-US" sz="1000" u="sng" dirty="0">
              <a:solidFill>
                <a:schemeClr val="accent2"/>
              </a:solidFill>
              <a:highlight>
                <a:srgbClr val="00FF00"/>
              </a:highlight>
              <a:latin typeface="Palatino Linotype" panose="02040502050505030304" pitchFamily="18" charset="0"/>
            </a:endParaRPr>
          </a:p>
        </p:txBody>
      </p:sp>
      <p:sp>
        <p:nvSpPr>
          <p:cNvPr id="2" name="矩形 1">
            <a:extLst>
              <a:ext uri="{FF2B5EF4-FFF2-40B4-BE49-F238E27FC236}">
                <a16:creationId xmlns:a16="http://schemas.microsoft.com/office/drawing/2014/main" id="{720BC26C-4B34-85CA-548D-7148DA7063BA}"/>
              </a:ext>
            </a:extLst>
          </p:cNvPr>
          <p:cNvSpPr/>
          <p:nvPr/>
        </p:nvSpPr>
        <p:spPr>
          <a:xfrm>
            <a:off x="834276" y="2902973"/>
            <a:ext cx="4968667" cy="362738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800" dirty="0">
                <a:latin typeface="Iowan Old Style Roman" panose="02040602040506020204" pitchFamily="18" charset="0"/>
              </a:rPr>
              <a:t>ASEAN (1967) &amp; ASEAN Centrality</a:t>
            </a:r>
          </a:p>
          <a:p>
            <a:pPr algn="ctr"/>
            <a:r>
              <a:rPr kumimoji="1" lang="en-US" altLang="zh-CN" sz="800" dirty="0">
                <a:latin typeface="Iowan Old Style Roman" panose="02040602040506020204" pitchFamily="18" charset="0"/>
              </a:rPr>
              <a:t>Inclusive &gt; Exclusive</a:t>
            </a:r>
          </a:p>
          <a:p>
            <a:r>
              <a:rPr lang="en-US" altLang="zh-CN" sz="800" kern="100" dirty="0">
                <a:latin typeface="Iowan Old Style Roman" panose="02040602040506020204" pitchFamily="18" charset="0"/>
                <a:ea typeface="DengXian" panose="02010600030101010101" pitchFamily="2" charset="-122"/>
              </a:rPr>
              <a:t>A</a:t>
            </a:r>
            <a:r>
              <a:rPr lang="en-US" altLang="zh-CN" sz="800" kern="100" dirty="0">
                <a:effectLst/>
                <a:latin typeface="Iowan Old Style Roman" panose="02040602040506020204" pitchFamily="18" charset="0"/>
                <a:ea typeface="DengXian" panose="02010600030101010101" pitchFamily="2" charset="-122"/>
              </a:rPr>
              <a:t>t the beginning:</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800" kern="100" dirty="0">
                <a:effectLst/>
                <a:latin typeface="Iowan Old Style Roman" panose="02040602040506020204" pitchFamily="18" charset="0"/>
                <a:ea typeface="DengXian" panose="02010600030101010101" pitchFamily="2" charset="-122"/>
              </a:rPr>
              <a:t> proposed an exclusive plan, i.e., to create an East Asia Economic Caucus (EAEC) and contain the growing influence the US has within APEC and the whole Asia. (basically an APEC without North America and the Oceania)</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failed </a:t>
            </a:r>
          </a:p>
          <a:p>
            <a:pPr marL="742950" lvl="1"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strong opposition from the US and </a:t>
            </a:r>
            <a:r>
              <a:rPr lang="en-US" altLang="zh-CN" sz="800" kern="100" dirty="0">
                <a:effectLst/>
                <a:highlight>
                  <a:srgbClr val="00FF00"/>
                </a:highlight>
                <a:latin typeface="Iowan Old Style Roman" panose="02040602040506020204" pitchFamily="18" charset="0"/>
                <a:ea typeface="DengXian" panose="02010600030101010101" pitchFamily="2" charset="-122"/>
              </a:rPr>
              <a:t>Australia</a:t>
            </a:r>
            <a:r>
              <a:rPr lang="en-US" altLang="zh-CN" sz="800" kern="100" dirty="0">
                <a:effectLst/>
                <a:latin typeface="Iowan Old Style Roman" panose="02040602040506020204" pitchFamily="18" charset="0"/>
                <a:ea typeface="DengXian" panose="02010600030101010101" pitchFamily="2" charset="-122"/>
              </a:rPr>
              <a:t>, </a:t>
            </a:r>
          </a:p>
          <a:p>
            <a:pPr marL="742950" lvl="1"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Japan</a:t>
            </a:r>
            <a:r>
              <a:rPr lang="en-US" altLang="zh-CN" sz="800" kern="100" dirty="0">
                <a:effectLst/>
                <a:latin typeface="Iowan Old Style Roman" panose="02040602040506020204" pitchFamily="18" charset="0"/>
                <a:ea typeface="DengXian" panose="02010600030101010101" pitchFamily="2" charset="-122"/>
              </a:rPr>
              <a:t>’s “deliberate ambivalence”: desired the effects of the EAEC on the one hand but too dependent on the West for economic restoration on the other </a:t>
            </a:r>
          </a:p>
          <a:p>
            <a:endParaRPr lang="en-US" altLang="zh-CN" sz="800" kern="100" dirty="0">
              <a:latin typeface="Iowan Old Style Roman" panose="02040602040506020204" pitchFamily="18" charset="0"/>
              <a:ea typeface="DengXian" panose="02010600030101010101" pitchFamily="2" charset="-122"/>
            </a:endParaRPr>
          </a:p>
          <a:p>
            <a:r>
              <a:rPr lang="en-US" altLang="zh-CN" sz="800" kern="100" dirty="0">
                <a:latin typeface="Iowan Old Style Roman" panose="02040602040506020204" pitchFamily="18" charset="0"/>
                <a:ea typeface="DengXian" panose="02010600030101010101" pitchFamily="2" charset="-122"/>
              </a:rPr>
              <a:t>Later on</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ASEAN Plus Three (APT)  took hold in 1999, with the same membership as EAEC. </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Japan</a:t>
            </a:r>
            <a:r>
              <a:rPr lang="en-US" altLang="zh-CN" sz="800" kern="100" dirty="0">
                <a:effectLst/>
                <a:latin typeface="Iowan Old Style Roman" panose="02040602040506020204" pitchFamily="18" charset="0"/>
                <a:ea typeface="DengXian" panose="02010600030101010101" pitchFamily="2" charset="-122"/>
              </a:rPr>
              <a:t> Joined: the quality of Japan-US alliance changed and Japan’s national interest shifted back to East and South East Asia. </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800" kern="100" dirty="0">
                <a:effectLst/>
                <a:latin typeface="Iowan Old Style Roman" panose="02040602040506020204" pitchFamily="18" charset="0"/>
                <a:ea typeface="DengXian" panose="02010600030101010101" pitchFamily="2" charset="-122"/>
              </a:rPr>
              <a:t>, the 1997 economic crisis caught them off guard</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Australia</a:t>
            </a:r>
            <a:r>
              <a:rPr lang="en-US" altLang="zh-CN" sz="800" kern="100" dirty="0">
                <a:effectLst/>
                <a:latin typeface="Iowan Old Style Roman" panose="02040602040506020204" pitchFamily="18" charset="0"/>
                <a:ea typeface="DengXian" panose="02010600030101010101" pitchFamily="2" charset="-122"/>
              </a:rPr>
              <a:t>, New Zealand and </a:t>
            </a:r>
            <a:r>
              <a:rPr lang="en-US" altLang="zh-CN" sz="800" kern="100" dirty="0">
                <a:effectLst/>
                <a:highlight>
                  <a:srgbClr val="00FF00"/>
                </a:highlight>
                <a:latin typeface="Iowan Old Style Roman" panose="02040602040506020204" pitchFamily="18" charset="0"/>
                <a:ea typeface="DengXian" panose="02010600030101010101" pitchFamily="2" charset="-122"/>
              </a:rPr>
              <a:t>India</a:t>
            </a:r>
            <a:r>
              <a:rPr lang="en-US" altLang="zh-CN" sz="800" kern="100" dirty="0">
                <a:effectLst/>
                <a:latin typeface="Iowan Old Style Roman" panose="02040602040506020204" pitchFamily="18" charset="0"/>
                <a:ea typeface="DengXian" panose="02010600030101010101" pitchFamily="2" charset="-122"/>
              </a:rPr>
              <a:t> joined and enlarged the APT to form the East Asia Summit (EAS) in 2005.</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In 2011, the US under the Obama administration participated in the sixth EAS; </a:t>
            </a:r>
          </a:p>
          <a:p>
            <a:endParaRPr lang="en-US" altLang="zh-CN" sz="800" kern="100" dirty="0">
              <a:effectLst/>
              <a:latin typeface="Iowan Old Style Roman" panose="02040602040506020204" pitchFamily="18" charset="0"/>
              <a:ea typeface="DengXian" panose="02010600030101010101" pitchFamily="2" charset="-122"/>
            </a:endParaRPr>
          </a:p>
          <a:p>
            <a:r>
              <a:rPr lang="en-US" altLang="zh-CN" sz="800" kern="100" dirty="0">
                <a:effectLst/>
                <a:latin typeface="Iowan Old Style Roman" panose="02040602040506020204" pitchFamily="18" charset="0"/>
                <a:ea typeface="DengXian" panose="02010600030101010101" pitchFamily="2" charset="-122"/>
              </a:rPr>
              <a:t>From the American perspective = its pivot to Asia strategy, </a:t>
            </a:r>
          </a:p>
          <a:p>
            <a:r>
              <a:rPr lang="en-US" altLang="zh-CN" sz="800" kern="100" dirty="0">
                <a:latin typeface="Iowan Old Style Roman" panose="02040602040506020204" pitchFamily="18" charset="0"/>
                <a:ea typeface="DengXian" panose="02010600030101010101" pitchFamily="2" charset="-122"/>
              </a:rPr>
              <a:t>F</a:t>
            </a:r>
            <a:r>
              <a:rPr lang="en-US" altLang="zh-CN" sz="800" kern="100" dirty="0">
                <a:effectLst/>
                <a:latin typeface="Iowan Old Style Roman" panose="02040602040506020204" pitchFamily="18" charset="0"/>
                <a:ea typeface="DengXian" panose="02010600030101010101" pitchFamily="2" charset="-122"/>
              </a:rPr>
              <a:t>rom the institutional balancing perspective = Asian middle powers welcoming the US in to counterbalance China</a:t>
            </a:r>
            <a:endParaRPr kumimoji="1" lang="zh-CN" altLang="en-US" sz="800" dirty="0">
              <a:latin typeface="Iowan Old Style Roman" panose="02040602040506020204" pitchFamily="18" charset="0"/>
            </a:endParaRPr>
          </a:p>
        </p:txBody>
      </p:sp>
      <p:sp>
        <p:nvSpPr>
          <p:cNvPr id="8" name="矩形 7">
            <a:extLst>
              <a:ext uri="{FF2B5EF4-FFF2-40B4-BE49-F238E27FC236}">
                <a16:creationId xmlns:a16="http://schemas.microsoft.com/office/drawing/2014/main" id="{69D33CB7-8648-8B6E-FA33-704260E3574D}"/>
              </a:ext>
            </a:extLst>
          </p:cNvPr>
          <p:cNvSpPr/>
          <p:nvPr/>
        </p:nvSpPr>
        <p:spPr>
          <a:xfrm>
            <a:off x="834277" y="2880995"/>
            <a:ext cx="4968667" cy="362738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800" dirty="0">
                <a:latin typeface="Iowan Old Style Roman" panose="02040602040506020204" pitchFamily="18" charset="0"/>
              </a:rPr>
              <a:t>ASEAN (1967) &amp; ASEAN Centrality</a:t>
            </a:r>
          </a:p>
          <a:p>
            <a:pPr algn="ctr"/>
            <a:r>
              <a:rPr kumimoji="1" lang="en-US" altLang="zh-CN" sz="800" dirty="0">
                <a:latin typeface="Iowan Old Style Roman" panose="02040602040506020204" pitchFamily="18" charset="0"/>
              </a:rPr>
              <a:t>Inclusive &gt; Exclusive</a:t>
            </a:r>
          </a:p>
          <a:p>
            <a:r>
              <a:rPr lang="en-US" altLang="zh-CN" sz="800" kern="100" dirty="0">
                <a:latin typeface="Iowan Old Style Roman" panose="02040602040506020204" pitchFamily="18" charset="0"/>
                <a:ea typeface="DengXian" panose="02010600030101010101" pitchFamily="2" charset="-122"/>
              </a:rPr>
              <a:t>A</a:t>
            </a:r>
            <a:r>
              <a:rPr lang="en-US" altLang="zh-CN" sz="800" kern="100" dirty="0">
                <a:effectLst/>
                <a:latin typeface="Iowan Old Style Roman" panose="02040602040506020204" pitchFamily="18" charset="0"/>
                <a:ea typeface="DengXian" panose="02010600030101010101" pitchFamily="2" charset="-122"/>
              </a:rPr>
              <a:t>t the beginning:</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800" kern="100" dirty="0">
                <a:effectLst/>
                <a:latin typeface="Iowan Old Style Roman" panose="02040602040506020204" pitchFamily="18" charset="0"/>
                <a:ea typeface="DengXian" panose="02010600030101010101" pitchFamily="2" charset="-122"/>
              </a:rPr>
              <a:t> proposed an exclusive plan, i.e., to create an East Asia Economic Caucus (EAEC) and contain the growing influence the US has within APEC and the whole Asia. (basically an APEC without North America and the Oceania)</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failed </a:t>
            </a:r>
          </a:p>
          <a:p>
            <a:pPr marL="742950" lvl="1"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strong opposition from the US and </a:t>
            </a:r>
            <a:r>
              <a:rPr lang="en-US" altLang="zh-CN" sz="800" kern="100" dirty="0">
                <a:effectLst/>
                <a:highlight>
                  <a:srgbClr val="00FF00"/>
                </a:highlight>
                <a:latin typeface="Iowan Old Style Roman" panose="02040602040506020204" pitchFamily="18" charset="0"/>
                <a:ea typeface="DengXian" panose="02010600030101010101" pitchFamily="2" charset="-122"/>
              </a:rPr>
              <a:t>Australia</a:t>
            </a:r>
            <a:r>
              <a:rPr lang="en-US" altLang="zh-CN" sz="800" kern="100" dirty="0">
                <a:effectLst/>
                <a:latin typeface="Iowan Old Style Roman" panose="02040602040506020204" pitchFamily="18" charset="0"/>
                <a:ea typeface="DengXian" panose="02010600030101010101" pitchFamily="2" charset="-122"/>
              </a:rPr>
              <a:t>, </a:t>
            </a:r>
          </a:p>
          <a:p>
            <a:pPr marL="742950" lvl="1"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Japan</a:t>
            </a:r>
            <a:r>
              <a:rPr lang="en-US" altLang="zh-CN" sz="800" kern="100" dirty="0">
                <a:effectLst/>
                <a:latin typeface="Iowan Old Style Roman" panose="02040602040506020204" pitchFamily="18" charset="0"/>
                <a:ea typeface="DengXian" panose="02010600030101010101" pitchFamily="2" charset="-122"/>
              </a:rPr>
              <a:t>’s “deliberate ambivalence”: desired the effects of the EAEC on the one hand but too dependent on the West for economic restoration on the other </a:t>
            </a:r>
          </a:p>
          <a:p>
            <a:endParaRPr lang="en-US" altLang="zh-CN" sz="800" kern="100" dirty="0">
              <a:latin typeface="Iowan Old Style Roman" panose="02040602040506020204" pitchFamily="18" charset="0"/>
              <a:ea typeface="DengXian" panose="02010600030101010101" pitchFamily="2" charset="-122"/>
            </a:endParaRPr>
          </a:p>
          <a:p>
            <a:r>
              <a:rPr lang="en-US" altLang="zh-CN" sz="800" kern="100" dirty="0">
                <a:latin typeface="Iowan Old Style Roman" panose="02040602040506020204" pitchFamily="18" charset="0"/>
                <a:ea typeface="DengXian" panose="02010600030101010101" pitchFamily="2" charset="-122"/>
              </a:rPr>
              <a:t>Later on</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ASEAN Plus Three (APT)  took hold in 1999, with the same membership as EAEC. </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Japan</a:t>
            </a:r>
            <a:r>
              <a:rPr lang="en-US" altLang="zh-CN" sz="800" kern="100" dirty="0">
                <a:effectLst/>
                <a:latin typeface="Iowan Old Style Roman" panose="02040602040506020204" pitchFamily="18" charset="0"/>
                <a:ea typeface="DengXian" panose="02010600030101010101" pitchFamily="2" charset="-122"/>
              </a:rPr>
              <a:t> Joined: the quality of Japan-US alliance changed and Japan’s national interest shifted back to East and South East Asia. </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Malaysia</a:t>
            </a:r>
            <a:r>
              <a:rPr lang="en-US" altLang="zh-CN" sz="800" kern="100" dirty="0">
                <a:effectLst/>
                <a:latin typeface="Iowan Old Style Roman" panose="02040602040506020204" pitchFamily="18" charset="0"/>
                <a:ea typeface="DengXian" panose="02010600030101010101" pitchFamily="2" charset="-122"/>
              </a:rPr>
              <a:t>, the 1997 economic crisis caught them off guard</a:t>
            </a:r>
          </a:p>
          <a:p>
            <a:pPr marL="285750" indent="-285750">
              <a:buFont typeface="Wingdings" pitchFamily="2" charset="2"/>
              <a:buChar char="p"/>
            </a:pPr>
            <a:r>
              <a:rPr lang="en-US" altLang="zh-CN" sz="800" kern="100" dirty="0">
                <a:effectLst/>
                <a:highlight>
                  <a:srgbClr val="00FF00"/>
                </a:highlight>
                <a:latin typeface="Iowan Old Style Roman" panose="02040602040506020204" pitchFamily="18" charset="0"/>
                <a:ea typeface="DengXian" panose="02010600030101010101" pitchFamily="2" charset="-122"/>
              </a:rPr>
              <a:t>Australia</a:t>
            </a:r>
            <a:r>
              <a:rPr lang="en-US" altLang="zh-CN" sz="800" kern="100" dirty="0">
                <a:effectLst/>
                <a:latin typeface="Iowan Old Style Roman" panose="02040602040506020204" pitchFamily="18" charset="0"/>
                <a:ea typeface="DengXian" panose="02010600030101010101" pitchFamily="2" charset="-122"/>
              </a:rPr>
              <a:t>, New Zealand and </a:t>
            </a:r>
            <a:r>
              <a:rPr lang="en-US" altLang="zh-CN" sz="800" kern="100" dirty="0">
                <a:effectLst/>
                <a:highlight>
                  <a:srgbClr val="00FF00"/>
                </a:highlight>
                <a:latin typeface="Iowan Old Style Roman" panose="02040602040506020204" pitchFamily="18" charset="0"/>
                <a:ea typeface="DengXian" panose="02010600030101010101" pitchFamily="2" charset="-122"/>
              </a:rPr>
              <a:t>India</a:t>
            </a:r>
            <a:r>
              <a:rPr lang="en-US" altLang="zh-CN" sz="800" kern="100" dirty="0">
                <a:effectLst/>
                <a:latin typeface="Iowan Old Style Roman" panose="02040602040506020204" pitchFamily="18" charset="0"/>
                <a:ea typeface="DengXian" panose="02010600030101010101" pitchFamily="2" charset="-122"/>
              </a:rPr>
              <a:t> joined and enlarged the APT to form the East Asia Summit (EAS) in 2005.</a:t>
            </a:r>
          </a:p>
          <a:p>
            <a:pPr marL="285750" indent="-285750">
              <a:buFont typeface="Wingdings" pitchFamily="2" charset="2"/>
              <a:buChar char="p"/>
            </a:pPr>
            <a:r>
              <a:rPr lang="en-US" altLang="zh-CN" sz="800" kern="100" dirty="0">
                <a:effectLst/>
                <a:latin typeface="Iowan Old Style Roman" panose="02040602040506020204" pitchFamily="18" charset="0"/>
                <a:ea typeface="DengXian" panose="02010600030101010101" pitchFamily="2" charset="-122"/>
              </a:rPr>
              <a:t>In 2011, the US under the Obama administration participated in the sixth EAS; </a:t>
            </a:r>
          </a:p>
          <a:p>
            <a:endParaRPr lang="en-US" altLang="zh-CN" sz="800" kern="100" dirty="0">
              <a:effectLst/>
              <a:latin typeface="Iowan Old Style Roman" panose="02040602040506020204" pitchFamily="18" charset="0"/>
              <a:ea typeface="DengXian" panose="02010600030101010101" pitchFamily="2" charset="-122"/>
            </a:endParaRPr>
          </a:p>
          <a:p>
            <a:r>
              <a:rPr lang="en-US" altLang="zh-CN" sz="800" kern="100" dirty="0">
                <a:effectLst/>
                <a:latin typeface="Iowan Old Style Roman" panose="02040602040506020204" pitchFamily="18" charset="0"/>
                <a:ea typeface="DengXian" panose="02010600030101010101" pitchFamily="2" charset="-122"/>
              </a:rPr>
              <a:t>From the American perspective = its pivot to Asia strategy, </a:t>
            </a:r>
          </a:p>
          <a:p>
            <a:r>
              <a:rPr lang="en-US" altLang="zh-CN" sz="800" kern="100" dirty="0">
                <a:latin typeface="Iowan Old Style Roman" panose="02040602040506020204" pitchFamily="18" charset="0"/>
                <a:ea typeface="DengXian" panose="02010600030101010101" pitchFamily="2" charset="-122"/>
              </a:rPr>
              <a:t>F</a:t>
            </a:r>
            <a:r>
              <a:rPr lang="en-US" altLang="zh-CN" sz="800" kern="100" dirty="0">
                <a:effectLst/>
                <a:latin typeface="Iowan Old Style Roman" panose="02040602040506020204" pitchFamily="18" charset="0"/>
                <a:ea typeface="DengXian" panose="02010600030101010101" pitchFamily="2" charset="-122"/>
              </a:rPr>
              <a:t>rom the institutional balancing perspective = Asian middle powers welcoming the US in to counterbalance China</a:t>
            </a:r>
            <a:endParaRPr kumimoji="1" lang="zh-CN" altLang="en-US" sz="800" dirty="0">
              <a:latin typeface="Iowan Old Style Roman" panose="02040602040506020204" pitchFamily="18" charset="0"/>
            </a:endParaRPr>
          </a:p>
        </p:txBody>
      </p:sp>
      <p:sp>
        <p:nvSpPr>
          <p:cNvPr id="4" name="文本框 3">
            <a:extLst>
              <a:ext uri="{FF2B5EF4-FFF2-40B4-BE49-F238E27FC236}">
                <a16:creationId xmlns:a16="http://schemas.microsoft.com/office/drawing/2014/main" id="{2C679B41-3B47-CED6-7F76-4C768A7EC9D3}"/>
              </a:ext>
            </a:extLst>
          </p:cNvPr>
          <p:cNvSpPr txBox="1"/>
          <p:nvPr/>
        </p:nvSpPr>
        <p:spPr>
          <a:xfrm>
            <a:off x="218492" y="266807"/>
            <a:ext cx="5518919" cy="400110"/>
          </a:xfrm>
          <a:prstGeom prst="rect">
            <a:avLst/>
          </a:prstGeom>
          <a:noFill/>
        </p:spPr>
        <p:txBody>
          <a:bodyPr wrap="square" rtlCol="0">
            <a:spAutoFit/>
          </a:bodyPr>
          <a:lstStyle/>
          <a:p>
            <a:r>
              <a:rPr kumimoji="1" lang="en-US" altLang="zh-CN" sz="2000" dirty="0">
                <a:latin typeface="Palatino Linotype" panose="02040502050505030304" pitchFamily="18" charset="0"/>
              </a:rPr>
              <a:t>Analysis: Institutional Balancing in practice</a:t>
            </a:r>
            <a:endParaRPr kumimoji="1" lang="zh-CN" altLang="en-US" sz="2000" dirty="0">
              <a:latin typeface="Palatino Linotype" panose="02040502050505030304" pitchFamily="18" charset="0"/>
            </a:endParaRPr>
          </a:p>
        </p:txBody>
      </p:sp>
      <p:sp>
        <p:nvSpPr>
          <p:cNvPr id="6" name="文本框 5">
            <a:extLst>
              <a:ext uri="{FF2B5EF4-FFF2-40B4-BE49-F238E27FC236}">
                <a16:creationId xmlns:a16="http://schemas.microsoft.com/office/drawing/2014/main" id="{12A0AB28-D3C1-FC9A-857A-BB27BFFCD617}"/>
              </a:ext>
            </a:extLst>
          </p:cNvPr>
          <p:cNvSpPr txBox="1"/>
          <p:nvPr/>
        </p:nvSpPr>
        <p:spPr>
          <a:xfrm>
            <a:off x="738445" y="1000115"/>
            <a:ext cx="10861884" cy="1569660"/>
          </a:xfrm>
          <a:prstGeom prst="rect">
            <a:avLst/>
          </a:prstGeom>
          <a:noFill/>
        </p:spPr>
        <p:txBody>
          <a:bodyPr wrap="square" rtlCol="0">
            <a:spAutoFit/>
          </a:bodyPr>
          <a:lstStyle/>
          <a:p>
            <a:r>
              <a:rPr lang="en-US" altLang="zh-CN" sz="2400" kern="100" dirty="0">
                <a:effectLst/>
                <a:latin typeface="Times New Roman" panose="02020603050405020304" pitchFamily="18" charset="0"/>
                <a:ea typeface="DengXian" panose="02010600030101010101" pitchFamily="2" charset="-122"/>
              </a:rPr>
              <a:t>A -</a:t>
            </a:r>
            <a:r>
              <a:rPr lang="en-US" altLang="zh-CN" sz="2400" kern="100" dirty="0">
                <a:solidFill>
                  <a:schemeClr val="accent2"/>
                </a:solidFill>
                <a:effectLst/>
                <a:latin typeface="Times New Roman" panose="02020603050405020304" pitchFamily="18" charset="0"/>
                <a:ea typeface="DengXian" panose="02010600030101010101" pitchFamily="2" charset="-122"/>
              </a:rPr>
              <a:t> join the institution</a:t>
            </a:r>
            <a:r>
              <a:rPr lang="en-US" altLang="zh-CN" sz="2400" kern="100" dirty="0">
                <a:effectLst/>
                <a:latin typeface="Times New Roman" panose="02020603050405020304" pitchFamily="18" charset="0"/>
                <a:ea typeface="DengXian" panose="02010600030101010101" pitchFamily="2" charset="-122"/>
              </a:rPr>
              <a:t>, influencing the norms and decisions from the inside, gaining political and economic interests as a recipient country; </a:t>
            </a:r>
          </a:p>
          <a:p>
            <a:r>
              <a:rPr lang="en-US" altLang="zh-CN" sz="2400" kern="100" dirty="0">
                <a:effectLst/>
                <a:latin typeface="Times New Roman" panose="02020603050405020304" pitchFamily="18" charset="0"/>
                <a:ea typeface="DengXian" panose="02010600030101010101" pitchFamily="2" charset="-122"/>
              </a:rPr>
              <a:t>B - </a:t>
            </a:r>
            <a:r>
              <a:rPr lang="en-US" altLang="zh-CN" sz="2400" kern="100" dirty="0">
                <a:solidFill>
                  <a:schemeClr val="accent2"/>
                </a:solidFill>
                <a:effectLst/>
                <a:latin typeface="Times New Roman" panose="02020603050405020304" pitchFamily="18" charset="0"/>
                <a:ea typeface="DengXian" panose="02010600030101010101" pitchFamily="2" charset="-122"/>
              </a:rPr>
              <a:t>initiate one of their own</a:t>
            </a:r>
            <a:r>
              <a:rPr lang="en-US" altLang="zh-CN" sz="2400" kern="100" dirty="0">
                <a:effectLst/>
                <a:latin typeface="Times New Roman" panose="02020603050405020304" pitchFamily="18" charset="0"/>
                <a:ea typeface="DengXian" panose="02010600030101010101" pitchFamily="2" charset="-122"/>
              </a:rPr>
              <a:t>, taking advantage of the first-mover status and having a stronger voice therein. </a:t>
            </a:r>
            <a:endParaRPr kumimoji="1" lang="zh-CN" altLang="en-US" sz="2400" dirty="0"/>
          </a:p>
        </p:txBody>
      </p:sp>
      <p:sp>
        <p:nvSpPr>
          <p:cNvPr id="3" name="矩形 2">
            <a:extLst>
              <a:ext uri="{FF2B5EF4-FFF2-40B4-BE49-F238E27FC236}">
                <a16:creationId xmlns:a16="http://schemas.microsoft.com/office/drawing/2014/main" id="{EAD96188-19F0-0D69-A64C-1D7F96C66B6F}"/>
              </a:ext>
            </a:extLst>
          </p:cNvPr>
          <p:cNvSpPr/>
          <p:nvPr/>
        </p:nvSpPr>
        <p:spPr>
          <a:xfrm>
            <a:off x="738446" y="2868706"/>
            <a:ext cx="5160330" cy="363967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2800" dirty="0">
                <a:latin typeface="Palatino Linotype" panose="02040502050505030304" pitchFamily="18" charset="0"/>
              </a:rPr>
              <a:t>ASEAN’s adaptation</a:t>
            </a:r>
          </a:p>
          <a:p>
            <a:pPr algn="ctr"/>
            <a:endParaRPr kumimoji="1" lang="en-US" altLang="zh-CN" sz="2800" dirty="0">
              <a:latin typeface="Palatino Linotype" panose="02040502050505030304" pitchFamily="18" charset="0"/>
            </a:endParaRPr>
          </a:p>
          <a:p>
            <a:pPr algn="ctr"/>
            <a:r>
              <a:rPr kumimoji="1" lang="en-US" altLang="zh-CN" sz="2000" dirty="0">
                <a:latin typeface="Palatino Linotype" panose="02040502050505030304" pitchFamily="18" charset="0"/>
              </a:rPr>
              <a:t>Inclusive &gt; Exclusive</a:t>
            </a:r>
          </a:p>
          <a:p>
            <a:pPr algn="ctr"/>
            <a:r>
              <a:rPr kumimoji="1" lang="en-US" altLang="zh-CN" sz="2000" dirty="0">
                <a:latin typeface="Palatino Linotype" panose="02040502050505030304" pitchFamily="18" charset="0"/>
              </a:rPr>
              <a:t>From EAEC to APT</a:t>
            </a:r>
          </a:p>
          <a:p>
            <a:pPr algn="ctr"/>
            <a:r>
              <a:rPr kumimoji="1" lang="en-US" altLang="zh-CN" sz="2000" dirty="0">
                <a:highlight>
                  <a:srgbClr val="00FF00"/>
                </a:highlight>
                <a:latin typeface="Palatino Linotype" panose="02040502050505030304" pitchFamily="18" charset="0"/>
              </a:rPr>
              <a:t>Malaysia, Japan</a:t>
            </a:r>
          </a:p>
        </p:txBody>
      </p:sp>
      <p:sp>
        <p:nvSpPr>
          <p:cNvPr id="7" name="矩形 6">
            <a:extLst>
              <a:ext uri="{FF2B5EF4-FFF2-40B4-BE49-F238E27FC236}">
                <a16:creationId xmlns:a16="http://schemas.microsoft.com/office/drawing/2014/main" id="{63BD0C9D-1A7F-E2E6-EAA0-BC62E60493BD}"/>
              </a:ext>
            </a:extLst>
          </p:cNvPr>
          <p:cNvSpPr/>
          <p:nvPr/>
        </p:nvSpPr>
        <p:spPr>
          <a:xfrm>
            <a:off x="6293226" y="2868706"/>
            <a:ext cx="5160328" cy="363967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sz="2400" dirty="0">
                <a:latin typeface="Palatino Linotype" panose="02040502050505030304" pitchFamily="18" charset="0"/>
              </a:rPr>
              <a:t>RCEP &amp; IPEF</a:t>
            </a:r>
          </a:p>
          <a:p>
            <a:pPr algn="ctr"/>
            <a:endParaRPr kumimoji="1" lang="en-US" altLang="zh-CN" sz="2400" dirty="0">
              <a:latin typeface="Palatino Linotype" panose="02040502050505030304" pitchFamily="18" charset="0"/>
            </a:endParaRPr>
          </a:p>
          <a:p>
            <a:pPr algn="ctr"/>
            <a:r>
              <a:rPr kumimoji="1" lang="en-US" altLang="zh-CN" sz="2000" dirty="0">
                <a:latin typeface="Palatino Linotype" panose="02040502050505030304" pitchFamily="18" charset="0"/>
              </a:rPr>
              <a:t>US, China: exclusive </a:t>
            </a:r>
          </a:p>
          <a:p>
            <a:pPr algn="ctr"/>
            <a:r>
              <a:rPr kumimoji="1" lang="en-US" altLang="zh-CN" sz="2000" dirty="0">
                <a:latin typeface="Palatino Linotype" panose="02040502050505030304" pitchFamily="18" charset="0"/>
              </a:rPr>
              <a:t>Middle powers: inclusive</a:t>
            </a:r>
          </a:p>
          <a:p>
            <a:pPr algn="ctr"/>
            <a:r>
              <a:rPr kumimoji="1" lang="en-US" altLang="zh-CN" sz="2000" dirty="0">
                <a:highlight>
                  <a:srgbClr val="00FF00"/>
                </a:highlight>
                <a:latin typeface="Palatino Linotype" panose="02040502050505030304" pitchFamily="18" charset="0"/>
              </a:rPr>
              <a:t>India</a:t>
            </a:r>
            <a:endParaRPr kumimoji="1" lang="zh-CN" altLang="en-US" sz="2000" dirty="0">
              <a:highlight>
                <a:srgbClr val="00FF00"/>
              </a:highlight>
              <a:latin typeface="Palatino Linotype" panose="02040502050505030304" pitchFamily="18" charset="0"/>
            </a:endParaRPr>
          </a:p>
        </p:txBody>
      </p:sp>
    </p:spTree>
    <p:extLst>
      <p:ext uri="{BB962C8B-B14F-4D97-AF65-F5344CB8AC3E}">
        <p14:creationId xmlns:p14="http://schemas.microsoft.com/office/powerpoint/2010/main" val="3904516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7FF1B9-49ED-308D-0192-AFDA39B30D93}"/>
              </a:ext>
            </a:extLst>
          </p:cNvPr>
          <p:cNvSpPr txBox="1"/>
          <p:nvPr/>
        </p:nvSpPr>
        <p:spPr>
          <a:xfrm>
            <a:off x="218492" y="266807"/>
            <a:ext cx="5518919" cy="400110"/>
          </a:xfrm>
          <a:prstGeom prst="rect">
            <a:avLst/>
          </a:prstGeom>
          <a:noFill/>
        </p:spPr>
        <p:txBody>
          <a:bodyPr wrap="square" rtlCol="0">
            <a:spAutoFit/>
          </a:bodyPr>
          <a:lstStyle/>
          <a:p>
            <a:r>
              <a:rPr kumimoji="1" lang="en-US" altLang="zh-CN" sz="2000" dirty="0">
                <a:latin typeface="Palatino Linotype" panose="02040502050505030304" pitchFamily="18" charset="0"/>
              </a:rPr>
              <a:t>Analysis: Lateral Cooperation in practice</a:t>
            </a:r>
            <a:endParaRPr kumimoji="1" lang="zh-CN" altLang="en-US" sz="2000" dirty="0">
              <a:latin typeface="Palatino Linotype" panose="02040502050505030304" pitchFamily="18" charset="0"/>
            </a:endParaRPr>
          </a:p>
        </p:txBody>
      </p:sp>
      <p:graphicFrame>
        <p:nvGraphicFramePr>
          <p:cNvPr id="6" name="表格 5">
            <a:extLst>
              <a:ext uri="{FF2B5EF4-FFF2-40B4-BE49-F238E27FC236}">
                <a16:creationId xmlns:a16="http://schemas.microsoft.com/office/drawing/2014/main" id="{BAFFB269-2410-B2E3-4B3C-5A2447B6E1D5}"/>
              </a:ext>
            </a:extLst>
          </p:cNvPr>
          <p:cNvGraphicFramePr>
            <a:graphicFrameLocks noGrp="1"/>
          </p:cNvGraphicFramePr>
          <p:nvPr>
            <p:extLst>
              <p:ext uri="{D42A27DB-BD31-4B8C-83A1-F6EECF244321}">
                <p14:modId xmlns:p14="http://schemas.microsoft.com/office/powerpoint/2010/main" val="2198443904"/>
              </p:ext>
            </p:extLst>
          </p:nvPr>
        </p:nvGraphicFramePr>
        <p:xfrm>
          <a:off x="218492" y="676399"/>
          <a:ext cx="11696417" cy="5822378"/>
        </p:xfrm>
        <a:graphic>
          <a:graphicData uri="http://schemas.openxmlformats.org/drawingml/2006/table">
            <a:tbl>
              <a:tblPr firstRow="1" firstCol="1" bandRow="1">
                <a:tableStyleId>{5C22544A-7EE6-4342-B048-85BDC9FD1C3A}</a:tableStyleId>
              </a:tblPr>
              <a:tblGrid>
                <a:gridCol w="1002666">
                  <a:extLst>
                    <a:ext uri="{9D8B030D-6E8A-4147-A177-3AD203B41FA5}">
                      <a16:colId xmlns:a16="http://schemas.microsoft.com/office/drawing/2014/main" val="3905131423"/>
                    </a:ext>
                  </a:extLst>
                </a:gridCol>
                <a:gridCol w="4308980">
                  <a:extLst>
                    <a:ext uri="{9D8B030D-6E8A-4147-A177-3AD203B41FA5}">
                      <a16:colId xmlns:a16="http://schemas.microsoft.com/office/drawing/2014/main" val="933274753"/>
                    </a:ext>
                  </a:extLst>
                </a:gridCol>
                <a:gridCol w="942419">
                  <a:extLst>
                    <a:ext uri="{9D8B030D-6E8A-4147-A177-3AD203B41FA5}">
                      <a16:colId xmlns:a16="http://schemas.microsoft.com/office/drawing/2014/main" val="602941194"/>
                    </a:ext>
                  </a:extLst>
                </a:gridCol>
                <a:gridCol w="1497017">
                  <a:extLst>
                    <a:ext uri="{9D8B030D-6E8A-4147-A177-3AD203B41FA5}">
                      <a16:colId xmlns:a16="http://schemas.microsoft.com/office/drawing/2014/main" val="2121943125"/>
                    </a:ext>
                  </a:extLst>
                </a:gridCol>
                <a:gridCol w="3945335">
                  <a:extLst>
                    <a:ext uri="{9D8B030D-6E8A-4147-A177-3AD203B41FA5}">
                      <a16:colId xmlns:a16="http://schemas.microsoft.com/office/drawing/2014/main" val="511496431"/>
                    </a:ext>
                  </a:extLst>
                </a:gridCol>
              </a:tblGrid>
              <a:tr h="320577">
                <a:tc gridSpan="2">
                  <a:txBody>
                    <a:bodyPr/>
                    <a:lstStyle/>
                    <a:p>
                      <a:pPr algn="ctr"/>
                      <a:r>
                        <a:rPr lang="en-US" sz="1400" kern="100" dirty="0">
                          <a:effectLst/>
                          <a:latin typeface="Iowan Old Style Roman" panose="02040602040506020204" pitchFamily="18" charset="0"/>
                        </a:rPr>
                        <a:t>Institutions</a:t>
                      </a:r>
                      <a:endParaRPr lang="zh-CN" sz="1600" kern="100" dirty="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hMerge="1">
                  <a:txBody>
                    <a:bodyPr/>
                    <a:lstStyle/>
                    <a:p>
                      <a:endParaRPr lang="zh-CN" altLang="en-US"/>
                    </a:p>
                  </a:txBody>
                  <a:tcPr/>
                </a:tc>
                <a:tc>
                  <a:txBody>
                    <a:bodyPr/>
                    <a:lstStyle/>
                    <a:p>
                      <a:pPr algn="just"/>
                      <a:r>
                        <a:rPr lang="en-US" sz="1400" kern="100">
                          <a:effectLst/>
                          <a:latin typeface="Iowan Old Style Roman" panose="02040602040506020204" pitchFamily="18" charset="0"/>
                        </a:rPr>
                        <a:t>Leading Actor(s)</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ctr"/>
                      <a:r>
                        <a:rPr lang="en-US" sz="1400" kern="100">
                          <a:effectLst/>
                          <a:latin typeface="Iowan Old Style Roman" panose="02040602040506020204" pitchFamily="18" charset="0"/>
                        </a:rPr>
                        <a:t>Formed</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ctr"/>
                      <a:r>
                        <a:rPr lang="en-US" sz="1400" kern="100">
                          <a:effectLst/>
                          <a:latin typeface="Iowan Old Style Roman" panose="02040602040506020204" pitchFamily="18" charset="0"/>
                        </a:rPr>
                        <a:t>Indo-Pacific</a:t>
                      </a:r>
                      <a:endParaRPr lang="zh-CN" sz="1600" kern="100">
                        <a:effectLst/>
                        <a:latin typeface="Iowan Old Style Roman" panose="02040602040506020204" pitchFamily="18" charset="0"/>
                      </a:endParaRPr>
                    </a:p>
                    <a:p>
                      <a:pPr algn="ctr"/>
                      <a:r>
                        <a:rPr lang="en-US" sz="1400" kern="100">
                          <a:effectLst/>
                          <a:latin typeface="Iowan Old Style Roman" panose="02040602040506020204" pitchFamily="18" charset="0"/>
                        </a:rPr>
                        <a:t>Middle Power Partners</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extLst>
                  <a:ext uri="{0D108BD9-81ED-4DB2-BD59-A6C34878D82A}">
                    <a16:rowId xmlns:a16="http://schemas.microsoft.com/office/drawing/2014/main" val="1349382656"/>
                  </a:ext>
                </a:extLst>
              </a:tr>
              <a:tr h="641153">
                <a:tc rowSpan="2">
                  <a:txBody>
                    <a:bodyPr/>
                    <a:lstStyle/>
                    <a:p>
                      <a:pPr marL="71755" marR="71755" algn="ctr">
                        <a:spcAft>
                          <a:spcPts val="0"/>
                        </a:spcAft>
                      </a:pPr>
                      <a:r>
                        <a:rPr lang="en-US" sz="1400" kern="100">
                          <a:effectLst/>
                          <a:latin typeface="Iowan Old Style Roman" panose="02040602040506020204" pitchFamily="18" charset="0"/>
                        </a:rPr>
                        <a:t>Regional Economic Partnership</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vert="vert270"/>
                </a:tc>
                <a:tc>
                  <a:txBody>
                    <a:bodyPr/>
                    <a:lstStyle/>
                    <a:p>
                      <a:pPr algn="just"/>
                      <a:r>
                        <a:rPr lang="en-US" sz="1400" kern="100">
                          <a:effectLst/>
                          <a:latin typeface="Iowan Old Style Roman" panose="02040602040506020204" pitchFamily="18" charset="0"/>
                        </a:rPr>
                        <a:t>Indo-Pacific Economic Framework</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US</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2022</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Australia, Indonesia, Japan, Malaysia, Philippines, Singapore, South Korea, Thailand, Vietnam</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extLst>
                  <a:ext uri="{0D108BD9-81ED-4DB2-BD59-A6C34878D82A}">
                    <a16:rowId xmlns:a16="http://schemas.microsoft.com/office/drawing/2014/main" val="35937345"/>
                  </a:ext>
                </a:extLst>
              </a:tr>
              <a:tr h="641153">
                <a:tc vMerge="1">
                  <a:txBody>
                    <a:bodyPr/>
                    <a:lstStyle/>
                    <a:p>
                      <a:endParaRPr lang="zh-CN" altLang="en-US"/>
                    </a:p>
                  </a:txBody>
                  <a:tcPr/>
                </a:tc>
                <a:tc>
                  <a:txBody>
                    <a:bodyPr/>
                    <a:lstStyle/>
                    <a:p>
                      <a:pPr algn="just"/>
                      <a:r>
                        <a:rPr lang="en-US" sz="1400" kern="100">
                          <a:effectLst/>
                          <a:latin typeface="Iowan Old Style Roman" panose="02040602040506020204" pitchFamily="18" charset="0"/>
                        </a:rPr>
                        <a:t>Regional Comprehensive Economic Partnership (RCEP)</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China</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2020</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Australia, Indonesia, Japan, Malaysia, Philippines, Singapore, South Korea, Thailand, Vietnam</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extLst>
                  <a:ext uri="{0D108BD9-81ED-4DB2-BD59-A6C34878D82A}">
                    <a16:rowId xmlns:a16="http://schemas.microsoft.com/office/drawing/2014/main" val="3445172458"/>
                  </a:ext>
                </a:extLst>
              </a:tr>
              <a:tr h="480865">
                <a:tc rowSpan="4">
                  <a:txBody>
                    <a:bodyPr/>
                    <a:lstStyle/>
                    <a:p>
                      <a:pPr marL="71755" marR="71755" algn="ctr">
                        <a:spcAft>
                          <a:spcPts val="0"/>
                        </a:spcAft>
                      </a:pPr>
                      <a:r>
                        <a:rPr lang="en-US" sz="1400" kern="100">
                          <a:effectLst/>
                          <a:latin typeface="Iowan Old Style Roman" panose="02040602040506020204" pitchFamily="18" charset="0"/>
                        </a:rPr>
                        <a:t>Infrastructure Related</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vert="vert270"/>
                </a:tc>
                <a:tc>
                  <a:txBody>
                    <a:bodyPr/>
                    <a:lstStyle/>
                    <a:p>
                      <a:pPr algn="just"/>
                      <a:r>
                        <a:rPr lang="en-US" sz="1400" kern="100">
                          <a:effectLst/>
                          <a:latin typeface="Iowan Old Style Roman" panose="02040602040506020204" pitchFamily="18" charset="0"/>
                        </a:rPr>
                        <a:t>Belt and Road Initiative (BRI)</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China</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2013</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Indonesia, Malaysia, Philippines, Singapore, South Korea, Thailand, Vietnam</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extLst>
                  <a:ext uri="{0D108BD9-81ED-4DB2-BD59-A6C34878D82A}">
                    <a16:rowId xmlns:a16="http://schemas.microsoft.com/office/drawing/2014/main" val="999549250"/>
                  </a:ext>
                </a:extLst>
              </a:tr>
              <a:tr h="480865">
                <a:tc vMerge="1">
                  <a:txBody>
                    <a:bodyPr/>
                    <a:lstStyle/>
                    <a:p>
                      <a:endParaRPr lang="zh-CN" altLang="en-US"/>
                    </a:p>
                  </a:txBody>
                  <a:tcPr/>
                </a:tc>
                <a:tc>
                  <a:txBody>
                    <a:bodyPr/>
                    <a:lstStyle/>
                    <a:p>
                      <a:pPr algn="just"/>
                      <a:r>
                        <a:rPr lang="en-US" sz="1400" kern="100">
                          <a:effectLst/>
                          <a:latin typeface="Iowan Old Style Roman" panose="02040602040506020204" pitchFamily="18" charset="0"/>
                        </a:rPr>
                        <a:t>Partnership for Global Infrastructure and Investment</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G7</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2022</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N/A</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extLst>
                  <a:ext uri="{0D108BD9-81ED-4DB2-BD59-A6C34878D82A}">
                    <a16:rowId xmlns:a16="http://schemas.microsoft.com/office/drawing/2014/main" val="3721272650"/>
                  </a:ext>
                </a:extLst>
              </a:tr>
              <a:tr h="160288">
                <a:tc vMerge="1">
                  <a:txBody>
                    <a:bodyPr/>
                    <a:lstStyle/>
                    <a:p>
                      <a:endParaRPr lang="zh-CN" altLang="en-US"/>
                    </a:p>
                  </a:txBody>
                  <a:tcPr/>
                </a:tc>
                <a:tc>
                  <a:txBody>
                    <a:bodyPr/>
                    <a:lstStyle/>
                    <a:p>
                      <a:pPr marL="342900" lvl="0" indent="-342900" algn="just">
                        <a:buFont typeface="Wingdings" pitchFamily="2" charset="2"/>
                        <a:buChar char=""/>
                      </a:pPr>
                      <a:r>
                        <a:rPr lang="en-US" sz="1400" kern="100">
                          <a:effectLst/>
                          <a:latin typeface="Iowan Old Style Roman" panose="02040602040506020204" pitchFamily="18" charset="0"/>
                        </a:rPr>
                        <a:t>Build Back Better B3W</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G7</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2021</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N/A</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extLst>
                  <a:ext uri="{0D108BD9-81ED-4DB2-BD59-A6C34878D82A}">
                    <a16:rowId xmlns:a16="http://schemas.microsoft.com/office/drawing/2014/main" val="2954546469"/>
                  </a:ext>
                </a:extLst>
              </a:tr>
              <a:tr h="480865">
                <a:tc vMerge="1">
                  <a:txBody>
                    <a:bodyPr/>
                    <a:lstStyle/>
                    <a:p>
                      <a:endParaRPr lang="zh-CN" altLang="en-US"/>
                    </a:p>
                  </a:txBody>
                  <a:tcPr/>
                </a:tc>
                <a:tc>
                  <a:txBody>
                    <a:bodyPr/>
                    <a:lstStyle/>
                    <a:p>
                      <a:pPr marL="342900" lvl="0" indent="-342900" algn="just">
                        <a:buFont typeface="Wingdings" pitchFamily="2" charset="2"/>
                        <a:buChar char=""/>
                      </a:pPr>
                      <a:r>
                        <a:rPr lang="en-US" sz="1400" kern="100">
                          <a:effectLst/>
                          <a:latin typeface="Iowan Old Style Roman" panose="02040602040506020204" pitchFamily="18" charset="0"/>
                        </a:rPr>
                        <a:t>Blue Dot Network (BDN)</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US, Japan, Australia</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2019</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Australia, India, Japan, Taiwan, </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extLst>
                  <a:ext uri="{0D108BD9-81ED-4DB2-BD59-A6C34878D82A}">
                    <a16:rowId xmlns:a16="http://schemas.microsoft.com/office/drawing/2014/main" val="1343483355"/>
                  </a:ext>
                </a:extLst>
              </a:tr>
              <a:tr h="480865">
                <a:tc rowSpan="3">
                  <a:txBody>
                    <a:bodyPr/>
                    <a:lstStyle/>
                    <a:p>
                      <a:pPr marL="71755" marR="71755" algn="ctr">
                        <a:spcAft>
                          <a:spcPts val="0"/>
                        </a:spcAft>
                      </a:pPr>
                      <a:r>
                        <a:rPr lang="en-US" sz="1400" kern="100">
                          <a:effectLst/>
                          <a:latin typeface="Iowan Old Style Roman" panose="02040602040506020204" pitchFamily="18" charset="0"/>
                        </a:rPr>
                        <a:t>Infrastructure Investment</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vert="vert270"/>
                </a:tc>
                <a:tc>
                  <a:txBody>
                    <a:bodyPr/>
                    <a:lstStyle/>
                    <a:p>
                      <a:pPr algn="just"/>
                      <a:r>
                        <a:rPr lang="en-US" sz="1400" kern="100">
                          <a:effectLst/>
                          <a:latin typeface="Iowan Old Style Roman" panose="02040602040506020204" pitchFamily="18" charset="0"/>
                        </a:rPr>
                        <a:t>US International Development Finance Corporation (DFC)</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US</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2019</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India, Indonesia, Philippines, Singapore, South Korea, Thailand, Vietnam</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extLst>
                  <a:ext uri="{0D108BD9-81ED-4DB2-BD59-A6C34878D82A}">
                    <a16:rowId xmlns:a16="http://schemas.microsoft.com/office/drawing/2014/main" val="2663528896"/>
                  </a:ext>
                </a:extLst>
              </a:tr>
              <a:tr h="480865">
                <a:tc vMerge="1">
                  <a:txBody>
                    <a:bodyPr/>
                    <a:lstStyle/>
                    <a:p>
                      <a:endParaRPr lang="zh-CN" altLang="en-US"/>
                    </a:p>
                  </a:txBody>
                  <a:tcPr/>
                </a:tc>
                <a:tc>
                  <a:txBody>
                    <a:bodyPr/>
                    <a:lstStyle/>
                    <a:p>
                      <a:pPr marL="342900" lvl="0" indent="-342900" algn="just">
                        <a:buFont typeface="Wingdings" pitchFamily="2" charset="2"/>
                        <a:buChar char=""/>
                      </a:pPr>
                      <a:r>
                        <a:rPr lang="en-US" sz="1400" kern="100">
                          <a:effectLst/>
                          <a:latin typeface="Iowan Old Style Roman" panose="02040602040506020204" pitchFamily="18" charset="0"/>
                        </a:rPr>
                        <a:t>Overseas Private Investment Corporation OPIC</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US</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1971</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N/A</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extLst>
                  <a:ext uri="{0D108BD9-81ED-4DB2-BD59-A6C34878D82A}">
                    <a16:rowId xmlns:a16="http://schemas.microsoft.com/office/drawing/2014/main" val="1249471574"/>
                  </a:ext>
                </a:extLst>
              </a:tr>
              <a:tr h="641153">
                <a:tc vMerge="1">
                  <a:txBody>
                    <a:bodyPr/>
                    <a:lstStyle/>
                    <a:p>
                      <a:endParaRPr lang="zh-CN" altLang="en-US"/>
                    </a:p>
                  </a:txBody>
                  <a:tcPr/>
                </a:tc>
                <a:tc>
                  <a:txBody>
                    <a:bodyPr/>
                    <a:lstStyle/>
                    <a:p>
                      <a:pPr algn="just"/>
                      <a:r>
                        <a:rPr lang="en-US" sz="1400" kern="100">
                          <a:effectLst/>
                          <a:latin typeface="Iowan Old Style Roman" panose="02040602040506020204" pitchFamily="18" charset="0"/>
                        </a:rPr>
                        <a:t>Asian Infrastructure Investment Bank (AIIB)</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China</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2016</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Australia, India, Indonesia, Malaysia, Philippines, Singapore, South Korea, Thailand, Vietnam</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extLst>
                  <a:ext uri="{0D108BD9-81ED-4DB2-BD59-A6C34878D82A}">
                    <a16:rowId xmlns:a16="http://schemas.microsoft.com/office/drawing/2014/main" val="3841003493"/>
                  </a:ext>
                </a:extLst>
              </a:tr>
              <a:tr h="320577">
                <a:tc rowSpan="3">
                  <a:txBody>
                    <a:bodyPr/>
                    <a:lstStyle/>
                    <a:p>
                      <a:pPr marL="71755" marR="71755" algn="ctr">
                        <a:spcAft>
                          <a:spcPts val="0"/>
                        </a:spcAft>
                      </a:pPr>
                      <a:r>
                        <a:rPr lang="en-US" sz="1400" kern="100">
                          <a:effectLst/>
                          <a:latin typeface="Iowan Old Style Roman" panose="02040602040506020204" pitchFamily="18" charset="0"/>
                        </a:rPr>
                        <a:t>Mekong Connectivity</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vert="vert270"/>
                </a:tc>
                <a:tc>
                  <a:txBody>
                    <a:bodyPr/>
                    <a:lstStyle/>
                    <a:p>
                      <a:pPr algn="just"/>
                      <a:r>
                        <a:rPr lang="en-US" sz="1400" kern="100">
                          <a:effectLst/>
                          <a:latin typeface="Iowan Old Style Roman" panose="02040602040506020204" pitchFamily="18" charset="0"/>
                        </a:rPr>
                        <a:t>Lancang-Mekong Cooperation (LMC)</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China</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2016</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Thailand, Vietnam</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extLst>
                  <a:ext uri="{0D108BD9-81ED-4DB2-BD59-A6C34878D82A}">
                    <a16:rowId xmlns:a16="http://schemas.microsoft.com/office/drawing/2014/main" val="442801272"/>
                  </a:ext>
                </a:extLst>
              </a:tr>
              <a:tr h="160288">
                <a:tc vMerge="1">
                  <a:txBody>
                    <a:bodyPr/>
                    <a:lstStyle/>
                    <a:p>
                      <a:endParaRPr lang="zh-CN" altLang="en-US"/>
                    </a:p>
                  </a:txBody>
                  <a:tcPr/>
                </a:tc>
                <a:tc>
                  <a:txBody>
                    <a:bodyPr/>
                    <a:lstStyle/>
                    <a:p>
                      <a:pPr algn="just"/>
                      <a:r>
                        <a:rPr lang="en-US" sz="1400" kern="100">
                          <a:effectLst/>
                          <a:latin typeface="Iowan Old Style Roman" panose="02040602040506020204" pitchFamily="18" charset="0"/>
                        </a:rPr>
                        <a:t>Mekong-US Partnership</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US</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2020</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Thailand, Vietnam</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extLst>
                  <a:ext uri="{0D108BD9-81ED-4DB2-BD59-A6C34878D82A}">
                    <a16:rowId xmlns:a16="http://schemas.microsoft.com/office/drawing/2014/main" val="1048222529"/>
                  </a:ext>
                </a:extLst>
              </a:tr>
              <a:tr h="320577">
                <a:tc vMerge="1">
                  <a:txBody>
                    <a:bodyPr/>
                    <a:lstStyle/>
                    <a:p>
                      <a:endParaRPr lang="zh-CN" altLang="en-US"/>
                    </a:p>
                  </a:txBody>
                  <a:tcPr/>
                </a:tc>
                <a:tc>
                  <a:txBody>
                    <a:bodyPr/>
                    <a:lstStyle/>
                    <a:p>
                      <a:pPr marL="342900" lvl="0" indent="-342900" algn="just">
                        <a:buFont typeface="Wingdings" pitchFamily="2" charset="2"/>
                        <a:buChar char=""/>
                      </a:pPr>
                      <a:r>
                        <a:rPr lang="en-US" sz="1400" kern="100">
                          <a:effectLst/>
                          <a:latin typeface="Iowan Old Style Roman" panose="02040602040506020204" pitchFamily="18" charset="0"/>
                        </a:rPr>
                        <a:t>Lower Mekong Initiative (LMI)</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US</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a:effectLst/>
                          <a:latin typeface="Iowan Old Style Roman" panose="02040602040506020204" pitchFamily="18" charset="0"/>
                        </a:rPr>
                        <a:t>2009</a:t>
                      </a:r>
                      <a:endParaRPr lang="zh-CN" sz="1600" kern="10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tc>
                  <a:txBody>
                    <a:bodyPr/>
                    <a:lstStyle/>
                    <a:p>
                      <a:pPr algn="just"/>
                      <a:r>
                        <a:rPr lang="en-US" sz="1400" kern="100" dirty="0">
                          <a:effectLst/>
                          <a:latin typeface="Iowan Old Style Roman" panose="02040602040506020204" pitchFamily="18" charset="0"/>
                        </a:rPr>
                        <a:t>Thailand, Vietnam</a:t>
                      </a:r>
                      <a:endParaRPr lang="zh-CN" sz="1600" kern="100" dirty="0">
                        <a:effectLst/>
                        <a:latin typeface="Iowan Old Style Roman" panose="02040602040506020204" pitchFamily="18" charset="0"/>
                        <a:ea typeface="DengXian" panose="02010600030101010101" pitchFamily="2" charset="-122"/>
                        <a:cs typeface="Times New Roman" panose="02020603050405020304" pitchFamily="18" charset="0"/>
                      </a:endParaRPr>
                    </a:p>
                  </a:txBody>
                  <a:tcPr marL="55946" marR="55946" marT="0" marB="0"/>
                </a:tc>
                <a:extLst>
                  <a:ext uri="{0D108BD9-81ED-4DB2-BD59-A6C34878D82A}">
                    <a16:rowId xmlns:a16="http://schemas.microsoft.com/office/drawing/2014/main" val="457023849"/>
                  </a:ext>
                </a:extLst>
              </a:tr>
            </a:tbl>
          </a:graphicData>
        </a:graphic>
      </p:graphicFrame>
      <p:sp>
        <p:nvSpPr>
          <p:cNvPr id="7" name="Rectangle 1">
            <a:extLst>
              <a:ext uri="{FF2B5EF4-FFF2-40B4-BE49-F238E27FC236}">
                <a16:creationId xmlns:a16="http://schemas.microsoft.com/office/drawing/2014/main" id="{45C92908-5C3F-4E6F-EF8C-D00747156FD1}"/>
              </a:ext>
            </a:extLst>
          </p:cNvPr>
          <p:cNvSpPr>
            <a:spLocks noChangeArrowheads="1"/>
          </p:cNvSpPr>
          <p:nvPr/>
        </p:nvSpPr>
        <p:spPr bwMode="auto">
          <a:xfrm>
            <a:off x="389963" y="1368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987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7FF1B9-49ED-308D-0192-AFDA39B30D93}"/>
              </a:ext>
            </a:extLst>
          </p:cNvPr>
          <p:cNvSpPr txBox="1"/>
          <p:nvPr/>
        </p:nvSpPr>
        <p:spPr>
          <a:xfrm>
            <a:off x="218492" y="266807"/>
            <a:ext cx="5518919" cy="400110"/>
          </a:xfrm>
          <a:prstGeom prst="rect">
            <a:avLst/>
          </a:prstGeom>
          <a:noFill/>
        </p:spPr>
        <p:txBody>
          <a:bodyPr wrap="square" rtlCol="0">
            <a:spAutoFit/>
          </a:bodyPr>
          <a:lstStyle/>
          <a:p>
            <a:r>
              <a:rPr kumimoji="1" lang="en-US" altLang="zh-CN" sz="2000" dirty="0">
                <a:latin typeface="Palatino Linotype" panose="02040502050505030304" pitchFamily="18" charset="0"/>
              </a:rPr>
              <a:t>Analysis: Lateral Cooperation in practice</a:t>
            </a:r>
            <a:endParaRPr kumimoji="1" lang="zh-CN" altLang="en-US" sz="2000" dirty="0">
              <a:latin typeface="Palatino Linotype" panose="02040502050505030304" pitchFamily="18" charset="0"/>
            </a:endParaRPr>
          </a:p>
        </p:txBody>
      </p:sp>
      <p:sp>
        <p:nvSpPr>
          <p:cNvPr id="5" name="文本框 4">
            <a:extLst>
              <a:ext uri="{FF2B5EF4-FFF2-40B4-BE49-F238E27FC236}">
                <a16:creationId xmlns:a16="http://schemas.microsoft.com/office/drawing/2014/main" id="{98932B4E-553C-148B-F714-2FA8ACE668B9}"/>
              </a:ext>
            </a:extLst>
          </p:cNvPr>
          <p:cNvSpPr txBox="1"/>
          <p:nvPr/>
        </p:nvSpPr>
        <p:spPr>
          <a:xfrm>
            <a:off x="807718" y="958882"/>
            <a:ext cx="10861884" cy="5632311"/>
          </a:xfrm>
          <a:prstGeom prst="rect">
            <a:avLst/>
          </a:prstGeom>
          <a:noFill/>
        </p:spPr>
        <p:txBody>
          <a:bodyPr wrap="square" rtlCol="0">
            <a:spAutoFit/>
          </a:bodyPr>
          <a:lstStyle/>
          <a:p>
            <a:pPr algn="just"/>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The enhanced strategic influence of Indo-Pacific in the recent decade fueled states’ efforts to craft their own Indo-Pacific strategy.</a:t>
            </a:r>
          </a:p>
          <a:p>
            <a:pPr marL="285750" indent="-285750" algn="just">
              <a:buFont typeface="Wingdings" pitchFamily="2" charset="2"/>
              <a:buChar char="p"/>
            </a:pP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Japan’s Free and Open Indo-Pacific Vision, </a:t>
            </a:r>
          </a:p>
          <a:p>
            <a:pPr marL="285750" indent="-285750" algn="just">
              <a:buFont typeface="Wingdings" pitchFamily="2" charset="2"/>
              <a:buChar char="p"/>
            </a:pP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South Korea’s New Southern Policy and </a:t>
            </a:r>
          </a:p>
          <a:p>
            <a:pPr marL="285750" indent="-285750" algn="just">
              <a:buFont typeface="Wingdings" pitchFamily="2" charset="2"/>
              <a:buChar char="p"/>
            </a:pP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ASEAN’s Indo-Pacific Outlook</a:t>
            </a:r>
          </a:p>
          <a:p>
            <a:pPr algn="just"/>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aimed at not only filling the huge infrastructure gap therein, but also </a:t>
            </a:r>
            <a:r>
              <a:rPr lang="en-US" altLang="zh-CN" sz="1800" b="1" kern="100" dirty="0">
                <a:solidFill>
                  <a:schemeClr val="accent2"/>
                </a:solidFill>
                <a:effectLst/>
                <a:latin typeface="Iowan Old Style Roman" panose="02040602040506020204" pitchFamily="18" charset="0"/>
                <a:ea typeface="DengXian" panose="02010600030101010101" pitchFamily="2" charset="-122"/>
                <a:cs typeface="Times New Roman" panose="02020603050405020304" pitchFamily="18" charset="0"/>
              </a:rPr>
              <a:t>counterbalancing China’s Belt and Road Initiative (BRI) and guarding against America’s weakened commitment </a:t>
            </a:r>
          </a:p>
          <a:p>
            <a:pPr algn="just"/>
            <a:endParaRPr lang="en-US" altLang="zh-CN" kern="100" dirty="0">
              <a:latin typeface="Iowan Old Style Roman" panose="02040602040506020204" pitchFamily="18" charset="0"/>
              <a:ea typeface="DengXian" panose="02010600030101010101" pitchFamily="2" charset="-122"/>
              <a:cs typeface="Times New Roman" panose="02020603050405020304" pitchFamily="18" charset="0"/>
            </a:endParaRPr>
          </a:p>
          <a:p>
            <a:pPr algn="just"/>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many other stakeholders start to initiate </a:t>
            </a:r>
            <a:r>
              <a:rPr lang="en-US" altLang="zh-CN" sz="1800" b="1" kern="100" dirty="0">
                <a:solidFill>
                  <a:schemeClr val="accent2"/>
                </a:solidFill>
                <a:effectLst/>
                <a:latin typeface="Iowan Old Style Roman" panose="02040602040506020204" pitchFamily="18" charset="0"/>
                <a:ea typeface="DengXian" panose="02010600030101010101" pitchFamily="2" charset="-122"/>
                <a:cs typeface="Times New Roman" panose="02020603050405020304" pitchFamily="18" charset="0"/>
              </a:rPr>
              <a:t>infrastructure programs and cooperate laterally</a:t>
            </a: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a:t>
            </a:r>
          </a:p>
          <a:p>
            <a:pPr marL="285750" indent="-285750" algn="just">
              <a:buFont typeface="Wingdings" pitchFamily="2" charset="2"/>
              <a:buChar char="p"/>
            </a:pP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Vietnam-India Ecologic Engineering and </a:t>
            </a:r>
            <a:r>
              <a:rPr lang="en-US" altLang="zh-CN" sz="1800" kern="100" dirty="0" err="1">
                <a:effectLst/>
                <a:latin typeface="Iowan Old Style Roman" panose="02040602040506020204" pitchFamily="18" charset="0"/>
                <a:ea typeface="DengXian" panose="02010600030101010101" pitchFamily="2" charset="-122"/>
                <a:cs typeface="Times New Roman" panose="02020603050405020304" pitchFamily="18" charset="0"/>
              </a:rPr>
              <a:t>Saigontel</a:t>
            </a: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 infrastructure agreement (2021),</a:t>
            </a:r>
          </a:p>
          <a:p>
            <a:pPr marL="285750" indent="-285750" algn="just">
              <a:buFont typeface="Wingdings" pitchFamily="2" charset="2"/>
              <a:buChar char="p"/>
            </a:pP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BIMP-EAGE infrastructure projects (2021), </a:t>
            </a:r>
          </a:p>
          <a:p>
            <a:pPr marL="285750" indent="-285750" algn="just">
              <a:buFont typeface="Wingdings" pitchFamily="2" charset="2"/>
              <a:buChar char="p"/>
            </a:pP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Australia-Indonesia RISE intervention (2021), </a:t>
            </a:r>
          </a:p>
          <a:p>
            <a:pPr marL="285750" indent="-285750" algn="just">
              <a:buFont typeface="Wingdings" pitchFamily="2" charset="2"/>
              <a:buChar char="p"/>
            </a:pP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Japan-Indonesia </a:t>
            </a:r>
            <a:r>
              <a:rPr lang="en-US" altLang="zh-CN" sz="1800" kern="100" dirty="0" err="1">
                <a:effectLst/>
                <a:latin typeface="Iowan Old Style Roman" panose="02040602040506020204" pitchFamily="18" charset="0"/>
                <a:ea typeface="DengXian" panose="02010600030101010101" pitchFamily="2" charset="-122"/>
                <a:cs typeface="Times New Roman" panose="02020603050405020304" pitchFamily="18" charset="0"/>
              </a:rPr>
              <a:t>Patimban</a:t>
            </a: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 Port Development Project (2022). </a:t>
            </a:r>
          </a:p>
          <a:p>
            <a:pPr algn="just"/>
            <a:endParaRPr lang="en-US" altLang="zh-CN" kern="100" dirty="0">
              <a:latin typeface="Iowan Old Style Roman" panose="02040602040506020204" pitchFamily="18" charset="0"/>
              <a:ea typeface="DengXian" panose="02010600030101010101" pitchFamily="2" charset="-122"/>
              <a:cs typeface="Times New Roman" panose="02020603050405020304" pitchFamily="18" charset="0"/>
            </a:endParaRPr>
          </a:p>
          <a:p>
            <a:pPr algn="just"/>
            <a:r>
              <a:rPr lang="en-US" altLang="zh-CN" sz="1800" b="1" kern="100" dirty="0">
                <a:solidFill>
                  <a:schemeClr val="accent2"/>
                </a:solidFill>
                <a:effectLst/>
                <a:latin typeface="Iowan Old Style Roman" panose="02040602040506020204" pitchFamily="18" charset="0"/>
                <a:ea typeface="DengXian" panose="02010600030101010101" pitchFamily="2" charset="-122"/>
                <a:cs typeface="Times New Roman" panose="02020603050405020304" pitchFamily="18" charset="0"/>
              </a:rPr>
              <a:t>The concentration of domestic infrastructure project is but one of such indicators</a:t>
            </a:r>
          </a:p>
          <a:p>
            <a:pPr marL="285750" indent="-285750" algn="just">
              <a:buFont typeface="Wingdings" pitchFamily="2" charset="2"/>
              <a:buChar char="p"/>
            </a:pP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Japan: Partnership for quality infrastructure in 2015</a:t>
            </a:r>
          </a:p>
          <a:p>
            <a:pPr marL="285750" indent="-285750" algn="just">
              <a:buFont typeface="Wingdings" pitchFamily="2" charset="2"/>
              <a:buChar char="p"/>
            </a:pP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India: joined this effort and put forth the Asia-Africa Growth Corridor (AAGC)</a:t>
            </a:r>
          </a:p>
          <a:p>
            <a:pPr algn="just"/>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Though AAGC does not benefit the Indo-pacific directly, its taglines such as “free and open world order” and “quality infrastructure” are sure to have an agenda setting effect and therefore exert a subtle yet undeniable influence within this region.</a:t>
            </a:r>
            <a:endParaRPr lang="zh-CN"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76938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7FF1B9-49ED-308D-0192-AFDA39B30D93}"/>
              </a:ext>
            </a:extLst>
          </p:cNvPr>
          <p:cNvSpPr txBox="1"/>
          <p:nvPr/>
        </p:nvSpPr>
        <p:spPr>
          <a:xfrm>
            <a:off x="876990" y="1055826"/>
            <a:ext cx="9202599" cy="830997"/>
          </a:xfrm>
          <a:prstGeom prst="rect">
            <a:avLst/>
          </a:prstGeom>
          <a:noFill/>
        </p:spPr>
        <p:txBody>
          <a:bodyPr wrap="square" rtlCol="0">
            <a:spAutoFit/>
          </a:bodyPr>
          <a:lstStyle/>
          <a:p>
            <a:r>
              <a:rPr kumimoji="1" lang="en-US" altLang="zh-CN" sz="2400" dirty="0">
                <a:latin typeface="Palatino Linotype" panose="02040502050505030304" pitchFamily="18" charset="0"/>
              </a:rPr>
              <a:t>Conclusion: </a:t>
            </a:r>
            <a:r>
              <a:rPr lang="en-US" altLang="zh-CN" sz="2400" kern="100" dirty="0">
                <a:effectLst/>
                <a:latin typeface="Iowan Old Style Roman" panose="02040602040506020204" pitchFamily="18" charset="0"/>
                <a:ea typeface="DengXian" panose="02010600030101010101" pitchFamily="2" charset="-122"/>
                <a:cs typeface="Times New Roman" panose="02020603050405020304" pitchFamily="18" charset="0"/>
              </a:rPr>
              <a:t>walking a fine line amid great power competition </a:t>
            </a:r>
          </a:p>
          <a:p>
            <a:endParaRPr kumimoji="1" lang="zh-CN" altLang="en-US" sz="2400" dirty="0">
              <a:latin typeface="Palatino Linotype" panose="02040502050505030304" pitchFamily="18" charset="0"/>
            </a:endParaRPr>
          </a:p>
        </p:txBody>
      </p:sp>
      <p:sp>
        <p:nvSpPr>
          <p:cNvPr id="5" name="文本框 4">
            <a:extLst>
              <a:ext uri="{FF2B5EF4-FFF2-40B4-BE49-F238E27FC236}">
                <a16:creationId xmlns:a16="http://schemas.microsoft.com/office/drawing/2014/main" id="{98932B4E-553C-148B-F714-2FA8ACE668B9}"/>
              </a:ext>
            </a:extLst>
          </p:cNvPr>
          <p:cNvSpPr txBox="1"/>
          <p:nvPr/>
        </p:nvSpPr>
        <p:spPr>
          <a:xfrm>
            <a:off x="876990" y="2247354"/>
            <a:ext cx="10861884" cy="3139321"/>
          </a:xfrm>
          <a:prstGeom prst="rect">
            <a:avLst/>
          </a:prstGeom>
          <a:noFill/>
        </p:spPr>
        <p:txBody>
          <a:bodyPr wrap="square" rtlCol="0">
            <a:spAutoFit/>
          </a:bodyPr>
          <a:lstStyle/>
          <a:p>
            <a:pPr algn="just"/>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Middle powers have engaged actively in regional institutions as well as with each other to better position themselves in the changing environment. </a:t>
            </a:r>
          </a:p>
          <a:p>
            <a:pPr algn="just"/>
            <a:endPar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endParaRPr>
          </a:p>
          <a:p>
            <a:pPr marL="342900" indent="-342900" algn="just">
              <a:buFont typeface="+mj-lt"/>
              <a:buAutoNum type="arabicPeriod"/>
            </a:pPr>
            <a:r>
              <a:rPr lang="en-US" altLang="zh-CN" kern="100" dirty="0">
                <a:latin typeface="Iowan Old Style Roman" panose="02040602040506020204" pitchFamily="18" charset="0"/>
                <a:ea typeface="DengXian" panose="02010600030101010101" pitchFamily="2" charset="-122"/>
                <a:cs typeface="Times New Roman" panose="02020603050405020304" pitchFamily="18" charset="0"/>
              </a:rPr>
              <a:t>T</a:t>
            </a: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hey took the initiative in </a:t>
            </a:r>
            <a:r>
              <a:rPr lang="en-US" altLang="zh-CN" sz="1800" b="1" kern="100" dirty="0">
                <a:solidFill>
                  <a:schemeClr val="accent2"/>
                </a:solidFill>
                <a:effectLst/>
                <a:latin typeface="Iowan Old Style Roman" panose="02040602040506020204" pitchFamily="18" charset="0"/>
                <a:ea typeface="DengXian" panose="02010600030101010101" pitchFamily="2" charset="-122"/>
                <a:cs typeface="Times New Roman" panose="02020603050405020304" pitchFamily="18" charset="0"/>
              </a:rPr>
              <a:t>starting and enlarging ASEAN related mechanism </a:t>
            </a: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and therefore managed to stay at the center of these concentric circles. </a:t>
            </a:r>
          </a:p>
          <a:p>
            <a:pPr marL="342900" indent="-342900" algn="just">
              <a:buFont typeface="+mj-lt"/>
              <a:buAutoNum type="arabicPeriod"/>
            </a:pP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They are able to obtain huge economic benefits by </a:t>
            </a:r>
            <a:r>
              <a:rPr lang="en-US" altLang="zh-CN" sz="1800" b="1" kern="100" dirty="0">
                <a:solidFill>
                  <a:schemeClr val="accent2"/>
                </a:solidFill>
                <a:effectLst/>
                <a:latin typeface="Iowan Old Style Roman" panose="02040602040506020204" pitchFamily="18" charset="0"/>
                <a:ea typeface="DengXian" panose="02010600030101010101" pitchFamily="2" charset="-122"/>
                <a:cs typeface="Times New Roman" panose="02020603050405020304" pitchFamily="18" charset="0"/>
              </a:rPr>
              <a:t>joining both RCEP and IPEF</a:t>
            </a: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 or they can </a:t>
            </a:r>
            <a:r>
              <a:rPr lang="en-US" altLang="zh-CN" sz="1800" b="1" kern="100" dirty="0">
                <a:solidFill>
                  <a:schemeClr val="accent2"/>
                </a:solidFill>
                <a:effectLst/>
                <a:latin typeface="Iowan Old Style Roman" panose="02040602040506020204" pitchFamily="18" charset="0"/>
                <a:ea typeface="DengXian" panose="02010600030101010101" pitchFamily="2" charset="-122"/>
                <a:cs typeface="Times New Roman" panose="02020603050405020304" pitchFamily="18" charset="0"/>
              </a:rPr>
              <a:t>maintain their favored ideology or national interests </a:t>
            </a: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by avoiding the portion they find objectionable. </a:t>
            </a:r>
          </a:p>
          <a:p>
            <a:pPr marL="342900" indent="-342900" algn="just">
              <a:buFont typeface="+mj-lt"/>
              <a:buAutoNum type="arabicPeriod"/>
            </a:pP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They can explore the possibility of preserving their interests by </a:t>
            </a:r>
            <a:r>
              <a:rPr lang="en-US" altLang="zh-CN" sz="1800" b="1" kern="100" dirty="0">
                <a:solidFill>
                  <a:schemeClr val="accent2"/>
                </a:solidFill>
                <a:effectLst/>
                <a:latin typeface="Iowan Old Style Roman" panose="02040602040506020204" pitchFamily="18" charset="0"/>
                <a:ea typeface="DengXian" panose="02010600030101010101" pitchFamily="2" charset="-122"/>
                <a:cs typeface="Times New Roman" panose="02020603050405020304" pitchFamily="18" charset="0"/>
              </a:rPr>
              <a:t>cooperating with each other. </a:t>
            </a:r>
          </a:p>
          <a:p>
            <a:pPr algn="just"/>
            <a:endParaRPr lang="en-US" altLang="zh-CN" kern="100" dirty="0">
              <a:latin typeface="Iowan Old Style Roman" panose="02040602040506020204" pitchFamily="18" charset="0"/>
              <a:ea typeface="DengXian" panose="02010600030101010101" pitchFamily="2" charset="-122"/>
              <a:cs typeface="Times New Roman" panose="02020603050405020304" pitchFamily="18" charset="0"/>
            </a:endParaRPr>
          </a:p>
          <a:p>
            <a:pPr algn="just"/>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But still, proving the existence of agency does not guarantee it to be omnipotent. Further studies are needed to figure out how much constraint is placed on such agency. </a:t>
            </a:r>
            <a:endParaRPr lang="zh-CN"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849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90412DD-4A94-599A-682A-D3FD42947862}"/>
              </a:ext>
            </a:extLst>
          </p:cNvPr>
          <p:cNvPicPr>
            <a:picLocks noChangeAspect="1"/>
          </p:cNvPicPr>
          <p:nvPr/>
        </p:nvPicPr>
        <p:blipFill>
          <a:blip r:embed="rId2"/>
          <a:stretch>
            <a:fillRect/>
          </a:stretch>
        </p:blipFill>
        <p:spPr>
          <a:xfrm>
            <a:off x="-468178" y="-360217"/>
            <a:ext cx="13128355" cy="8473034"/>
          </a:xfrm>
          <a:prstGeom prst="rect">
            <a:avLst/>
          </a:prstGeom>
        </p:spPr>
      </p:pic>
      <p:pic>
        <p:nvPicPr>
          <p:cNvPr id="5" name="图片 4">
            <a:extLst>
              <a:ext uri="{FF2B5EF4-FFF2-40B4-BE49-F238E27FC236}">
                <a16:creationId xmlns:a16="http://schemas.microsoft.com/office/drawing/2014/main" id="{8EBE3462-DDEE-9E2E-775E-6E19CDA378A2}"/>
              </a:ext>
            </a:extLst>
          </p:cNvPr>
          <p:cNvPicPr>
            <a:picLocks noChangeAspect="1"/>
          </p:cNvPicPr>
          <p:nvPr/>
        </p:nvPicPr>
        <p:blipFill>
          <a:blip r:embed="rId3"/>
          <a:stretch>
            <a:fillRect/>
          </a:stretch>
        </p:blipFill>
        <p:spPr>
          <a:xfrm>
            <a:off x="3842058" y="1784090"/>
            <a:ext cx="1047994" cy="1050149"/>
          </a:xfrm>
          <a:prstGeom prst="rect">
            <a:avLst/>
          </a:prstGeom>
        </p:spPr>
      </p:pic>
      <p:pic>
        <p:nvPicPr>
          <p:cNvPr id="6" name="图片 5">
            <a:extLst>
              <a:ext uri="{FF2B5EF4-FFF2-40B4-BE49-F238E27FC236}">
                <a16:creationId xmlns:a16="http://schemas.microsoft.com/office/drawing/2014/main" id="{1A052EA9-30F8-F53F-9F18-737468074A59}"/>
              </a:ext>
            </a:extLst>
          </p:cNvPr>
          <p:cNvPicPr>
            <a:picLocks noChangeAspect="1"/>
          </p:cNvPicPr>
          <p:nvPr/>
        </p:nvPicPr>
        <p:blipFill>
          <a:blip r:embed="rId4"/>
          <a:stretch>
            <a:fillRect/>
          </a:stretch>
        </p:blipFill>
        <p:spPr>
          <a:xfrm>
            <a:off x="9312953" y="1451624"/>
            <a:ext cx="1050150" cy="1050150"/>
          </a:xfrm>
          <a:prstGeom prst="rect">
            <a:avLst/>
          </a:prstGeom>
        </p:spPr>
      </p:pic>
      <p:sp>
        <p:nvSpPr>
          <p:cNvPr id="7" name="文本框 6">
            <a:extLst>
              <a:ext uri="{FF2B5EF4-FFF2-40B4-BE49-F238E27FC236}">
                <a16:creationId xmlns:a16="http://schemas.microsoft.com/office/drawing/2014/main" id="{52094E6C-3E88-3B30-A8AE-7815D7BE95B7}"/>
              </a:ext>
            </a:extLst>
          </p:cNvPr>
          <p:cNvSpPr txBox="1"/>
          <p:nvPr/>
        </p:nvSpPr>
        <p:spPr>
          <a:xfrm>
            <a:off x="2722704" y="3028422"/>
            <a:ext cx="7997846" cy="1569660"/>
          </a:xfrm>
          <a:prstGeom prst="rect">
            <a:avLst/>
          </a:prstGeom>
          <a:noFill/>
        </p:spPr>
        <p:txBody>
          <a:bodyPr wrap="square" rtlCol="0">
            <a:spAutoFit/>
          </a:bodyPr>
          <a:lstStyle/>
          <a:p>
            <a:r>
              <a:rPr kumimoji="1" lang="en-US" altLang="zh-CN" sz="9600" dirty="0">
                <a:latin typeface="Palatino Linotype" panose="02040502050505030304" pitchFamily="18" charset="0"/>
              </a:rPr>
              <a:t>“Indo-Pacific”</a:t>
            </a:r>
            <a:endParaRPr kumimoji="1" lang="zh-CN" altLang="en-US" sz="9600" dirty="0">
              <a:latin typeface="Palatino Linotype" panose="02040502050505030304" pitchFamily="18" charset="0"/>
            </a:endParaRPr>
          </a:p>
        </p:txBody>
      </p:sp>
      <p:sp>
        <p:nvSpPr>
          <p:cNvPr id="8" name="右箭头 7">
            <a:extLst>
              <a:ext uri="{FF2B5EF4-FFF2-40B4-BE49-F238E27FC236}">
                <a16:creationId xmlns:a16="http://schemas.microsoft.com/office/drawing/2014/main" id="{A0FC3404-7ABE-20E8-8AB0-F6DA0477D528}"/>
              </a:ext>
            </a:extLst>
          </p:cNvPr>
          <p:cNvSpPr/>
          <p:nvPr/>
        </p:nvSpPr>
        <p:spPr>
          <a:xfrm rot="18826218">
            <a:off x="3286225" y="1572503"/>
            <a:ext cx="1239796" cy="374537"/>
          </a:xfrm>
          <a:prstGeom prst="rightArrow">
            <a:avLst>
              <a:gd name="adj1" fmla="val 48609"/>
              <a:gd name="adj2" fmla="val 4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“rise”</a:t>
            </a:r>
            <a:endParaRPr kumimoji="1" lang="zh-CN" altLang="en-US" dirty="0"/>
          </a:p>
        </p:txBody>
      </p:sp>
      <p:sp>
        <p:nvSpPr>
          <p:cNvPr id="9" name="右箭头 8">
            <a:extLst>
              <a:ext uri="{FF2B5EF4-FFF2-40B4-BE49-F238E27FC236}">
                <a16:creationId xmlns:a16="http://schemas.microsoft.com/office/drawing/2014/main" id="{848AEB2C-58E6-70EB-2F43-301D7A0DF063}"/>
              </a:ext>
            </a:extLst>
          </p:cNvPr>
          <p:cNvSpPr/>
          <p:nvPr/>
        </p:nvSpPr>
        <p:spPr>
          <a:xfrm rot="2723697">
            <a:off x="9786762" y="1471913"/>
            <a:ext cx="1239796" cy="374537"/>
          </a:xfrm>
          <a:prstGeom prst="rightArrow">
            <a:avLst>
              <a:gd name="adj1" fmla="val 57579"/>
              <a:gd name="adj2" fmla="val 4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“fall”</a:t>
            </a:r>
            <a:endParaRPr kumimoji="1" lang="zh-CN" altLang="en-US" dirty="0"/>
          </a:p>
        </p:txBody>
      </p:sp>
      <p:sp>
        <p:nvSpPr>
          <p:cNvPr id="10" name="左右箭头 9">
            <a:extLst>
              <a:ext uri="{FF2B5EF4-FFF2-40B4-BE49-F238E27FC236}">
                <a16:creationId xmlns:a16="http://schemas.microsoft.com/office/drawing/2014/main" id="{65766483-22B9-641E-5C76-8F8DCB091AF1}"/>
              </a:ext>
            </a:extLst>
          </p:cNvPr>
          <p:cNvSpPr/>
          <p:nvPr/>
        </p:nvSpPr>
        <p:spPr>
          <a:xfrm rot="21285693">
            <a:off x="5002733" y="2013860"/>
            <a:ext cx="4317700" cy="3602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Intensified competition</a:t>
            </a:r>
            <a:endParaRPr kumimoji="1" lang="zh-CN" altLang="en-US" dirty="0"/>
          </a:p>
        </p:txBody>
      </p:sp>
    </p:spTree>
    <p:extLst>
      <p:ext uri="{BB962C8B-B14F-4D97-AF65-F5344CB8AC3E}">
        <p14:creationId xmlns:p14="http://schemas.microsoft.com/office/powerpoint/2010/main" val="1831823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07B0D-5463-9680-94B9-6520BC073C37}"/>
              </a:ext>
            </a:extLst>
          </p:cNvPr>
          <p:cNvSpPr>
            <a:spLocks noGrp="1"/>
          </p:cNvSpPr>
          <p:nvPr>
            <p:ph type="ctrTitle"/>
          </p:nvPr>
        </p:nvSpPr>
        <p:spPr>
          <a:xfrm>
            <a:off x="516464" y="1213136"/>
            <a:ext cx="11159067" cy="2387600"/>
          </a:xfrm>
        </p:spPr>
        <p:txBody>
          <a:bodyPr>
            <a:noAutofit/>
          </a:bodyPr>
          <a:lstStyle/>
          <a:p>
            <a:r>
              <a:rPr kumimoji="1" lang="en-US" altLang="zh-CN" sz="6600" b="1" dirty="0">
                <a:latin typeface="Palatino Linotype" panose="02040502050505030304" pitchFamily="18" charset="0"/>
              </a:rPr>
              <a:t>Thanks for Listening!</a:t>
            </a:r>
            <a:endParaRPr kumimoji="1" lang="zh-CN" altLang="en-US" dirty="0">
              <a:latin typeface="Palatino Linotype" panose="02040502050505030304" pitchFamily="18" charset="0"/>
            </a:endParaRPr>
          </a:p>
        </p:txBody>
      </p:sp>
      <p:sp>
        <p:nvSpPr>
          <p:cNvPr id="3" name="副标题 2">
            <a:extLst>
              <a:ext uri="{FF2B5EF4-FFF2-40B4-BE49-F238E27FC236}">
                <a16:creationId xmlns:a16="http://schemas.microsoft.com/office/drawing/2014/main" id="{9A359088-930D-0ECD-31B4-94F5D767A632}"/>
              </a:ext>
            </a:extLst>
          </p:cNvPr>
          <p:cNvSpPr>
            <a:spLocks noGrp="1"/>
          </p:cNvSpPr>
          <p:nvPr>
            <p:ph type="subTitle" idx="1"/>
          </p:nvPr>
        </p:nvSpPr>
        <p:spPr>
          <a:xfrm>
            <a:off x="1523997" y="4302828"/>
            <a:ext cx="9144000" cy="1655762"/>
          </a:xfrm>
        </p:spPr>
        <p:txBody>
          <a:bodyPr>
            <a:normAutofit/>
          </a:bodyPr>
          <a:lstStyle/>
          <a:p>
            <a:r>
              <a:rPr kumimoji="1" lang="en-US" altLang="zh-CN" sz="2000" dirty="0">
                <a:solidFill>
                  <a:schemeClr val="tx1">
                    <a:lumMod val="65000"/>
                    <a:lumOff val="35000"/>
                  </a:schemeClr>
                </a:solidFill>
                <a:latin typeface="Iowan Old Style Roman" panose="02040602040506020204" pitchFamily="18" charset="0"/>
              </a:rPr>
              <a:t>Presented by Zhang Wei</a:t>
            </a:r>
          </a:p>
          <a:p>
            <a:r>
              <a:rPr kumimoji="1" lang="en-US" altLang="zh-CN" sz="2000" dirty="0">
                <a:solidFill>
                  <a:schemeClr val="tx1">
                    <a:lumMod val="65000"/>
                    <a:lumOff val="35000"/>
                  </a:schemeClr>
                </a:solidFill>
                <a:latin typeface="Iowan Old Style Roman" panose="02040602040506020204" pitchFamily="18" charset="0"/>
              </a:rPr>
              <a:t>28 June 2023</a:t>
            </a:r>
            <a:endParaRPr kumimoji="1" lang="zh-CN" altLang="en-US" sz="2000" dirty="0">
              <a:solidFill>
                <a:schemeClr val="tx1">
                  <a:lumMod val="65000"/>
                  <a:lumOff val="35000"/>
                </a:schemeClr>
              </a:solidFill>
              <a:latin typeface="Iowan Old Style Roman" panose="02040602040506020204" pitchFamily="18" charset="0"/>
            </a:endParaRPr>
          </a:p>
        </p:txBody>
      </p:sp>
    </p:spTree>
    <p:extLst>
      <p:ext uri="{BB962C8B-B14F-4D97-AF65-F5344CB8AC3E}">
        <p14:creationId xmlns:p14="http://schemas.microsoft.com/office/powerpoint/2010/main" val="23856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90412DD-4A94-599A-682A-D3FD42947862}"/>
              </a:ext>
            </a:extLst>
          </p:cNvPr>
          <p:cNvPicPr>
            <a:picLocks noChangeAspect="1"/>
          </p:cNvPicPr>
          <p:nvPr/>
        </p:nvPicPr>
        <p:blipFill>
          <a:blip r:embed="rId2"/>
          <a:stretch>
            <a:fillRect/>
          </a:stretch>
        </p:blipFill>
        <p:spPr>
          <a:xfrm>
            <a:off x="-468178" y="-360217"/>
            <a:ext cx="13128355" cy="8473034"/>
          </a:xfrm>
          <a:prstGeom prst="rect">
            <a:avLst/>
          </a:prstGeom>
        </p:spPr>
      </p:pic>
      <p:pic>
        <p:nvPicPr>
          <p:cNvPr id="5" name="图片 4">
            <a:extLst>
              <a:ext uri="{FF2B5EF4-FFF2-40B4-BE49-F238E27FC236}">
                <a16:creationId xmlns:a16="http://schemas.microsoft.com/office/drawing/2014/main" id="{8EBE3462-DDEE-9E2E-775E-6E19CDA378A2}"/>
              </a:ext>
            </a:extLst>
          </p:cNvPr>
          <p:cNvPicPr>
            <a:picLocks noChangeAspect="1"/>
          </p:cNvPicPr>
          <p:nvPr/>
        </p:nvPicPr>
        <p:blipFill>
          <a:blip r:embed="rId3"/>
          <a:stretch>
            <a:fillRect/>
          </a:stretch>
        </p:blipFill>
        <p:spPr>
          <a:xfrm>
            <a:off x="3842058" y="1784090"/>
            <a:ext cx="1047994" cy="1050149"/>
          </a:xfrm>
          <a:prstGeom prst="rect">
            <a:avLst/>
          </a:prstGeom>
        </p:spPr>
      </p:pic>
      <p:pic>
        <p:nvPicPr>
          <p:cNvPr id="6" name="图片 5">
            <a:extLst>
              <a:ext uri="{FF2B5EF4-FFF2-40B4-BE49-F238E27FC236}">
                <a16:creationId xmlns:a16="http://schemas.microsoft.com/office/drawing/2014/main" id="{1A052EA9-30F8-F53F-9F18-737468074A59}"/>
              </a:ext>
            </a:extLst>
          </p:cNvPr>
          <p:cNvPicPr>
            <a:picLocks noChangeAspect="1"/>
          </p:cNvPicPr>
          <p:nvPr/>
        </p:nvPicPr>
        <p:blipFill>
          <a:blip r:embed="rId4"/>
          <a:stretch>
            <a:fillRect/>
          </a:stretch>
        </p:blipFill>
        <p:spPr>
          <a:xfrm>
            <a:off x="9312953" y="1451624"/>
            <a:ext cx="1050150" cy="1050150"/>
          </a:xfrm>
          <a:prstGeom prst="rect">
            <a:avLst/>
          </a:prstGeom>
        </p:spPr>
      </p:pic>
      <p:sp>
        <p:nvSpPr>
          <p:cNvPr id="7" name="文本框 6">
            <a:extLst>
              <a:ext uri="{FF2B5EF4-FFF2-40B4-BE49-F238E27FC236}">
                <a16:creationId xmlns:a16="http://schemas.microsoft.com/office/drawing/2014/main" id="{52094E6C-3E88-3B30-A8AE-7815D7BE95B7}"/>
              </a:ext>
            </a:extLst>
          </p:cNvPr>
          <p:cNvSpPr txBox="1"/>
          <p:nvPr/>
        </p:nvSpPr>
        <p:spPr>
          <a:xfrm>
            <a:off x="2785767" y="5193736"/>
            <a:ext cx="7997846" cy="1446550"/>
          </a:xfrm>
          <a:prstGeom prst="rect">
            <a:avLst/>
          </a:prstGeom>
          <a:noFill/>
        </p:spPr>
        <p:txBody>
          <a:bodyPr wrap="square" rtlCol="0">
            <a:spAutoFit/>
          </a:bodyPr>
          <a:lstStyle/>
          <a:p>
            <a:r>
              <a:rPr kumimoji="1" lang="en-US" altLang="zh-CN" sz="8800" dirty="0">
                <a:latin typeface="Palatino Linotype" panose="02040502050505030304" pitchFamily="18" charset="0"/>
              </a:rPr>
              <a:t>“Indo-Pacific”</a:t>
            </a:r>
            <a:endParaRPr kumimoji="1" lang="zh-CN" altLang="en-US" sz="8800" dirty="0">
              <a:latin typeface="Palatino Linotype" panose="02040502050505030304" pitchFamily="18" charset="0"/>
            </a:endParaRPr>
          </a:p>
        </p:txBody>
      </p:sp>
      <p:sp>
        <p:nvSpPr>
          <p:cNvPr id="8" name="右箭头 7">
            <a:extLst>
              <a:ext uri="{FF2B5EF4-FFF2-40B4-BE49-F238E27FC236}">
                <a16:creationId xmlns:a16="http://schemas.microsoft.com/office/drawing/2014/main" id="{A0FC3404-7ABE-20E8-8AB0-F6DA0477D528}"/>
              </a:ext>
            </a:extLst>
          </p:cNvPr>
          <p:cNvSpPr/>
          <p:nvPr/>
        </p:nvSpPr>
        <p:spPr>
          <a:xfrm rot="18826218">
            <a:off x="3286225" y="1572503"/>
            <a:ext cx="1239796" cy="374537"/>
          </a:xfrm>
          <a:prstGeom prst="rightArrow">
            <a:avLst>
              <a:gd name="adj1" fmla="val 48609"/>
              <a:gd name="adj2" fmla="val 4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“rise”</a:t>
            </a:r>
            <a:endParaRPr kumimoji="1" lang="zh-CN" altLang="en-US" dirty="0"/>
          </a:p>
        </p:txBody>
      </p:sp>
      <p:sp>
        <p:nvSpPr>
          <p:cNvPr id="9" name="右箭头 8">
            <a:extLst>
              <a:ext uri="{FF2B5EF4-FFF2-40B4-BE49-F238E27FC236}">
                <a16:creationId xmlns:a16="http://schemas.microsoft.com/office/drawing/2014/main" id="{848AEB2C-58E6-70EB-2F43-301D7A0DF063}"/>
              </a:ext>
            </a:extLst>
          </p:cNvPr>
          <p:cNvSpPr/>
          <p:nvPr/>
        </p:nvSpPr>
        <p:spPr>
          <a:xfrm rot="2723697">
            <a:off x="9786762" y="1471913"/>
            <a:ext cx="1239796" cy="374537"/>
          </a:xfrm>
          <a:prstGeom prst="rightArrow">
            <a:avLst>
              <a:gd name="adj1" fmla="val 57579"/>
              <a:gd name="adj2" fmla="val 4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“fall”</a:t>
            </a:r>
            <a:endParaRPr kumimoji="1" lang="zh-CN" altLang="en-US" dirty="0"/>
          </a:p>
        </p:txBody>
      </p:sp>
      <p:sp>
        <p:nvSpPr>
          <p:cNvPr id="10" name="左右箭头 9">
            <a:extLst>
              <a:ext uri="{FF2B5EF4-FFF2-40B4-BE49-F238E27FC236}">
                <a16:creationId xmlns:a16="http://schemas.microsoft.com/office/drawing/2014/main" id="{65766483-22B9-641E-5C76-8F8DCB091AF1}"/>
              </a:ext>
            </a:extLst>
          </p:cNvPr>
          <p:cNvSpPr/>
          <p:nvPr/>
        </p:nvSpPr>
        <p:spPr>
          <a:xfrm rot="21285693">
            <a:off x="5002733" y="2013860"/>
            <a:ext cx="4317700" cy="3602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Intensified competition</a:t>
            </a:r>
            <a:endParaRPr kumimoji="1" lang="zh-CN" altLang="en-US" dirty="0"/>
          </a:p>
        </p:txBody>
      </p:sp>
      <p:sp>
        <p:nvSpPr>
          <p:cNvPr id="11" name="文本框 10">
            <a:extLst>
              <a:ext uri="{FF2B5EF4-FFF2-40B4-BE49-F238E27FC236}">
                <a16:creationId xmlns:a16="http://schemas.microsoft.com/office/drawing/2014/main" id="{9EEE46F7-93E1-FECB-13A6-E7A7294FE2D4}"/>
              </a:ext>
            </a:extLst>
          </p:cNvPr>
          <p:cNvSpPr txBox="1"/>
          <p:nvPr/>
        </p:nvSpPr>
        <p:spPr>
          <a:xfrm>
            <a:off x="4995303" y="4595664"/>
            <a:ext cx="1107996" cy="1200329"/>
          </a:xfrm>
          <a:prstGeom prst="rect">
            <a:avLst/>
          </a:prstGeom>
          <a:noFill/>
        </p:spPr>
        <p:txBody>
          <a:bodyPr wrap="none" rtlCol="0">
            <a:spAutoFit/>
          </a:bodyPr>
          <a:lstStyle/>
          <a:p>
            <a:r>
              <a:rPr kumimoji="1" lang="en-US" altLang="zh-CN" sz="7200" dirty="0"/>
              <a:t>🇦🇺</a:t>
            </a:r>
            <a:endParaRPr kumimoji="1" lang="zh-CN" altLang="en-US" sz="7200" dirty="0"/>
          </a:p>
        </p:txBody>
      </p:sp>
      <p:sp>
        <p:nvSpPr>
          <p:cNvPr id="12" name="文本框 11">
            <a:extLst>
              <a:ext uri="{FF2B5EF4-FFF2-40B4-BE49-F238E27FC236}">
                <a16:creationId xmlns:a16="http://schemas.microsoft.com/office/drawing/2014/main" id="{04D15984-034B-1C3F-4389-DB02507AC161}"/>
              </a:ext>
            </a:extLst>
          </p:cNvPr>
          <p:cNvSpPr txBox="1"/>
          <p:nvPr/>
        </p:nvSpPr>
        <p:spPr>
          <a:xfrm>
            <a:off x="4774586" y="3281940"/>
            <a:ext cx="1107996" cy="1200329"/>
          </a:xfrm>
          <a:prstGeom prst="rect">
            <a:avLst/>
          </a:prstGeom>
          <a:noFill/>
        </p:spPr>
        <p:txBody>
          <a:bodyPr wrap="none" rtlCol="0">
            <a:spAutoFit/>
          </a:bodyPr>
          <a:lstStyle/>
          <a:p>
            <a:r>
              <a:rPr kumimoji="1" lang="en-US" altLang="zh-CN" sz="7200" dirty="0"/>
              <a:t>🇮🇩</a:t>
            </a:r>
            <a:endParaRPr kumimoji="1" lang="zh-CN" altLang="en-US" sz="7200" dirty="0"/>
          </a:p>
        </p:txBody>
      </p:sp>
      <p:sp>
        <p:nvSpPr>
          <p:cNvPr id="13" name="文本框 12">
            <a:extLst>
              <a:ext uri="{FF2B5EF4-FFF2-40B4-BE49-F238E27FC236}">
                <a16:creationId xmlns:a16="http://schemas.microsoft.com/office/drawing/2014/main" id="{1877A136-C63F-4213-8A66-AAA7860AF4CA}"/>
              </a:ext>
            </a:extLst>
          </p:cNvPr>
          <p:cNvSpPr txBox="1"/>
          <p:nvPr/>
        </p:nvSpPr>
        <p:spPr>
          <a:xfrm>
            <a:off x="5051516" y="2252439"/>
            <a:ext cx="1107996" cy="1200329"/>
          </a:xfrm>
          <a:prstGeom prst="rect">
            <a:avLst/>
          </a:prstGeom>
          <a:noFill/>
        </p:spPr>
        <p:txBody>
          <a:bodyPr wrap="none" rtlCol="0">
            <a:spAutoFit/>
          </a:bodyPr>
          <a:lstStyle/>
          <a:p>
            <a:r>
              <a:rPr kumimoji="1" lang="en-US" altLang="zh-CN" sz="7200" dirty="0"/>
              <a:t>🇰🇷</a:t>
            </a:r>
            <a:endParaRPr kumimoji="1" lang="zh-CN" altLang="en-US" sz="7200" dirty="0"/>
          </a:p>
        </p:txBody>
      </p:sp>
      <p:sp>
        <p:nvSpPr>
          <p:cNvPr id="14" name="文本框 13">
            <a:extLst>
              <a:ext uri="{FF2B5EF4-FFF2-40B4-BE49-F238E27FC236}">
                <a16:creationId xmlns:a16="http://schemas.microsoft.com/office/drawing/2014/main" id="{FFAA0437-61C3-97F2-2A25-21CE7E2B4F13}"/>
              </a:ext>
            </a:extLst>
          </p:cNvPr>
          <p:cNvSpPr txBox="1"/>
          <p:nvPr/>
        </p:nvSpPr>
        <p:spPr>
          <a:xfrm>
            <a:off x="5582339" y="1449190"/>
            <a:ext cx="1107996" cy="1200329"/>
          </a:xfrm>
          <a:prstGeom prst="rect">
            <a:avLst/>
          </a:prstGeom>
          <a:noFill/>
        </p:spPr>
        <p:txBody>
          <a:bodyPr wrap="none" rtlCol="0">
            <a:spAutoFit/>
          </a:bodyPr>
          <a:lstStyle/>
          <a:p>
            <a:r>
              <a:rPr kumimoji="1" lang="en-US" altLang="zh-CN" sz="7200" dirty="0"/>
              <a:t>🇯🇵</a:t>
            </a:r>
            <a:endParaRPr kumimoji="1" lang="zh-CN" altLang="en-US" sz="7200" dirty="0"/>
          </a:p>
        </p:txBody>
      </p:sp>
      <p:sp>
        <p:nvSpPr>
          <p:cNvPr id="15" name="文本框 14">
            <a:extLst>
              <a:ext uri="{FF2B5EF4-FFF2-40B4-BE49-F238E27FC236}">
                <a16:creationId xmlns:a16="http://schemas.microsoft.com/office/drawing/2014/main" id="{D36AF89E-8B93-1B00-3FB9-9480E99ED5B7}"/>
              </a:ext>
            </a:extLst>
          </p:cNvPr>
          <p:cNvSpPr txBox="1"/>
          <p:nvPr/>
        </p:nvSpPr>
        <p:spPr>
          <a:xfrm>
            <a:off x="2734062" y="2675971"/>
            <a:ext cx="1107996" cy="1200329"/>
          </a:xfrm>
          <a:prstGeom prst="rect">
            <a:avLst/>
          </a:prstGeom>
          <a:noFill/>
        </p:spPr>
        <p:txBody>
          <a:bodyPr wrap="none" rtlCol="0">
            <a:spAutoFit/>
          </a:bodyPr>
          <a:lstStyle/>
          <a:p>
            <a:r>
              <a:rPr kumimoji="1" lang="en-US" altLang="zh-CN" sz="7200" dirty="0"/>
              <a:t>🇮🇳</a:t>
            </a:r>
            <a:endParaRPr kumimoji="1" lang="zh-CN" altLang="en-US" sz="7200" dirty="0"/>
          </a:p>
        </p:txBody>
      </p:sp>
      <p:sp>
        <p:nvSpPr>
          <p:cNvPr id="16" name="文本框 15">
            <a:extLst>
              <a:ext uri="{FF2B5EF4-FFF2-40B4-BE49-F238E27FC236}">
                <a16:creationId xmlns:a16="http://schemas.microsoft.com/office/drawing/2014/main" id="{55820A22-3F04-1180-5C83-B882E1F31BDD}"/>
              </a:ext>
            </a:extLst>
          </p:cNvPr>
          <p:cNvSpPr txBox="1"/>
          <p:nvPr/>
        </p:nvSpPr>
        <p:spPr>
          <a:xfrm>
            <a:off x="3754324" y="3168545"/>
            <a:ext cx="1107996" cy="1200329"/>
          </a:xfrm>
          <a:prstGeom prst="rect">
            <a:avLst/>
          </a:prstGeom>
          <a:noFill/>
        </p:spPr>
        <p:txBody>
          <a:bodyPr wrap="none" rtlCol="0">
            <a:spAutoFit/>
          </a:bodyPr>
          <a:lstStyle/>
          <a:p>
            <a:r>
              <a:rPr kumimoji="1" lang="en-US" altLang="zh-CN" sz="7200" dirty="0"/>
              <a:t>🇸🇬</a:t>
            </a:r>
            <a:endParaRPr kumimoji="1" lang="zh-CN" altLang="en-US" sz="7200" dirty="0"/>
          </a:p>
        </p:txBody>
      </p:sp>
      <p:cxnSp>
        <p:nvCxnSpPr>
          <p:cNvPr id="3" name="直线箭头连接符 2">
            <a:extLst>
              <a:ext uri="{FF2B5EF4-FFF2-40B4-BE49-F238E27FC236}">
                <a16:creationId xmlns:a16="http://schemas.microsoft.com/office/drawing/2014/main" id="{9AF4E72B-1D7B-04F6-EE75-9F9EA2E62D7C}"/>
              </a:ext>
            </a:extLst>
          </p:cNvPr>
          <p:cNvCxnSpPr>
            <a:cxnSpLocks/>
            <a:endCxn id="5" idx="2"/>
          </p:cNvCxnSpPr>
          <p:nvPr/>
        </p:nvCxnSpPr>
        <p:spPr>
          <a:xfrm>
            <a:off x="3342066" y="2834239"/>
            <a:ext cx="102398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线箭头连接符 20">
            <a:extLst>
              <a:ext uri="{FF2B5EF4-FFF2-40B4-BE49-F238E27FC236}">
                <a16:creationId xmlns:a16="http://schemas.microsoft.com/office/drawing/2014/main" id="{FC2C6505-F9D4-D574-15A1-CADA4180D645}"/>
              </a:ext>
            </a:extLst>
          </p:cNvPr>
          <p:cNvCxnSpPr>
            <a:endCxn id="5" idx="2"/>
          </p:cNvCxnSpPr>
          <p:nvPr/>
        </p:nvCxnSpPr>
        <p:spPr>
          <a:xfrm flipV="1">
            <a:off x="4288221" y="2834239"/>
            <a:ext cx="77834" cy="4477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线箭头连接符 22">
            <a:extLst>
              <a:ext uri="{FF2B5EF4-FFF2-40B4-BE49-F238E27FC236}">
                <a16:creationId xmlns:a16="http://schemas.microsoft.com/office/drawing/2014/main" id="{28726A6E-B756-FB91-5828-B9942BCE1584}"/>
              </a:ext>
            </a:extLst>
          </p:cNvPr>
          <p:cNvCxnSpPr>
            <a:endCxn id="5" idx="3"/>
          </p:cNvCxnSpPr>
          <p:nvPr/>
        </p:nvCxnSpPr>
        <p:spPr>
          <a:xfrm flipH="1" flipV="1">
            <a:off x="4890052" y="2309165"/>
            <a:ext cx="422927" cy="11436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直线箭头连接符 24">
            <a:extLst>
              <a:ext uri="{FF2B5EF4-FFF2-40B4-BE49-F238E27FC236}">
                <a16:creationId xmlns:a16="http://schemas.microsoft.com/office/drawing/2014/main" id="{466AA164-4180-2BAE-31CA-33999337E5D1}"/>
              </a:ext>
            </a:extLst>
          </p:cNvPr>
          <p:cNvCxnSpPr>
            <a:cxnSpLocks/>
          </p:cNvCxnSpPr>
          <p:nvPr/>
        </p:nvCxnSpPr>
        <p:spPr>
          <a:xfrm flipH="1" flipV="1">
            <a:off x="4366055" y="2834239"/>
            <a:ext cx="1216284" cy="19269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直线箭头连接符 26">
            <a:extLst>
              <a:ext uri="{FF2B5EF4-FFF2-40B4-BE49-F238E27FC236}">
                <a16:creationId xmlns:a16="http://schemas.microsoft.com/office/drawing/2014/main" id="{B516D761-E044-C6D7-990D-751D53CF129B}"/>
              </a:ext>
            </a:extLst>
          </p:cNvPr>
          <p:cNvCxnSpPr>
            <a:endCxn id="5" idx="3"/>
          </p:cNvCxnSpPr>
          <p:nvPr/>
        </p:nvCxnSpPr>
        <p:spPr>
          <a:xfrm flipH="1">
            <a:off x="4890052" y="1817507"/>
            <a:ext cx="817065" cy="4916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直线箭头连接符 30">
            <a:extLst>
              <a:ext uri="{FF2B5EF4-FFF2-40B4-BE49-F238E27FC236}">
                <a16:creationId xmlns:a16="http://schemas.microsoft.com/office/drawing/2014/main" id="{1A704500-2C68-EACA-A1D1-007EC0A1DBF6}"/>
              </a:ext>
            </a:extLst>
          </p:cNvPr>
          <p:cNvCxnSpPr>
            <a:endCxn id="5" idx="3"/>
          </p:cNvCxnSpPr>
          <p:nvPr/>
        </p:nvCxnSpPr>
        <p:spPr>
          <a:xfrm flipH="1" flipV="1">
            <a:off x="4890052" y="2309165"/>
            <a:ext cx="281038" cy="5250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直线箭头连接符 34">
            <a:extLst>
              <a:ext uri="{FF2B5EF4-FFF2-40B4-BE49-F238E27FC236}">
                <a16:creationId xmlns:a16="http://schemas.microsoft.com/office/drawing/2014/main" id="{6D42E1B3-1922-7D78-3BB9-01FE9B09BA4F}"/>
              </a:ext>
            </a:extLst>
          </p:cNvPr>
          <p:cNvCxnSpPr>
            <a:endCxn id="6" idx="1"/>
          </p:cNvCxnSpPr>
          <p:nvPr/>
        </p:nvCxnSpPr>
        <p:spPr>
          <a:xfrm flipV="1">
            <a:off x="5582339" y="1976699"/>
            <a:ext cx="3730614" cy="278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BC6CD54F-9F59-70B0-AD08-1B305B5EF4B7}"/>
              </a:ext>
            </a:extLst>
          </p:cNvPr>
          <p:cNvCxnSpPr>
            <a:cxnSpLocks/>
            <a:endCxn id="10" idx="7"/>
          </p:cNvCxnSpPr>
          <p:nvPr/>
        </p:nvCxnSpPr>
        <p:spPr>
          <a:xfrm>
            <a:off x="6484885" y="1976699"/>
            <a:ext cx="2826531" cy="20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a16="http://schemas.microsoft.com/office/drawing/2014/main" id="{42727B6E-197E-8C46-2609-59634B7E7055}"/>
              </a:ext>
            </a:extLst>
          </p:cNvPr>
          <p:cNvCxnSpPr>
            <a:endCxn id="6" idx="1"/>
          </p:cNvCxnSpPr>
          <p:nvPr/>
        </p:nvCxnSpPr>
        <p:spPr>
          <a:xfrm flipV="1">
            <a:off x="5882582" y="1976699"/>
            <a:ext cx="3430371" cy="699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CEB19B0D-F22A-4C23-7C2C-AF0CB7DB1FCB}"/>
              </a:ext>
            </a:extLst>
          </p:cNvPr>
          <p:cNvCxnSpPr>
            <a:endCxn id="10" idx="7"/>
          </p:cNvCxnSpPr>
          <p:nvPr/>
        </p:nvCxnSpPr>
        <p:spPr>
          <a:xfrm flipV="1">
            <a:off x="5707117" y="1996885"/>
            <a:ext cx="3604299" cy="1879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a:extLst>
              <a:ext uri="{FF2B5EF4-FFF2-40B4-BE49-F238E27FC236}">
                <a16:creationId xmlns:a16="http://schemas.microsoft.com/office/drawing/2014/main" id="{F23C7D9E-B2BE-28C4-00BC-56A8C3DDC4CD}"/>
              </a:ext>
            </a:extLst>
          </p:cNvPr>
          <p:cNvCxnSpPr>
            <a:stCxn id="16" idx="3"/>
            <a:endCxn id="6" idx="1"/>
          </p:cNvCxnSpPr>
          <p:nvPr/>
        </p:nvCxnSpPr>
        <p:spPr>
          <a:xfrm flipV="1">
            <a:off x="4862320" y="1976699"/>
            <a:ext cx="4450633" cy="1792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9C85AA4D-3196-6786-4C64-7A5B3D4FA221}"/>
              </a:ext>
            </a:extLst>
          </p:cNvPr>
          <p:cNvCxnSpPr>
            <a:cxnSpLocks/>
            <a:endCxn id="10" idx="7"/>
          </p:cNvCxnSpPr>
          <p:nvPr/>
        </p:nvCxnSpPr>
        <p:spPr>
          <a:xfrm flipV="1">
            <a:off x="3600450" y="1996885"/>
            <a:ext cx="5710966" cy="1285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39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EBE3462-DDEE-9E2E-775E-6E19CDA378A2}"/>
              </a:ext>
            </a:extLst>
          </p:cNvPr>
          <p:cNvPicPr>
            <a:picLocks noChangeAspect="1"/>
          </p:cNvPicPr>
          <p:nvPr/>
        </p:nvPicPr>
        <p:blipFill>
          <a:blip r:embed="rId2"/>
          <a:stretch>
            <a:fillRect/>
          </a:stretch>
        </p:blipFill>
        <p:spPr>
          <a:xfrm>
            <a:off x="2799601" y="974624"/>
            <a:ext cx="1047994" cy="1050149"/>
          </a:xfrm>
          <a:prstGeom prst="rect">
            <a:avLst/>
          </a:prstGeom>
        </p:spPr>
      </p:pic>
      <p:pic>
        <p:nvPicPr>
          <p:cNvPr id="6" name="图片 5">
            <a:extLst>
              <a:ext uri="{FF2B5EF4-FFF2-40B4-BE49-F238E27FC236}">
                <a16:creationId xmlns:a16="http://schemas.microsoft.com/office/drawing/2014/main" id="{1A052EA9-30F8-F53F-9F18-737468074A59}"/>
              </a:ext>
            </a:extLst>
          </p:cNvPr>
          <p:cNvPicPr>
            <a:picLocks noChangeAspect="1"/>
          </p:cNvPicPr>
          <p:nvPr/>
        </p:nvPicPr>
        <p:blipFill>
          <a:blip r:embed="rId3"/>
          <a:stretch>
            <a:fillRect/>
          </a:stretch>
        </p:blipFill>
        <p:spPr>
          <a:xfrm>
            <a:off x="5327924" y="899535"/>
            <a:ext cx="1200329" cy="1200329"/>
          </a:xfrm>
          <a:prstGeom prst="rect">
            <a:avLst/>
          </a:prstGeom>
        </p:spPr>
      </p:pic>
      <p:sp>
        <p:nvSpPr>
          <p:cNvPr id="11" name="文本框 10">
            <a:extLst>
              <a:ext uri="{FF2B5EF4-FFF2-40B4-BE49-F238E27FC236}">
                <a16:creationId xmlns:a16="http://schemas.microsoft.com/office/drawing/2014/main" id="{9EEE46F7-93E1-FECB-13A6-E7A7294FE2D4}"/>
              </a:ext>
            </a:extLst>
          </p:cNvPr>
          <p:cNvSpPr txBox="1"/>
          <p:nvPr/>
        </p:nvSpPr>
        <p:spPr>
          <a:xfrm>
            <a:off x="6818016" y="2669311"/>
            <a:ext cx="877163" cy="923330"/>
          </a:xfrm>
          <a:prstGeom prst="rect">
            <a:avLst/>
          </a:prstGeom>
          <a:noFill/>
        </p:spPr>
        <p:txBody>
          <a:bodyPr wrap="none" rtlCol="0">
            <a:spAutoFit/>
          </a:bodyPr>
          <a:lstStyle/>
          <a:p>
            <a:r>
              <a:rPr kumimoji="1" lang="en-US" altLang="zh-CN" sz="5400" dirty="0"/>
              <a:t>🇦🇺</a:t>
            </a:r>
            <a:endParaRPr kumimoji="1" lang="zh-CN" altLang="en-US" sz="5400" dirty="0"/>
          </a:p>
        </p:txBody>
      </p:sp>
      <p:sp>
        <p:nvSpPr>
          <p:cNvPr id="12" name="文本框 11">
            <a:extLst>
              <a:ext uri="{FF2B5EF4-FFF2-40B4-BE49-F238E27FC236}">
                <a16:creationId xmlns:a16="http://schemas.microsoft.com/office/drawing/2014/main" id="{04D15984-034B-1C3F-4389-DB02507AC161}"/>
              </a:ext>
            </a:extLst>
          </p:cNvPr>
          <p:cNvSpPr txBox="1"/>
          <p:nvPr/>
        </p:nvSpPr>
        <p:spPr>
          <a:xfrm>
            <a:off x="3932052" y="2729848"/>
            <a:ext cx="877163" cy="923330"/>
          </a:xfrm>
          <a:prstGeom prst="rect">
            <a:avLst/>
          </a:prstGeom>
          <a:noFill/>
        </p:spPr>
        <p:txBody>
          <a:bodyPr wrap="none" rtlCol="0">
            <a:spAutoFit/>
          </a:bodyPr>
          <a:lstStyle/>
          <a:p>
            <a:r>
              <a:rPr kumimoji="1" lang="en-US" altLang="zh-CN" sz="5400" dirty="0"/>
              <a:t>🇮🇩</a:t>
            </a:r>
            <a:endParaRPr kumimoji="1" lang="zh-CN" altLang="en-US" sz="5400" dirty="0"/>
          </a:p>
        </p:txBody>
      </p:sp>
      <p:sp>
        <p:nvSpPr>
          <p:cNvPr id="13" name="文本框 12">
            <a:extLst>
              <a:ext uri="{FF2B5EF4-FFF2-40B4-BE49-F238E27FC236}">
                <a16:creationId xmlns:a16="http://schemas.microsoft.com/office/drawing/2014/main" id="{1877A136-C63F-4213-8A66-AAA7860AF4CA}"/>
              </a:ext>
            </a:extLst>
          </p:cNvPr>
          <p:cNvSpPr txBox="1"/>
          <p:nvPr/>
        </p:nvSpPr>
        <p:spPr>
          <a:xfrm>
            <a:off x="4889343" y="2729847"/>
            <a:ext cx="877163" cy="923330"/>
          </a:xfrm>
          <a:prstGeom prst="rect">
            <a:avLst/>
          </a:prstGeom>
          <a:noFill/>
        </p:spPr>
        <p:txBody>
          <a:bodyPr wrap="none" rtlCol="0">
            <a:spAutoFit/>
          </a:bodyPr>
          <a:lstStyle/>
          <a:p>
            <a:r>
              <a:rPr kumimoji="1" lang="en-US" altLang="zh-CN" sz="5400" dirty="0"/>
              <a:t>🇰🇷</a:t>
            </a:r>
            <a:endParaRPr kumimoji="1" lang="zh-CN" altLang="en-US" sz="5400" dirty="0"/>
          </a:p>
        </p:txBody>
      </p:sp>
      <p:sp>
        <p:nvSpPr>
          <p:cNvPr id="14" name="文本框 13">
            <a:extLst>
              <a:ext uri="{FF2B5EF4-FFF2-40B4-BE49-F238E27FC236}">
                <a16:creationId xmlns:a16="http://schemas.microsoft.com/office/drawing/2014/main" id="{FFAA0437-61C3-97F2-2A25-21CE7E2B4F13}"/>
              </a:ext>
            </a:extLst>
          </p:cNvPr>
          <p:cNvSpPr txBox="1"/>
          <p:nvPr/>
        </p:nvSpPr>
        <p:spPr>
          <a:xfrm>
            <a:off x="5860725" y="2715278"/>
            <a:ext cx="877163" cy="923330"/>
          </a:xfrm>
          <a:prstGeom prst="rect">
            <a:avLst/>
          </a:prstGeom>
          <a:noFill/>
        </p:spPr>
        <p:txBody>
          <a:bodyPr wrap="none" rtlCol="0">
            <a:spAutoFit/>
          </a:bodyPr>
          <a:lstStyle/>
          <a:p>
            <a:r>
              <a:rPr kumimoji="1" lang="en-US" altLang="zh-CN" sz="5400" dirty="0"/>
              <a:t>🇯🇵</a:t>
            </a:r>
            <a:endParaRPr kumimoji="1" lang="zh-CN" altLang="en-US" sz="5400" dirty="0"/>
          </a:p>
        </p:txBody>
      </p:sp>
      <p:sp>
        <p:nvSpPr>
          <p:cNvPr id="15" name="文本框 14">
            <a:extLst>
              <a:ext uri="{FF2B5EF4-FFF2-40B4-BE49-F238E27FC236}">
                <a16:creationId xmlns:a16="http://schemas.microsoft.com/office/drawing/2014/main" id="{D36AF89E-8B93-1B00-3FB9-9480E99ED5B7}"/>
              </a:ext>
            </a:extLst>
          </p:cNvPr>
          <p:cNvSpPr txBox="1"/>
          <p:nvPr/>
        </p:nvSpPr>
        <p:spPr>
          <a:xfrm>
            <a:off x="1882675" y="2729849"/>
            <a:ext cx="877163" cy="923330"/>
          </a:xfrm>
          <a:prstGeom prst="rect">
            <a:avLst/>
          </a:prstGeom>
          <a:noFill/>
        </p:spPr>
        <p:txBody>
          <a:bodyPr wrap="none" rtlCol="0">
            <a:spAutoFit/>
          </a:bodyPr>
          <a:lstStyle/>
          <a:p>
            <a:r>
              <a:rPr kumimoji="1" lang="en-US" altLang="zh-CN" sz="5400" dirty="0"/>
              <a:t>🇮🇳</a:t>
            </a:r>
            <a:endParaRPr kumimoji="1" lang="zh-CN" altLang="en-US" sz="5400" dirty="0"/>
          </a:p>
        </p:txBody>
      </p:sp>
      <p:sp>
        <p:nvSpPr>
          <p:cNvPr id="16" name="文本框 15">
            <a:extLst>
              <a:ext uri="{FF2B5EF4-FFF2-40B4-BE49-F238E27FC236}">
                <a16:creationId xmlns:a16="http://schemas.microsoft.com/office/drawing/2014/main" id="{55820A22-3F04-1180-5C83-B882E1F31BDD}"/>
              </a:ext>
            </a:extLst>
          </p:cNvPr>
          <p:cNvSpPr txBox="1"/>
          <p:nvPr/>
        </p:nvSpPr>
        <p:spPr>
          <a:xfrm>
            <a:off x="2960670" y="2743279"/>
            <a:ext cx="877163" cy="923330"/>
          </a:xfrm>
          <a:prstGeom prst="rect">
            <a:avLst/>
          </a:prstGeom>
          <a:noFill/>
        </p:spPr>
        <p:txBody>
          <a:bodyPr wrap="none" rtlCol="0">
            <a:spAutoFit/>
          </a:bodyPr>
          <a:lstStyle/>
          <a:p>
            <a:r>
              <a:rPr kumimoji="1" lang="en-US" altLang="zh-CN" sz="5400" dirty="0"/>
              <a:t>🇸🇬</a:t>
            </a:r>
            <a:endParaRPr kumimoji="1" lang="zh-CN" altLang="en-US" sz="5400" dirty="0"/>
          </a:p>
        </p:txBody>
      </p:sp>
      <p:sp>
        <p:nvSpPr>
          <p:cNvPr id="2" name="文本框 1">
            <a:extLst>
              <a:ext uri="{FF2B5EF4-FFF2-40B4-BE49-F238E27FC236}">
                <a16:creationId xmlns:a16="http://schemas.microsoft.com/office/drawing/2014/main" id="{A756A337-432B-470E-88E4-FD2786FDF2C7}"/>
              </a:ext>
            </a:extLst>
          </p:cNvPr>
          <p:cNvSpPr txBox="1"/>
          <p:nvPr/>
        </p:nvSpPr>
        <p:spPr>
          <a:xfrm>
            <a:off x="9113456" y="1070666"/>
            <a:ext cx="2463193" cy="707886"/>
          </a:xfrm>
          <a:prstGeom prst="rect">
            <a:avLst/>
          </a:prstGeom>
          <a:noFill/>
        </p:spPr>
        <p:txBody>
          <a:bodyPr wrap="square" rtlCol="0">
            <a:spAutoFit/>
          </a:bodyPr>
          <a:lstStyle/>
          <a:p>
            <a:r>
              <a:rPr kumimoji="1" lang="en-US" altLang="zh-CN" sz="4000" dirty="0">
                <a:latin typeface="Palatino Linotype" panose="02040502050505030304" pitchFamily="18" charset="0"/>
              </a:rPr>
              <a:t>Act</a:t>
            </a:r>
            <a:endParaRPr kumimoji="1" lang="zh-CN" altLang="en-US" sz="4000" dirty="0">
              <a:latin typeface="Palatino Linotype" panose="02040502050505030304" pitchFamily="18" charset="0"/>
            </a:endParaRPr>
          </a:p>
        </p:txBody>
      </p:sp>
      <p:sp>
        <p:nvSpPr>
          <p:cNvPr id="3" name="文本框 2">
            <a:extLst>
              <a:ext uri="{FF2B5EF4-FFF2-40B4-BE49-F238E27FC236}">
                <a16:creationId xmlns:a16="http://schemas.microsoft.com/office/drawing/2014/main" id="{65E93781-84AD-628E-3EDB-AEDC89DF5004}"/>
              </a:ext>
            </a:extLst>
          </p:cNvPr>
          <p:cNvSpPr txBox="1"/>
          <p:nvPr/>
        </p:nvSpPr>
        <p:spPr>
          <a:xfrm>
            <a:off x="9096203" y="2657926"/>
            <a:ext cx="2463193" cy="707886"/>
          </a:xfrm>
          <a:prstGeom prst="rect">
            <a:avLst/>
          </a:prstGeom>
          <a:noFill/>
        </p:spPr>
        <p:txBody>
          <a:bodyPr wrap="square" rtlCol="0">
            <a:spAutoFit/>
          </a:bodyPr>
          <a:lstStyle/>
          <a:p>
            <a:r>
              <a:rPr kumimoji="1" lang="en-US" altLang="zh-CN" sz="4000" dirty="0">
                <a:latin typeface="Palatino Linotype" panose="02040502050505030304" pitchFamily="18" charset="0"/>
              </a:rPr>
              <a:t>React</a:t>
            </a:r>
            <a:endParaRPr kumimoji="1" lang="zh-CN" altLang="en-US" sz="4000" dirty="0">
              <a:latin typeface="Palatino Linotype" panose="02040502050505030304" pitchFamily="18" charset="0"/>
            </a:endParaRPr>
          </a:p>
        </p:txBody>
      </p:sp>
      <p:sp>
        <p:nvSpPr>
          <p:cNvPr id="17" name="文本框 16">
            <a:extLst>
              <a:ext uri="{FF2B5EF4-FFF2-40B4-BE49-F238E27FC236}">
                <a16:creationId xmlns:a16="http://schemas.microsoft.com/office/drawing/2014/main" id="{FC55E465-BE65-CB39-08E0-88CB22539BAB}"/>
              </a:ext>
            </a:extLst>
          </p:cNvPr>
          <p:cNvSpPr txBox="1"/>
          <p:nvPr/>
        </p:nvSpPr>
        <p:spPr>
          <a:xfrm>
            <a:off x="1003347" y="3981226"/>
            <a:ext cx="10780336" cy="2308324"/>
          </a:xfrm>
          <a:prstGeom prst="rect">
            <a:avLst/>
          </a:prstGeom>
          <a:noFill/>
        </p:spPr>
        <p:txBody>
          <a:bodyPr wrap="square" rtlCol="0">
            <a:spAutoFit/>
          </a:bodyPr>
          <a:lstStyle/>
          <a:p>
            <a:r>
              <a:rPr lang="en-US" altLang="zh-CN" sz="1800" kern="100" dirty="0">
                <a:effectLst/>
                <a:highlight>
                  <a:srgbClr val="FFFF00"/>
                </a:highlight>
                <a:latin typeface="Iowan Old Style Roman" panose="02040602040506020204" pitchFamily="18" charset="0"/>
                <a:ea typeface="DengXian" panose="02010600030101010101" pitchFamily="2" charset="-122"/>
              </a:rPr>
              <a:t>McDougall (2014)</a:t>
            </a:r>
            <a:r>
              <a:rPr lang="zh-CN" altLang="zh-CN" dirty="0">
                <a:effectLst/>
                <a:highlight>
                  <a:srgbClr val="FFFF00"/>
                </a:highlight>
                <a:latin typeface="Iowan Old Style Roman" panose="02040602040506020204" pitchFamily="18" charset="0"/>
              </a:rPr>
              <a:t> </a:t>
            </a:r>
            <a:r>
              <a:rPr lang="en-US" altLang="zh-CN" dirty="0">
                <a:effectLst/>
                <a:highlight>
                  <a:srgbClr val="FFFF00"/>
                </a:highlight>
                <a:latin typeface="Iowan Old Style Roman" panose="02040602040506020204" pitchFamily="18" charset="0"/>
              </a:rPr>
              <a:t>: </a:t>
            </a:r>
            <a:r>
              <a:rPr lang="en-US" altLang="zh-CN" sz="1800" kern="100" dirty="0">
                <a:effectLst/>
                <a:latin typeface="Iowan Old Style Roman" panose="02040602040506020204" pitchFamily="18" charset="0"/>
                <a:ea typeface="DengXian" panose="02010600030101010101" pitchFamily="2" charset="-122"/>
              </a:rPr>
              <a:t>Australia has the potential to maintain positive relations with both, but such potential </a:t>
            </a:r>
            <a:r>
              <a:rPr lang="en-US" altLang="zh-CN" sz="1800" u="sng" kern="100" dirty="0">
                <a:effectLst/>
                <a:latin typeface="Iowan Old Style Roman" panose="02040602040506020204" pitchFamily="18" charset="0"/>
                <a:ea typeface="DengXian" panose="02010600030101010101" pitchFamily="2" charset="-122"/>
              </a:rPr>
              <a:t>“depends on how the U.S.-China relationship evolves”</a:t>
            </a:r>
          </a:p>
          <a:p>
            <a:endParaRPr lang="en-US" altLang="zh-CN" sz="1800" u="sng" kern="100" dirty="0">
              <a:effectLst/>
              <a:latin typeface="Iowan Old Style Roman" panose="02040602040506020204" pitchFamily="18" charset="0"/>
              <a:ea typeface="DengXian" panose="02010600030101010101" pitchFamily="2" charset="-122"/>
            </a:endParaRPr>
          </a:p>
          <a:p>
            <a:r>
              <a:rPr lang="en-US" altLang="zh-CN" sz="1800" kern="100" dirty="0">
                <a:effectLst/>
                <a:highlight>
                  <a:srgbClr val="FFFF00"/>
                </a:highlight>
                <a:latin typeface="Iowan Old Style Roman" panose="02040602040506020204" pitchFamily="18" charset="0"/>
                <a:ea typeface="DengXian" panose="02010600030101010101" pitchFamily="2" charset="-122"/>
              </a:rPr>
              <a:t>Hwang et al. (2020) and Chung (2023) : </a:t>
            </a:r>
            <a:r>
              <a:rPr lang="en-US" altLang="zh-CN" sz="1800" kern="100" dirty="0">
                <a:effectLst/>
                <a:latin typeface="Iowan Old Style Roman" panose="02040602040506020204" pitchFamily="18" charset="0"/>
                <a:ea typeface="DengXian" panose="02010600030101010101" pitchFamily="2" charset="-122"/>
              </a:rPr>
              <a:t>South Korea </a:t>
            </a:r>
            <a:r>
              <a:rPr lang="en-US" altLang="zh-CN" sz="1800" u="sng" kern="100" dirty="0">
                <a:effectLst/>
                <a:latin typeface="Iowan Old Style Roman" panose="02040602040506020204" pitchFamily="18" charset="0"/>
                <a:ea typeface="DengXian" panose="02010600030101010101" pitchFamily="2" charset="-122"/>
              </a:rPr>
              <a:t>had been utilizing a lukewarm response to avoid taking a side</a:t>
            </a:r>
            <a:r>
              <a:rPr lang="en-US" altLang="zh-CN" sz="1800" kern="100" dirty="0">
                <a:effectLst/>
                <a:latin typeface="Iowan Old Style Roman" panose="02040602040506020204" pitchFamily="18" charset="0"/>
                <a:ea typeface="DengXian" panose="02010600030101010101" pitchFamily="2" charset="-122"/>
              </a:rPr>
              <a:t> between China and the US</a:t>
            </a:r>
          </a:p>
          <a:p>
            <a:endParaRPr lang="en-US" altLang="zh-CN" sz="1800" kern="100" dirty="0">
              <a:effectLst/>
              <a:latin typeface="Iowan Old Style Roman" panose="02040602040506020204" pitchFamily="18" charset="0"/>
              <a:ea typeface="DengXian" panose="02010600030101010101" pitchFamily="2" charset="-122"/>
            </a:endParaRPr>
          </a:p>
          <a:p>
            <a:r>
              <a:rPr lang="en-US" altLang="zh-CN" sz="1800" kern="100" dirty="0">
                <a:effectLst/>
                <a:highlight>
                  <a:srgbClr val="FFFF00"/>
                </a:highlight>
                <a:latin typeface="Iowan Old Style Roman" panose="02040602040506020204" pitchFamily="18" charset="0"/>
                <a:ea typeface="DengXian" panose="02010600030101010101" pitchFamily="2" charset="-122"/>
                <a:cs typeface="Times New Roman" panose="02020603050405020304" pitchFamily="18" charset="0"/>
              </a:rPr>
              <a:t>Crowley et al. (2017) : </a:t>
            </a: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agency </a:t>
            </a:r>
            <a:r>
              <a:rPr lang="en-US" altLang="zh-CN" sz="1800" u="sng" kern="100" dirty="0">
                <a:effectLst/>
                <a:latin typeface="Iowan Old Style Roman" panose="02040602040506020204" pitchFamily="18" charset="0"/>
                <a:ea typeface="DengXian" panose="02010600030101010101" pitchFamily="2" charset="-122"/>
                <a:cs typeface="Times New Roman" panose="02020603050405020304" pitchFamily="18" charset="0"/>
              </a:rPr>
              <a:t>only for Japan and India</a:t>
            </a:r>
            <a:r>
              <a:rPr lang="en-US"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rPr>
              <a:t>; Countries smaller than these two are left with zero agency.</a:t>
            </a:r>
            <a:endParaRPr lang="zh-CN" altLang="zh-CN" sz="1800" kern="100" dirty="0">
              <a:effectLst/>
              <a:latin typeface="Iowan Old Style Roman" panose="02040602040506020204" pitchFamily="18" charset="0"/>
              <a:ea typeface="DengXian"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104661D8-41A5-2835-6350-71A634C77549}"/>
              </a:ext>
            </a:extLst>
          </p:cNvPr>
          <p:cNvSpPr txBox="1"/>
          <p:nvPr/>
        </p:nvSpPr>
        <p:spPr>
          <a:xfrm>
            <a:off x="218493" y="266807"/>
            <a:ext cx="2581108" cy="400110"/>
          </a:xfrm>
          <a:prstGeom prst="rect">
            <a:avLst/>
          </a:prstGeom>
          <a:noFill/>
        </p:spPr>
        <p:txBody>
          <a:bodyPr wrap="square" rtlCol="0">
            <a:spAutoFit/>
          </a:bodyPr>
          <a:lstStyle/>
          <a:p>
            <a:r>
              <a:rPr kumimoji="1" lang="en-US" altLang="zh-CN" sz="2000" dirty="0">
                <a:latin typeface="Palatino Linotype" panose="02040502050505030304" pitchFamily="18" charset="0"/>
              </a:rPr>
              <a:t>Literature Review</a:t>
            </a:r>
            <a:endParaRPr kumimoji="1" lang="zh-CN" altLang="en-US" sz="2000" dirty="0">
              <a:latin typeface="Palatino Linotype" panose="02040502050505030304" pitchFamily="18" charset="0"/>
            </a:endParaRPr>
          </a:p>
        </p:txBody>
      </p:sp>
      <p:sp>
        <p:nvSpPr>
          <p:cNvPr id="19" name="下箭头 18">
            <a:extLst>
              <a:ext uri="{FF2B5EF4-FFF2-40B4-BE49-F238E27FC236}">
                <a16:creationId xmlns:a16="http://schemas.microsoft.com/office/drawing/2014/main" id="{17352777-83F5-ECAE-A4BA-601949B1A687}"/>
              </a:ext>
            </a:extLst>
          </p:cNvPr>
          <p:cNvSpPr/>
          <p:nvPr/>
        </p:nvSpPr>
        <p:spPr>
          <a:xfrm>
            <a:off x="9362525" y="1798425"/>
            <a:ext cx="476250" cy="9647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下箭头 19">
            <a:extLst>
              <a:ext uri="{FF2B5EF4-FFF2-40B4-BE49-F238E27FC236}">
                <a16:creationId xmlns:a16="http://schemas.microsoft.com/office/drawing/2014/main" id="{BDA52CED-9971-4B26-EBAA-DA90F29AED71}"/>
              </a:ext>
            </a:extLst>
          </p:cNvPr>
          <p:cNvSpPr/>
          <p:nvPr/>
        </p:nvSpPr>
        <p:spPr>
          <a:xfrm rot="10800000">
            <a:off x="9903311" y="1722457"/>
            <a:ext cx="476250" cy="964727"/>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dirty="0"/>
              <a:t>?</a:t>
            </a:r>
            <a:endParaRPr kumimoji="1" lang="zh-CN" altLang="en-US" dirty="0"/>
          </a:p>
        </p:txBody>
      </p:sp>
    </p:spTree>
    <p:extLst>
      <p:ext uri="{BB962C8B-B14F-4D97-AF65-F5344CB8AC3E}">
        <p14:creationId xmlns:p14="http://schemas.microsoft.com/office/powerpoint/2010/main" val="1827828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679B41-3B47-CED6-7F76-4C768A7EC9D3}"/>
              </a:ext>
            </a:extLst>
          </p:cNvPr>
          <p:cNvSpPr txBox="1"/>
          <p:nvPr/>
        </p:nvSpPr>
        <p:spPr>
          <a:xfrm>
            <a:off x="218493" y="266807"/>
            <a:ext cx="2581108" cy="400110"/>
          </a:xfrm>
          <a:prstGeom prst="rect">
            <a:avLst/>
          </a:prstGeom>
          <a:noFill/>
        </p:spPr>
        <p:txBody>
          <a:bodyPr wrap="square" rtlCol="0">
            <a:spAutoFit/>
          </a:bodyPr>
          <a:lstStyle/>
          <a:p>
            <a:r>
              <a:rPr kumimoji="1" lang="en-US" altLang="zh-CN" sz="2000" dirty="0">
                <a:latin typeface="Palatino Linotype" panose="02040502050505030304" pitchFamily="18" charset="0"/>
              </a:rPr>
              <a:t>Literature Review</a:t>
            </a:r>
            <a:endParaRPr kumimoji="1" lang="zh-CN" altLang="en-US" sz="2000" dirty="0">
              <a:latin typeface="Palatino Linotype" panose="02040502050505030304" pitchFamily="18" charset="0"/>
            </a:endParaRPr>
          </a:p>
        </p:txBody>
      </p:sp>
      <p:sp>
        <p:nvSpPr>
          <p:cNvPr id="5" name="文本框 4">
            <a:extLst>
              <a:ext uri="{FF2B5EF4-FFF2-40B4-BE49-F238E27FC236}">
                <a16:creationId xmlns:a16="http://schemas.microsoft.com/office/drawing/2014/main" id="{CDCB3928-066B-525C-E98B-8250996F12F5}"/>
              </a:ext>
            </a:extLst>
          </p:cNvPr>
          <p:cNvSpPr txBox="1"/>
          <p:nvPr/>
        </p:nvSpPr>
        <p:spPr>
          <a:xfrm>
            <a:off x="705832" y="1307037"/>
            <a:ext cx="10780336" cy="2800767"/>
          </a:xfrm>
          <a:prstGeom prst="rect">
            <a:avLst/>
          </a:prstGeom>
          <a:noFill/>
        </p:spPr>
        <p:txBody>
          <a:bodyPr wrap="square" rtlCol="0">
            <a:spAutoFit/>
          </a:bodyPr>
          <a:lstStyle/>
          <a:p>
            <a:r>
              <a:rPr lang="en-US" altLang="zh-CN" sz="2000" kern="100" dirty="0" err="1">
                <a:effectLst/>
                <a:latin typeface="Iowan Old Style Roman" panose="02040602040506020204" pitchFamily="18" charset="0"/>
                <a:ea typeface="DengXian" panose="02010600030101010101" pitchFamily="2" charset="-122"/>
              </a:rPr>
              <a:t>Hoo</a:t>
            </a:r>
            <a:r>
              <a:rPr lang="en-US" altLang="zh-CN" sz="2000" kern="100" dirty="0">
                <a:effectLst/>
                <a:latin typeface="Iowan Old Style Roman" panose="02040602040506020204" pitchFamily="18" charset="0"/>
                <a:ea typeface="DengXian" panose="02010600030101010101" pitchFamily="2" charset="-122"/>
              </a:rPr>
              <a:t> and Teo (2022) : “</a:t>
            </a:r>
            <a:r>
              <a:rPr lang="en-US" altLang="zh-CN" sz="2000" kern="100" dirty="0">
                <a:effectLst/>
                <a:highlight>
                  <a:srgbClr val="FFFF00"/>
                </a:highlight>
                <a:latin typeface="Iowan Old Style Roman" panose="02040602040506020204" pitchFamily="18" charset="0"/>
                <a:ea typeface="DengXian" panose="02010600030101010101" pitchFamily="2" charset="-122"/>
              </a:rPr>
              <a:t>states do not craft their policies only in response to great-power behavior; they also do so in consideration of a broader set of circumstances that encompasses elements such as domestic agenda, self-positioning and economic motivations</a:t>
            </a:r>
            <a:r>
              <a:rPr lang="en-US" altLang="zh-CN" sz="2000" kern="100" dirty="0">
                <a:effectLst/>
                <a:latin typeface="Iowan Old Style Roman" panose="02040602040506020204" pitchFamily="18" charset="0"/>
                <a:ea typeface="DengXian" panose="02010600030101010101" pitchFamily="2" charset="-122"/>
              </a:rPr>
              <a:t>” (63)</a:t>
            </a:r>
            <a:r>
              <a:rPr lang="zh-CN" altLang="zh-CN" sz="2000" dirty="0">
                <a:effectLst/>
                <a:latin typeface="Iowan Old Style Roman" panose="02040602040506020204" pitchFamily="18" charset="0"/>
              </a:rPr>
              <a:t> </a:t>
            </a:r>
            <a:endParaRPr lang="en-US" altLang="zh-CN" sz="2000" dirty="0">
              <a:effectLst/>
              <a:latin typeface="Iowan Old Style Roman" panose="02040602040506020204" pitchFamily="18" charset="0"/>
            </a:endParaRPr>
          </a:p>
          <a:p>
            <a:endParaRPr lang="en-US" altLang="zh-CN" sz="1800" kern="100" dirty="0">
              <a:effectLst/>
              <a:highlight>
                <a:srgbClr val="FFFF00"/>
              </a:highlight>
              <a:latin typeface="Iowan Old Style Roman" panose="02040602040506020204" pitchFamily="18" charset="0"/>
              <a:ea typeface="DengXian" panose="02010600030101010101" pitchFamily="2" charset="-122"/>
            </a:endParaRPr>
          </a:p>
          <a:p>
            <a:r>
              <a:rPr lang="en-US" altLang="zh-CN" sz="2000" kern="100" dirty="0">
                <a:effectLst/>
                <a:latin typeface="Iowan Old Style Roman" panose="02040602040506020204" pitchFamily="18" charset="0"/>
                <a:ea typeface="DengXian" panose="02010600030101010101" pitchFamily="2" charset="-122"/>
              </a:rPr>
              <a:t>Wilson (2019), De </a:t>
            </a:r>
            <a:r>
              <a:rPr lang="en-US" altLang="zh-CN" sz="2000" kern="100" dirty="0" err="1">
                <a:effectLst/>
                <a:latin typeface="Iowan Old Style Roman" panose="02040602040506020204" pitchFamily="18" charset="0"/>
                <a:ea typeface="DengXian" panose="02010600030101010101" pitchFamily="2" charset="-122"/>
              </a:rPr>
              <a:t>Swielande</a:t>
            </a:r>
            <a:r>
              <a:rPr lang="en-US" altLang="zh-CN" sz="2000" kern="100" dirty="0">
                <a:effectLst/>
                <a:latin typeface="Iowan Old Style Roman" panose="02040602040506020204" pitchFamily="18" charset="0"/>
                <a:ea typeface="DengXian" panose="02010600030101010101" pitchFamily="2" charset="-122"/>
              </a:rPr>
              <a:t> (2019), Jung et al. (2021), Nagy (2020; 2022), Chin (2022), and Wen </a:t>
            </a:r>
            <a:r>
              <a:rPr lang="en-US" altLang="zh-CN" sz="2000" kern="100" dirty="0" err="1">
                <a:effectLst/>
                <a:latin typeface="Iowan Old Style Roman" panose="02040602040506020204" pitchFamily="18" charset="0"/>
                <a:ea typeface="DengXian" panose="02010600030101010101" pitchFamily="2" charset="-122"/>
              </a:rPr>
              <a:t>Zha</a:t>
            </a:r>
            <a:r>
              <a:rPr lang="en-US" altLang="zh-CN" sz="2000" kern="100" dirty="0">
                <a:effectLst/>
                <a:latin typeface="Iowan Old Style Roman" panose="02040602040506020204" pitchFamily="18" charset="0"/>
                <a:ea typeface="DengXian" panose="02010600030101010101" pitchFamily="2" charset="-122"/>
              </a:rPr>
              <a:t> (2022). Whichever case they choose to study, their findings all boil down to one common idea, that is, </a:t>
            </a:r>
            <a:r>
              <a:rPr lang="en-US" altLang="zh-CN" sz="2000" kern="100" dirty="0">
                <a:effectLst/>
                <a:highlight>
                  <a:srgbClr val="FFFF00"/>
                </a:highlight>
                <a:latin typeface="Iowan Old Style Roman" panose="02040602040506020204" pitchFamily="18" charset="0"/>
                <a:ea typeface="DengXian" panose="02010600030101010101" pitchFamily="2" charset="-122"/>
              </a:rPr>
              <a:t>middle powers are not just passive respondents to the behavior of great powers; they are active players in their own right.</a:t>
            </a:r>
            <a:r>
              <a:rPr lang="en-US" altLang="zh-CN" sz="2000" kern="100" dirty="0">
                <a:effectLst/>
                <a:latin typeface="Iowan Old Style Roman" panose="02040602040506020204" pitchFamily="18" charset="0"/>
                <a:ea typeface="DengXian" panose="02010600030101010101" pitchFamily="2" charset="-122"/>
              </a:rPr>
              <a:t> </a:t>
            </a:r>
            <a:endParaRPr lang="en-US" altLang="zh-CN" sz="2000" kern="100" dirty="0">
              <a:highlight>
                <a:srgbClr val="FFFF00"/>
              </a:highlight>
              <a:latin typeface="Iowan Old Style Roman" panose="02040602040506020204" pitchFamily="18" charset="0"/>
              <a:ea typeface="DengXian" panose="02010600030101010101" pitchFamily="2" charset="-122"/>
            </a:endParaRPr>
          </a:p>
          <a:p>
            <a:endParaRPr lang="en-US" altLang="zh-CN" sz="1800" kern="100" dirty="0">
              <a:effectLst/>
              <a:highlight>
                <a:srgbClr val="FFFF00"/>
              </a:highlight>
              <a:latin typeface="Iowan Old Style Roman" panose="02040602040506020204" pitchFamily="18" charset="0"/>
              <a:ea typeface="DengXian" panose="02010600030101010101" pitchFamily="2" charset="-122"/>
            </a:endParaRPr>
          </a:p>
        </p:txBody>
      </p:sp>
      <p:sp>
        <p:nvSpPr>
          <p:cNvPr id="6" name="文本框 5">
            <a:extLst>
              <a:ext uri="{FF2B5EF4-FFF2-40B4-BE49-F238E27FC236}">
                <a16:creationId xmlns:a16="http://schemas.microsoft.com/office/drawing/2014/main" id="{CD2A5FAD-4575-1689-21F2-C3A8CF108851}"/>
              </a:ext>
            </a:extLst>
          </p:cNvPr>
          <p:cNvSpPr txBox="1"/>
          <p:nvPr/>
        </p:nvSpPr>
        <p:spPr>
          <a:xfrm>
            <a:off x="4905555" y="5089298"/>
            <a:ext cx="2380890"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Greater agency</a:t>
            </a:r>
            <a:endParaRPr kumimoji="1" lang="zh-CN" altLang="en-US" sz="2400" dirty="0">
              <a:latin typeface="Iowan Old Style Roman" panose="02040602040506020204" pitchFamily="18" charset="0"/>
            </a:endParaRPr>
          </a:p>
        </p:txBody>
      </p:sp>
      <p:sp>
        <p:nvSpPr>
          <p:cNvPr id="7" name="下箭头 6">
            <a:extLst>
              <a:ext uri="{FF2B5EF4-FFF2-40B4-BE49-F238E27FC236}">
                <a16:creationId xmlns:a16="http://schemas.microsoft.com/office/drawing/2014/main" id="{54D7C0BD-2A0A-05C9-5D44-322B6D72B0E4}"/>
              </a:ext>
            </a:extLst>
          </p:cNvPr>
          <p:cNvSpPr/>
          <p:nvPr/>
        </p:nvSpPr>
        <p:spPr>
          <a:xfrm>
            <a:off x="5854460" y="4107804"/>
            <a:ext cx="483080" cy="9814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EA68BDD-718D-7D8E-CCD2-25AD8855AE4A}"/>
              </a:ext>
            </a:extLst>
          </p:cNvPr>
          <p:cNvSpPr txBox="1"/>
          <p:nvPr/>
        </p:nvSpPr>
        <p:spPr>
          <a:xfrm>
            <a:off x="705832" y="5701460"/>
            <a:ext cx="11112357" cy="830997"/>
          </a:xfrm>
          <a:prstGeom prst="rect">
            <a:avLst/>
          </a:prstGeom>
          <a:noFill/>
        </p:spPr>
        <p:txBody>
          <a:bodyPr wrap="square" rtlCol="0">
            <a:spAutoFit/>
          </a:bodyPr>
          <a:lstStyle/>
          <a:p>
            <a:r>
              <a:rPr lang="en-US" altLang="zh-CN" sz="2400" b="1" kern="100" dirty="0">
                <a:solidFill>
                  <a:schemeClr val="accent2"/>
                </a:solidFill>
                <a:effectLst/>
                <a:latin typeface="Times New Roman" panose="02020603050405020304" pitchFamily="18" charset="0"/>
                <a:ea typeface="DengXian" panose="02010600030101010101" pitchFamily="2" charset="-122"/>
              </a:rPr>
              <a:t>Research Question:</a:t>
            </a:r>
            <a:r>
              <a:rPr lang="en-US" altLang="zh-CN" sz="2400" kern="100" dirty="0">
                <a:effectLst/>
                <a:latin typeface="Times New Roman" panose="02020603050405020304" pitchFamily="18" charset="0"/>
                <a:ea typeface="DengXian" panose="02010600030101010101" pitchFamily="2" charset="-122"/>
              </a:rPr>
              <a:t> how Indo-Pacific middle powers weather the US-China strategic competition through acts of agency</a:t>
            </a:r>
            <a:endParaRPr kumimoji="1" lang="zh-CN" altLang="en-US" sz="2400" dirty="0"/>
          </a:p>
        </p:txBody>
      </p:sp>
    </p:spTree>
    <p:extLst>
      <p:ext uri="{BB962C8B-B14F-4D97-AF65-F5344CB8AC3E}">
        <p14:creationId xmlns:p14="http://schemas.microsoft.com/office/powerpoint/2010/main" val="186481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679B41-3B47-CED6-7F76-4C768A7EC9D3}"/>
              </a:ext>
            </a:extLst>
          </p:cNvPr>
          <p:cNvSpPr txBox="1"/>
          <p:nvPr/>
        </p:nvSpPr>
        <p:spPr>
          <a:xfrm>
            <a:off x="218493" y="266807"/>
            <a:ext cx="3076798" cy="400110"/>
          </a:xfrm>
          <a:prstGeom prst="rect">
            <a:avLst/>
          </a:prstGeom>
          <a:noFill/>
        </p:spPr>
        <p:txBody>
          <a:bodyPr wrap="square" rtlCol="0">
            <a:spAutoFit/>
          </a:bodyPr>
          <a:lstStyle/>
          <a:p>
            <a:r>
              <a:rPr kumimoji="1" lang="en-US" altLang="zh-CN" sz="2000" dirty="0">
                <a:latin typeface="Palatino Linotype" panose="02040502050505030304" pitchFamily="18" charset="0"/>
              </a:rPr>
              <a:t>Theoretical Framework</a:t>
            </a:r>
            <a:endParaRPr kumimoji="1" lang="zh-CN" altLang="en-US" sz="2000" dirty="0">
              <a:latin typeface="Palatino Linotype" panose="02040502050505030304" pitchFamily="18" charset="0"/>
            </a:endParaRPr>
          </a:p>
        </p:txBody>
      </p:sp>
      <p:sp>
        <p:nvSpPr>
          <p:cNvPr id="5" name="文本框 4">
            <a:extLst>
              <a:ext uri="{FF2B5EF4-FFF2-40B4-BE49-F238E27FC236}">
                <a16:creationId xmlns:a16="http://schemas.microsoft.com/office/drawing/2014/main" id="{CDCB3928-066B-525C-E98B-8250996F12F5}"/>
              </a:ext>
            </a:extLst>
          </p:cNvPr>
          <p:cNvSpPr txBox="1"/>
          <p:nvPr/>
        </p:nvSpPr>
        <p:spPr>
          <a:xfrm>
            <a:off x="539821" y="-3727506"/>
            <a:ext cx="10780336" cy="2800767"/>
          </a:xfrm>
          <a:prstGeom prst="rect">
            <a:avLst/>
          </a:prstGeom>
          <a:noFill/>
        </p:spPr>
        <p:txBody>
          <a:bodyPr wrap="square" rtlCol="0">
            <a:spAutoFit/>
          </a:bodyPr>
          <a:lstStyle/>
          <a:p>
            <a:r>
              <a:rPr lang="en-US" altLang="zh-CN" sz="2000" kern="100" dirty="0" err="1">
                <a:effectLst/>
                <a:latin typeface="Iowan Old Style Roman" panose="02040602040506020204" pitchFamily="18" charset="0"/>
                <a:ea typeface="DengXian" panose="02010600030101010101" pitchFamily="2" charset="-122"/>
              </a:rPr>
              <a:t>Hoo</a:t>
            </a:r>
            <a:r>
              <a:rPr lang="en-US" altLang="zh-CN" sz="2000" kern="100" dirty="0">
                <a:effectLst/>
                <a:latin typeface="Iowan Old Style Roman" panose="02040602040506020204" pitchFamily="18" charset="0"/>
                <a:ea typeface="DengXian" panose="02010600030101010101" pitchFamily="2" charset="-122"/>
              </a:rPr>
              <a:t> and Teo (2022) : “</a:t>
            </a:r>
            <a:r>
              <a:rPr lang="en-US" altLang="zh-CN" sz="2000" kern="100" dirty="0">
                <a:effectLst/>
                <a:highlight>
                  <a:srgbClr val="FFFF00"/>
                </a:highlight>
                <a:latin typeface="Iowan Old Style Roman" panose="02040602040506020204" pitchFamily="18" charset="0"/>
                <a:ea typeface="DengXian" panose="02010600030101010101" pitchFamily="2" charset="-122"/>
              </a:rPr>
              <a:t>states do not craft their policies only in response to great-power behavior; they also do so in consideration of a broader set of circumstances that encompasses elements such as domestic agenda, self-positioning and economic motivations</a:t>
            </a:r>
            <a:r>
              <a:rPr lang="en-US" altLang="zh-CN" sz="2000" kern="100" dirty="0">
                <a:effectLst/>
                <a:latin typeface="Iowan Old Style Roman" panose="02040602040506020204" pitchFamily="18" charset="0"/>
                <a:ea typeface="DengXian" panose="02010600030101010101" pitchFamily="2" charset="-122"/>
              </a:rPr>
              <a:t>” (63)</a:t>
            </a:r>
            <a:r>
              <a:rPr lang="zh-CN" altLang="zh-CN" sz="2000" dirty="0">
                <a:effectLst/>
                <a:latin typeface="Iowan Old Style Roman" panose="02040602040506020204" pitchFamily="18" charset="0"/>
              </a:rPr>
              <a:t> </a:t>
            </a:r>
            <a:endParaRPr lang="en-US" altLang="zh-CN" sz="2000" dirty="0">
              <a:effectLst/>
              <a:latin typeface="Iowan Old Style Roman" panose="02040602040506020204" pitchFamily="18" charset="0"/>
            </a:endParaRPr>
          </a:p>
          <a:p>
            <a:endParaRPr lang="en-US" altLang="zh-CN" sz="1800" kern="100" dirty="0">
              <a:effectLst/>
              <a:highlight>
                <a:srgbClr val="FFFF00"/>
              </a:highlight>
              <a:latin typeface="Iowan Old Style Roman" panose="02040602040506020204" pitchFamily="18" charset="0"/>
              <a:ea typeface="DengXian" panose="02010600030101010101" pitchFamily="2" charset="-122"/>
            </a:endParaRPr>
          </a:p>
          <a:p>
            <a:r>
              <a:rPr lang="en-US" altLang="zh-CN" sz="2000" kern="100" dirty="0">
                <a:effectLst/>
                <a:latin typeface="Iowan Old Style Roman" panose="02040602040506020204" pitchFamily="18" charset="0"/>
                <a:ea typeface="DengXian" panose="02010600030101010101" pitchFamily="2" charset="-122"/>
              </a:rPr>
              <a:t>Wilson (2019), De </a:t>
            </a:r>
            <a:r>
              <a:rPr lang="en-US" altLang="zh-CN" sz="2000" kern="100" dirty="0" err="1">
                <a:effectLst/>
                <a:latin typeface="Iowan Old Style Roman" panose="02040602040506020204" pitchFamily="18" charset="0"/>
                <a:ea typeface="DengXian" panose="02010600030101010101" pitchFamily="2" charset="-122"/>
              </a:rPr>
              <a:t>Swielande</a:t>
            </a:r>
            <a:r>
              <a:rPr lang="en-US" altLang="zh-CN" sz="2000" kern="100" dirty="0">
                <a:effectLst/>
                <a:latin typeface="Iowan Old Style Roman" panose="02040602040506020204" pitchFamily="18" charset="0"/>
                <a:ea typeface="DengXian" panose="02010600030101010101" pitchFamily="2" charset="-122"/>
              </a:rPr>
              <a:t> (2019), Jung et al. (2021), Nagy (2020; 2022), Chin (2022), and Wen </a:t>
            </a:r>
            <a:r>
              <a:rPr lang="en-US" altLang="zh-CN" sz="2000" kern="100" dirty="0" err="1">
                <a:effectLst/>
                <a:latin typeface="Iowan Old Style Roman" panose="02040602040506020204" pitchFamily="18" charset="0"/>
                <a:ea typeface="DengXian" panose="02010600030101010101" pitchFamily="2" charset="-122"/>
              </a:rPr>
              <a:t>Zha</a:t>
            </a:r>
            <a:r>
              <a:rPr lang="en-US" altLang="zh-CN" sz="2000" kern="100" dirty="0">
                <a:effectLst/>
                <a:latin typeface="Iowan Old Style Roman" panose="02040602040506020204" pitchFamily="18" charset="0"/>
                <a:ea typeface="DengXian" panose="02010600030101010101" pitchFamily="2" charset="-122"/>
              </a:rPr>
              <a:t> (2022). Whichever case they choose to study, their findings all boil down to one common idea, that is, </a:t>
            </a:r>
            <a:r>
              <a:rPr lang="en-US" altLang="zh-CN" sz="2000" kern="100" dirty="0">
                <a:effectLst/>
                <a:highlight>
                  <a:srgbClr val="FFFF00"/>
                </a:highlight>
                <a:latin typeface="Iowan Old Style Roman" panose="02040602040506020204" pitchFamily="18" charset="0"/>
                <a:ea typeface="DengXian" panose="02010600030101010101" pitchFamily="2" charset="-122"/>
              </a:rPr>
              <a:t>middle powers are not just passive respondents to the behavior of great powers; they are active players in their own right.</a:t>
            </a:r>
            <a:r>
              <a:rPr lang="en-US" altLang="zh-CN" sz="2000" kern="100" dirty="0">
                <a:effectLst/>
                <a:latin typeface="Iowan Old Style Roman" panose="02040602040506020204" pitchFamily="18" charset="0"/>
                <a:ea typeface="DengXian" panose="02010600030101010101" pitchFamily="2" charset="-122"/>
              </a:rPr>
              <a:t> </a:t>
            </a:r>
            <a:endParaRPr lang="en-US" altLang="zh-CN" sz="2000" kern="100" dirty="0">
              <a:highlight>
                <a:srgbClr val="FFFF00"/>
              </a:highlight>
              <a:latin typeface="Iowan Old Style Roman" panose="02040602040506020204" pitchFamily="18" charset="0"/>
              <a:ea typeface="DengXian" panose="02010600030101010101" pitchFamily="2" charset="-122"/>
            </a:endParaRPr>
          </a:p>
          <a:p>
            <a:endParaRPr lang="en-US" altLang="zh-CN" sz="1800" kern="100" dirty="0">
              <a:effectLst/>
              <a:highlight>
                <a:srgbClr val="FFFF00"/>
              </a:highlight>
              <a:latin typeface="Iowan Old Style Roman" panose="02040602040506020204" pitchFamily="18" charset="0"/>
              <a:ea typeface="DengXian" panose="02010600030101010101" pitchFamily="2" charset="-122"/>
            </a:endParaRPr>
          </a:p>
        </p:txBody>
      </p:sp>
      <p:sp>
        <p:nvSpPr>
          <p:cNvPr id="6" name="文本框 5">
            <a:extLst>
              <a:ext uri="{FF2B5EF4-FFF2-40B4-BE49-F238E27FC236}">
                <a16:creationId xmlns:a16="http://schemas.microsoft.com/office/drawing/2014/main" id="{CD2A5FAD-4575-1689-21F2-C3A8CF108851}"/>
              </a:ext>
            </a:extLst>
          </p:cNvPr>
          <p:cNvSpPr txBox="1"/>
          <p:nvPr/>
        </p:nvSpPr>
        <p:spPr>
          <a:xfrm>
            <a:off x="4739544" y="-748806"/>
            <a:ext cx="2380890"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Greater agency</a:t>
            </a:r>
            <a:endParaRPr kumimoji="1" lang="zh-CN" altLang="en-US" sz="2400" dirty="0">
              <a:latin typeface="Iowan Old Style Roman" panose="02040602040506020204" pitchFamily="18" charset="0"/>
            </a:endParaRPr>
          </a:p>
        </p:txBody>
      </p:sp>
      <p:sp>
        <p:nvSpPr>
          <p:cNvPr id="7" name="下箭头 6">
            <a:extLst>
              <a:ext uri="{FF2B5EF4-FFF2-40B4-BE49-F238E27FC236}">
                <a16:creationId xmlns:a16="http://schemas.microsoft.com/office/drawing/2014/main" id="{54D7C0BD-2A0A-05C9-5D44-322B6D72B0E4}"/>
              </a:ext>
            </a:extLst>
          </p:cNvPr>
          <p:cNvSpPr/>
          <p:nvPr/>
        </p:nvSpPr>
        <p:spPr>
          <a:xfrm>
            <a:off x="5688449" y="-1092993"/>
            <a:ext cx="483080" cy="9814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EA68BDD-718D-7D8E-CCD2-25AD8855AE4A}"/>
              </a:ext>
            </a:extLst>
          </p:cNvPr>
          <p:cNvSpPr txBox="1"/>
          <p:nvPr/>
        </p:nvSpPr>
        <p:spPr>
          <a:xfrm>
            <a:off x="539821" y="826937"/>
            <a:ext cx="11112357" cy="830997"/>
          </a:xfrm>
          <a:prstGeom prst="rect">
            <a:avLst/>
          </a:prstGeom>
          <a:noFill/>
        </p:spPr>
        <p:txBody>
          <a:bodyPr wrap="square" rtlCol="0">
            <a:spAutoFit/>
          </a:bodyPr>
          <a:lstStyle/>
          <a:p>
            <a:r>
              <a:rPr lang="en-US" altLang="zh-CN" sz="2400" b="1" kern="100" dirty="0">
                <a:solidFill>
                  <a:schemeClr val="accent2"/>
                </a:solidFill>
                <a:effectLst/>
                <a:latin typeface="Times New Roman" panose="02020603050405020304" pitchFamily="18" charset="0"/>
                <a:ea typeface="DengXian" panose="02010600030101010101" pitchFamily="2" charset="-122"/>
              </a:rPr>
              <a:t>Research Question:</a:t>
            </a:r>
            <a:r>
              <a:rPr lang="en-US" altLang="zh-CN" sz="2400" kern="100" dirty="0">
                <a:effectLst/>
                <a:latin typeface="Times New Roman" panose="02020603050405020304" pitchFamily="18" charset="0"/>
                <a:ea typeface="DengXian" panose="02010600030101010101" pitchFamily="2" charset="-122"/>
              </a:rPr>
              <a:t> how Indo-Pacific </a:t>
            </a:r>
            <a:r>
              <a:rPr lang="en-US" altLang="zh-CN" sz="2400" kern="100" dirty="0">
                <a:effectLst/>
                <a:highlight>
                  <a:srgbClr val="FFFF00"/>
                </a:highlight>
                <a:latin typeface="Times New Roman" panose="02020603050405020304" pitchFamily="18" charset="0"/>
                <a:ea typeface="DengXian" panose="02010600030101010101" pitchFamily="2" charset="-122"/>
              </a:rPr>
              <a:t>middle powers </a:t>
            </a:r>
            <a:r>
              <a:rPr lang="en-US" altLang="zh-CN" sz="2400" kern="100" dirty="0">
                <a:effectLst/>
                <a:latin typeface="Times New Roman" panose="02020603050405020304" pitchFamily="18" charset="0"/>
                <a:ea typeface="DengXian" panose="02010600030101010101" pitchFamily="2" charset="-122"/>
              </a:rPr>
              <a:t>weather the US-China strategic competition through acts of </a:t>
            </a:r>
            <a:r>
              <a:rPr lang="en-US" altLang="zh-CN" sz="2400" kern="100" dirty="0">
                <a:effectLst/>
                <a:highlight>
                  <a:srgbClr val="FFFF00"/>
                </a:highlight>
                <a:latin typeface="Times New Roman" panose="02020603050405020304" pitchFamily="18" charset="0"/>
                <a:ea typeface="DengXian" panose="02010600030101010101" pitchFamily="2" charset="-122"/>
              </a:rPr>
              <a:t>agency</a:t>
            </a:r>
            <a:endParaRPr kumimoji="1" lang="zh-CN" altLang="en-US" sz="2400" dirty="0">
              <a:highlight>
                <a:srgbClr val="FFFF00"/>
              </a:highlight>
            </a:endParaRPr>
          </a:p>
        </p:txBody>
      </p:sp>
      <p:sp>
        <p:nvSpPr>
          <p:cNvPr id="3" name="矩形 2">
            <a:extLst>
              <a:ext uri="{FF2B5EF4-FFF2-40B4-BE49-F238E27FC236}">
                <a16:creationId xmlns:a16="http://schemas.microsoft.com/office/drawing/2014/main" id="{B5E1C195-ECA1-461D-575D-332CA94054FF}"/>
              </a:ext>
            </a:extLst>
          </p:cNvPr>
          <p:cNvSpPr/>
          <p:nvPr/>
        </p:nvSpPr>
        <p:spPr>
          <a:xfrm>
            <a:off x="539821" y="1943100"/>
            <a:ext cx="4032179" cy="82296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dirty="0">
                <a:latin typeface="Palatino Linotype" panose="02040502050505030304" pitchFamily="18" charset="0"/>
              </a:rPr>
              <a:t>Middle Powers</a:t>
            </a:r>
            <a:endParaRPr kumimoji="1" lang="zh-CN" altLang="en-US" sz="2400" dirty="0">
              <a:latin typeface="Palatino Linotype" panose="02040502050505030304" pitchFamily="18" charset="0"/>
            </a:endParaRPr>
          </a:p>
        </p:txBody>
      </p:sp>
      <p:sp>
        <p:nvSpPr>
          <p:cNvPr id="9" name="矩形 8">
            <a:extLst>
              <a:ext uri="{FF2B5EF4-FFF2-40B4-BE49-F238E27FC236}">
                <a16:creationId xmlns:a16="http://schemas.microsoft.com/office/drawing/2014/main" id="{BF9E8746-AAC5-AD27-F006-074C3314D27D}"/>
              </a:ext>
            </a:extLst>
          </p:cNvPr>
          <p:cNvSpPr/>
          <p:nvPr/>
        </p:nvSpPr>
        <p:spPr>
          <a:xfrm>
            <a:off x="539821" y="3108960"/>
            <a:ext cx="4032179" cy="8229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400" dirty="0">
                <a:latin typeface="Palatino Linotype" panose="02040502050505030304" pitchFamily="18" charset="0"/>
              </a:rPr>
              <a:t>Agency: Rationale</a:t>
            </a:r>
            <a:endParaRPr kumimoji="1" lang="zh-CN" altLang="en-US" sz="2400" dirty="0">
              <a:latin typeface="Palatino Linotype" panose="02040502050505030304" pitchFamily="18" charset="0"/>
            </a:endParaRPr>
          </a:p>
        </p:txBody>
      </p:sp>
      <p:sp>
        <p:nvSpPr>
          <p:cNvPr id="10" name="矩形 9">
            <a:extLst>
              <a:ext uri="{FF2B5EF4-FFF2-40B4-BE49-F238E27FC236}">
                <a16:creationId xmlns:a16="http://schemas.microsoft.com/office/drawing/2014/main" id="{E382DFAC-7206-5A76-BA69-9DFF70CD5B42}"/>
              </a:ext>
            </a:extLst>
          </p:cNvPr>
          <p:cNvSpPr/>
          <p:nvPr/>
        </p:nvSpPr>
        <p:spPr>
          <a:xfrm>
            <a:off x="539821" y="4320540"/>
            <a:ext cx="4032179" cy="8229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400" dirty="0">
                <a:latin typeface="Palatino Linotype" panose="02040502050505030304" pitchFamily="18" charset="0"/>
              </a:rPr>
              <a:t>Agency: Ways to practice</a:t>
            </a:r>
            <a:endParaRPr kumimoji="1" lang="zh-CN" altLang="en-US" sz="2400" dirty="0">
              <a:latin typeface="Palatino Linotype" panose="02040502050505030304" pitchFamily="18" charset="0"/>
            </a:endParaRPr>
          </a:p>
        </p:txBody>
      </p:sp>
      <p:sp>
        <p:nvSpPr>
          <p:cNvPr id="11" name="文本框 10">
            <a:extLst>
              <a:ext uri="{FF2B5EF4-FFF2-40B4-BE49-F238E27FC236}">
                <a16:creationId xmlns:a16="http://schemas.microsoft.com/office/drawing/2014/main" id="{0DC0121B-B6DC-7198-B5AF-40843B86C661}"/>
              </a:ext>
            </a:extLst>
          </p:cNvPr>
          <p:cNvSpPr txBox="1"/>
          <p:nvPr/>
        </p:nvSpPr>
        <p:spPr>
          <a:xfrm>
            <a:off x="4868628" y="5750004"/>
            <a:ext cx="7461179" cy="1107996"/>
          </a:xfrm>
          <a:prstGeom prst="rect">
            <a:avLst/>
          </a:prstGeom>
          <a:noFill/>
        </p:spPr>
        <p:txBody>
          <a:bodyPr wrap="square" rtlCol="0">
            <a:spAutoFit/>
          </a:bodyPr>
          <a:lstStyle/>
          <a:p>
            <a:r>
              <a:rPr lang="en-US" altLang="zh-CN" sz="2400" b="1" kern="100" dirty="0">
                <a:solidFill>
                  <a:schemeClr val="accent2"/>
                </a:solidFill>
                <a:effectLst/>
                <a:latin typeface="Times New Roman" panose="02020603050405020304" pitchFamily="18" charset="0"/>
                <a:ea typeface="DengXian" panose="02010600030101010101" pitchFamily="2" charset="-122"/>
              </a:rPr>
              <a:t>Lowy Institute’s Asia Power Index (2023):</a:t>
            </a:r>
          </a:p>
          <a:p>
            <a:r>
              <a:rPr lang="en-US" altLang="zh-CN" sz="1800" kern="100" dirty="0">
                <a:effectLst/>
                <a:latin typeface="Times New Roman" panose="02020603050405020304" pitchFamily="18" charset="0"/>
                <a:ea typeface="DengXian" panose="02010600030101010101" pitchFamily="2" charset="-122"/>
              </a:rPr>
              <a:t>Japan, India, Russia, Australia, South Korea, Singapore, Indonesia, Thailand, Malaysia, Vietnam, Singapore, Pakistan, Philippines, North Korea</a:t>
            </a:r>
            <a:r>
              <a:rPr lang="zh-CN" altLang="zh-CN" sz="2400" dirty="0">
                <a:effectLst/>
              </a:rPr>
              <a:t> </a:t>
            </a:r>
            <a:endParaRPr kumimoji="1" lang="zh-CN" altLang="en-US" sz="2400" dirty="0"/>
          </a:p>
        </p:txBody>
      </p:sp>
      <p:pic>
        <p:nvPicPr>
          <p:cNvPr id="15" name="图片 14">
            <a:extLst>
              <a:ext uri="{FF2B5EF4-FFF2-40B4-BE49-F238E27FC236}">
                <a16:creationId xmlns:a16="http://schemas.microsoft.com/office/drawing/2014/main" id="{44F52657-8376-2968-E1EB-B55C5F64DBD4}"/>
              </a:ext>
            </a:extLst>
          </p:cNvPr>
          <p:cNvPicPr>
            <a:picLocks noChangeAspect="1"/>
          </p:cNvPicPr>
          <p:nvPr/>
        </p:nvPicPr>
        <p:blipFill>
          <a:blip r:embed="rId2"/>
          <a:stretch>
            <a:fillRect/>
          </a:stretch>
        </p:blipFill>
        <p:spPr>
          <a:xfrm>
            <a:off x="4739544" y="1575587"/>
            <a:ext cx="6753380" cy="4054121"/>
          </a:xfrm>
          <a:prstGeom prst="rect">
            <a:avLst/>
          </a:prstGeom>
        </p:spPr>
      </p:pic>
    </p:spTree>
    <p:extLst>
      <p:ext uri="{BB962C8B-B14F-4D97-AF65-F5344CB8AC3E}">
        <p14:creationId xmlns:p14="http://schemas.microsoft.com/office/powerpoint/2010/main" val="35381598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679B41-3B47-CED6-7F76-4C768A7EC9D3}"/>
              </a:ext>
            </a:extLst>
          </p:cNvPr>
          <p:cNvSpPr txBox="1"/>
          <p:nvPr/>
        </p:nvSpPr>
        <p:spPr>
          <a:xfrm>
            <a:off x="218493" y="266807"/>
            <a:ext cx="3076798" cy="400110"/>
          </a:xfrm>
          <a:prstGeom prst="rect">
            <a:avLst/>
          </a:prstGeom>
          <a:noFill/>
        </p:spPr>
        <p:txBody>
          <a:bodyPr wrap="square" rtlCol="0">
            <a:spAutoFit/>
          </a:bodyPr>
          <a:lstStyle/>
          <a:p>
            <a:r>
              <a:rPr kumimoji="1" lang="en-US" altLang="zh-CN" sz="2000" dirty="0">
                <a:latin typeface="Palatino Linotype" panose="02040502050505030304" pitchFamily="18" charset="0"/>
              </a:rPr>
              <a:t>Theoretical Framework</a:t>
            </a:r>
            <a:endParaRPr kumimoji="1" lang="zh-CN" altLang="en-US" sz="2000" dirty="0">
              <a:latin typeface="Palatino Linotype" panose="02040502050505030304" pitchFamily="18" charset="0"/>
            </a:endParaRPr>
          </a:p>
        </p:txBody>
      </p:sp>
      <p:sp>
        <p:nvSpPr>
          <p:cNvPr id="8" name="文本框 7">
            <a:extLst>
              <a:ext uri="{FF2B5EF4-FFF2-40B4-BE49-F238E27FC236}">
                <a16:creationId xmlns:a16="http://schemas.microsoft.com/office/drawing/2014/main" id="{8EA68BDD-718D-7D8E-CCD2-25AD8855AE4A}"/>
              </a:ext>
            </a:extLst>
          </p:cNvPr>
          <p:cNvSpPr txBox="1"/>
          <p:nvPr/>
        </p:nvSpPr>
        <p:spPr>
          <a:xfrm>
            <a:off x="539821" y="826937"/>
            <a:ext cx="11112357" cy="830997"/>
          </a:xfrm>
          <a:prstGeom prst="rect">
            <a:avLst/>
          </a:prstGeom>
          <a:noFill/>
        </p:spPr>
        <p:txBody>
          <a:bodyPr wrap="square" rtlCol="0">
            <a:spAutoFit/>
          </a:bodyPr>
          <a:lstStyle/>
          <a:p>
            <a:r>
              <a:rPr lang="en-US" altLang="zh-CN" sz="2400" b="1" kern="100" dirty="0">
                <a:solidFill>
                  <a:schemeClr val="accent2"/>
                </a:solidFill>
                <a:effectLst/>
                <a:latin typeface="Times New Roman" panose="02020603050405020304" pitchFamily="18" charset="0"/>
                <a:ea typeface="DengXian" panose="02010600030101010101" pitchFamily="2" charset="-122"/>
              </a:rPr>
              <a:t>Research Question:</a:t>
            </a:r>
            <a:r>
              <a:rPr lang="en-US" altLang="zh-CN" sz="2400" kern="100" dirty="0">
                <a:effectLst/>
                <a:latin typeface="Times New Roman" panose="02020603050405020304" pitchFamily="18" charset="0"/>
                <a:ea typeface="DengXian" panose="02010600030101010101" pitchFamily="2" charset="-122"/>
              </a:rPr>
              <a:t> how Indo-Pacific </a:t>
            </a:r>
            <a:r>
              <a:rPr lang="en-US" altLang="zh-CN" sz="2400" kern="100" dirty="0">
                <a:effectLst/>
                <a:highlight>
                  <a:srgbClr val="FFFF00"/>
                </a:highlight>
                <a:latin typeface="Times New Roman" panose="02020603050405020304" pitchFamily="18" charset="0"/>
                <a:ea typeface="DengXian" panose="02010600030101010101" pitchFamily="2" charset="-122"/>
              </a:rPr>
              <a:t>middle powers </a:t>
            </a:r>
            <a:r>
              <a:rPr lang="en-US" altLang="zh-CN" sz="2400" kern="100" dirty="0">
                <a:effectLst/>
                <a:latin typeface="Times New Roman" panose="02020603050405020304" pitchFamily="18" charset="0"/>
                <a:ea typeface="DengXian" panose="02010600030101010101" pitchFamily="2" charset="-122"/>
              </a:rPr>
              <a:t>weather the US-China strategic competition through acts of </a:t>
            </a:r>
            <a:r>
              <a:rPr lang="en-US" altLang="zh-CN" sz="2400" kern="100" dirty="0">
                <a:effectLst/>
                <a:highlight>
                  <a:srgbClr val="FFFF00"/>
                </a:highlight>
                <a:latin typeface="Times New Roman" panose="02020603050405020304" pitchFamily="18" charset="0"/>
                <a:ea typeface="DengXian" panose="02010600030101010101" pitchFamily="2" charset="-122"/>
              </a:rPr>
              <a:t>agency</a:t>
            </a:r>
            <a:endParaRPr kumimoji="1" lang="zh-CN" altLang="en-US" sz="2400" dirty="0">
              <a:highlight>
                <a:srgbClr val="FFFF00"/>
              </a:highlight>
            </a:endParaRPr>
          </a:p>
        </p:txBody>
      </p:sp>
      <p:sp>
        <p:nvSpPr>
          <p:cNvPr id="3" name="矩形 2">
            <a:extLst>
              <a:ext uri="{FF2B5EF4-FFF2-40B4-BE49-F238E27FC236}">
                <a16:creationId xmlns:a16="http://schemas.microsoft.com/office/drawing/2014/main" id="{B5E1C195-ECA1-461D-575D-332CA94054FF}"/>
              </a:ext>
            </a:extLst>
          </p:cNvPr>
          <p:cNvSpPr/>
          <p:nvPr/>
        </p:nvSpPr>
        <p:spPr>
          <a:xfrm>
            <a:off x="539821" y="1943100"/>
            <a:ext cx="4032179" cy="82296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dirty="0">
                <a:latin typeface="Palatino Linotype" panose="02040502050505030304" pitchFamily="18" charset="0"/>
              </a:rPr>
              <a:t>Middle Powers</a:t>
            </a:r>
            <a:endParaRPr kumimoji="1" lang="zh-CN" altLang="en-US" sz="2400" dirty="0">
              <a:latin typeface="Palatino Linotype" panose="02040502050505030304" pitchFamily="18" charset="0"/>
            </a:endParaRPr>
          </a:p>
        </p:txBody>
      </p:sp>
      <p:sp>
        <p:nvSpPr>
          <p:cNvPr id="9" name="矩形 8">
            <a:extLst>
              <a:ext uri="{FF2B5EF4-FFF2-40B4-BE49-F238E27FC236}">
                <a16:creationId xmlns:a16="http://schemas.microsoft.com/office/drawing/2014/main" id="{BF9E8746-AAC5-AD27-F006-074C3314D27D}"/>
              </a:ext>
            </a:extLst>
          </p:cNvPr>
          <p:cNvSpPr/>
          <p:nvPr/>
        </p:nvSpPr>
        <p:spPr>
          <a:xfrm>
            <a:off x="539821" y="3108960"/>
            <a:ext cx="4032179" cy="8229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400" dirty="0">
                <a:latin typeface="Palatino Linotype" panose="02040502050505030304" pitchFamily="18" charset="0"/>
              </a:rPr>
              <a:t>Agency: Rationale</a:t>
            </a:r>
            <a:endParaRPr kumimoji="1" lang="zh-CN" altLang="en-US" sz="2400" dirty="0">
              <a:latin typeface="Palatino Linotype" panose="02040502050505030304" pitchFamily="18" charset="0"/>
            </a:endParaRPr>
          </a:p>
        </p:txBody>
      </p:sp>
      <p:sp>
        <p:nvSpPr>
          <p:cNvPr id="10" name="矩形 9">
            <a:extLst>
              <a:ext uri="{FF2B5EF4-FFF2-40B4-BE49-F238E27FC236}">
                <a16:creationId xmlns:a16="http://schemas.microsoft.com/office/drawing/2014/main" id="{E382DFAC-7206-5A76-BA69-9DFF70CD5B42}"/>
              </a:ext>
            </a:extLst>
          </p:cNvPr>
          <p:cNvSpPr/>
          <p:nvPr/>
        </p:nvSpPr>
        <p:spPr>
          <a:xfrm>
            <a:off x="539821" y="4320540"/>
            <a:ext cx="4032179" cy="8229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400" dirty="0">
                <a:latin typeface="Palatino Linotype" panose="02040502050505030304" pitchFamily="18" charset="0"/>
              </a:rPr>
              <a:t>Agency: Ways to practice</a:t>
            </a:r>
            <a:endParaRPr kumimoji="1" lang="zh-CN" altLang="en-US" sz="2400" dirty="0">
              <a:latin typeface="Palatino Linotype" panose="02040502050505030304" pitchFamily="18" charset="0"/>
            </a:endParaRPr>
          </a:p>
        </p:txBody>
      </p:sp>
      <p:sp>
        <p:nvSpPr>
          <p:cNvPr id="11" name="文本框 10">
            <a:extLst>
              <a:ext uri="{FF2B5EF4-FFF2-40B4-BE49-F238E27FC236}">
                <a16:creationId xmlns:a16="http://schemas.microsoft.com/office/drawing/2014/main" id="{0DC0121B-B6DC-7198-B5AF-40843B86C661}"/>
              </a:ext>
            </a:extLst>
          </p:cNvPr>
          <p:cNvSpPr txBox="1"/>
          <p:nvPr/>
        </p:nvSpPr>
        <p:spPr>
          <a:xfrm>
            <a:off x="4868628" y="5750004"/>
            <a:ext cx="7461179" cy="1107996"/>
          </a:xfrm>
          <a:prstGeom prst="rect">
            <a:avLst/>
          </a:prstGeom>
          <a:noFill/>
        </p:spPr>
        <p:txBody>
          <a:bodyPr wrap="square" rtlCol="0">
            <a:spAutoFit/>
          </a:bodyPr>
          <a:lstStyle/>
          <a:p>
            <a:r>
              <a:rPr lang="en-US" altLang="zh-CN" sz="2400" kern="100" dirty="0">
                <a:effectLst/>
                <a:latin typeface="Times New Roman" panose="02020603050405020304" pitchFamily="18" charset="0"/>
                <a:ea typeface="DengXian" panose="02010600030101010101" pitchFamily="2" charset="-122"/>
              </a:rPr>
              <a:t>Lowy Institute’s Asia Power Index (2023):</a:t>
            </a:r>
          </a:p>
          <a:p>
            <a:r>
              <a:rPr lang="en-US" altLang="zh-CN" sz="1800" kern="100" dirty="0">
                <a:effectLst/>
                <a:latin typeface="Times New Roman" panose="02020603050405020304" pitchFamily="18" charset="0"/>
                <a:ea typeface="DengXian" panose="02010600030101010101" pitchFamily="2" charset="-122"/>
              </a:rPr>
              <a:t>Japan, India, Russia, Australia, South Korea, Singapore, Indonesia, Thailand, Malaysia, Vietnam, Singapore, Pakistan, Philippines, North Korea</a:t>
            </a:r>
            <a:r>
              <a:rPr lang="zh-CN" altLang="zh-CN" sz="2400" dirty="0">
                <a:effectLst/>
              </a:rPr>
              <a:t> </a:t>
            </a:r>
            <a:endParaRPr kumimoji="1" lang="zh-CN" altLang="en-US" sz="2400" dirty="0"/>
          </a:p>
        </p:txBody>
      </p:sp>
      <p:pic>
        <p:nvPicPr>
          <p:cNvPr id="15" name="图片 14">
            <a:extLst>
              <a:ext uri="{FF2B5EF4-FFF2-40B4-BE49-F238E27FC236}">
                <a16:creationId xmlns:a16="http://schemas.microsoft.com/office/drawing/2014/main" id="{44F52657-8376-2968-E1EB-B55C5F64DBD4}"/>
              </a:ext>
            </a:extLst>
          </p:cNvPr>
          <p:cNvPicPr>
            <a:picLocks noChangeAspect="1"/>
          </p:cNvPicPr>
          <p:nvPr/>
        </p:nvPicPr>
        <p:blipFill>
          <a:blip r:embed="rId2"/>
          <a:stretch>
            <a:fillRect/>
          </a:stretch>
        </p:blipFill>
        <p:spPr>
          <a:xfrm>
            <a:off x="454686" y="-8851"/>
            <a:ext cx="11433685" cy="6863755"/>
          </a:xfrm>
          <a:prstGeom prst="rect">
            <a:avLst/>
          </a:prstGeom>
        </p:spPr>
      </p:pic>
    </p:spTree>
    <p:extLst>
      <p:ext uri="{BB962C8B-B14F-4D97-AF65-F5344CB8AC3E}">
        <p14:creationId xmlns:p14="http://schemas.microsoft.com/office/powerpoint/2010/main" val="18985487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679B41-3B47-CED6-7F76-4C768A7EC9D3}"/>
              </a:ext>
            </a:extLst>
          </p:cNvPr>
          <p:cNvSpPr txBox="1"/>
          <p:nvPr/>
        </p:nvSpPr>
        <p:spPr>
          <a:xfrm>
            <a:off x="218493" y="266807"/>
            <a:ext cx="3076798" cy="400110"/>
          </a:xfrm>
          <a:prstGeom prst="rect">
            <a:avLst/>
          </a:prstGeom>
          <a:noFill/>
        </p:spPr>
        <p:txBody>
          <a:bodyPr wrap="square" rtlCol="0">
            <a:spAutoFit/>
          </a:bodyPr>
          <a:lstStyle/>
          <a:p>
            <a:r>
              <a:rPr kumimoji="1" lang="en-US" altLang="zh-CN" sz="2000" dirty="0">
                <a:latin typeface="Palatino Linotype" panose="02040502050505030304" pitchFamily="18" charset="0"/>
              </a:rPr>
              <a:t>Theoretical Framework</a:t>
            </a:r>
            <a:endParaRPr kumimoji="1" lang="zh-CN" altLang="en-US" sz="2000" dirty="0">
              <a:latin typeface="Palatino Linotype" panose="02040502050505030304" pitchFamily="18" charset="0"/>
            </a:endParaRPr>
          </a:p>
        </p:txBody>
      </p:sp>
      <p:sp>
        <p:nvSpPr>
          <p:cNvPr id="5" name="文本框 4">
            <a:extLst>
              <a:ext uri="{FF2B5EF4-FFF2-40B4-BE49-F238E27FC236}">
                <a16:creationId xmlns:a16="http://schemas.microsoft.com/office/drawing/2014/main" id="{CDCB3928-066B-525C-E98B-8250996F12F5}"/>
              </a:ext>
            </a:extLst>
          </p:cNvPr>
          <p:cNvSpPr txBox="1"/>
          <p:nvPr/>
        </p:nvSpPr>
        <p:spPr>
          <a:xfrm>
            <a:off x="539821" y="-3727506"/>
            <a:ext cx="10780336" cy="2800767"/>
          </a:xfrm>
          <a:prstGeom prst="rect">
            <a:avLst/>
          </a:prstGeom>
          <a:noFill/>
        </p:spPr>
        <p:txBody>
          <a:bodyPr wrap="square" rtlCol="0">
            <a:spAutoFit/>
          </a:bodyPr>
          <a:lstStyle/>
          <a:p>
            <a:r>
              <a:rPr lang="en-US" altLang="zh-CN" sz="2000" kern="100" dirty="0" err="1">
                <a:effectLst/>
                <a:latin typeface="Iowan Old Style Roman" panose="02040602040506020204" pitchFamily="18" charset="0"/>
                <a:ea typeface="DengXian" panose="02010600030101010101" pitchFamily="2" charset="-122"/>
              </a:rPr>
              <a:t>Hoo</a:t>
            </a:r>
            <a:r>
              <a:rPr lang="en-US" altLang="zh-CN" sz="2000" kern="100" dirty="0">
                <a:effectLst/>
                <a:latin typeface="Iowan Old Style Roman" panose="02040602040506020204" pitchFamily="18" charset="0"/>
                <a:ea typeface="DengXian" panose="02010600030101010101" pitchFamily="2" charset="-122"/>
              </a:rPr>
              <a:t> and Teo (2022) : “</a:t>
            </a:r>
            <a:r>
              <a:rPr lang="en-US" altLang="zh-CN" sz="2000" kern="100" dirty="0">
                <a:effectLst/>
                <a:highlight>
                  <a:srgbClr val="FFFF00"/>
                </a:highlight>
                <a:latin typeface="Iowan Old Style Roman" panose="02040602040506020204" pitchFamily="18" charset="0"/>
                <a:ea typeface="DengXian" panose="02010600030101010101" pitchFamily="2" charset="-122"/>
              </a:rPr>
              <a:t>states do not craft their policies only in response to great-power behavior; they also do so in consideration of a broader set of circumstances that encompasses elements such as domestic agenda, self-positioning and economic motivations</a:t>
            </a:r>
            <a:r>
              <a:rPr lang="en-US" altLang="zh-CN" sz="2000" kern="100" dirty="0">
                <a:effectLst/>
                <a:latin typeface="Iowan Old Style Roman" panose="02040602040506020204" pitchFamily="18" charset="0"/>
                <a:ea typeface="DengXian" panose="02010600030101010101" pitchFamily="2" charset="-122"/>
              </a:rPr>
              <a:t>” (63)</a:t>
            </a:r>
            <a:r>
              <a:rPr lang="zh-CN" altLang="zh-CN" sz="2000" dirty="0">
                <a:effectLst/>
                <a:latin typeface="Iowan Old Style Roman" panose="02040602040506020204" pitchFamily="18" charset="0"/>
              </a:rPr>
              <a:t> </a:t>
            </a:r>
            <a:endParaRPr lang="en-US" altLang="zh-CN" sz="2000" dirty="0">
              <a:effectLst/>
              <a:latin typeface="Iowan Old Style Roman" panose="02040602040506020204" pitchFamily="18" charset="0"/>
            </a:endParaRPr>
          </a:p>
          <a:p>
            <a:endParaRPr lang="en-US" altLang="zh-CN" sz="1800" kern="100" dirty="0">
              <a:effectLst/>
              <a:highlight>
                <a:srgbClr val="FFFF00"/>
              </a:highlight>
              <a:latin typeface="Iowan Old Style Roman" panose="02040602040506020204" pitchFamily="18" charset="0"/>
              <a:ea typeface="DengXian" panose="02010600030101010101" pitchFamily="2" charset="-122"/>
            </a:endParaRPr>
          </a:p>
          <a:p>
            <a:r>
              <a:rPr lang="en-US" altLang="zh-CN" sz="2000" kern="100" dirty="0">
                <a:effectLst/>
                <a:latin typeface="Iowan Old Style Roman" panose="02040602040506020204" pitchFamily="18" charset="0"/>
                <a:ea typeface="DengXian" panose="02010600030101010101" pitchFamily="2" charset="-122"/>
              </a:rPr>
              <a:t>Wilson (2019), De </a:t>
            </a:r>
            <a:r>
              <a:rPr lang="en-US" altLang="zh-CN" sz="2000" kern="100" dirty="0" err="1">
                <a:effectLst/>
                <a:latin typeface="Iowan Old Style Roman" panose="02040602040506020204" pitchFamily="18" charset="0"/>
                <a:ea typeface="DengXian" panose="02010600030101010101" pitchFamily="2" charset="-122"/>
              </a:rPr>
              <a:t>Swielande</a:t>
            </a:r>
            <a:r>
              <a:rPr lang="en-US" altLang="zh-CN" sz="2000" kern="100" dirty="0">
                <a:effectLst/>
                <a:latin typeface="Iowan Old Style Roman" panose="02040602040506020204" pitchFamily="18" charset="0"/>
                <a:ea typeface="DengXian" panose="02010600030101010101" pitchFamily="2" charset="-122"/>
              </a:rPr>
              <a:t> (2019), Jung et al. (2021), Nagy (2020; 2022), Chin (2022), and Wen </a:t>
            </a:r>
            <a:r>
              <a:rPr lang="en-US" altLang="zh-CN" sz="2000" kern="100" dirty="0" err="1">
                <a:effectLst/>
                <a:latin typeface="Iowan Old Style Roman" panose="02040602040506020204" pitchFamily="18" charset="0"/>
                <a:ea typeface="DengXian" panose="02010600030101010101" pitchFamily="2" charset="-122"/>
              </a:rPr>
              <a:t>Zha</a:t>
            </a:r>
            <a:r>
              <a:rPr lang="en-US" altLang="zh-CN" sz="2000" kern="100" dirty="0">
                <a:effectLst/>
                <a:latin typeface="Iowan Old Style Roman" panose="02040602040506020204" pitchFamily="18" charset="0"/>
                <a:ea typeface="DengXian" panose="02010600030101010101" pitchFamily="2" charset="-122"/>
              </a:rPr>
              <a:t> (2022). Whichever case they choose to study, their findings all boil down to one common idea, that is, </a:t>
            </a:r>
            <a:r>
              <a:rPr lang="en-US" altLang="zh-CN" sz="2000" kern="100" dirty="0">
                <a:effectLst/>
                <a:highlight>
                  <a:srgbClr val="FFFF00"/>
                </a:highlight>
                <a:latin typeface="Iowan Old Style Roman" panose="02040602040506020204" pitchFamily="18" charset="0"/>
                <a:ea typeface="DengXian" panose="02010600030101010101" pitchFamily="2" charset="-122"/>
              </a:rPr>
              <a:t>middle powers are not just passive respondents to the behavior of great powers; they are active players in their own right.</a:t>
            </a:r>
            <a:r>
              <a:rPr lang="en-US" altLang="zh-CN" sz="2000" kern="100" dirty="0">
                <a:effectLst/>
                <a:latin typeface="Iowan Old Style Roman" panose="02040602040506020204" pitchFamily="18" charset="0"/>
                <a:ea typeface="DengXian" panose="02010600030101010101" pitchFamily="2" charset="-122"/>
              </a:rPr>
              <a:t> </a:t>
            </a:r>
            <a:endParaRPr lang="en-US" altLang="zh-CN" sz="2000" kern="100" dirty="0">
              <a:highlight>
                <a:srgbClr val="FFFF00"/>
              </a:highlight>
              <a:latin typeface="Iowan Old Style Roman" panose="02040602040506020204" pitchFamily="18" charset="0"/>
              <a:ea typeface="DengXian" panose="02010600030101010101" pitchFamily="2" charset="-122"/>
            </a:endParaRPr>
          </a:p>
          <a:p>
            <a:endParaRPr lang="en-US" altLang="zh-CN" sz="1800" kern="100" dirty="0">
              <a:effectLst/>
              <a:highlight>
                <a:srgbClr val="FFFF00"/>
              </a:highlight>
              <a:latin typeface="Iowan Old Style Roman" panose="02040602040506020204" pitchFamily="18" charset="0"/>
              <a:ea typeface="DengXian" panose="02010600030101010101" pitchFamily="2" charset="-122"/>
            </a:endParaRPr>
          </a:p>
        </p:txBody>
      </p:sp>
      <p:sp>
        <p:nvSpPr>
          <p:cNvPr id="6" name="文本框 5">
            <a:extLst>
              <a:ext uri="{FF2B5EF4-FFF2-40B4-BE49-F238E27FC236}">
                <a16:creationId xmlns:a16="http://schemas.microsoft.com/office/drawing/2014/main" id="{CD2A5FAD-4575-1689-21F2-C3A8CF108851}"/>
              </a:ext>
            </a:extLst>
          </p:cNvPr>
          <p:cNvSpPr txBox="1"/>
          <p:nvPr/>
        </p:nvSpPr>
        <p:spPr>
          <a:xfrm>
            <a:off x="4739544" y="-748806"/>
            <a:ext cx="2380890" cy="461665"/>
          </a:xfrm>
          <a:prstGeom prst="rect">
            <a:avLst/>
          </a:prstGeom>
          <a:noFill/>
        </p:spPr>
        <p:txBody>
          <a:bodyPr wrap="square" rtlCol="0">
            <a:spAutoFit/>
          </a:bodyPr>
          <a:lstStyle/>
          <a:p>
            <a:r>
              <a:rPr kumimoji="1" lang="en-US" altLang="zh-CN" sz="2400" dirty="0">
                <a:latin typeface="Iowan Old Style Roman" panose="02040602040506020204" pitchFamily="18" charset="0"/>
              </a:rPr>
              <a:t>Greater agency</a:t>
            </a:r>
            <a:endParaRPr kumimoji="1" lang="zh-CN" altLang="en-US" sz="2400" dirty="0">
              <a:latin typeface="Iowan Old Style Roman" panose="02040602040506020204" pitchFamily="18" charset="0"/>
            </a:endParaRPr>
          </a:p>
        </p:txBody>
      </p:sp>
      <p:sp>
        <p:nvSpPr>
          <p:cNvPr id="7" name="下箭头 6">
            <a:extLst>
              <a:ext uri="{FF2B5EF4-FFF2-40B4-BE49-F238E27FC236}">
                <a16:creationId xmlns:a16="http://schemas.microsoft.com/office/drawing/2014/main" id="{54D7C0BD-2A0A-05C9-5D44-322B6D72B0E4}"/>
              </a:ext>
            </a:extLst>
          </p:cNvPr>
          <p:cNvSpPr/>
          <p:nvPr/>
        </p:nvSpPr>
        <p:spPr>
          <a:xfrm>
            <a:off x="5688449" y="-1092993"/>
            <a:ext cx="483080" cy="9814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EA68BDD-718D-7D8E-CCD2-25AD8855AE4A}"/>
              </a:ext>
            </a:extLst>
          </p:cNvPr>
          <p:cNvSpPr txBox="1"/>
          <p:nvPr/>
        </p:nvSpPr>
        <p:spPr>
          <a:xfrm>
            <a:off x="539821" y="826937"/>
            <a:ext cx="11112357" cy="830997"/>
          </a:xfrm>
          <a:prstGeom prst="rect">
            <a:avLst/>
          </a:prstGeom>
          <a:noFill/>
        </p:spPr>
        <p:txBody>
          <a:bodyPr wrap="square" rtlCol="0">
            <a:spAutoFit/>
          </a:bodyPr>
          <a:lstStyle/>
          <a:p>
            <a:r>
              <a:rPr lang="en-US" altLang="zh-CN" sz="2400" b="1" kern="100" dirty="0">
                <a:solidFill>
                  <a:schemeClr val="accent2"/>
                </a:solidFill>
                <a:effectLst/>
                <a:latin typeface="Times New Roman" panose="02020603050405020304" pitchFamily="18" charset="0"/>
                <a:ea typeface="DengXian" panose="02010600030101010101" pitchFamily="2" charset="-122"/>
              </a:rPr>
              <a:t>Research Question:</a:t>
            </a:r>
            <a:r>
              <a:rPr lang="en-US" altLang="zh-CN" sz="2400" kern="100" dirty="0">
                <a:effectLst/>
                <a:latin typeface="Times New Roman" panose="02020603050405020304" pitchFamily="18" charset="0"/>
                <a:ea typeface="DengXian" panose="02010600030101010101" pitchFamily="2" charset="-122"/>
              </a:rPr>
              <a:t> how Indo-Pacific </a:t>
            </a:r>
            <a:r>
              <a:rPr lang="en-US" altLang="zh-CN" sz="2400" kern="100" dirty="0">
                <a:effectLst/>
                <a:highlight>
                  <a:srgbClr val="FFFF00"/>
                </a:highlight>
                <a:latin typeface="Times New Roman" panose="02020603050405020304" pitchFamily="18" charset="0"/>
                <a:ea typeface="DengXian" panose="02010600030101010101" pitchFamily="2" charset="-122"/>
              </a:rPr>
              <a:t>middle powers </a:t>
            </a:r>
            <a:r>
              <a:rPr lang="en-US" altLang="zh-CN" sz="2400" kern="100" dirty="0">
                <a:effectLst/>
                <a:latin typeface="Times New Roman" panose="02020603050405020304" pitchFamily="18" charset="0"/>
                <a:ea typeface="DengXian" panose="02010600030101010101" pitchFamily="2" charset="-122"/>
              </a:rPr>
              <a:t>weather the US-China strategic competition through acts of </a:t>
            </a:r>
            <a:r>
              <a:rPr lang="en-US" altLang="zh-CN" sz="2400" kern="100" dirty="0">
                <a:effectLst/>
                <a:highlight>
                  <a:srgbClr val="FFFF00"/>
                </a:highlight>
                <a:latin typeface="Times New Roman" panose="02020603050405020304" pitchFamily="18" charset="0"/>
                <a:ea typeface="DengXian" panose="02010600030101010101" pitchFamily="2" charset="-122"/>
              </a:rPr>
              <a:t>agency</a:t>
            </a:r>
            <a:endParaRPr kumimoji="1" lang="zh-CN" altLang="en-US" sz="2400" dirty="0">
              <a:highlight>
                <a:srgbClr val="FFFF00"/>
              </a:highlight>
            </a:endParaRPr>
          </a:p>
        </p:txBody>
      </p:sp>
      <p:sp>
        <p:nvSpPr>
          <p:cNvPr id="3" name="矩形 2">
            <a:extLst>
              <a:ext uri="{FF2B5EF4-FFF2-40B4-BE49-F238E27FC236}">
                <a16:creationId xmlns:a16="http://schemas.microsoft.com/office/drawing/2014/main" id="{B5E1C195-ECA1-461D-575D-332CA94054FF}"/>
              </a:ext>
            </a:extLst>
          </p:cNvPr>
          <p:cNvSpPr/>
          <p:nvPr/>
        </p:nvSpPr>
        <p:spPr>
          <a:xfrm>
            <a:off x="539821" y="1943100"/>
            <a:ext cx="4032179" cy="82296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dirty="0">
                <a:latin typeface="Palatino Linotype" panose="02040502050505030304" pitchFamily="18" charset="0"/>
              </a:rPr>
              <a:t>Middle Powers</a:t>
            </a:r>
            <a:endParaRPr kumimoji="1" lang="zh-CN" altLang="en-US" sz="2400" dirty="0">
              <a:latin typeface="Palatino Linotype" panose="02040502050505030304" pitchFamily="18" charset="0"/>
            </a:endParaRPr>
          </a:p>
        </p:txBody>
      </p:sp>
      <p:sp>
        <p:nvSpPr>
          <p:cNvPr id="9" name="矩形 8">
            <a:extLst>
              <a:ext uri="{FF2B5EF4-FFF2-40B4-BE49-F238E27FC236}">
                <a16:creationId xmlns:a16="http://schemas.microsoft.com/office/drawing/2014/main" id="{BF9E8746-AAC5-AD27-F006-074C3314D27D}"/>
              </a:ext>
            </a:extLst>
          </p:cNvPr>
          <p:cNvSpPr/>
          <p:nvPr/>
        </p:nvSpPr>
        <p:spPr>
          <a:xfrm>
            <a:off x="539821" y="3108960"/>
            <a:ext cx="4032179" cy="8229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400" dirty="0">
                <a:latin typeface="Palatino Linotype" panose="02040502050505030304" pitchFamily="18" charset="0"/>
              </a:rPr>
              <a:t>Agency: Rationale</a:t>
            </a:r>
            <a:endParaRPr kumimoji="1" lang="zh-CN" altLang="en-US" sz="2400" dirty="0">
              <a:latin typeface="Palatino Linotype" panose="02040502050505030304" pitchFamily="18" charset="0"/>
            </a:endParaRPr>
          </a:p>
        </p:txBody>
      </p:sp>
      <p:sp>
        <p:nvSpPr>
          <p:cNvPr id="10" name="矩形 9">
            <a:extLst>
              <a:ext uri="{FF2B5EF4-FFF2-40B4-BE49-F238E27FC236}">
                <a16:creationId xmlns:a16="http://schemas.microsoft.com/office/drawing/2014/main" id="{E382DFAC-7206-5A76-BA69-9DFF70CD5B42}"/>
              </a:ext>
            </a:extLst>
          </p:cNvPr>
          <p:cNvSpPr/>
          <p:nvPr/>
        </p:nvSpPr>
        <p:spPr>
          <a:xfrm>
            <a:off x="539821" y="4320540"/>
            <a:ext cx="4032179" cy="8229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400" dirty="0">
                <a:latin typeface="Palatino Linotype" panose="02040502050505030304" pitchFamily="18" charset="0"/>
              </a:rPr>
              <a:t>Agency: Ways to practice</a:t>
            </a:r>
            <a:endParaRPr kumimoji="1" lang="zh-CN" altLang="en-US" sz="2400" dirty="0">
              <a:latin typeface="Palatino Linotype" panose="02040502050505030304" pitchFamily="18" charset="0"/>
            </a:endParaRPr>
          </a:p>
        </p:txBody>
      </p:sp>
      <p:sp>
        <p:nvSpPr>
          <p:cNvPr id="11" name="文本框 10">
            <a:extLst>
              <a:ext uri="{FF2B5EF4-FFF2-40B4-BE49-F238E27FC236}">
                <a16:creationId xmlns:a16="http://schemas.microsoft.com/office/drawing/2014/main" id="{0DC0121B-B6DC-7198-B5AF-40843B86C661}"/>
              </a:ext>
            </a:extLst>
          </p:cNvPr>
          <p:cNvSpPr txBox="1"/>
          <p:nvPr/>
        </p:nvSpPr>
        <p:spPr>
          <a:xfrm>
            <a:off x="4868628" y="5750004"/>
            <a:ext cx="7461179" cy="1107996"/>
          </a:xfrm>
          <a:prstGeom prst="rect">
            <a:avLst/>
          </a:prstGeom>
          <a:noFill/>
        </p:spPr>
        <p:txBody>
          <a:bodyPr wrap="square" rtlCol="0">
            <a:spAutoFit/>
          </a:bodyPr>
          <a:lstStyle/>
          <a:p>
            <a:r>
              <a:rPr lang="en-US" altLang="zh-CN" sz="2400" b="1" kern="100" dirty="0">
                <a:solidFill>
                  <a:schemeClr val="accent2"/>
                </a:solidFill>
                <a:effectLst/>
                <a:latin typeface="Times New Roman" panose="02020603050405020304" pitchFamily="18" charset="0"/>
                <a:ea typeface="DengXian" panose="02010600030101010101" pitchFamily="2" charset="-122"/>
              </a:rPr>
              <a:t>Lowy Institute’s Asia Power Index (2023):</a:t>
            </a:r>
          </a:p>
          <a:p>
            <a:r>
              <a:rPr lang="en-US" altLang="zh-CN" sz="1800" kern="100" dirty="0">
                <a:effectLst/>
                <a:latin typeface="Times New Roman" panose="02020603050405020304" pitchFamily="18" charset="0"/>
                <a:ea typeface="DengXian" panose="02010600030101010101" pitchFamily="2" charset="-122"/>
              </a:rPr>
              <a:t>Japan, India, Russia, Australia, South Korea, Singapore, Indonesia, Thailand, Malaysia, Vietnam, Singapore, Pakistan, Philippines, North Korea</a:t>
            </a:r>
            <a:r>
              <a:rPr lang="zh-CN" altLang="zh-CN" sz="2400" dirty="0">
                <a:effectLst/>
              </a:rPr>
              <a:t> </a:t>
            </a:r>
            <a:endParaRPr kumimoji="1" lang="zh-CN" altLang="en-US" sz="2400" dirty="0"/>
          </a:p>
        </p:txBody>
      </p:sp>
      <p:pic>
        <p:nvPicPr>
          <p:cNvPr id="15" name="图片 14">
            <a:extLst>
              <a:ext uri="{FF2B5EF4-FFF2-40B4-BE49-F238E27FC236}">
                <a16:creationId xmlns:a16="http://schemas.microsoft.com/office/drawing/2014/main" id="{44F52657-8376-2968-E1EB-B55C5F64DBD4}"/>
              </a:ext>
            </a:extLst>
          </p:cNvPr>
          <p:cNvPicPr>
            <a:picLocks noChangeAspect="1"/>
          </p:cNvPicPr>
          <p:nvPr/>
        </p:nvPicPr>
        <p:blipFill>
          <a:blip r:embed="rId2"/>
          <a:stretch>
            <a:fillRect/>
          </a:stretch>
        </p:blipFill>
        <p:spPr>
          <a:xfrm>
            <a:off x="4739544" y="1575587"/>
            <a:ext cx="6753380" cy="4054121"/>
          </a:xfrm>
          <a:prstGeom prst="rect">
            <a:avLst/>
          </a:prstGeom>
        </p:spPr>
      </p:pic>
    </p:spTree>
    <p:extLst>
      <p:ext uri="{BB962C8B-B14F-4D97-AF65-F5344CB8AC3E}">
        <p14:creationId xmlns:p14="http://schemas.microsoft.com/office/powerpoint/2010/main" val="37060762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679B41-3B47-CED6-7F76-4C768A7EC9D3}"/>
              </a:ext>
            </a:extLst>
          </p:cNvPr>
          <p:cNvSpPr txBox="1"/>
          <p:nvPr/>
        </p:nvSpPr>
        <p:spPr>
          <a:xfrm>
            <a:off x="218493" y="266807"/>
            <a:ext cx="3076798" cy="400110"/>
          </a:xfrm>
          <a:prstGeom prst="rect">
            <a:avLst/>
          </a:prstGeom>
          <a:noFill/>
        </p:spPr>
        <p:txBody>
          <a:bodyPr wrap="square" rtlCol="0">
            <a:spAutoFit/>
          </a:bodyPr>
          <a:lstStyle/>
          <a:p>
            <a:r>
              <a:rPr kumimoji="1" lang="en-US" altLang="zh-CN" sz="2000" dirty="0">
                <a:latin typeface="Palatino Linotype" panose="02040502050505030304" pitchFamily="18" charset="0"/>
              </a:rPr>
              <a:t>Theoretical Framework</a:t>
            </a:r>
            <a:endParaRPr kumimoji="1" lang="zh-CN" altLang="en-US" sz="2000" dirty="0">
              <a:latin typeface="Palatino Linotype" panose="02040502050505030304" pitchFamily="18" charset="0"/>
            </a:endParaRPr>
          </a:p>
        </p:txBody>
      </p:sp>
      <p:sp>
        <p:nvSpPr>
          <p:cNvPr id="8" name="文本框 7">
            <a:extLst>
              <a:ext uri="{FF2B5EF4-FFF2-40B4-BE49-F238E27FC236}">
                <a16:creationId xmlns:a16="http://schemas.microsoft.com/office/drawing/2014/main" id="{8EA68BDD-718D-7D8E-CCD2-25AD8855AE4A}"/>
              </a:ext>
            </a:extLst>
          </p:cNvPr>
          <p:cNvSpPr txBox="1"/>
          <p:nvPr/>
        </p:nvSpPr>
        <p:spPr>
          <a:xfrm>
            <a:off x="539821" y="826937"/>
            <a:ext cx="11112357" cy="830997"/>
          </a:xfrm>
          <a:prstGeom prst="rect">
            <a:avLst/>
          </a:prstGeom>
          <a:noFill/>
        </p:spPr>
        <p:txBody>
          <a:bodyPr wrap="square" rtlCol="0">
            <a:spAutoFit/>
          </a:bodyPr>
          <a:lstStyle/>
          <a:p>
            <a:r>
              <a:rPr lang="en-US" altLang="zh-CN" sz="2400" b="1" kern="100" dirty="0">
                <a:solidFill>
                  <a:schemeClr val="accent2"/>
                </a:solidFill>
                <a:effectLst/>
                <a:latin typeface="Times New Roman" panose="02020603050405020304" pitchFamily="18" charset="0"/>
                <a:ea typeface="DengXian" panose="02010600030101010101" pitchFamily="2" charset="-122"/>
              </a:rPr>
              <a:t>Research Question:</a:t>
            </a:r>
            <a:r>
              <a:rPr lang="en-US" altLang="zh-CN" sz="2400" kern="100" dirty="0">
                <a:effectLst/>
                <a:latin typeface="Times New Roman" panose="02020603050405020304" pitchFamily="18" charset="0"/>
                <a:ea typeface="DengXian" panose="02010600030101010101" pitchFamily="2" charset="-122"/>
              </a:rPr>
              <a:t> how Indo-Pacific </a:t>
            </a:r>
            <a:r>
              <a:rPr lang="en-US" altLang="zh-CN" sz="2400" kern="100" dirty="0">
                <a:effectLst/>
                <a:highlight>
                  <a:srgbClr val="FFFF00"/>
                </a:highlight>
                <a:latin typeface="Times New Roman" panose="02020603050405020304" pitchFamily="18" charset="0"/>
                <a:ea typeface="DengXian" panose="02010600030101010101" pitchFamily="2" charset="-122"/>
              </a:rPr>
              <a:t>middle powers </a:t>
            </a:r>
            <a:r>
              <a:rPr lang="en-US" altLang="zh-CN" sz="2400" kern="100" dirty="0">
                <a:effectLst/>
                <a:latin typeface="Times New Roman" panose="02020603050405020304" pitchFamily="18" charset="0"/>
                <a:ea typeface="DengXian" panose="02010600030101010101" pitchFamily="2" charset="-122"/>
              </a:rPr>
              <a:t>weather the US-China strategic competition through acts of </a:t>
            </a:r>
            <a:r>
              <a:rPr lang="en-US" altLang="zh-CN" sz="2400" kern="100" dirty="0">
                <a:effectLst/>
                <a:highlight>
                  <a:srgbClr val="FFFF00"/>
                </a:highlight>
                <a:latin typeface="Times New Roman" panose="02020603050405020304" pitchFamily="18" charset="0"/>
                <a:ea typeface="DengXian" panose="02010600030101010101" pitchFamily="2" charset="-122"/>
              </a:rPr>
              <a:t>agency</a:t>
            </a:r>
            <a:endParaRPr kumimoji="1" lang="zh-CN" altLang="en-US" sz="2400" dirty="0">
              <a:highlight>
                <a:srgbClr val="FFFF00"/>
              </a:highlight>
            </a:endParaRPr>
          </a:p>
        </p:txBody>
      </p:sp>
      <p:sp>
        <p:nvSpPr>
          <p:cNvPr id="3" name="矩形 2">
            <a:extLst>
              <a:ext uri="{FF2B5EF4-FFF2-40B4-BE49-F238E27FC236}">
                <a16:creationId xmlns:a16="http://schemas.microsoft.com/office/drawing/2014/main" id="{B5E1C195-ECA1-461D-575D-332CA94054FF}"/>
              </a:ext>
            </a:extLst>
          </p:cNvPr>
          <p:cNvSpPr/>
          <p:nvPr/>
        </p:nvSpPr>
        <p:spPr>
          <a:xfrm>
            <a:off x="539821" y="1943100"/>
            <a:ext cx="4032179" cy="8229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400" dirty="0">
                <a:latin typeface="Palatino Linotype" panose="02040502050505030304" pitchFamily="18" charset="0"/>
              </a:rPr>
              <a:t>Middle Powers</a:t>
            </a:r>
            <a:endParaRPr kumimoji="1" lang="zh-CN" altLang="en-US" sz="2400" dirty="0">
              <a:latin typeface="Palatino Linotype" panose="02040502050505030304" pitchFamily="18" charset="0"/>
            </a:endParaRPr>
          </a:p>
        </p:txBody>
      </p:sp>
      <p:sp>
        <p:nvSpPr>
          <p:cNvPr id="9" name="矩形 8">
            <a:extLst>
              <a:ext uri="{FF2B5EF4-FFF2-40B4-BE49-F238E27FC236}">
                <a16:creationId xmlns:a16="http://schemas.microsoft.com/office/drawing/2014/main" id="{BF9E8746-AAC5-AD27-F006-074C3314D27D}"/>
              </a:ext>
            </a:extLst>
          </p:cNvPr>
          <p:cNvSpPr/>
          <p:nvPr/>
        </p:nvSpPr>
        <p:spPr>
          <a:xfrm>
            <a:off x="539821" y="3108960"/>
            <a:ext cx="4032179" cy="82296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dirty="0">
                <a:latin typeface="Palatino Linotype" panose="02040502050505030304" pitchFamily="18" charset="0"/>
              </a:rPr>
              <a:t>Agency: Rationale</a:t>
            </a:r>
            <a:endParaRPr kumimoji="1" lang="zh-CN" altLang="en-US" sz="2400" dirty="0">
              <a:latin typeface="Palatino Linotype" panose="02040502050505030304" pitchFamily="18" charset="0"/>
            </a:endParaRPr>
          </a:p>
        </p:txBody>
      </p:sp>
      <p:sp>
        <p:nvSpPr>
          <p:cNvPr id="10" name="矩形 9">
            <a:extLst>
              <a:ext uri="{FF2B5EF4-FFF2-40B4-BE49-F238E27FC236}">
                <a16:creationId xmlns:a16="http://schemas.microsoft.com/office/drawing/2014/main" id="{E382DFAC-7206-5A76-BA69-9DFF70CD5B42}"/>
              </a:ext>
            </a:extLst>
          </p:cNvPr>
          <p:cNvSpPr/>
          <p:nvPr/>
        </p:nvSpPr>
        <p:spPr>
          <a:xfrm>
            <a:off x="539821" y="4320540"/>
            <a:ext cx="4032179" cy="8229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2400" dirty="0">
                <a:latin typeface="Palatino Linotype" panose="02040502050505030304" pitchFamily="18" charset="0"/>
              </a:rPr>
              <a:t>Agency: Ways to practice</a:t>
            </a:r>
            <a:endParaRPr kumimoji="1" lang="zh-CN" altLang="en-US" sz="2400" dirty="0">
              <a:latin typeface="Palatino Linotype" panose="02040502050505030304" pitchFamily="18" charset="0"/>
            </a:endParaRPr>
          </a:p>
        </p:txBody>
      </p:sp>
      <p:sp>
        <p:nvSpPr>
          <p:cNvPr id="11" name="文本框 10">
            <a:extLst>
              <a:ext uri="{FF2B5EF4-FFF2-40B4-BE49-F238E27FC236}">
                <a16:creationId xmlns:a16="http://schemas.microsoft.com/office/drawing/2014/main" id="{0DC0121B-B6DC-7198-B5AF-40843B86C661}"/>
              </a:ext>
            </a:extLst>
          </p:cNvPr>
          <p:cNvSpPr txBox="1"/>
          <p:nvPr/>
        </p:nvSpPr>
        <p:spPr>
          <a:xfrm>
            <a:off x="4796694" y="1905000"/>
            <a:ext cx="7281006" cy="4524315"/>
          </a:xfrm>
          <a:prstGeom prst="rect">
            <a:avLst/>
          </a:prstGeom>
          <a:noFill/>
        </p:spPr>
        <p:txBody>
          <a:bodyPr wrap="square" rtlCol="0">
            <a:spAutoFit/>
          </a:bodyPr>
          <a:lstStyle/>
          <a:p>
            <a:r>
              <a:rPr lang="en-US" altLang="zh-CN" sz="2400" kern="100" dirty="0">
                <a:effectLst/>
                <a:latin typeface="Iowan Old Style Roman" panose="02040602040506020204" pitchFamily="18" charset="0"/>
                <a:ea typeface="DengXian" panose="02010600030101010101" pitchFamily="2" charset="-122"/>
              </a:rPr>
              <a:t>Wen </a:t>
            </a:r>
            <a:r>
              <a:rPr lang="en-US" altLang="zh-CN" sz="2400" kern="100" dirty="0" err="1">
                <a:effectLst/>
                <a:latin typeface="Iowan Old Style Roman" panose="02040602040506020204" pitchFamily="18" charset="0"/>
                <a:ea typeface="DengXian" panose="02010600030101010101" pitchFamily="2" charset="-122"/>
              </a:rPr>
              <a:t>Zha</a:t>
            </a:r>
            <a:r>
              <a:rPr lang="en-US" altLang="zh-CN" sz="2400" kern="100" dirty="0">
                <a:latin typeface="Iowan Old Style Roman" panose="02040602040506020204" pitchFamily="18" charset="0"/>
                <a:ea typeface="DengXian" panose="02010600030101010101" pitchFamily="2" charset="-122"/>
              </a:rPr>
              <a:t> (2022)</a:t>
            </a:r>
            <a:r>
              <a:rPr lang="en-US" altLang="zh-CN" sz="2400" kern="100" dirty="0">
                <a:effectLst/>
                <a:latin typeface="Iowan Old Style Roman" panose="02040602040506020204" pitchFamily="18" charset="0"/>
                <a:ea typeface="DengXian" panose="02010600030101010101" pitchFamily="2" charset="-122"/>
              </a:rPr>
              <a:t> </a:t>
            </a:r>
          </a:p>
          <a:p>
            <a:r>
              <a:rPr lang="en-US" altLang="zh-CN" sz="2000" b="1" kern="100" dirty="0">
                <a:solidFill>
                  <a:schemeClr val="accent2"/>
                </a:solidFill>
                <a:latin typeface="Iowan Old Style Roman" panose="02040602040506020204" pitchFamily="18" charset="0"/>
                <a:ea typeface="DengXian" panose="02010600030101010101" pitchFamily="2" charset="-122"/>
              </a:rPr>
              <a:t>G</a:t>
            </a:r>
            <a:r>
              <a:rPr lang="en-US" altLang="zh-CN" sz="2000" b="1" kern="100" dirty="0">
                <a:solidFill>
                  <a:schemeClr val="accent2"/>
                </a:solidFill>
                <a:effectLst/>
                <a:latin typeface="Iowan Old Style Roman" panose="02040602040506020204" pitchFamily="18" charset="0"/>
                <a:ea typeface="DengXian" panose="02010600030101010101" pitchFamily="2" charset="-122"/>
              </a:rPr>
              <a:t>reat power competition empowerment theory</a:t>
            </a:r>
          </a:p>
          <a:p>
            <a:endParaRPr lang="en-US" altLang="zh-CN" sz="2000" kern="100" dirty="0">
              <a:effectLst/>
              <a:latin typeface="Iowan Old Style Roman" panose="02040602040506020204" pitchFamily="18" charset="0"/>
              <a:ea typeface="DengXian" panose="02010600030101010101" pitchFamily="2" charset="-122"/>
            </a:endParaRPr>
          </a:p>
          <a:p>
            <a:pPr marL="457200" indent="-457200">
              <a:buFont typeface="+mj-lt"/>
              <a:buAutoNum type="arabicPeriod"/>
            </a:pPr>
            <a:r>
              <a:rPr lang="en-US" altLang="zh-CN" sz="2000" kern="100" dirty="0">
                <a:effectLst/>
                <a:latin typeface="Iowan Old Style Roman" panose="02040602040506020204" pitchFamily="18" charset="0"/>
                <a:ea typeface="DengXian" panose="02010600030101010101" pitchFamily="2" charset="-122"/>
              </a:rPr>
              <a:t>the existence of alternatives enhances middle powers’ </a:t>
            </a:r>
            <a:r>
              <a:rPr lang="en-US" altLang="zh-CN" sz="2000" kern="100" dirty="0">
                <a:effectLst/>
                <a:highlight>
                  <a:srgbClr val="FFFF00"/>
                </a:highlight>
                <a:latin typeface="Iowan Old Style Roman" panose="02040602040506020204" pitchFamily="18" charset="0"/>
                <a:ea typeface="DengXian" panose="02010600030101010101" pitchFamily="2" charset="-122"/>
              </a:rPr>
              <a:t>bargaining power</a:t>
            </a:r>
            <a:r>
              <a:rPr lang="en-US" altLang="zh-CN" sz="2000" kern="100" dirty="0">
                <a:effectLst/>
                <a:latin typeface="Iowan Old Style Roman" panose="02040602040506020204" pitchFamily="18" charset="0"/>
                <a:ea typeface="DengXian" panose="02010600030101010101" pitchFamily="2" charset="-122"/>
              </a:rPr>
              <a:t>, thus reducing their dependence on either one of them</a:t>
            </a:r>
            <a:r>
              <a:rPr lang="zh-CN" altLang="zh-CN" sz="2800" dirty="0">
                <a:effectLst/>
                <a:latin typeface="Iowan Old Style Roman" panose="02040602040506020204" pitchFamily="18" charset="0"/>
              </a:rPr>
              <a:t> </a:t>
            </a:r>
            <a:endParaRPr lang="en-US" altLang="zh-CN" sz="2800" dirty="0">
              <a:effectLst/>
              <a:latin typeface="Iowan Old Style Roman" panose="02040602040506020204" pitchFamily="18" charset="0"/>
            </a:endParaRPr>
          </a:p>
          <a:p>
            <a:pPr marL="457200" indent="-457200">
              <a:buFont typeface="+mj-lt"/>
              <a:buAutoNum type="arabicPeriod"/>
            </a:pPr>
            <a:r>
              <a:rPr lang="en-US" altLang="zh-CN" sz="2000" kern="100" dirty="0">
                <a:effectLst/>
                <a:latin typeface="Iowan Old Style Roman" panose="02040602040506020204" pitchFamily="18" charset="0"/>
                <a:ea typeface="DengXian" panose="02010600030101010101" pitchFamily="2" charset="-122"/>
              </a:rPr>
              <a:t>draw </a:t>
            </a:r>
            <a:r>
              <a:rPr lang="en-US" altLang="zh-CN" sz="2000" kern="100" dirty="0">
                <a:effectLst/>
                <a:highlight>
                  <a:srgbClr val="FFFF00"/>
                </a:highlight>
                <a:latin typeface="Iowan Old Style Roman" panose="02040602040506020204" pitchFamily="18" charset="0"/>
                <a:ea typeface="DengXian" panose="02010600030101010101" pitchFamily="2" charset="-122"/>
              </a:rPr>
              <a:t>attention</a:t>
            </a:r>
            <a:r>
              <a:rPr lang="en-US" altLang="zh-CN" sz="2000" kern="100" dirty="0">
                <a:effectLst/>
                <a:latin typeface="Iowan Old Style Roman" panose="02040602040506020204" pitchFamily="18" charset="0"/>
                <a:ea typeface="DengXian" panose="02010600030101010101" pitchFamily="2" charset="-122"/>
              </a:rPr>
              <a:t> to previously neglected middle powers, to enlarge sphere of influence and assure an upper hand in the competition</a:t>
            </a:r>
            <a:r>
              <a:rPr lang="zh-CN" altLang="zh-CN" sz="2800" dirty="0">
                <a:effectLst/>
                <a:latin typeface="Iowan Old Style Roman" panose="02040602040506020204" pitchFamily="18" charset="0"/>
              </a:rPr>
              <a:t> </a:t>
            </a:r>
            <a:endParaRPr lang="en-US" altLang="zh-CN" sz="2800" dirty="0">
              <a:latin typeface="Iowan Old Style Roman" panose="02040602040506020204" pitchFamily="18" charset="0"/>
            </a:endParaRPr>
          </a:p>
          <a:p>
            <a:pPr marL="457200" indent="-457200">
              <a:buFont typeface="+mj-lt"/>
              <a:buAutoNum type="arabicPeriod"/>
            </a:pPr>
            <a:r>
              <a:rPr lang="en-US" altLang="zh-CN" sz="2000" kern="100" dirty="0">
                <a:effectLst/>
                <a:latin typeface="Iowan Old Style Roman" panose="02040602040506020204" pitchFamily="18" charset="0"/>
                <a:ea typeface="DengXian" panose="02010600030101010101" pitchFamily="2" charset="-122"/>
              </a:rPr>
              <a:t>middle powers’ </a:t>
            </a:r>
            <a:r>
              <a:rPr lang="en-US" altLang="zh-CN" sz="2000" kern="100" dirty="0">
                <a:effectLst/>
                <a:highlight>
                  <a:srgbClr val="FFFF00"/>
                </a:highlight>
                <a:latin typeface="Iowan Old Style Roman" panose="02040602040506020204" pitchFamily="18" charset="0"/>
                <a:ea typeface="DengXian" panose="02010600030101010101" pitchFamily="2" charset="-122"/>
              </a:rPr>
              <a:t>threat of exit</a:t>
            </a:r>
            <a:r>
              <a:rPr lang="en-US" altLang="zh-CN" sz="2000" kern="100" dirty="0">
                <a:effectLst/>
                <a:latin typeface="Iowan Old Style Roman" panose="02040602040506020204" pitchFamily="18" charset="0"/>
                <a:ea typeface="DengXian" panose="02010600030101010101" pitchFamily="2" charset="-122"/>
              </a:rPr>
              <a:t> is more powerful when the great power is involved in a strategic competition with a counterpart, for threat under such circumstances is loaded with credibility</a:t>
            </a:r>
            <a:r>
              <a:rPr lang="zh-CN" altLang="zh-CN" sz="2800" dirty="0">
                <a:effectLst/>
                <a:latin typeface="Iowan Old Style Roman" panose="02040602040506020204" pitchFamily="18" charset="0"/>
              </a:rPr>
              <a:t> </a:t>
            </a:r>
            <a:endParaRPr kumimoji="1" lang="zh-CN" altLang="en-US" sz="2800" dirty="0">
              <a:latin typeface="Iowan Old Style Roman" panose="02040602040506020204" pitchFamily="18" charset="0"/>
            </a:endParaRPr>
          </a:p>
        </p:txBody>
      </p:sp>
    </p:spTree>
    <p:extLst>
      <p:ext uri="{BB962C8B-B14F-4D97-AF65-F5344CB8AC3E}">
        <p14:creationId xmlns:p14="http://schemas.microsoft.com/office/powerpoint/2010/main" val="31074223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4002</Words>
  <Application>Microsoft Macintosh PowerPoint</Application>
  <PresentationFormat>宽屏</PresentationFormat>
  <Paragraphs>422</Paragraphs>
  <Slides>20</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等线 Light</vt:lpstr>
      <vt:lpstr>Arial</vt:lpstr>
      <vt:lpstr>Iowan Old Style Roman</vt:lpstr>
      <vt:lpstr>Palatino Linotype</vt:lpstr>
      <vt:lpstr>Times New Roman</vt:lpstr>
      <vt:lpstr>Wingdings</vt:lpstr>
      <vt:lpstr>Office 主题​​</vt:lpstr>
      <vt:lpstr>Weathering US-China Competition in the Indo-Pacific:  Middle Powers’ Institutional Balancing and Lateral Cooperation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Weathering US-China Competition in the Indo-Pacific:  Middle Powers’ Institutional Balancing and Lateral Cooperation</dc:title>
  <dc:creator>DONG</dc:creator>
  <cp:lastModifiedBy>Eliza Zan</cp:lastModifiedBy>
  <cp:revision>11</cp:revision>
  <dcterms:created xsi:type="dcterms:W3CDTF">2023-06-28T00:41:26Z</dcterms:created>
  <dcterms:modified xsi:type="dcterms:W3CDTF">2023-11-14T13:13:54Z</dcterms:modified>
</cp:coreProperties>
</file>