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92" r:id="rId3"/>
    <p:sldId id="263" r:id="rId4"/>
    <p:sldId id="300" r:id="rId5"/>
    <p:sldId id="264" r:id="rId6"/>
    <p:sldId id="294" r:id="rId7"/>
    <p:sldId id="295" r:id="rId8"/>
    <p:sldId id="296" r:id="rId9"/>
    <p:sldId id="297" r:id="rId10"/>
    <p:sldId id="298" r:id="rId11"/>
    <p:sldId id="299" r:id="rId12"/>
    <p:sldId id="291" r:id="rId13"/>
  </p:sldIdLst>
  <p:sldSz cx="9144000" cy="5143500" type="screen16x9"/>
  <p:notesSz cx="6858000" cy="9144000"/>
  <p:embeddedFontLst>
    <p:embeddedFont>
      <p:font typeface="Bebas Neue" panose="020B0000000000000000" pitchFamily="34" charset="0"/>
      <p:regular r:id="rId15"/>
    </p:embeddedFont>
    <p:embeddedFont>
      <p:font typeface="Bebas Neue Bold" panose="020B0000000000000000" pitchFamily="34" charset="0"/>
      <p:bold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FB59B-F2C2-4C0C-B7CB-6AD3B0E28393}">
  <a:tblStyle styleId="{9D7FB59B-F2C2-4C0C-B7CB-6AD3B0E283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54"/>
    <p:restoredTop sz="94698"/>
  </p:normalViewPr>
  <p:slideViewPr>
    <p:cSldViewPr snapToGrid="0" snapToObjects="1">
      <p:cViewPr>
        <p:scale>
          <a:sx n="101" d="100"/>
          <a:sy n="101" d="100"/>
        </p:scale>
        <p:origin x="14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572542e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5572542e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45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572542e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5572542e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73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e5572542e7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e5572542e7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572542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5572542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35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572542e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5572542e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572542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5572542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7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5572542e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5572542e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572542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5572542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5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572542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5572542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6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572542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5572542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355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572542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5572542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70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25725" y="1445275"/>
            <a:ext cx="5407800" cy="15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4725" y="3146450"/>
            <a:ext cx="3952500" cy="4095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2"/>
          </p:nvPr>
        </p:nvSpPr>
        <p:spPr>
          <a:xfrm>
            <a:off x="1158313" y="2568000"/>
            <a:ext cx="2821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158328" y="2914825"/>
            <a:ext cx="2821800" cy="9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5163863" y="2568000"/>
            <a:ext cx="2821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63878" y="2914825"/>
            <a:ext cx="2821800" cy="9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5"/>
          <p:cNvCxnSpPr>
            <a:stCxn id="35" idx="2"/>
            <a:endCxn id="36" idx="2"/>
          </p:cNvCxnSpPr>
          <p:nvPr/>
        </p:nvCxnSpPr>
        <p:spPr>
          <a:xfrm rot="-5400000" flipH="1">
            <a:off x="6725278" y="-1047509"/>
            <a:ext cx="595800" cy="3311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/>
          <p:nvPr/>
        </p:nvSpPr>
        <p:spPr>
          <a:xfrm>
            <a:off x="5077978" y="-6659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 flipH="1">
            <a:off x="8653370" y="732100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53450" y="1382975"/>
            <a:ext cx="463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953450" y="2090425"/>
            <a:ext cx="46341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5" name="Google Shape;45;p7"/>
          <p:cNvCxnSpPr>
            <a:stCxn id="46" idx="2"/>
            <a:endCxn id="47" idx="2"/>
          </p:cNvCxnSpPr>
          <p:nvPr/>
        </p:nvCxnSpPr>
        <p:spPr>
          <a:xfrm rot="-5400000">
            <a:off x="4785006" y="-1379183"/>
            <a:ext cx="33900" cy="3382800"/>
          </a:xfrm>
          <a:prstGeom prst="bentConnector3">
            <a:avLst>
              <a:gd name="adj1" fmla="val -10225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2828706" y="72667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flipH="1">
            <a:off x="6332173" y="-43088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658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title" idx="2"/>
          </p:nvPr>
        </p:nvSpPr>
        <p:spPr>
          <a:xfrm>
            <a:off x="953450" y="2566825"/>
            <a:ext cx="2243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1"/>
          </p:nvPr>
        </p:nvSpPr>
        <p:spPr>
          <a:xfrm>
            <a:off x="953450" y="2903750"/>
            <a:ext cx="22434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title" idx="3"/>
          </p:nvPr>
        </p:nvSpPr>
        <p:spPr>
          <a:xfrm>
            <a:off x="3530555" y="2566825"/>
            <a:ext cx="2243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3530555" y="2903750"/>
            <a:ext cx="22434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 idx="5"/>
          </p:nvPr>
        </p:nvSpPr>
        <p:spPr>
          <a:xfrm>
            <a:off x="6088815" y="2566825"/>
            <a:ext cx="2243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6"/>
          </p:nvPr>
        </p:nvSpPr>
        <p:spPr>
          <a:xfrm>
            <a:off x="6088815" y="2903750"/>
            <a:ext cx="22434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24"/>
          <p:cNvCxnSpPr>
            <a:stCxn id="233" idx="2"/>
            <a:endCxn id="234" idx="2"/>
          </p:cNvCxnSpPr>
          <p:nvPr/>
        </p:nvCxnSpPr>
        <p:spPr>
          <a:xfrm>
            <a:off x="4172028" y="807576"/>
            <a:ext cx="4557900" cy="29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4"/>
          <p:cNvSpPr/>
          <p:nvPr/>
        </p:nvSpPr>
        <p:spPr>
          <a:xfrm rot="-5400000">
            <a:off x="3723978" y="649176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rot="5400000" flipH="1">
            <a:off x="8704569" y="9314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5" name="Google Shape;235;p24"/>
          <p:cNvCxnSpPr>
            <a:stCxn id="236" idx="2"/>
            <a:endCxn id="237" idx="2"/>
          </p:cNvCxnSpPr>
          <p:nvPr/>
        </p:nvCxnSpPr>
        <p:spPr>
          <a:xfrm>
            <a:off x="684491" y="4497435"/>
            <a:ext cx="3160800" cy="307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4"/>
          <p:cNvSpPr/>
          <p:nvPr/>
        </p:nvSpPr>
        <p:spPr>
          <a:xfrm rot="-5400000">
            <a:off x="274391" y="4369185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"/>
          <p:cNvSpPr/>
          <p:nvPr/>
        </p:nvSpPr>
        <p:spPr>
          <a:xfrm rot="10800000" flipH="1">
            <a:off x="3683922" y="4805099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ctrTitle"/>
          </p:nvPr>
        </p:nvSpPr>
        <p:spPr>
          <a:xfrm>
            <a:off x="953450" y="669825"/>
            <a:ext cx="3000000" cy="997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953450" y="2168303"/>
            <a:ext cx="28665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 idx="2"/>
          </p:nvPr>
        </p:nvSpPr>
        <p:spPr>
          <a:xfrm>
            <a:off x="953450" y="1844926"/>
            <a:ext cx="286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953450" y="3571750"/>
            <a:ext cx="386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4" name="Google Shape;344;p31"/>
          <p:cNvCxnSpPr>
            <a:stCxn id="345" idx="2"/>
            <a:endCxn id="346" idx="2"/>
          </p:cNvCxnSpPr>
          <p:nvPr/>
        </p:nvCxnSpPr>
        <p:spPr>
          <a:xfrm rot="5400000" flipH="1">
            <a:off x="4607828" y="1292540"/>
            <a:ext cx="4507200" cy="2550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31"/>
          <p:cNvSpPr/>
          <p:nvPr/>
        </p:nvSpPr>
        <p:spPr>
          <a:xfrm rot="10800000">
            <a:off x="7847228" y="4821590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/>
          <p:nvPr/>
        </p:nvSpPr>
        <p:spPr>
          <a:xfrm flipH="1">
            <a:off x="5386926" y="-332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70" r:id="rId5"/>
    <p:sldLayoutId id="214748367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>
            <a:spLocks noGrp="1"/>
          </p:cNvSpPr>
          <p:nvPr>
            <p:ph type="ctrTitle"/>
          </p:nvPr>
        </p:nvSpPr>
        <p:spPr>
          <a:xfrm>
            <a:off x="1725724" y="1445275"/>
            <a:ext cx="5643263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Exceptionalism</a:t>
            </a:r>
            <a:br>
              <a:rPr lang="en" dirty="0"/>
            </a:br>
            <a:r>
              <a:rPr lang="en" sz="2800" dirty="0"/>
              <a:t>Keywords for American Cultural studies</a:t>
            </a:r>
            <a:endParaRPr sz="2200" dirty="0"/>
          </a:p>
        </p:txBody>
      </p:sp>
      <p:sp>
        <p:nvSpPr>
          <p:cNvPr id="358" name="Google Shape;358;p36"/>
          <p:cNvSpPr txBox="1">
            <a:spLocks noGrp="1"/>
          </p:cNvSpPr>
          <p:nvPr>
            <p:ph type="subTitle" idx="1"/>
          </p:nvPr>
        </p:nvSpPr>
        <p:spPr>
          <a:xfrm>
            <a:off x="1824725" y="3146450"/>
            <a:ext cx="3952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ZHANG Wei</a:t>
            </a:r>
            <a:endParaRPr dirty="0"/>
          </a:p>
        </p:txBody>
      </p:sp>
      <p:cxnSp>
        <p:nvCxnSpPr>
          <p:cNvPr id="359" name="Google Shape;359;p36"/>
          <p:cNvCxnSpPr/>
          <p:nvPr/>
        </p:nvCxnSpPr>
        <p:spPr>
          <a:xfrm rot="10800000" flipH="1">
            <a:off x="7133575" y="920725"/>
            <a:ext cx="1653600" cy="95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/>
        </p:nvSpPr>
        <p:spPr>
          <a:xfrm>
            <a:off x="2061087" y="1547573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5795872" y="1547573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</a:t>
            </a:r>
            <a:endParaRPr dirty="0"/>
          </a:p>
        </p:txBody>
      </p:sp>
      <p:sp>
        <p:nvSpPr>
          <p:cNvPr id="417" name="Google Shape;417;p43"/>
          <p:cNvSpPr txBox="1">
            <a:spLocks noGrp="1"/>
          </p:cNvSpPr>
          <p:nvPr>
            <p:ph type="title" idx="2"/>
          </p:nvPr>
        </p:nvSpPr>
        <p:spPr>
          <a:xfrm>
            <a:off x="714560" y="2741412"/>
            <a:ext cx="3857440" cy="1253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/>
              <a:t>“redeemer nation”</a:t>
            </a:r>
            <a:br>
              <a:rPr lang="zh-CN" altLang="zh-CN" dirty="0"/>
            </a:br>
            <a:r>
              <a:rPr lang="en-US" altLang="zh-CN" dirty="0"/>
              <a:t>“conqueror of the world’s markets”</a:t>
            </a:r>
            <a:br>
              <a:rPr lang="zh-CN" altLang="zh-CN" dirty="0"/>
            </a:br>
            <a:r>
              <a:rPr lang="en-US" altLang="zh-CN" dirty="0"/>
              <a:t>“global security state”</a:t>
            </a:r>
            <a:r>
              <a:rPr lang="zh-CN" altLang="zh-CN" dirty="0"/>
              <a:t> 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3"/>
          </p:nvPr>
        </p:nvSpPr>
        <p:spPr>
          <a:xfrm>
            <a:off x="4572000" y="2424429"/>
            <a:ext cx="3394474" cy="1788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/>
              <a:t>Aristocracy/monarchy/empire</a:t>
            </a:r>
            <a:br>
              <a:rPr lang="zh-CN" altLang="zh-CN" dirty="0"/>
            </a:br>
            <a:r>
              <a:rPr lang="en-US" altLang="zh-CN" dirty="0"/>
              <a:t>hierarchical society</a:t>
            </a:r>
            <a:br>
              <a:rPr lang="zh-CN" altLang="zh-CN" dirty="0"/>
            </a:br>
            <a:r>
              <a:rPr lang="en-US" altLang="zh-CN" dirty="0"/>
              <a:t>socialist tradition</a:t>
            </a:r>
            <a:r>
              <a:rPr lang="zh-CN" altLang="zh-CN" dirty="0"/>
              <a:t> </a:t>
            </a:r>
            <a:endParaRPr dirty="0"/>
          </a:p>
        </p:txBody>
      </p:sp>
      <p:sp>
        <p:nvSpPr>
          <p:cNvPr id="18" name="Google Shape;758;p58">
            <a:extLst>
              <a:ext uri="{FF2B5EF4-FFF2-40B4-BE49-F238E27FC236}">
                <a16:creationId xmlns:a16="http://schemas.microsoft.com/office/drawing/2014/main" id="{185E5A6B-CDB0-7D4B-A68F-972A1A799C0E}"/>
              </a:ext>
            </a:extLst>
          </p:cNvPr>
          <p:cNvSpPr/>
          <p:nvPr/>
        </p:nvSpPr>
        <p:spPr>
          <a:xfrm>
            <a:off x="6098190" y="1864838"/>
            <a:ext cx="241963" cy="238028"/>
          </a:xfrm>
          <a:custGeom>
            <a:avLst/>
            <a:gdLst/>
            <a:ahLst/>
            <a:cxnLst/>
            <a:rect l="l" t="t" r="r" b="b"/>
            <a:pathLst>
              <a:path w="6580" h="6473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9" name="Google Shape;757;p58">
            <a:extLst>
              <a:ext uri="{FF2B5EF4-FFF2-40B4-BE49-F238E27FC236}">
                <a16:creationId xmlns:a16="http://schemas.microsoft.com/office/drawing/2014/main" id="{7C93FCE4-D190-2242-9F14-CF0D06E0D975}"/>
              </a:ext>
            </a:extLst>
          </p:cNvPr>
          <p:cNvSpPr/>
          <p:nvPr/>
        </p:nvSpPr>
        <p:spPr>
          <a:xfrm>
            <a:off x="2344578" y="1915566"/>
            <a:ext cx="279618" cy="184966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9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/>
        </p:nvSpPr>
        <p:spPr>
          <a:xfrm>
            <a:off x="7328411" y="2015964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rPr>
              <a:t>??</a:t>
            </a:r>
            <a:endParaRPr sz="2200" b="1" dirty="0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</a:t>
            </a:r>
            <a:endParaRPr dirty="0"/>
          </a:p>
        </p:txBody>
      </p:sp>
      <p:sp>
        <p:nvSpPr>
          <p:cNvPr id="15" name="Google Shape;413;p43">
            <a:extLst>
              <a:ext uri="{FF2B5EF4-FFF2-40B4-BE49-F238E27FC236}">
                <a16:creationId xmlns:a16="http://schemas.microsoft.com/office/drawing/2014/main" id="{6F054D76-285D-9648-800B-73D199C1580E}"/>
              </a:ext>
            </a:extLst>
          </p:cNvPr>
          <p:cNvSpPr txBox="1"/>
          <p:nvPr/>
        </p:nvSpPr>
        <p:spPr>
          <a:xfrm>
            <a:off x="1694607" y="1555488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  <p:sp>
        <p:nvSpPr>
          <p:cNvPr id="16" name="Google Shape;414;p43">
            <a:extLst>
              <a:ext uri="{FF2B5EF4-FFF2-40B4-BE49-F238E27FC236}">
                <a16:creationId xmlns:a16="http://schemas.microsoft.com/office/drawing/2014/main" id="{EBDFE742-43AA-284B-AAB5-8FDA1292B6B4}"/>
              </a:ext>
            </a:extLst>
          </p:cNvPr>
          <p:cNvSpPr txBox="1"/>
          <p:nvPr/>
        </p:nvSpPr>
        <p:spPr>
          <a:xfrm>
            <a:off x="4855491" y="1555488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  <p:sp>
        <p:nvSpPr>
          <p:cNvPr id="17" name="Google Shape;417;p43">
            <a:extLst>
              <a:ext uri="{FF2B5EF4-FFF2-40B4-BE49-F238E27FC236}">
                <a16:creationId xmlns:a16="http://schemas.microsoft.com/office/drawing/2014/main" id="{2881B69A-4FBD-9545-B120-0DC76086F0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48080" y="2749327"/>
            <a:ext cx="3857440" cy="1253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/>
              <a:t>“redeemer nation”</a:t>
            </a:r>
            <a:br>
              <a:rPr lang="zh-CN" altLang="zh-CN" dirty="0"/>
            </a:br>
            <a:r>
              <a:rPr lang="en-US" altLang="zh-CN" dirty="0"/>
              <a:t>“conqueror of the world’s markets”</a:t>
            </a:r>
            <a:br>
              <a:rPr lang="zh-CN" altLang="zh-CN" dirty="0"/>
            </a:br>
            <a:r>
              <a:rPr lang="en-US" altLang="zh-CN" dirty="0"/>
              <a:t>“global security state”</a:t>
            </a:r>
            <a:r>
              <a:rPr lang="zh-CN" altLang="zh-CN" dirty="0"/>
              <a:t> </a:t>
            </a:r>
            <a:endParaRPr dirty="0"/>
          </a:p>
        </p:txBody>
      </p:sp>
      <p:sp>
        <p:nvSpPr>
          <p:cNvPr id="20" name="Google Shape;418;p43">
            <a:extLst>
              <a:ext uri="{FF2B5EF4-FFF2-40B4-BE49-F238E27FC236}">
                <a16:creationId xmlns:a16="http://schemas.microsoft.com/office/drawing/2014/main" id="{AFED7125-20FA-9441-8102-5A72EFFA35D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631619" y="2432344"/>
            <a:ext cx="3394474" cy="1788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/>
              <a:t>Aristocracy/monarchy/empire</a:t>
            </a:r>
            <a:br>
              <a:rPr lang="zh-CN" altLang="zh-CN" dirty="0"/>
            </a:br>
            <a:r>
              <a:rPr lang="en-US" altLang="zh-CN" dirty="0"/>
              <a:t>hierarchical society</a:t>
            </a:r>
            <a:br>
              <a:rPr lang="zh-CN" altLang="zh-CN" dirty="0"/>
            </a:br>
            <a:r>
              <a:rPr lang="en-US" altLang="zh-CN" dirty="0"/>
              <a:t>socialist tradition</a:t>
            </a:r>
            <a:r>
              <a:rPr lang="zh-CN" altLang="zh-CN" dirty="0"/>
              <a:t> </a:t>
            </a:r>
            <a:endParaRPr dirty="0"/>
          </a:p>
        </p:txBody>
      </p:sp>
      <p:sp>
        <p:nvSpPr>
          <p:cNvPr id="21" name="Google Shape;758;p58">
            <a:extLst>
              <a:ext uri="{FF2B5EF4-FFF2-40B4-BE49-F238E27FC236}">
                <a16:creationId xmlns:a16="http://schemas.microsoft.com/office/drawing/2014/main" id="{23BE835C-1CF2-5A41-BF20-F59199D4F5C2}"/>
              </a:ext>
            </a:extLst>
          </p:cNvPr>
          <p:cNvSpPr/>
          <p:nvPr/>
        </p:nvSpPr>
        <p:spPr>
          <a:xfrm>
            <a:off x="5157809" y="1872753"/>
            <a:ext cx="241963" cy="238028"/>
          </a:xfrm>
          <a:custGeom>
            <a:avLst/>
            <a:gdLst/>
            <a:ahLst/>
            <a:cxnLst/>
            <a:rect l="l" t="t" r="r" b="b"/>
            <a:pathLst>
              <a:path w="6580" h="6473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2" name="Google Shape;757;p58">
            <a:extLst>
              <a:ext uri="{FF2B5EF4-FFF2-40B4-BE49-F238E27FC236}">
                <a16:creationId xmlns:a16="http://schemas.microsoft.com/office/drawing/2014/main" id="{20F2F250-41D4-E441-9766-AB37F1607AD3}"/>
              </a:ext>
            </a:extLst>
          </p:cNvPr>
          <p:cNvSpPr/>
          <p:nvPr/>
        </p:nvSpPr>
        <p:spPr>
          <a:xfrm>
            <a:off x="1978098" y="1923481"/>
            <a:ext cx="279618" cy="184966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71"/>
          <p:cNvSpPr txBox="1">
            <a:spLocks noGrp="1"/>
          </p:cNvSpPr>
          <p:nvPr>
            <p:ph type="ctrTitle"/>
          </p:nvPr>
        </p:nvSpPr>
        <p:spPr>
          <a:xfrm>
            <a:off x="953450" y="669825"/>
            <a:ext cx="3000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03" name="Google Shape;1203;p71"/>
          <p:cNvSpPr txBox="1"/>
          <p:nvPr/>
        </p:nvSpPr>
        <p:spPr>
          <a:xfrm>
            <a:off x="953450" y="4247409"/>
            <a:ext cx="30000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>
            <a:spLocks noGrp="1"/>
          </p:cNvSpPr>
          <p:nvPr>
            <p:ph type="title"/>
          </p:nvPr>
        </p:nvSpPr>
        <p:spPr>
          <a:xfrm>
            <a:off x="953450" y="1382975"/>
            <a:ext cx="463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Prior to </a:t>
            </a:r>
            <a:r>
              <a:rPr lang="en" dirty="0"/>
              <a:t>the Cold war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body" idx="1"/>
          </p:nvPr>
        </p:nvSpPr>
        <p:spPr>
          <a:xfrm>
            <a:off x="953450" y="2090425"/>
            <a:ext cx="46341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US" sz="1800" b="1" dirty="0"/>
              <a:t>Joseph Stalin </a:t>
            </a:r>
            <a:r>
              <a:rPr lang="en-US" sz="1800" dirty="0"/>
              <a:t>to exclude the </a:t>
            </a:r>
            <a:r>
              <a:rPr lang="en-US" sz="1800" b="1" dirty="0" err="1"/>
              <a:t>lovestoneites</a:t>
            </a:r>
            <a:r>
              <a:rPr lang="en-US" sz="1800" dirty="0"/>
              <a:t> from the Communist International.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US" altLang="zh-CN" sz="1800" b="1" dirty="0"/>
              <a:t>American scholars </a:t>
            </a:r>
            <a:r>
              <a:rPr lang="en-US" altLang="zh-CN" sz="1800" dirty="0"/>
              <a:t>reappropriated it to portray the US as “</a:t>
            </a:r>
            <a:r>
              <a:rPr lang="en-US" altLang="zh-CN" sz="1800" b="1" dirty="0"/>
              <a:t>destined to perform a special role in the world of nations</a:t>
            </a:r>
            <a:r>
              <a:rPr lang="en-US" altLang="zh-CN" sz="1800" dirty="0"/>
              <a:t>”.</a:t>
            </a:r>
            <a:endParaRPr sz="1800" dirty="0"/>
          </a:p>
        </p:txBody>
      </p:sp>
      <p:pic>
        <p:nvPicPr>
          <p:cNvPr id="395" name="Google Shape;395;p40"/>
          <p:cNvPicPr preferRelativeResize="0"/>
          <p:nvPr/>
        </p:nvPicPr>
        <p:blipFill>
          <a:blip r:embed="rId3"/>
          <a:srcRect l="3257" r="3257"/>
          <a:stretch/>
        </p:blipFill>
        <p:spPr>
          <a:xfrm>
            <a:off x="6033450" y="1297000"/>
            <a:ext cx="2129801" cy="26270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871C95E5-5B91-D941-9452-88FEF2C445FB}"/>
              </a:ext>
            </a:extLst>
          </p:cNvPr>
          <p:cNvSpPr/>
          <p:nvPr/>
        </p:nvSpPr>
        <p:spPr>
          <a:xfrm>
            <a:off x="4438899" y="530517"/>
            <a:ext cx="1479177" cy="766483"/>
          </a:xfrm>
          <a:prstGeom prst="wedgeRoundRectCallout">
            <a:avLst>
              <a:gd name="adj1" fmla="val 46440"/>
              <a:gd name="adj2" fmla="val 800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“the heresy of American Exceptionalism” </a:t>
            </a:r>
          </a:p>
        </p:txBody>
      </p:sp>
    </p:spTree>
    <p:extLst>
      <p:ext uri="{BB962C8B-B14F-4D97-AF65-F5344CB8AC3E}">
        <p14:creationId xmlns:p14="http://schemas.microsoft.com/office/powerpoint/2010/main" val="365264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/>
        </p:nvSpPr>
        <p:spPr>
          <a:xfrm>
            <a:off x="2061087" y="1547573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5795872" y="1547573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</a:t>
            </a:r>
            <a:endParaRPr dirty="0"/>
          </a:p>
        </p:txBody>
      </p:sp>
      <p:sp>
        <p:nvSpPr>
          <p:cNvPr id="417" name="Google Shape;417;p43"/>
          <p:cNvSpPr txBox="1">
            <a:spLocks noGrp="1"/>
          </p:cNvSpPr>
          <p:nvPr>
            <p:ph type="title" idx="2"/>
          </p:nvPr>
        </p:nvSpPr>
        <p:spPr>
          <a:xfrm>
            <a:off x="714560" y="2741412"/>
            <a:ext cx="3857440" cy="1253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/>
              <a:t>“redeemer nation”</a:t>
            </a:r>
            <a:br>
              <a:rPr lang="zh-CN" altLang="zh-CN" dirty="0"/>
            </a:br>
            <a:r>
              <a:rPr lang="en-US" altLang="zh-CN" dirty="0"/>
              <a:t>“conqueror of the world’s markets”</a:t>
            </a:r>
            <a:br>
              <a:rPr lang="zh-CN" altLang="zh-CN" dirty="0"/>
            </a:br>
            <a:r>
              <a:rPr lang="en-US" altLang="zh-CN" dirty="0"/>
              <a:t>“global security state”</a:t>
            </a:r>
            <a:r>
              <a:rPr lang="zh-CN" altLang="zh-CN" dirty="0"/>
              <a:t> 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3"/>
          </p:nvPr>
        </p:nvSpPr>
        <p:spPr>
          <a:xfrm>
            <a:off x="4572000" y="2424429"/>
            <a:ext cx="3394474" cy="1788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/>
              <a:t>Aristocracy/monarchy/empire</a:t>
            </a:r>
            <a:br>
              <a:rPr lang="zh-CN" altLang="zh-CN" dirty="0"/>
            </a:br>
            <a:r>
              <a:rPr lang="en-US" altLang="zh-CN" dirty="0"/>
              <a:t>hierarchical society</a:t>
            </a:r>
            <a:br>
              <a:rPr lang="zh-CN" altLang="zh-CN" dirty="0"/>
            </a:br>
            <a:r>
              <a:rPr lang="en-US" altLang="zh-CN" dirty="0"/>
              <a:t>socialist tradition</a:t>
            </a:r>
            <a:r>
              <a:rPr lang="zh-CN" altLang="zh-CN" dirty="0"/>
              <a:t> </a:t>
            </a:r>
            <a:endParaRPr dirty="0"/>
          </a:p>
        </p:txBody>
      </p:sp>
      <p:sp>
        <p:nvSpPr>
          <p:cNvPr id="18" name="Google Shape;758;p58">
            <a:extLst>
              <a:ext uri="{FF2B5EF4-FFF2-40B4-BE49-F238E27FC236}">
                <a16:creationId xmlns:a16="http://schemas.microsoft.com/office/drawing/2014/main" id="{185E5A6B-CDB0-7D4B-A68F-972A1A799C0E}"/>
              </a:ext>
            </a:extLst>
          </p:cNvPr>
          <p:cNvSpPr/>
          <p:nvPr/>
        </p:nvSpPr>
        <p:spPr>
          <a:xfrm>
            <a:off x="6098190" y="1864838"/>
            <a:ext cx="241963" cy="238028"/>
          </a:xfrm>
          <a:custGeom>
            <a:avLst/>
            <a:gdLst/>
            <a:ahLst/>
            <a:cxnLst/>
            <a:rect l="l" t="t" r="r" b="b"/>
            <a:pathLst>
              <a:path w="6580" h="6473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9" name="Google Shape;757;p58">
            <a:extLst>
              <a:ext uri="{FF2B5EF4-FFF2-40B4-BE49-F238E27FC236}">
                <a16:creationId xmlns:a16="http://schemas.microsoft.com/office/drawing/2014/main" id="{7C93FCE4-D190-2242-9F14-CF0D06E0D975}"/>
              </a:ext>
            </a:extLst>
          </p:cNvPr>
          <p:cNvSpPr/>
          <p:nvPr/>
        </p:nvSpPr>
        <p:spPr>
          <a:xfrm>
            <a:off x="2344578" y="1915566"/>
            <a:ext cx="279618" cy="184966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>
            <a:spLocks noGrp="1"/>
          </p:cNvSpPr>
          <p:nvPr>
            <p:ph type="title"/>
          </p:nvPr>
        </p:nvSpPr>
        <p:spPr>
          <a:xfrm>
            <a:off x="953450" y="1382975"/>
            <a:ext cx="463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</a:t>
            </a:r>
            <a:r>
              <a:rPr lang="en" dirty="0"/>
              <a:t>the Cold war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body" idx="1"/>
          </p:nvPr>
        </p:nvSpPr>
        <p:spPr>
          <a:xfrm>
            <a:off x="953450" y="2090425"/>
            <a:ext cx="659035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  <a:buNone/>
            </a:pPr>
            <a:r>
              <a:rPr lang="en-US" sz="1800" dirty="0"/>
              <a:t>Exceptionalism, as an academic discourse</a:t>
            </a:r>
          </a:p>
          <a:p>
            <a:pPr marL="0" indent="0">
              <a:buClr>
                <a:schemeClr val="hlink"/>
              </a:buClr>
              <a:buSzPts val="1100"/>
              <a:buNone/>
            </a:pPr>
            <a:endParaRPr lang="en-US" sz="1800" dirty="0"/>
          </a:p>
          <a:p>
            <a:pPr marL="285750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to</a:t>
            </a:r>
            <a:r>
              <a:rPr lang="en-US" sz="1800" b="1" dirty="0"/>
              <a:t> explain </a:t>
            </a:r>
            <a:r>
              <a:rPr lang="en-US" sz="1800" dirty="0"/>
              <a:t>their research practice, </a:t>
            </a:r>
          </a:p>
          <a:p>
            <a:pPr marL="285750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to </a:t>
            </a:r>
            <a:r>
              <a:rPr lang="en-US" sz="1800" b="1" dirty="0"/>
              <a:t>interpret</a:t>
            </a:r>
            <a:r>
              <a:rPr lang="en-US" sz="1800" dirty="0"/>
              <a:t> a scholarly problem, </a:t>
            </a:r>
          </a:p>
          <a:p>
            <a:pPr marL="285750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to </a:t>
            </a:r>
            <a:r>
              <a:rPr lang="en-US" sz="1800" b="1" dirty="0"/>
              <a:t>teach</a:t>
            </a:r>
            <a:r>
              <a:rPr lang="en-US" sz="1800" dirty="0"/>
              <a:t> disciplines ranging from humanities to social sciences, and to live by it as an ethos.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2353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658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</a:t>
            </a:r>
            <a:endParaRPr dirty="0"/>
          </a:p>
        </p:txBody>
      </p:sp>
      <p:sp>
        <p:nvSpPr>
          <p:cNvPr id="434" name="Google Shape;434;p44"/>
          <p:cNvSpPr txBox="1">
            <a:spLocks noGrp="1"/>
          </p:cNvSpPr>
          <p:nvPr>
            <p:ph type="title" idx="2"/>
          </p:nvPr>
        </p:nvSpPr>
        <p:spPr>
          <a:xfrm>
            <a:off x="953450" y="2566825"/>
            <a:ext cx="2243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Superiority</a:t>
            </a:r>
            <a:endParaRPr dirty="0"/>
          </a:p>
        </p:txBody>
      </p:sp>
      <p:sp>
        <p:nvSpPr>
          <p:cNvPr id="436" name="Google Shape;436;p44"/>
          <p:cNvSpPr txBox="1">
            <a:spLocks noGrp="1"/>
          </p:cNvSpPr>
          <p:nvPr>
            <p:ph type="title" idx="3"/>
          </p:nvPr>
        </p:nvSpPr>
        <p:spPr>
          <a:xfrm>
            <a:off x="2999534" y="2854825"/>
            <a:ext cx="2076021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dirty="0"/>
              <a:t>a threat to </a:t>
            </a:r>
            <a:br>
              <a:rPr lang="en-US" altLang="zh-CN" dirty="0"/>
            </a:br>
            <a:r>
              <a:rPr lang="en-US" altLang="zh-CN" dirty="0"/>
              <a:t>world order </a:t>
            </a:r>
            <a:endParaRPr dirty="0"/>
          </a:p>
        </p:txBody>
      </p:sp>
      <p:sp>
        <p:nvSpPr>
          <p:cNvPr id="438" name="Google Shape;438;p44"/>
          <p:cNvSpPr txBox="1">
            <a:spLocks noGrp="1"/>
          </p:cNvSpPr>
          <p:nvPr>
            <p:ph type="title" idx="5"/>
          </p:nvPr>
        </p:nvSpPr>
        <p:spPr>
          <a:xfrm>
            <a:off x="5390415" y="2886071"/>
            <a:ext cx="2243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dirty="0"/>
              <a:t>probable victim of that threat</a:t>
            </a:r>
            <a:r>
              <a:rPr lang="zh-CN" altLang="zh-CN" dirty="0"/>
              <a:t> </a:t>
            </a:r>
            <a:endParaRPr dirty="0"/>
          </a:p>
        </p:txBody>
      </p:sp>
      <p:sp>
        <p:nvSpPr>
          <p:cNvPr id="440" name="Google Shape;440;p44"/>
          <p:cNvSpPr txBox="1"/>
          <p:nvPr/>
        </p:nvSpPr>
        <p:spPr>
          <a:xfrm>
            <a:off x="1048525" y="1566698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rPr>
              <a:t>US</a:t>
            </a:r>
            <a:endParaRPr sz="2200" b="1" dirty="0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3530555" y="1566698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rPr>
              <a:t>USSR</a:t>
            </a:r>
            <a:endParaRPr sz="2200" b="1" dirty="0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6088815" y="1566698"/>
            <a:ext cx="8466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dirty="0">
                <a:solidFill>
                  <a:schemeClr val="dk1"/>
                </a:solidFill>
                <a:latin typeface="Bebas Neue Bold"/>
                <a:ea typeface="Bebas Neue Bold"/>
                <a:cs typeface="Bebas Neue Bold"/>
                <a:sym typeface="Bebas Neue"/>
              </a:rPr>
              <a:t>EC</a:t>
            </a:r>
            <a:endParaRPr sz="2200" b="1" dirty="0">
              <a:solidFill>
                <a:schemeClr val="dk1"/>
              </a:solidFill>
              <a:latin typeface="Bebas Neue Bold"/>
              <a:ea typeface="Bebas Neue Bold"/>
              <a:cs typeface="Bebas Neue Bold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>
            <a:spLocks noGrp="1"/>
          </p:cNvSpPr>
          <p:nvPr>
            <p:ph type="title"/>
          </p:nvPr>
        </p:nvSpPr>
        <p:spPr>
          <a:xfrm>
            <a:off x="940003" y="881687"/>
            <a:ext cx="463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Verification</a:t>
            </a:r>
            <a:endParaRPr dirty="0"/>
          </a:p>
        </p:txBody>
      </p:sp>
      <p:pic>
        <p:nvPicPr>
          <p:cNvPr id="395" name="Google Shape;395;p40"/>
          <p:cNvPicPr preferRelativeResize="0"/>
          <p:nvPr/>
        </p:nvPicPr>
        <p:blipFill>
          <a:blip r:embed="rId3"/>
          <a:srcRect t="9504" b="9504"/>
          <a:stretch/>
        </p:blipFill>
        <p:spPr>
          <a:xfrm>
            <a:off x="5783606" y="1828570"/>
            <a:ext cx="2129801" cy="26270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871C95E5-5B91-D941-9452-88FEF2C445FB}"/>
              </a:ext>
            </a:extLst>
          </p:cNvPr>
          <p:cNvSpPr/>
          <p:nvPr/>
        </p:nvSpPr>
        <p:spPr>
          <a:xfrm>
            <a:off x="5783607" y="687903"/>
            <a:ext cx="2129800" cy="766483"/>
          </a:xfrm>
          <a:prstGeom prst="wedgeRoundRectCallout">
            <a:avLst>
              <a:gd name="adj1" fmla="val 1895"/>
              <a:gd name="adj2" fmla="val 765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US had no class conflicts; no socialism</a:t>
            </a:r>
          </a:p>
        </p:txBody>
      </p:sp>
      <p:pic>
        <p:nvPicPr>
          <p:cNvPr id="8" name="Google Shape;395;p40">
            <a:extLst>
              <a:ext uri="{FF2B5EF4-FFF2-40B4-BE49-F238E27FC236}">
                <a16:creationId xmlns:a16="http://schemas.microsoft.com/office/drawing/2014/main" id="{0B8CF85E-7AC0-E24E-9082-75572920E71E}"/>
              </a:ext>
            </a:extLst>
          </p:cNvPr>
          <p:cNvPicPr preferRelativeResize="0"/>
          <p:nvPr/>
        </p:nvPicPr>
        <p:blipFill>
          <a:blip r:embed="rId4"/>
          <a:srcRect t="9205" b="9205"/>
          <a:stretch/>
        </p:blipFill>
        <p:spPr>
          <a:xfrm>
            <a:off x="2785238" y="1828570"/>
            <a:ext cx="2129801" cy="26270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2FE78093-3BD8-764E-ABE9-942032370F8E}"/>
              </a:ext>
            </a:extLst>
          </p:cNvPr>
          <p:cNvSpPr/>
          <p:nvPr/>
        </p:nvSpPr>
        <p:spPr>
          <a:xfrm>
            <a:off x="3257053" y="687904"/>
            <a:ext cx="1657986" cy="766483"/>
          </a:xfrm>
          <a:prstGeom prst="wedgeRoundRectCallout">
            <a:avLst>
              <a:gd name="adj1" fmla="val 1895"/>
              <a:gd name="adj2" fmla="val 73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US had no feudal traditions</a:t>
            </a:r>
          </a:p>
        </p:txBody>
      </p:sp>
    </p:spTree>
    <p:extLst>
      <p:ext uri="{BB962C8B-B14F-4D97-AF65-F5344CB8AC3E}">
        <p14:creationId xmlns:p14="http://schemas.microsoft.com/office/powerpoint/2010/main" val="185345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>
            <a:spLocks noGrp="1"/>
          </p:cNvSpPr>
          <p:nvPr>
            <p:ph type="title"/>
          </p:nvPr>
        </p:nvSpPr>
        <p:spPr>
          <a:xfrm>
            <a:off x="940002" y="881687"/>
            <a:ext cx="593069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Verification – the myth and symbol school</a:t>
            </a:r>
            <a:endParaRPr dirty="0"/>
          </a:p>
        </p:txBody>
      </p:sp>
      <p:sp>
        <p:nvSpPr>
          <p:cNvPr id="10" name="Google Shape;394;p40">
            <a:extLst>
              <a:ext uri="{FF2B5EF4-FFF2-40B4-BE49-F238E27FC236}">
                <a16:creationId xmlns:a16="http://schemas.microsoft.com/office/drawing/2014/main" id="{3160647F-FD76-EA42-9507-BCE5F96B0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7503" y="2019014"/>
            <a:ext cx="6984797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hlink"/>
              </a:buClr>
              <a:buSzPts val="1100"/>
              <a:buFont typeface="Wingdings" pitchFamily="2" charset="2"/>
              <a:buChar char="p"/>
            </a:pPr>
            <a:r>
              <a:rPr lang="en-US" sz="1800" b="1" dirty="0"/>
              <a:t>the melting pot; the endless frontier; Virgin land</a:t>
            </a:r>
          </a:p>
          <a:p>
            <a:pPr marL="285750" lvl="0" indent="-285750">
              <a:buClr>
                <a:schemeClr val="hlink"/>
              </a:buClr>
              <a:buSzPts val="1100"/>
              <a:buFont typeface="Wingdings" pitchFamily="2" charset="2"/>
              <a:buChar char="p"/>
            </a:pPr>
            <a:endParaRPr lang="en-US" sz="1800" b="1" dirty="0"/>
          </a:p>
          <a:p>
            <a:pPr marL="285750" lvl="0" indent="-285750">
              <a:buClr>
                <a:schemeClr val="hlink"/>
              </a:buClr>
              <a:buSzPts val="1100"/>
              <a:buFont typeface="Wingdings" pitchFamily="2" charset="2"/>
              <a:buChar char="p"/>
            </a:pPr>
            <a:r>
              <a:rPr lang="en-US" sz="1800" b="1" dirty="0"/>
              <a:t>assimilation; political liberation; social mobility.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21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57BD0E-B3A2-BD47-B689-0CCA8AAF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403" y="499917"/>
            <a:ext cx="3810000" cy="41436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616885-D20C-7A4D-A259-1218A9AAB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521627"/>
            <a:ext cx="2702503" cy="41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>
            <a:spLocks noGrp="1"/>
          </p:cNvSpPr>
          <p:nvPr>
            <p:ph type="title"/>
          </p:nvPr>
        </p:nvSpPr>
        <p:spPr>
          <a:xfrm>
            <a:off x="953450" y="1382975"/>
            <a:ext cx="463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</a:t>
            </a:r>
            <a:r>
              <a:rPr lang="en" dirty="0"/>
              <a:t>the Cold war ENDED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body" idx="1"/>
          </p:nvPr>
        </p:nvSpPr>
        <p:spPr>
          <a:xfrm>
            <a:off x="953450" y="2090425"/>
            <a:ext cx="698405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  <a:buNone/>
            </a:pPr>
            <a:r>
              <a:rPr lang="en-US" sz="1800" dirty="0"/>
              <a:t>National Unity VS. Diversity factors </a:t>
            </a:r>
          </a:p>
          <a:p>
            <a:pPr marL="285750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Gender, class, race, and ethnic differences surfaced</a:t>
            </a:r>
          </a:p>
          <a:p>
            <a:pPr marL="0" indent="0">
              <a:buClr>
                <a:schemeClr val="hlink"/>
              </a:buClr>
              <a:buSzPts val="1100"/>
              <a:buNone/>
            </a:pPr>
            <a:endParaRPr lang="en-US" sz="1800" dirty="0"/>
          </a:p>
          <a:p>
            <a:pPr marL="0" indent="0">
              <a:buClr>
                <a:schemeClr val="hlink"/>
              </a:buClr>
              <a:buSzPts val="1100"/>
              <a:buNone/>
            </a:pPr>
            <a:r>
              <a:rPr lang="en-US" sz="1800" dirty="0"/>
              <a:t>An increasingly postcolonial world VS. A U.S. Monoculture</a:t>
            </a:r>
          </a:p>
          <a:p>
            <a:pPr marL="285750" indent="-285750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zh-CN" sz="1800" dirty="0"/>
              <a:t>The </a:t>
            </a:r>
            <a:r>
              <a:rPr lang="en-US" altLang="zh-CN" sz="1800" b="1" dirty="0"/>
              <a:t>shift</a:t>
            </a:r>
            <a:r>
              <a:rPr lang="en-US" altLang="zh-CN" sz="1800" dirty="0"/>
              <a:t> of the </a:t>
            </a:r>
            <a:r>
              <a:rPr lang="en-US" altLang="zh-CN" sz="1800" dirty="0" err="1"/>
              <a:t>exceptionalist</a:t>
            </a:r>
            <a:r>
              <a:rPr lang="en-US" altLang="zh-CN" sz="1800" dirty="0"/>
              <a:t> paradigm</a:t>
            </a:r>
          </a:p>
          <a:p>
            <a:pPr marL="0" indent="0">
              <a:buClr>
                <a:schemeClr val="hlink"/>
              </a:buClr>
              <a:buSzPts val="110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400740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ook Slideshow for Business by Slidesgo">
  <a:themeElements>
    <a:clrScheme name="Simple Light">
      <a:dk1>
        <a:srgbClr val="08388D"/>
      </a:dk1>
      <a:lt1>
        <a:srgbClr val="F5F1ED"/>
      </a:lt1>
      <a:dk2>
        <a:srgbClr val="FFC2B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838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290</Words>
  <Application>Microsoft Macintosh PowerPoint</Application>
  <PresentationFormat>全屏显示(16:9)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Open Sans</vt:lpstr>
      <vt:lpstr>Bebas Neue</vt:lpstr>
      <vt:lpstr>Arial</vt:lpstr>
      <vt:lpstr>Wingdings</vt:lpstr>
      <vt:lpstr>Bebas Neue Bold</vt:lpstr>
      <vt:lpstr>Minimalist Book Slideshow for Business by Slidesgo</vt:lpstr>
      <vt:lpstr>Exceptionalism Keywords for American Cultural studies</vt:lpstr>
      <vt:lpstr>Prior to the Cold war</vt:lpstr>
      <vt:lpstr>Representation</vt:lpstr>
      <vt:lpstr>During the Cold war</vt:lpstr>
      <vt:lpstr>Representation</vt:lpstr>
      <vt:lpstr>Verification</vt:lpstr>
      <vt:lpstr>Verification – the myth and symbol school</vt:lpstr>
      <vt:lpstr>PowerPoint 演示文稿</vt:lpstr>
      <vt:lpstr>after the Cold war ENDED</vt:lpstr>
      <vt:lpstr>Representation</vt:lpstr>
      <vt:lpstr>Representation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Exceptionalism Slideshow for Business</dc:title>
  <cp:lastModifiedBy>17010079@bfsu.edu.cn</cp:lastModifiedBy>
  <cp:revision>7</cp:revision>
  <dcterms:modified xsi:type="dcterms:W3CDTF">2021-10-27T01:46:57Z</dcterms:modified>
</cp:coreProperties>
</file>