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72" r:id="rId6"/>
    <p:sldId id="274" r:id="rId7"/>
    <p:sldId id="275" r:id="rId8"/>
    <p:sldId id="283" r:id="rId9"/>
    <p:sldId id="263" r:id="rId10"/>
    <p:sldId id="276" r:id="rId11"/>
    <p:sldId id="277" r:id="rId12"/>
    <p:sldId id="278" r:id="rId13"/>
    <p:sldId id="284" r:id="rId14"/>
    <p:sldId id="265" r:id="rId15"/>
    <p:sldId id="258" r:id="rId16"/>
    <p:sldId id="280" r:id="rId17"/>
    <p:sldId id="264" r:id="rId18"/>
    <p:sldId id="281" r:id="rId19"/>
    <p:sldId id="282" r:id="rId20"/>
    <p:sldId id="25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6"/>
    <p:restoredTop sz="94675"/>
  </p:normalViewPr>
  <p:slideViewPr>
    <p:cSldViewPr snapToGrid="0">
      <p:cViewPr varScale="1">
        <p:scale>
          <a:sx n="100" d="100"/>
          <a:sy n="100" d="100"/>
        </p:scale>
        <p:origin x="1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B2FBA-8D7E-9C55-6E85-1C68ABF56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01D582-DA7C-205C-9AA5-CF67EAD10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E97D2-B959-0669-08A5-35307E7C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3ED-1F26-2F43-A155-268224F378F1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5CDEB-D002-D979-B313-BBC3E5D7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255A1-6660-A91B-7C11-4BDEB76E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F8D1-9682-894C-9E3E-FA59444EB5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54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B8A30-34E4-7003-4F21-1996EC3A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0553BA-D69C-3899-AAD0-2109BA283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9B2A0-0FD4-1D1B-179B-5EBD3EDF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3ED-1F26-2F43-A155-268224F378F1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0FE8E-8DA9-7E8D-A31D-8864E6BA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7EF90-E208-3272-25E1-F1A8DC6C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F8D1-9682-894C-9E3E-FA59444EB5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19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E78BBE-B946-5874-67A1-33E00AB88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4D6418-956E-6B10-1EA3-DA8DE044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CE7A1-B7E7-E828-93FC-4EECD13F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3ED-1F26-2F43-A155-268224F378F1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A7D71-51E5-9A7A-A1B5-5221116F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35423-8BD7-DA13-E277-6F65A56D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F8D1-9682-894C-9E3E-FA59444EB5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71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BA6B6-8220-8387-362B-38E0F3DA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2C374-00EB-6823-9D41-0BADDE113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76BD2-C89B-17C6-B8D0-91808F75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3ED-1F26-2F43-A155-268224F378F1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F30CA-1BEC-4D40-D438-BBBE9356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6EA9D-E550-0523-F14F-6A5C6F17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F8D1-9682-894C-9E3E-FA59444EB5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00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23E80-4236-BEE8-B954-F49DB94F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5B9150-9B4B-B7B0-304A-A61F77B32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7C0C3-4742-D32E-479C-903A6D89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3ED-1F26-2F43-A155-268224F378F1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3E23E-9B85-4B83-6112-0804E485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2B5DB-CFBF-1EA1-21C6-0B00A1B9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F8D1-9682-894C-9E3E-FA59444EB5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457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8ECD5-F0C4-5DB6-44EF-23E14BA2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28613-4F95-6442-C9C7-735F9E321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939184-4E3C-0308-9512-A64ECC49B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FEB4A-A02E-3492-35CD-A7F8BF01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3ED-1F26-2F43-A155-268224F378F1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D7B9D-2E9A-2550-A5C2-87EC686C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C30B06-C2E6-C703-8439-14F2119F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F8D1-9682-894C-9E3E-FA59444EB5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78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9FBD7-CC99-978D-1455-B5FEEC34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75217-6FAF-975F-9919-C4D840F7C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14C50-1540-E9A5-1509-F2CDCBA31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CF701B-3770-DDC6-1D22-47FBC64B5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567925-F972-18DA-4A7A-9A705EDBE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861B9B-3C65-89C1-89F7-EF27AAB9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3ED-1F26-2F43-A155-268224F378F1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3B7E5A-34C5-1FFF-696B-968A566A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3107DC-778B-EEF2-3FE8-05DDD769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F8D1-9682-894C-9E3E-FA59444EB5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708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2829E-0F54-AE03-C60E-84F8B423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D7A1D1-F70E-1C69-9536-6C4EA062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3ED-1F26-2F43-A155-268224F378F1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61718F-87DC-1F87-713B-71C46166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F48827-E451-49BE-FFB8-458563F4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F8D1-9682-894C-9E3E-FA59444EB5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53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B29348-E1FE-CF43-21E6-FDDEE25C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3ED-1F26-2F43-A155-268224F378F1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BAC7AB-8E97-FE61-71E6-AEF6956C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7BAF57-4346-F49D-CFF2-E0094940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F8D1-9682-894C-9E3E-FA59444EB5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D8284-C8C1-93CE-E331-A6DEFA72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DE716-FA91-BF99-B1E6-1FB2F8AB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65E100-89AE-D4D7-D21E-4229336F3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AA574-B2EB-3BDB-BEF4-28C04FFA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3ED-1F26-2F43-A155-268224F378F1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917D8D-9CB9-CCFF-0DD9-03648211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5D454-C96B-E216-C1BE-0F98587F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F8D1-9682-894C-9E3E-FA59444EB5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302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BFCC9-B5A5-9629-443C-C2F86476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FC0F77-A393-D374-CB88-25FA59D3F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8DB3B7-0488-EE41-2852-647D2CAD5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0B7B70-7B73-B10E-FE49-CF494C2D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3ED-1F26-2F43-A155-268224F378F1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346BF-F235-16C4-B350-14C91D01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0A52E4-312D-3F24-9931-C08AC9FA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F8D1-9682-894C-9E3E-FA59444EB5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2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80E6AB-E903-6114-E2F2-D030D284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2930E3-4439-16F7-F32E-6840D0895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9927E-EAB2-821B-D88B-A9FA61677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4C3ED-1F26-2F43-A155-268224F378F1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57E90-3987-2DF5-7964-BAA80C966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0A83B-9199-CABF-205F-F1A72D78D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3F8D1-9682-894C-9E3E-FA59444EB5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57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EF3CA-F008-2515-4AF6-EC7230965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4436"/>
            <a:ext cx="9144000" cy="2387600"/>
          </a:xfrm>
        </p:spPr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Data and Method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998C38-8955-E1EC-6B1F-E9D9A831C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086100" lvl="6" indent="-342900" algn="l">
              <a:spcBef>
                <a:spcPts val="0"/>
              </a:spcBef>
              <a:buFont typeface="Wingdings" pitchFamily="2" charset="2"/>
              <a:buChar char="Ø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Research question</a:t>
            </a:r>
          </a:p>
          <a:p>
            <a:pPr marL="3086100" lvl="6" indent="-342900" algn="l">
              <a:spcBef>
                <a:spcPts val="0"/>
              </a:spcBef>
              <a:buFont typeface="Wingdings" pitchFamily="2" charset="2"/>
              <a:buChar char="Ø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Data collection &amp; analysis</a:t>
            </a:r>
          </a:p>
          <a:p>
            <a:pPr marL="3086100" lvl="6" indent="-342900" algn="l">
              <a:spcBef>
                <a:spcPts val="0"/>
              </a:spcBef>
              <a:buFont typeface="Wingdings" pitchFamily="2" charset="2"/>
              <a:buChar char="Ø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Research Significance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558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7C007-66D0-6D3A-CDC2-91DD02EF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1" y="78452"/>
            <a:ext cx="10910104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Palatino Linotype" panose="02040502050505030304" pitchFamily="18" charset="0"/>
              </a:rPr>
              <a:t>Procedure</a:t>
            </a:r>
            <a:endParaRPr kumimoji="1" lang="zh-CN" alt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66ED14-7C5F-E50D-2399-E3431B7EFE05}"/>
              </a:ext>
            </a:extLst>
          </p:cNvPr>
          <p:cNvSpPr txBox="1"/>
          <p:nvPr/>
        </p:nvSpPr>
        <p:spPr>
          <a:xfrm>
            <a:off x="651641" y="1404015"/>
            <a:ext cx="107944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1: Questionnaire </a:t>
            </a:r>
          </a:p>
          <a:p>
            <a:r>
              <a:rPr kumimoji="1" lang="en-US" altLang="zh-CN" sz="2400" dirty="0">
                <a:highlight>
                  <a:srgbClr val="FFFF00"/>
                </a:highlight>
                <a:latin typeface="Iowan Old Style Roman" panose="02040602040506020204" pitchFamily="18" charset="0"/>
              </a:rPr>
              <a:t>Step 2: Factor analysis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To reduce variables into factors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Varimax: independent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KMO and Bartlett’s Test&gt;0.5?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Factors with eigenvalue&gt;1?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Components of new factors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3 factors are expected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3: Correlation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4: Regression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Iowan Old Style Roman" panose="020406020405060202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F3695B4-78B8-5876-FE59-112B7FA7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33" y="2067637"/>
            <a:ext cx="4013200" cy="4343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BB94C7-C380-D34D-7E7B-0454E53D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633" y="182645"/>
            <a:ext cx="5812584" cy="16336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64CEC0-8546-6EC8-0437-6C39F2770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727" y="1779968"/>
            <a:ext cx="9699507" cy="36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3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7C007-66D0-6D3A-CDC2-91DD02EF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1" y="78452"/>
            <a:ext cx="10910104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Palatino Linotype" panose="02040502050505030304" pitchFamily="18" charset="0"/>
              </a:rPr>
              <a:t>Procedure</a:t>
            </a:r>
            <a:endParaRPr kumimoji="1" lang="zh-CN" alt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66ED14-7C5F-E50D-2399-E3431B7EFE05}"/>
              </a:ext>
            </a:extLst>
          </p:cNvPr>
          <p:cNvSpPr txBox="1"/>
          <p:nvPr/>
        </p:nvSpPr>
        <p:spPr>
          <a:xfrm>
            <a:off x="651641" y="1404015"/>
            <a:ext cx="107944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1: Questionnaire </a:t>
            </a:r>
          </a:p>
          <a:p>
            <a:r>
              <a:rPr kumimoji="1" lang="en-US" altLang="zh-CN" sz="2400" dirty="0">
                <a:highlight>
                  <a:srgbClr val="FFFF00"/>
                </a:highlight>
                <a:latin typeface="Iowan Old Style Roman" panose="02040602040506020204" pitchFamily="18" charset="0"/>
              </a:rPr>
              <a:t>Step 2: Factor analysis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To reduce variables into factors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Varimax: independent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KMO and Bartlett’s Test&gt;0.5?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Factors with eigenvalue&gt;1?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Components of new factors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3 factors are expected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3: Correlation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4: Regression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Iowan Old Style Roman" panose="020406020405060202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F3695B4-78B8-5876-FE59-112B7FA7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459" y="197414"/>
            <a:ext cx="4013200" cy="4343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64CEC0-8546-6EC8-0437-6C39F2770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459" y="4782538"/>
            <a:ext cx="4224161" cy="15944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BB94C7-C380-D34D-7E7B-0454E53D1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27475"/>
            <a:ext cx="12192000" cy="342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72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7C007-66D0-6D3A-CDC2-91DD02EF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1" y="78452"/>
            <a:ext cx="10910104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Palatino Linotype" panose="02040502050505030304" pitchFamily="18" charset="0"/>
              </a:rPr>
              <a:t>Procedure</a:t>
            </a:r>
            <a:endParaRPr kumimoji="1" lang="zh-CN" alt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66ED14-7C5F-E50D-2399-E3431B7EFE05}"/>
              </a:ext>
            </a:extLst>
          </p:cNvPr>
          <p:cNvSpPr txBox="1"/>
          <p:nvPr/>
        </p:nvSpPr>
        <p:spPr>
          <a:xfrm>
            <a:off x="651641" y="1404015"/>
            <a:ext cx="107944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1: Questionnaire </a:t>
            </a:r>
          </a:p>
          <a:p>
            <a:r>
              <a:rPr kumimoji="1" lang="en-US" altLang="zh-CN" sz="2400" dirty="0">
                <a:highlight>
                  <a:srgbClr val="FFFF00"/>
                </a:highlight>
                <a:latin typeface="Iowan Old Style Roman" panose="02040602040506020204" pitchFamily="18" charset="0"/>
              </a:rPr>
              <a:t>Step 2: Factor analysis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To reduce variables into factors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Varimax: independent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KMO and Bartlett’s Test&gt;0.5?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Factors with eigenvalue&gt;1?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Components of new factors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3 factors are expected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3: Correlation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4: Regression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Iowan Old Style Roman" panose="020406020405060202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F3695B4-78B8-5876-FE59-112B7FA7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66" y="463313"/>
            <a:ext cx="5686307" cy="61541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64CEC0-8546-6EC8-0437-6C39F2770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34" y="2556971"/>
            <a:ext cx="4224161" cy="15944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BB94C7-C380-D34D-7E7B-0454E53D1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073" y="4433206"/>
            <a:ext cx="5383187" cy="151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23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7C007-66D0-6D3A-CDC2-91DD02EF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1" y="78452"/>
            <a:ext cx="10910104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Palatino Linotype" panose="02040502050505030304" pitchFamily="18" charset="0"/>
              </a:rPr>
              <a:t>Procedure</a:t>
            </a:r>
            <a:endParaRPr kumimoji="1" lang="zh-CN" alt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66ED14-7C5F-E50D-2399-E3431B7EFE05}"/>
              </a:ext>
            </a:extLst>
          </p:cNvPr>
          <p:cNvSpPr txBox="1"/>
          <p:nvPr/>
        </p:nvSpPr>
        <p:spPr>
          <a:xfrm>
            <a:off x="651641" y="1404015"/>
            <a:ext cx="107944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1: Questionnaire </a:t>
            </a:r>
          </a:p>
          <a:p>
            <a:r>
              <a:rPr kumimoji="1" lang="en-US" altLang="zh-CN" sz="2400" dirty="0">
                <a:highlight>
                  <a:srgbClr val="FFFF00"/>
                </a:highlight>
                <a:latin typeface="Iowan Old Style Roman" panose="02040602040506020204" pitchFamily="18" charset="0"/>
              </a:rPr>
              <a:t>Step 2: Factor analysis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To reduce variables into factors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Varimax: independent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KMO and Bartlett’s Test&gt;0.5?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Factors with eigenvalue&gt;1?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Components of new factors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3 factors are expected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3: Correlation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4: Regression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Iowan Old Style Roman" panose="020406020405060202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BB94C7-C380-D34D-7E7B-0454E53D1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073" y="1997044"/>
            <a:ext cx="5812584" cy="16336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3695B4-78B8-5876-FE59-112B7FA7F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073" y="3882036"/>
            <a:ext cx="4013200" cy="4343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64CEC0-8546-6EC8-0437-6C39F2770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073" y="220947"/>
            <a:ext cx="4327984" cy="16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85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7C007-66D0-6D3A-CDC2-91DD02EF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1" y="78452"/>
            <a:ext cx="10910104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Palatino Linotype" panose="02040502050505030304" pitchFamily="18" charset="0"/>
              </a:rPr>
              <a:t>Procedure</a:t>
            </a:r>
            <a:endParaRPr kumimoji="1" lang="zh-CN" alt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66ED14-7C5F-E50D-2399-E3431B7EFE05}"/>
              </a:ext>
            </a:extLst>
          </p:cNvPr>
          <p:cNvSpPr txBox="1"/>
          <p:nvPr/>
        </p:nvSpPr>
        <p:spPr>
          <a:xfrm>
            <a:off x="651641" y="1404015"/>
            <a:ext cx="107944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1: Questionnaire 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2: Factor analysis</a:t>
            </a:r>
          </a:p>
          <a:p>
            <a:r>
              <a:rPr kumimoji="1" lang="en-US" altLang="zh-CN" sz="2400" dirty="0">
                <a:highlight>
                  <a:srgbClr val="FFFF00"/>
                </a:highlight>
                <a:latin typeface="Iowan Old Style Roman" panose="02040602040506020204" pitchFamily="18" charset="0"/>
              </a:rPr>
              <a:t>Step 3: Correlation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Parallel to factor analysis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To check the relationships between variables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To make sure multiple regression is worthwhile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Correlation Matrix 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4: Regression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Iowan Old Style Roman" panose="0204060204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05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557B2-4FA9-FE8E-FDF0-C6E95D1E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28" y="200045"/>
            <a:ext cx="11257344" cy="1325563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latin typeface="Palatino Linotype" panose="02040502050505030304" pitchFamily="18" charset="0"/>
              </a:rPr>
              <a:t>Step 3: Simple Correlation Coefficients (r) between Research variables</a:t>
            </a:r>
            <a:endParaRPr kumimoji="1" lang="zh-CN" altLang="en-US" sz="28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7C6484E-7F27-A8C2-D19F-D2592DA01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599837"/>
              </p:ext>
            </p:extLst>
          </p:nvPr>
        </p:nvGraphicFramePr>
        <p:xfrm>
          <a:off x="838199" y="1450428"/>
          <a:ext cx="10292253" cy="490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005">
                  <a:extLst>
                    <a:ext uri="{9D8B030D-6E8A-4147-A177-3AD203B41FA5}">
                      <a16:colId xmlns:a16="http://schemas.microsoft.com/office/drawing/2014/main" val="1113305819"/>
                    </a:ext>
                  </a:extLst>
                </a:gridCol>
                <a:gridCol w="862531">
                  <a:extLst>
                    <a:ext uri="{9D8B030D-6E8A-4147-A177-3AD203B41FA5}">
                      <a16:colId xmlns:a16="http://schemas.microsoft.com/office/drawing/2014/main" val="3277212776"/>
                    </a:ext>
                  </a:extLst>
                </a:gridCol>
                <a:gridCol w="862531">
                  <a:extLst>
                    <a:ext uri="{9D8B030D-6E8A-4147-A177-3AD203B41FA5}">
                      <a16:colId xmlns:a16="http://schemas.microsoft.com/office/drawing/2014/main" val="3264959130"/>
                    </a:ext>
                  </a:extLst>
                </a:gridCol>
                <a:gridCol w="862531">
                  <a:extLst>
                    <a:ext uri="{9D8B030D-6E8A-4147-A177-3AD203B41FA5}">
                      <a16:colId xmlns:a16="http://schemas.microsoft.com/office/drawing/2014/main" val="918750221"/>
                    </a:ext>
                  </a:extLst>
                </a:gridCol>
                <a:gridCol w="862531">
                  <a:extLst>
                    <a:ext uri="{9D8B030D-6E8A-4147-A177-3AD203B41FA5}">
                      <a16:colId xmlns:a16="http://schemas.microsoft.com/office/drawing/2014/main" val="829270828"/>
                    </a:ext>
                  </a:extLst>
                </a:gridCol>
                <a:gridCol w="862531">
                  <a:extLst>
                    <a:ext uri="{9D8B030D-6E8A-4147-A177-3AD203B41FA5}">
                      <a16:colId xmlns:a16="http://schemas.microsoft.com/office/drawing/2014/main" val="2889251620"/>
                    </a:ext>
                  </a:extLst>
                </a:gridCol>
                <a:gridCol w="862531">
                  <a:extLst>
                    <a:ext uri="{9D8B030D-6E8A-4147-A177-3AD203B41FA5}">
                      <a16:colId xmlns:a16="http://schemas.microsoft.com/office/drawing/2014/main" val="2807900988"/>
                    </a:ext>
                  </a:extLst>
                </a:gridCol>
                <a:gridCol w="862531">
                  <a:extLst>
                    <a:ext uri="{9D8B030D-6E8A-4147-A177-3AD203B41FA5}">
                      <a16:colId xmlns:a16="http://schemas.microsoft.com/office/drawing/2014/main" val="4261166934"/>
                    </a:ext>
                  </a:extLst>
                </a:gridCol>
                <a:gridCol w="862531">
                  <a:extLst>
                    <a:ext uri="{9D8B030D-6E8A-4147-A177-3AD203B41FA5}">
                      <a16:colId xmlns:a16="http://schemas.microsoft.com/office/drawing/2014/main" val="1153472294"/>
                    </a:ext>
                  </a:extLst>
                </a:gridCol>
              </a:tblGrid>
              <a:tr h="40494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23089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IGNORANCE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020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1. Age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1.00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9859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2. Cognitive Reflection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1.00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1941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3. Factual Political knowledge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1.00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385266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DISSATISFACTION 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2331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4. Perceived immorality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1.00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0631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5. Perceived incompetence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1.00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227666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POLARIZATION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267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6. Partisanship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1.00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646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7. Out-Party Emotion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1.00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075606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BELIEF IN ELECTION FRAUD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7211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8. Belief in election fraud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1.00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114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538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557B2-4FA9-FE8E-FDF0-C6E95D1E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28" y="200045"/>
            <a:ext cx="11257344" cy="1325563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latin typeface="Palatino Linotype" panose="02040502050505030304" pitchFamily="18" charset="0"/>
              </a:rPr>
              <a:t>Step 3: Simple Correlation Coefficients (r) between Research variables</a:t>
            </a:r>
            <a:endParaRPr kumimoji="1" lang="zh-CN" altLang="en-US" sz="28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7C6484E-7F27-A8C2-D19F-D2592DA01D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1450428"/>
          <a:ext cx="10292253" cy="490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005">
                  <a:extLst>
                    <a:ext uri="{9D8B030D-6E8A-4147-A177-3AD203B41FA5}">
                      <a16:colId xmlns:a16="http://schemas.microsoft.com/office/drawing/2014/main" val="1113305819"/>
                    </a:ext>
                  </a:extLst>
                </a:gridCol>
                <a:gridCol w="862531">
                  <a:extLst>
                    <a:ext uri="{9D8B030D-6E8A-4147-A177-3AD203B41FA5}">
                      <a16:colId xmlns:a16="http://schemas.microsoft.com/office/drawing/2014/main" val="3277212776"/>
                    </a:ext>
                  </a:extLst>
                </a:gridCol>
                <a:gridCol w="862531">
                  <a:extLst>
                    <a:ext uri="{9D8B030D-6E8A-4147-A177-3AD203B41FA5}">
                      <a16:colId xmlns:a16="http://schemas.microsoft.com/office/drawing/2014/main" val="3264959130"/>
                    </a:ext>
                  </a:extLst>
                </a:gridCol>
                <a:gridCol w="862531">
                  <a:extLst>
                    <a:ext uri="{9D8B030D-6E8A-4147-A177-3AD203B41FA5}">
                      <a16:colId xmlns:a16="http://schemas.microsoft.com/office/drawing/2014/main" val="918750221"/>
                    </a:ext>
                  </a:extLst>
                </a:gridCol>
                <a:gridCol w="862531">
                  <a:extLst>
                    <a:ext uri="{9D8B030D-6E8A-4147-A177-3AD203B41FA5}">
                      <a16:colId xmlns:a16="http://schemas.microsoft.com/office/drawing/2014/main" val="829270828"/>
                    </a:ext>
                  </a:extLst>
                </a:gridCol>
                <a:gridCol w="862531">
                  <a:extLst>
                    <a:ext uri="{9D8B030D-6E8A-4147-A177-3AD203B41FA5}">
                      <a16:colId xmlns:a16="http://schemas.microsoft.com/office/drawing/2014/main" val="2889251620"/>
                    </a:ext>
                  </a:extLst>
                </a:gridCol>
                <a:gridCol w="862531">
                  <a:extLst>
                    <a:ext uri="{9D8B030D-6E8A-4147-A177-3AD203B41FA5}">
                      <a16:colId xmlns:a16="http://schemas.microsoft.com/office/drawing/2014/main" val="2807900988"/>
                    </a:ext>
                  </a:extLst>
                </a:gridCol>
                <a:gridCol w="862531">
                  <a:extLst>
                    <a:ext uri="{9D8B030D-6E8A-4147-A177-3AD203B41FA5}">
                      <a16:colId xmlns:a16="http://schemas.microsoft.com/office/drawing/2014/main" val="4261166934"/>
                    </a:ext>
                  </a:extLst>
                </a:gridCol>
                <a:gridCol w="862531">
                  <a:extLst>
                    <a:ext uri="{9D8B030D-6E8A-4147-A177-3AD203B41FA5}">
                      <a16:colId xmlns:a16="http://schemas.microsoft.com/office/drawing/2014/main" val="1153472294"/>
                    </a:ext>
                  </a:extLst>
                </a:gridCol>
              </a:tblGrid>
              <a:tr h="40494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23089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IGNORANCE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020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1. Age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1.00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9859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2. Cognitive Reflection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1.00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1941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3. Factual Political knowledge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1.00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385266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DISSATISFACTION 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2331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4. Perceived immorality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1.00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0631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5. Perceived incompetence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1.00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227666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POLARIZATION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267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6. Partisanship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1.00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646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7. Out-Party Emotion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1.00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075606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BELIEF IN ELECTION FRAUD</a:t>
                      </a:r>
                      <a:endParaRPr lang="zh-CN" altLang="en-US" b="1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7211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8. Belief in election fraud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Iowan Old Style Roman" panose="02040602040506020204" pitchFamily="18" charset="0"/>
                        </a:rPr>
                        <a:t>1.00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Iowan Old Style Roman" panose="02040602040506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11433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488EC902-898A-5A3A-03A1-5863D6789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6" y="-70794"/>
            <a:ext cx="12095694" cy="76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92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7C007-66D0-6D3A-CDC2-91DD02EF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1" y="78452"/>
            <a:ext cx="10910104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Palatino Linotype" panose="02040502050505030304" pitchFamily="18" charset="0"/>
              </a:rPr>
              <a:t>Procedure</a:t>
            </a:r>
            <a:endParaRPr kumimoji="1" lang="zh-CN" altLang="en-US" sz="36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B66ED14-7C5F-E50D-2399-E3431B7EFE05}"/>
                  </a:ext>
                </a:extLst>
              </p:cNvPr>
              <p:cNvSpPr txBox="1"/>
              <p:nvPr/>
            </p:nvSpPr>
            <p:spPr>
              <a:xfrm>
                <a:off x="651642" y="1404015"/>
                <a:ext cx="753371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Iowan Old Style Roman" panose="02040602040506020204" pitchFamily="18" charset="0"/>
                  </a:rPr>
                  <a:t>Step 1: Questionnaire </a:t>
                </a:r>
              </a:p>
              <a:p>
                <a:r>
                  <a:rPr kumimoji="1"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Iowan Old Style Roman" panose="02040602040506020204" pitchFamily="18" charset="0"/>
                  </a:rPr>
                  <a:t>Step 2: Factor analysis</a:t>
                </a:r>
              </a:p>
              <a:p>
                <a:r>
                  <a:rPr kumimoji="1"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Iowan Old Style Roman" panose="02040602040506020204" pitchFamily="18" charset="0"/>
                  </a:rPr>
                  <a:t>Step 3: Correlation</a:t>
                </a:r>
              </a:p>
              <a:p>
                <a:r>
                  <a:rPr kumimoji="1" lang="en-US" altLang="zh-CN" sz="2400" dirty="0">
                    <a:highlight>
                      <a:srgbClr val="FFFF00"/>
                    </a:highlight>
                    <a:latin typeface="Iowan Old Style Roman" panose="02040602040506020204" pitchFamily="18" charset="0"/>
                  </a:rPr>
                  <a:t>Step 4: Regression</a:t>
                </a:r>
              </a:p>
              <a:p>
                <a:pPr marL="800100" lvl="1" indent="-342900">
                  <a:buFont typeface="Wingdings" pitchFamily="2" charset="2"/>
                  <a:buChar char="u"/>
                </a:pPr>
                <a:r>
                  <a:rPr kumimoji="1" lang="en-US" altLang="zh-CN" sz="2400" dirty="0">
                    <a:latin typeface="Iowan Old Style Roman" panose="02040602040506020204" pitchFamily="18" charset="0"/>
                  </a:rPr>
                  <a:t>To answer our research question</a:t>
                </a:r>
              </a:p>
              <a:p>
                <a:pPr marL="800100" lvl="1" indent="-342900">
                  <a:buFont typeface="Wingdings" pitchFamily="2" charset="2"/>
                  <a:buChar char="u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zh-CN" sz="2400" dirty="0">
                    <a:latin typeface="Iowan Old Style Roman" panose="02040602040506020204" pitchFamily="18" charset="0"/>
                  </a:rPr>
                  <a:t> (model 1)</a:t>
                </a:r>
              </a:p>
              <a:p>
                <a:pPr marL="800100" lvl="1" indent="-342900">
                  <a:buFont typeface="Wingdings" pitchFamily="2" charset="2"/>
                  <a:buChar char="u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zh-CN" sz="2400" b="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(model 2)</a:t>
                </a:r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Wingdings" pitchFamily="2" charset="2"/>
                  <a:buChar char="u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zh-CN" sz="2400" dirty="0">
                    <a:latin typeface="Iowan Old Style Roman" panose="02040602040506020204" pitchFamily="18" charset="0"/>
                  </a:rPr>
                  <a:t> (model 3)</a:t>
                </a:r>
              </a:p>
              <a:p>
                <a:pPr marL="1257300" lvl="2" indent="-342900">
                  <a:buFont typeface="Wingdings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𝑖𝑔𝑛𝑜𝑟𝑎𝑛𝑐𝑒</m:t>
                    </m:r>
                  </m:oMath>
                </a14:m>
                <a:endParaRPr kumimoji="1" lang="en-US" altLang="zh-CN" sz="2400" b="0" i="1" dirty="0">
                  <a:latin typeface="Iowan Old Style Roman" panose="02040602040506020204" pitchFamily="18" charset="0"/>
                </a:endParaRPr>
              </a:p>
              <a:p>
                <a:pPr marL="1257300" lvl="2" indent="-342900">
                  <a:buFont typeface="Wingdings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𝑝𝑜𝑙𝑎𝑟𝑖𝑧𝑎𝑡𝑖𝑜𝑛</m:t>
                    </m:r>
                  </m:oMath>
                </a14:m>
                <a:endParaRPr kumimoji="1" lang="en-US" altLang="zh-CN" sz="2400" b="0" dirty="0">
                  <a:latin typeface="Iowan Old Style Roman" panose="02040602040506020204" pitchFamily="18" charset="0"/>
                </a:endParaRPr>
              </a:p>
              <a:p>
                <a:pPr marL="1257300" lvl="2" indent="-342900">
                  <a:buFont typeface="Wingdings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𝑝𝑜𝑙𝑖𝑡𝑖𝑐𝑎𝑙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𝑐𝑦𝑛𝑖𝑐𝑖𝑠𝑚</m:t>
                    </m:r>
                  </m:oMath>
                </a14:m>
                <a:endParaRPr kumimoji="1" lang="en-US" altLang="zh-CN" sz="2400" b="0" dirty="0">
                  <a:latin typeface="Iowan Old Style Roman" panose="02040602040506020204" pitchFamily="18" charset="0"/>
                </a:endParaRPr>
              </a:p>
              <a:p>
                <a:pPr marL="1257300" lvl="2" indent="-342900">
                  <a:buFont typeface="Wingdings" pitchFamily="2" charset="2"/>
                  <a:buChar char="p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𝑏𝑒𝑙𝑖𝑒𝑓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𝑒𝑙𝑒𝑐𝑡𝑖𝑜𝑛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𝑓𝑟𝑎𝑢𝑑</m:t>
                    </m:r>
                  </m:oMath>
                </a14:m>
                <a:endParaRPr kumimoji="1" lang="en-US" altLang="zh-CN" sz="2400" b="0" dirty="0">
                  <a:latin typeface="Iowan Old Style Roman" panose="020406020405060202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B66ED14-7C5F-E50D-2399-E3431B7EF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42" y="1404015"/>
                <a:ext cx="7533714" cy="4524315"/>
              </a:xfrm>
              <a:prstGeom prst="rect">
                <a:avLst/>
              </a:prstGeom>
              <a:blipFill>
                <a:blip r:embed="rId2"/>
                <a:stretch>
                  <a:fillRect l="-1347" t="-1120" b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3CEB7D3-2410-44B7-C479-608B74CB2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156" y="85228"/>
            <a:ext cx="7772400" cy="24747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5A03AC-F8ED-8830-1AC4-C0384C8C5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164" y="2559975"/>
            <a:ext cx="4667475" cy="424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2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D32F52B-030F-9C52-7CF9-362FCAEF16E7}"/>
                  </a:ext>
                </a:extLst>
              </p:cNvPr>
              <p:cNvSpPr txBox="1"/>
              <p:nvPr/>
            </p:nvSpPr>
            <p:spPr>
              <a:xfrm>
                <a:off x="651642" y="1404015"/>
                <a:ext cx="753371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Iowan Old Style Roman" panose="02040602040506020204" pitchFamily="18" charset="0"/>
                  </a:rPr>
                  <a:t>Step 1: Questionnaire </a:t>
                </a:r>
              </a:p>
              <a:p>
                <a:r>
                  <a:rPr kumimoji="1"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Iowan Old Style Roman" panose="02040602040506020204" pitchFamily="18" charset="0"/>
                  </a:rPr>
                  <a:t>Step 2: Factor analysis</a:t>
                </a:r>
              </a:p>
              <a:p>
                <a:r>
                  <a:rPr kumimoji="1"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Iowan Old Style Roman" panose="02040602040506020204" pitchFamily="18" charset="0"/>
                  </a:rPr>
                  <a:t>Step 3: Correlation</a:t>
                </a:r>
              </a:p>
              <a:p>
                <a:r>
                  <a:rPr kumimoji="1" lang="en-US" altLang="zh-CN" sz="2400" dirty="0">
                    <a:highlight>
                      <a:srgbClr val="FFFF00"/>
                    </a:highlight>
                    <a:latin typeface="Iowan Old Style Roman" panose="02040602040506020204" pitchFamily="18" charset="0"/>
                  </a:rPr>
                  <a:t>Step 4: Regression</a:t>
                </a:r>
              </a:p>
              <a:p>
                <a:pPr marL="800100" lvl="1" indent="-342900">
                  <a:buFont typeface="Wingdings" pitchFamily="2" charset="2"/>
                  <a:buChar char="u"/>
                </a:pPr>
                <a:r>
                  <a:rPr kumimoji="1" lang="en-US" altLang="zh-CN" sz="2400" dirty="0">
                    <a:latin typeface="Iowan Old Style Roman" panose="02040602040506020204" pitchFamily="18" charset="0"/>
                  </a:rPr>
                  <a:t>To answer our research question</a:t>
                </a:r>
              </a:p>
              <a:p>
                <a:pPr marL="800100" lvl="1" indent="-342900">
                  <a:buFont typeface="Wingdings" pitchFamily="2" charset="2"/>
                  <a:buChar char="u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zh-CN" sz="2400" dirty="0">
                    <a:latin typeface="Iowan Old Style Roman" panose="02040602040506020204" pitchFamily="18" charset="0"/>
                  </a:rPr>
                  <a:t> (model 1)</a:t>
                </a:r>
              </a:p>
              <a:p>
                <a:pPr marL="800100" lvl="1" indent="-342900">
                  <a:buFont typeface="Wingdings" pitchFamily="2" charset="2"/>
                  <a:buChar char="u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zh-CN" sz="2400" b="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(model 2)</a:t>
                </a:r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Wingdings" pitchFamily="2" charset="2"/>
                  <a:buChar char="u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zh-CN" sz="2400" dirty="0">
                    <a:latin typeface="Iowan Old Style Roman" panose="02040602040506020204" pitchFamily="18" charset="0"/>
                  </a:rPr>
                  <a:t> (model 3)</a:t>
                </a:r>
              </a:p>
              <a:p>
                <a:pPr marL="1257300" lvl="2" indent="-342900">
                  <a:buFont typeface="Wingdings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𝑖𝑔𝑛𝑜𝑟𝑎𝑛𝑐𝑒</m:t>
                    </m:r>
                  </m:oMath>
                </a14:m>
                <a:endParaRPr kumimoji="1" lang="en-US" altLang="zh-CN" sz="2400" b="0" i="1" dirty="0">
                  <a:latin typeface="Iowan Old Style Roman" panose="02040602040506020204" pitchFamily="18" charset="0"/>
                </a:endParaRPr>
              </a:p>
              <a:p>
                <a:pPr marL="1257300" lvl="2" indent="-342900">
                  <a:buFont typeface="Wingdings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𝑝𝑜𝑙𝑎𝑟𝑖𝑧𝑎𝑡𝑖𝑜𝑛</m:t>
                    </m:r>
                  </m:oMath>
                </a14:m>
                <a:endParaRPr kumimoji="1" lang="en-US" altLang="zh-CN" sz="2400" b="0" dirty="0">
                  <a:latin typeface="Iowan Old Style Roman" panose="02040602040506020204" pitchFamily="18" charset="0"/>
                </a:endParaRPr>
              </a:p>
              <a:p>
                <a:pPr marL="1257300" lvl="2" indent="-342900">
                  <a:buFont typeface="Wingdings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𝑝𝑜𝑙𝑖𝑡𝑖𝑐𝑎𝑙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𝑐𝑦𝑛𝑖𝑐𝑖𝑠𝑚</m:t>
                    </m:r>
                  </m:oMath>
                </a14:m>
                <a:endParaRPr kumimoji="1" lang="en-US" altLang="zh-CN" sz="2400" b="0" dirty="0">
                  <a:latin typeface="Iowan Old Style Roman" panose="02040602040506020204" pitchFamily="18" charset="0"/>
                </a:endParaRPr>
              </a:p>
              <a:p>
                <a:pPr marL="1257300" lvl="2" indent="-342900">
                  <a:buFont typeface="Wingdings" pitchFamily="2" charset="2"/>
                  <a:buChar char="p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𝑏𝑒𝑙𝑖𝑒𝑓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𝑒𝑙𝑒𝑐𝑡𝑖𝑜𝑛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𝑓𝑟𝑎𝑢𝑑</m:t>
                    </m:r>
                  </m:oMath>
                </a14:m>
                <a:endParaRPr kumimoji="1" lang="en-US" altLang="zh-CN" sz="2400" b="0" dirty="0">
                  <a:latin typeface="Iowan Old Style Roman" panose="020406020405060202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D32F52B-030F-9C52-7CF9-362FCAEF1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42" y="1404015"/>
                <a:ext cx="7533714" cy="4524315"/>
              </a:xfrm>
              <a:prstGeom prst="rect">
                <a:avLst/>
              </a:prstGeom>
              <a:blipFill>
                <a:blip r:embed="rId2"/>
                <a:stretch>
                  <a:fillRect l="-1347" t="-1120" b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07A7C007-66D0-6D3A-CDC2-91DD02EF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1" y="78452"/>
            <a:ext cx="10910104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Palatino Linotype" panose="02040502050505030304" pitchFamily="18" charset="0"/>
              </a:rPr>
              <a:t>Procedure</a:t>
            </a:r>
            <a:endParaRPr kumimoji="1" lang="zh-CN" altLang="en-US" sz="3600" dirty="0">
              <a:latin typeface="Palatino Linotype" panose="0204050205050503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CEB7D3-2410-44B7-C479-608B74CB2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156" y="85228"/>
            <a:ext cx="7772400" cy="24747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5A03AC-F8ED-8830-1AC4-C0384C8C5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117" y="-287850"/>
            <a:ext cx="8831766" cy="802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14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45854BF-D619-33E3-AA49-399185B91CDE}"/>
                  </a:ext>
                </a:extLst>
              </p:cNvPr>
              <p:cNvSpPr txBox="1"/>
              <p:nvPr/>
            </p:nvSpPr>
            <p:spPr>
              <a:xfrm>
                <a:off x="651642" y="1404015"/>
                <a:ext cx="753371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Iowan Old Style Roman" panose="02040602040506020204" pitchFamily="18" charset="0"/>
                  </a:rPr>
                  <a:t>Step 1: Questionnaire </a:t>
                </a:r>
              </a:p>
              <a:p>
                <a:r>
                  <a:rPr kumimoji="1"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Iowan Old Style Roman" panose="02040602040506020204" pitchFamily="18" charset="0"/>
                  </a:rPr>
                  <a:t>Step 2: Factor analysis</a:t>
                </a:r>
              </a:p>
              <a:p>
                <a:r>
                  <a:rPr kumimoji="1"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Iowan Old Style Roman" panose="02040602040506020204" pitchFamily="18" charset="0"/>
                  </a:rPr>
                  <a:t>Step 3: Correlation</a:t>
                </a:r>
              </a:p>
              <a:p>
                <a:r>
                  <a:rPr kumimoji="1" lang="en-US" altLang="zh-CN" sz="2400" dirty="0">
                    <a:highlight>
                      <a:srgbClr val="FFFF00"/>
                    </a:highlight>
                    <a:latin typeface="Iowan Old Style Roman" panose="02040602040506020204" pitchFamily="18" charset="0"/>
                  </a:rPr>
                  <a:t>Step 4: Regression</a:t>
                </a:r>
              </a:p>
              <a:p>
                <a:pPr marL="800100" lvl="1" indent="-342900">
                  <a:buFont typeface="Wingdings" pitchFamily="2" charset="2"/>
                  <a:buChar char="u"/>
                </a:pPr>
                <a:r>
                  <a:rPr kumimoji="1" lang="en-US" altLang="zh-CN" sz="2400" dirty="0">
                    <a:latin typeface="Iowan Old Style Roman" panose="02040602040506020204" pitchFamily="18" charset="0"/>
                  </a:rPr>
                  <a:t>To answer our research question</a:t>
                </a:r>
              </a:p>
              <a:p>
                <a:pPr marL="800100" lvl="1" indent="-342900">
                  <a:buFont typeface="Wingdings" pitchFamily="2" charset="2"/>
                  <a:buChar char="u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zh-CN" sz="2400" dirty="0">
                    <a:latin typeface="Iowan Old Style Roman" panose="02040602040506020204" pitchFamily="18" charset="0"/>
                  </a:rPr>
                  <a:t> (model 1)</a:t>
                </a:r>
              </a:p>
              <a:p>
                <a:pPr marL="800100" lvl="1" indent="-342900">
                  <a:buFont typeface="Wingdings" pitchFamily="2" charset="2"/>
                  <a:buChar char="u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zh-CN" sz="2400" b="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(model 2)</a:t>
                </a:r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Wingdings" pitchFamily="2" charset="2"/>
                  <a:buChar char="u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zh-CN" sz="2400" dirty="0">
                    <a:latin typeface="Iowan Old Style Roman" panose="02040602040506020204" pitchFamily="18" charset="0"/>
                  </a:rPr>
                  <a:t> (model 3)</a:t>
                </a:r>
              </a:p>
              <a:p>
                <a:pPr marL="1257300" lvl="2" indent="-342900">
                  <a:buFont typeface="Wingdings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𝑖𝑔𝑛𝑜𝑟𝑎𝑛𝑐𝑒</m:t>
                    </m:r>
                  </m:oMath>
                </a14:m>
                <a:endParaRPr kumimoji="1" lang="en-US" altLang="zh-CN" sz="2400" b="0" i="1" dirty="0">
                  <a:latin typeface="Iowan Old Style Roman" panose="02040602040506020204" pitchFamily="18" charset="0"/>
                </a:endParaRPr>
              </a:p>
              <a:p>
                <a:pPr marL="1257300" lvl="2" indent="-342900">
                  <a:buFont typeface="Wingdings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𝑝𝑜𝑙𝑎𝑟𝑖𝑧𝑎𝑡𝑖𝑜𝑛</m:t>
                    </m:r>
                  </m:oMath>
                </a14:m>
                <a:endParaRPr kumimoji="1" lang="en-US" altLang="zh-CN" sz="2400" b="0" dirty="0">
                  <a:latin typeface="Iowan Old Style Roman" panose="02040602040506020204" pitchFamily="18" charset="0"/>
                </a:endParaRPr>
              </a:p>
              <a:p>
                <a:pPr marL="1257300" lvl="2" indent="-342900">
                  <a:buFont typeface="Wingdings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𝑝𝑜𝑙𝑖𝑡𝑖𝑐𝑎𝑙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𝑐𝑦𝑛𝑖𝑐𝑖𝑠𝑚</m:t>
                    </m:r>
                  </m:oMath>
                </a14:m>
                <a:endParaRPr kumimoji="1" lang="en-US" altLang="zh-CN" sz="2400" b="0" dirty="0">
                  <a:latin typeface="Iowan Old Style Roman" panose="02040602040506020204" pitchFamily="18" charset="0"/>
                </a:endParaRPr>
              </a:p>
              <a:p>
                <a:pPr marL="1257300" lvl="2" indent="-342900">
                  <a:buFont typeface="Wingdings" pitchFamily="2" charset="2"/>
                  <a:buChar char="p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𝑏𝑒𝑙𝑖𝑒𝑓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𝑒𝑙𝑒𝑐𝑡𝑖𝑜𝑛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𝑓𝑟𝑎𝑢𝑑</m:t>
                    </m:r>
                  </m:oMath>
                </a14:m>
                <a:endParaRPr kumimoji="1" lang="en-US" altLang="zh-CN" sz="2400" b="0" dirty="0">
                  <a:latin typeface="Iowan Old Style Roman" panose="020406020405060202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45854BF-D619-33E3-AA49-399185B91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42" y="1404015"/>
                <a:ext cx="7533714" cy="4524315"/>
              </a:xfrm>
              <a:prstGeom prst="rect">
                <a:avLst/>
              </a:prstGeom>
              <a:blipFill>
                <a:blip r:embed="rId2"/>
                <a:stretch>
                  <a:fillRect l="-1347" t="-1120" b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07A7C007-66D0-6D3A-CDC2-91DD02EF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1" y="78452"/>
            <a:ext cx="10910104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Palatino Linotype" panose="02040502050505030304" pitchFamily="18" charset="0"/>
              </a:rPr>
              <a:t>Procedure</a:t>
            </a:r>
            <a:endParaRPr kumimoji="1" lang="zh-CN" altLang="en-US" sz="3600" dirty="0">
              <a:latin typeface="Palatino Linotype" panose="0204050205050503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CEB7D3-2410-44B7-C479-608B74CB2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61" y="1111140"/>
            <a:ext cx="11889539" cy="37856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5A03AC-F8ED-8830-1AC4-C0384C8C5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419" y="4748469"/>
            <a:ext cx="2239325" cy="20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69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>
            <a:extLst>
              <a:ext uri="{FF2B5EF4-FFF2-40B4-BE49-F238E27FC236}">
                <a16:creationId xmlns:a16="http://schemas.microsoft.com/office/drawing/2014/main" id="{2C711A66-3A0B-369F-57D7-7BA2419E7857}"/>
              </a:ext>
            </a:extLst>
          </p:cNvPr>
          <p:cNvSpPr/>
          <p:nvPr/>
        </p:nvSpPr>
        <p:spPr>
          <a:xfrm>
            <a:off x="8526957" y="1387366"/>
            <a:ext cx="3026539" cy="479271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  <a:p>
            <a:pPr algn="ctr"/>
            <a:r>
              <a:rPr kumimoji="1" lang="en-US" altLang="zh-CN" dirty="0">
                <a:solidFill>
                  <a:schemeClr val="accent2"/>
                </a:solidFill>
                <a:latin typeface="Palatino Linotype" panose="02040502050505030304" pitchFamily="18" charset="0"/>
              </a:rPr>
              <a:t>Dependent Variable</a:t>
            </a:r>
            <a:endParaRPr kumimoji="1" lang="zh-CN" altLang="en-US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5F49E027-BB79-B936-7547-C5154916B1AC}"/>
              </a:ext>
            </a:extLst>
          </p:cNvPr>
          <p:cNvSpPr/>
          <p:nvPr/>
        </p:nvSpPr>
        <p:spPr>
          <a:xfrm>
            <a:off x="651641" y="1387366"/>
            <a:ext cx="7325710" cy="47296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  <a:p>
            <a:pPr algn="ctr"/>
            <a:endParaRPr kumimoji="1" lang="en-US" altLang="zh-CN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  <a:p>
            <a:pPr algn="ctr"/>
            <a:r>
              <a:rPr kumimoji="1" lang="en-US" altLang="zh-CN" dirty="0">
                <a:solidFill>
                  <a:schemeClr val="accent6"/>
                </a:solidFill>
                <a:latin typeface="Palatino Linotype" panose="02040502050505030304" pitchFamily="18" charset="0"/>
              </a:rPr>
              <a:t>Independent Variable</a:t>
            </a:r>
            <a:endParaRPr kumimoji="1" lang="zh-CN" altLang="en-US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A7C007-66D0-6D3A-CDC2-91DD02EF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1" y="78452"/>
            <a:ext cx="10910104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Palatino Linotype" panose="02040502050505030304" pitchFamily="18" charset="0"/>
              </a:rPr>
              <a:t>RQ: Why do people believe in election fraud theory?</a:t>
            </a:r>
            <a:endParaRPr kumimoji="1" lang="zh-CN" alt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92174311-9DB9-E7E3-EDD2-B5DDC6CA8153}"/>
              </a:ext>
            </a:extLst>
          </p:cNvPr>
          <p:cNvSpPr/>
          <p:nvPr/>
        </p:nvSpPr>
        <p:spPr>
          <a:xfrm>
            <a:off x="5178704" y="2226597"/>
            <a:ext cx="2199189" cy="824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Iowan Old Style Roman" panose="02040602040506020204" pitchFamily="18" charset="0"/>
              </a:rPr>
              <a:t>Ignorance</a:t>
            </a:r>
            <a:endParaRPr kumimoji="1" lang="zh-CN" altLang="en-US" sz="2000" dirty="0">
              <a:latin typeface="Iowan Old Style Roman" panose="02040602040506020204" pitchFamily="18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C2D93AAA-2182-71D2-1BCA-C86F9D818191}"/>
              </a:ext>
            </a:extLst>
          </p:cNvPr>
          <p:cNvSpPr/>
          <p:nvPr/>
        </p:nvSpPr>
        <p:spPr>
          <a:xfrm>
            <a:off x="5178704" y="3384065"/>
            <a:ext cx="2199189" cy="824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Iowan Old Style Roman" panose="02040602040506020204" pitchFamily="18" charset="0"/>
              </a:rPr>
              <a:t>Dissatisfaction</a:t>
            </a:r>
            <a:endParaRPr kumimoji="1" lang="zh-CN" altLang="en-US" sz="2000" dirty="0">
              <a:latin typeface="Iowan Old Style Roman" panose="02040602040506020204" pitchFamily="18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FFEA3032-C3D7-686C-D5C5-8AE783D12B99}"/>
              </a:ext>
            </a:extLst>
          </p:cNvPr>
          <p:cNvSpPr/>
          <p:nvPr/>
        </p:nvSpPr>
        <p:spPr>
          <a:xfrm>
            <a:off x="5190278" y="4564683"/>
            <a:ext cx="2199189" cy="824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Iowan Old Style Roman" panose="02040602040506020204" pitchFamily="18" charset="0"/>
              </a:rPr>
              <a:t>Polarization</a:t>
            </a:r>
            <a:endParaRPr kumimoji="1" lang="zh-CN" altLang="en-US" sz="2000" dirty="0">
              <a:latin typeface="Iowan Old Style Roman" panose="02040602040506020204" pitchFamily="18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8ECE4383-9CBC-7F28-EA75-BCCB5CFFB096}"/>
              </a:ext>
            </a:extLst>
          </p:cNvPr>
          <p:cNvSpPr/>
          <p:nvPr/>
        </p:nvSpPr>
        <p:spPr>
          <a:xfrm>
            <a:off x="8708982" y="3233594"/>
            <a:ext cx="2476983" cy="10561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Iowan Old Style Roman" panose="02040602040506020204" pitchFamily="18" charset="0"/>
              </a:rPr>
              <a:t>Belief in election fraud theory</a:t>
            </a:r>
            <a:endParaRPr kumimoji="1" lang="zh-CN" altLang="en-US" sz="2000" dirty="0">
              <a:latin typeface="Iowan Old Style Roman" panose="02040602040506020204" pitchFamily="18" charset="0"/>
            </a:endParaRP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7B8DF3CA-BBCE-C9CE-0CFA-FAB17C2164E9}"/>
              </a:ext>
            </a:extLst>
          </p:cNvPr>
          <p:cNvSpPr/>
          <p:nvPr/>
        </p:nvSpPr>
        <p:spPr>
          <a:xfrm rot="1560926">
            <a:off x="7091978" y="2943149"/>
            <a:ext cx="1902920" cy="35881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76B12ECB-3E23-692D-EE24-D40257134096}"/>
              </a:ext>
            </a:extLst>
          </p:cNvPr>
          <p:cNvSpPr/>
          <p:nvPr/>
        </p:nvSpPr>
        <p:spPr>
          <a:xfrm>
            <a:off x="7156934" y="3627135"/>
            <a:ext cx="1638224" cy="35881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4B921F58-1C06-C45D-4C09-6EEB71093E60}"/>
              </a:ext>
            </a:extLst>
          </p:cNvPr>
          <p:cNvSpPr/>
          <p:nvPr/>
        </p:nvSpPr>
        <p:spPr>
          <a:xfrm rot="20143496">
            <a:off x="7084630" y="4353445"/>
            <a:ext cx="1902920" cy="35881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B1AB9D2-D2BA-F790-B037-04B8EF14FB88}"/>
              </a:ext>
            </a:extLst>
          </p:cNvPr>
          <p:cNvSpPr/>
          <p:nvPr/>
        </p:nvSpPr>
        <p:spPr>
          <a:xfrm>
            <a:off x="3419354" y="1986871"/>
            <a:ext cx="763928" cy="367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Iowan Old Style Roman" panose="02040602040506020204" pitchFamily="18" charset="0"/>
              </a:rPr>
              <a:t>Age</a:t>
            </a:r>
            <a:endParaRPr kumimoji="1" lang="zh-CN" altLang="en-US" dirty="0">
              <a:latin typeface="Iowan Old Style Roman" panose="02040602040506020204" pitchFamily="18" charset="0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7ABEDD76-B453-E539-254D-9CB6F0296D17}"/>
              </a:ext>
            </a:extLst>
          </p:cNvPr>
          <p:cNvSpPr/>
          <p:nvPr/>
        </p:nvSpPr>
        <p:spPr>
          <a:xfrm>
            <a:off x="1878723" y="2473007"/>
            <a:ext cx="2304560" cy="367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Iowan Old Style Roman" panose="02040602040506020204" pitchFamily="18" charset="0"/>
              </a:rPr>
              <a:t>Cognitive reflection</a:t>
            </a:r>
            <a:endParaRPr kumimoji="1" lang="zh-CN" altLang="en-US" dirty="0">
              <a:latin typeface="Iowan Old Style Roman" panose="02040602040506020204" pitchFamily="18" charset="0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30A1FAA9-AFF5-6C61-24C7-9B9007CD05F8}"/>
              </a:ext>
            </a:extLst>
          </p:cNvPr>
          <p:cNvSpPr/>
          <p:nvPr/>
        </p:nvSpPr>
        <p:spPr>
          <a:xfrm>
            <a:off x="1037896" y="2935994"/>
            <a:ext cx="3156962" cy="367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Iowan Old Style Roman" panose="02040602040506020204" pitchFamily="18" charset="0"/>
              </a:rPr>
              <a:t>Factual political knowledge</a:t>
            </a:r>
            <a:endParaRPr kumimoji="1" lang="zh-CN" altLang="en-US" dirty="0">
              <a:latin typeface="Iowan Old Style Roman" panose="02040602040506020204" pitchFamily="18" charset="0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759918DE-95C1-E8F6-E862-5CD489795F82}"/>
              </a:ext>
            </a:extLst>
          </p:cNvPr>
          <p:cNvSpPr/>
          <p:nvPr/>
        </p:nvSpPr>
        <p:spPr>
          <a:xfrm>
            <a:off x="2613963" y="4690271"/>
            <a:ext cx="1521035" cy="367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Iowan Old Style Roman" panose="02040602040506020204" pitchFamily="18" charset="0"/>
              </a:rPr>
              <a:t>Partisanship</a:t>
            </a:r>
            <a:endParaRPr kumimoji="1" lang="zh-CN" altLang="en-US" dirty="0">
              <a:latin typeface="Iowan Old Style Roman" panose="02040602040506020204" pitchFamily="18" charset="0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7329673F-C679-C0A6-0A6D-E22B6191E4A3}"/>
              </a:ext>
            </a:extLst>
          </p:cNvPr>
          <p:cNvSpPr/>
          <p:nvPr/>
        </p:nvSpPr>
        <p:spPr>
          <a:xfrm>
            <a:off x="1733681" y="3563797"/>
            <a:ext cx="2401318" cy="367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Iowan Old Style Roman" panose="02040602040506020204" pitchFamily="18" charset="0"/>
              </a:rPr>
              <a:t>Perceived immorality</a:t>
            </a:r>
            <a:endParaRPr kumimoji="1" lang="zh-CN" altLang="en-US" dirty="0">
              <a:latin typeface="Iowan Old Style Roman" panose="02040602040506020204" pitchFamily="18" charset="0"/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87EAA71-D639-DEE0-DCFD-C820626D0347}"/>
              </a:ext>
            </a:extLst>
          </p:cNvPr>
          <p:cNvSpPr/>
          <p:nvPr/>
        </p:nvSpPr>
        <p:spPr>
          <a:xfrm>
            <a:off x="1445343" y="4120846"/>
            <a:ext cx="2679145" cy="367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Iowan Old Style Roman" panose="02040602040506020204" pitchFamily="18" charset="0"/>
              </a:rPr>
              <a:t>Perceived incompetence</a:t>
            </a:r>
            <a:endParaRPr kumimoji="1" lang="zh-CN" altLang="en-US" dirty="0">
              <a:latin typeface="Iowan Old Style Roman" panose="02040602040506020204" pitchFamily="18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D0338E4C-33BE-8C97-C9C7-4E988529FE1E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4183282" y="2170395"/>
            <a:ext cx="995422" cy="46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1E4DFB7D-1537-7263-29BC-E41DA72845F8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4183283" y="2638945"/>
            <a:ext cx="995421" cy="1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78FD5B03-883A-995E-6476-D56FEE14E624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4194858" y="2638945"/>
            <a:ext cx="983846" cy="48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F8DAFAA-34A1-9406-9DEE-672873CB40A0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4134999" y="3747321"/>
            <a:ext cx="1043705" cy="4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7024FE7D-641A-3969-9322-0090ECD63188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 flipV="1">
            <a:off x="4124488" y="3796413"/>
            <a:ext cx="1054216" cy="50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058FDBB6-079A-9536-2F10-2340A8AFADA6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4134998" y="4873795"/>
            <a:ext cx="1055280" cy="10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形标注 10">
            <a:extLst>
              <a:ext uri="{FF2B5EF4-FFF2-40B4-BE49-F238E27FC236}">
                <a16:creationId xmlns:a16="http://schemas.microsoft.com/office/drawing/2014/main" id="{7555CACC-574F-0525-3A92-D21B307F2443}"/>
              </a:ext>
            </a:extLst>
          </p:cNvPr>
          <p:cNvSpPr/>
          <p:nvPr/>
        </p:nvSpPr>
        <p:spPr>
          <a:xfrm>
            <a:off x="7389467" y="934634"/>
            <a:ext cx="2067049" cy="862921"/>
          </a:xfrm>
          <a:prstGeom prst="wedgeEllipseCallout">
            <a:avLst>
              <a:gd name="adj1" fmla="val -52481"/>
              <a:gd name="adj2" fmla="val -5568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Iowan Old Style Roman" panose="02040602040506020204" pitchFamily="18" charset="0"/>
              </a:rPr>
              <a:t>2020 general election</a:t>
            </a:r>
            <a:endParaRPr kumimoji="1" lang="zh-CN" altLang="en-US" sz="1600" dirty="0">
              <a:latin typeface="Iowan Old Style Roman" panose="02040602040506020204" pitchFamily="18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4A99196-AA37-E970-A184-234C08F36919}"/>
              </a:ext>
            </a:extLst>
          </p:cNvPr>
          <p:cNvSpPr/>
          <p:nvPr/>
        </p:nvSpPr>
        <p:spPr>
          <a:xfrm>
            <a:off x="1935809" y="5168504"/>
            <a:ext cx="2199190" cy="367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Iowan Old Style Roman" panose="02040602040506020204" pitchFamily="18" charset="0"/>
              </a:rPr>
              <a:t>Out-party emotion</a:t>
            </a:r>
            <a:endParaRPr kumimoji="1" lang="zh-CN" altLang="en-US" dirty="0">
              <a:latin typeface="Iowan Old Style Roman" panose="02040602040506020204" pitchFamily="18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54E71D3B-A11F-A7EF-C0E4-104C85BBBD42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134999" y="4984980"/>
            <a:ext cx="1043705" cy="36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291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69C1C-CC8E-7772-EE9B-9C48D4A3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Research Significance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D2177-0FC3-3DA3-0E24-8B5FE2DA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512"/>
            <a:ext cx="10515600" cy="4678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kumimoji="1" lang="en-US" altLang="zh-CN" dirty="0">
                <a:latin typeface="Iowan Old Style Roman" panose="02040602040506020204" pitchFamily="18" charset="0"/>
              </a:rPr>
              <a:t>Adds to literature on election fraud</a:t>
            </a:r>
          </a:p>
          <a:p>
            <a:pPr lvl="1">
              <a:buFont typeface="Wingdings" pitchFamily="2" charset="2"/>
              <a:buChar char="u"/>
            </a:pP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Iowan Old Style Roman" panose="02040602040506020204" pitchFamily="18" charset="0"/>
              </a:rPr>
              <a:t>3 theories</a:t>
            </a:r>
          </a:p>
          <a:p>
            <a:pPr lvl="1">
              <a:buFont typeface="Wingdings" pitchFamily="2" charset="2"/>
              <a:buChar char="u"/>
            </a:pP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Iowan Old Style Roman" panose="02040602040506020204" pitchFamily="18" charset="0"/>
              </a:rPr>
              <a:t>quantitative study method</a:t>
            </a:r>
            <a:endParaRPr kumimoji="1" lang="en-US" altLang="zh-CN" dirty="0">
              <a:latin typeface="Iowan Old Style Roman" panose="02040602040506020204" pitchFamily="18" charset="0"/>
            </a:endParaRPr>
          </a:p>
          <a:p>
            <a:pPr>
              <a:buFont typeface="Wingdings" pitchFamily="2" charset="2"/>
              <a:buChar char="u"/>
            </a:pPr>
            <a:r>
              <a:rPr kumimoji="1" lang="en-US" altLang="zh-CN" dirty="0">
                <a:latin typeface="Iowan Old Style Roman" panose="02040602040506020204" pitchFamily="18" charset="0"/>
              </a:rPr>
              <a:t>Measures to dissolve the myth of election fraud</a:t>
            </a:r>
          </a:p>
          <a:p>
            <a:pPr lvl="1"/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Iowan Old Style Roman" panose="02040602040506020204" pitchFamily="18" charset="0"/>
              </a:rPr>
              <a:t>Transparency rather than secret ballot?</a:t>
            </a:r>
          </a:p>
          <a:p>
            <a:pPr lvl="1"/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Iowan Old Style Roman" panose="02040602040506020204" pitchFamily="18" charset="0"/>
              </a:rPr>
              <a:t>Stricter voter registration rules?</a:t>
            </a:r>
            <a:endParaRPr kumimoji="1" lang="en-US" altLang="zh-CN" dirty="0">
              <a:latin typeface="Iowan Old Style Roman" panose="02040602040506020204" pitchFamily="18" charset="0"/>
            </a:endParaRPr>
          </a:p>
          <a:p>
            <a:pPr lvl="1"/>
            <a:r>
              <a:rPr kumimoji="1" lang="en-US" altLang="zh-CN" dirty="0">
                <a:latin typeface="Iowan Old Style Roman" panose="02040602040506020204" pitchFamily="18" charset="0"/>
              </a:rPr>
              <a:t>Or </a:t>
            </a:r>
          </a:p>
          <a:p>
            <a:pPr lvl="1"/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Iowan Old Style Roman" panose="02040602040506020204" pitchFamily="18" charset="0"/>
              </a:rPr>
              <a:t>Political education/socialization</a:t>
            </a:r>
          </a:p>
          <a:p>
            <a:pPr lvl="1"/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Iowan Old Style Roman" panose="02040602040506020204" pitchFamily="18" charset="0"/>
              </a:rPr>
              <a:t>Finding common ground and reduce polarization</a:t>
            </a:r>
          </a:p>
          <a:p>
            <a:pPr lvl="1"/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Iowan Old Style Roman" panose="02040602040506020204" pitchFamily="18" charset="0"/>
              </a:rPr>
              <a:t>A better system with higher levels of morality and competence</a:t>
            </a:r>
          </a:p>
        </p:txBody>
      </p:sp>
    </p:spTree>
    <p:extLst>
      <p:ext uri="{BB962C8B-B14F-4D97-AF65-F5344CB8AC3E}">
        <p14:creationId xmlns:p14="http://schemas.microsoft.com/office/powerpoint/2010/main" val="20201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7C007-66D0-6D3A-CDC2-91DD02EF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1" y="78452"/>
            <a:ext cx="10910104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Palatino Linotype" panose="02040502050505030304" pitchFamily="18" charset="0"/>
              </a:rPr>
              <a:t>Procedure</a:t>
            </a:r>
            <a:endParaRPr kumimoji="1" lang="zh-CN" alt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66ED14-7C5F-E50D-2399-E3431B7EFE05}"/>
              </a:ext>
            </a:extLst>
          </p:cNvPr>
          <p:cNvSpPr txBox="1"/>
          <p:nvPr/>
        </p:nvSpPr>
        <p:spPr>
          <a:xfrm>
            <a:off x="651641" y="1404015"/>
            <a:ext cx="10794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Iowan Old Style Roman" panose="02040602040506020204" pitchFamily="18" charset="0"/>
              </a:rPr>
              <a:t>Step 1: Questionnaire </a:t>
            </a:r>
          </a:p>
          <a:p>
            <a:r>
              <a:rPr kumimoji="1" lang="en-US" altLang="zh-CN" sz="2400" dirty="0">
                <a:latin typeface="Iowan Old Style Roman" panose="02040602040506020204" pitchFamily="18" charset="0"/>
              </a:rPr>
              <a:t>Step 2: Factor analysis</a:t>
            </a:r>
          </a:p>
          <a:p>
            <a:r>
              <a:rPr kumimoji="1" lang="en-US" altLang="zh-CN" sz="2400" dirty="0">
                <a:latin typeface="Iowan Old Style Roman" panose="02040602040506020204" pitchFamily="18" charset="0"/>
              </a:rPr>
              <a:t>Step 3: Correlation</a:t>
            </a:r>
          </a:p>
          <a:p>
            <a:r>
              <a:rPr kumimoji="1" lang="en-US" altLang="zh-CN" sz="2400" dirty="0">
                <a:latin typeface="Iowan Old Style Roman" panose="02040602040506020204" pitchFamily="18" charset="0"/>
              </a:rPr>
              <a:t>Step 4: Regression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9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7C007-66D0-6D3A-CDC2-91DD02EF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1" y="78452"/>
            <a:ext cx="10910104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Palatino Linotype" panose="02040502050505030304" pitchFamily="18" charset="0"/>
              </a:rPr>
              <a:t>Procedure</a:t>
            </a:r>
            <a:endParaRPr kumimoji="1" lang="zh-CN" alt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66ED14-7C5F-E50D-2399-E3431B7EFE05}"/>
              </a:ext>
            </a:extLst>
          </p:cNvPr>
          <p:cNvSpPr txBox="1"/>
          <p:nvPr/>
        </p:nvSpPr>
        <p:spPr>
          <a:xfrm>
            <a:off x="651641" y="1404015"/>
            <a:ext cx="107944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highlight>
                  <a:srgbClr val="FFFF00"/>
                </a:highlight>
                <a:latin typeface="Iowan Old Style Roman" panose="02040602040506020204" pitchFamily="18" charset="0"/>
              </a:rPr>
              <a:t>Step 1: Questionnaire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Design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Survey Monkey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Altogether 50 questions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Distribution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Pilot survey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Snowball sampling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December 2022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N=100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2: Factor analysis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3: Correlation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4: Regression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Iowan Old Style Roman" panose="0204060204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7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7C007-66D0-6D3A-CDC2-91DD02EF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1" y="78452"/>
            <a:ext cx="10910104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Palatino Linotype" panose="02040502050505030304" pitchFamily="18" charset="0"/>
              </a:rPr>
              <a:t>Procedure</a:t>
            </a:r>
            <a:endParaRPr kumimoji="1" lang="zh-CN" alt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66ED14-7C5F-E50D-2399-E3431B7EFE05}"/>
              </a:ext>
            </a:extLst>
          </p:cNvPr>
          <p:cNvSpPr txBox="1"/>
          <p:nvPr/>
        </p:nvSpPr>
        <p:spPr>
          <a:xfrm>
            <a:off x="651641" y="1404015"/>
            <a:ext cx="107944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highlight>
                  <a:srgbClr val="FFFF00"/>
                </a:highlight>
                <a:latin typeface="Iowan Old Style Roman" panose="02040602040506020204" pitchFamily="18" charset="0"/>
              </a:rPr>
              <a:t>Step 1: Questionnaire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Design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Survey Monkey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Altogether 50 questions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Distribution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Pilot survey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Snowball sampling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December 2022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N=100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2: Factor analysis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3: Correlation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4: Regression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Iowan Old Style Roman" panose="0204060204050602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F92D2A-2261-89BD-7D9D-367ACEC4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408" y="2894160"/>
            <a:ext cx="5569346" cy="3696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DF26E6-6D71-C760-3DB7-A2CFB1375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408" y="741233"/>
            <a:ext cx="5591723" cy="184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2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B66ED14-7C5F-E50D-2399-E3431B7EFE05}"/>
              </a:ext>
            </a:extLst>
          </p:cNvPr>
          <p:cNvSpPr txBox="1"/>
          <p:nvPr/>
        </p:nvSpPr>
        <p:spPr>
          <a:xfrm>
            <a:off x="651641" y="1404015"/>
            <a:ext cx="107944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highlight>
                  <a:srgbClr val="FFFF00"/>
                </a:highlight>
                <a:latin typeface="Iowan Old Style Roman" panose="02040602040506020204" pitchFamily="18" charset="0"/>
              </a:rPr>
              <a:t>Step 1: Questionnaire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Design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Survey Monkey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Altogether 50 questions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Distribution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Pilot survey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Snowball sampling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December 2022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N=100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2: Factor analysis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3: Correlation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4: Regression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Iowan Old Style Roman" panose="020406020405060202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A7C007-66D0-6D3A-CDC2-91DD02EF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1" y="78452"/>
            <a:ext cx="10910104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Palatino Linotype" panose="02040502050505030304" pitchFamily="18" charset="0"/>
              </a:rPr>
              <a:t>Procedure</a:t>
            </a:r>
            <a:endParaRPr kumimoji="1" lang="zh-CN" altLang="en-US" sz="3600" dirty="0">
              <a:latin typeface="Palatino Linotype" panose="0204050205050503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F92D2A-2261-89BD-7D9D-367ACEC4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408" y="2894160"/>
            <a:ext cx="5569346" cy="3696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DF26E6-6D71-C760-3DB7-A2CFB1375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92" y="1692036"/>
            <a:ext cx="10536062" cy="34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15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B66ED14-7C5F-E50D-2399-E3431B7EFE05}"/>
              </a:ext>
            </a:extLst>
          </p:cNvPr>
          <p:cNvSpPr txBox="1"/>
          <p:nvPr/>
        </p:nvSpPr>
        <p:spPr>
          <a:xfrm>
            <a:off x="651641" y="1404015"/>
            <a:ext cx="107944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highlight>
                  <a:srgbClr val="FFFF00"/>
                </a:highlight>
                <a:latin typeface="Iowan Old Style Roman" panose="02040602040506020204" pitchFamily="18" charset="0"/>
              </a:rPr>
              <a:t>Step 1: Questionnaire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Design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Survey Monkey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Altogether 50 questions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Distribution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Pilot survey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Snowball sampling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December 2022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N=100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2: Factor analysis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3: Correlation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4: Regression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Iowan Old Style Roman" panose="020406020405060202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A7C007-66D0-6D3A-CDC2-91DD02EF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1" y="78452"/>
            <a:ext cx="10910104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Palatino Linotype" panose="02040502050505030304" pitchFamily="18" charset="0"/>
              </a:rPr>
              <a:t>Procedure</a:t>
            </a:r>
            <a:endParaRPr kumimoji="1" lang="zh-CN" altLang="en-US" sz="3600" dirty="0">
              <a:latin typeface="Palatino Linotype" panose="0204050205050503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DF26E6-6D71-C760-3DB7-A2CFB1375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408" y="875779"/>
            <a:ext cx="5569346" cy="18363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CF92D2A-2261-89BD-7D9D-367ACEC45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776" y="189856"/>
            <a:ext cx="9817978" cy="651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60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7C007-66D0-6D3A-CDC2-91DD02EF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1" y="78452"/>
            <a:ext cx="10910104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Palatino Linotype" panose="02040502050505030304" pitchFamily="18" charset="0"/>
              </a:rPr>
              <a:t>Procedure</a:t>
            </a:r>
            <a:endParaRPr kumimoji="1" lang="zh-CN" alt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66ED14-7C5F-E50D-2399-E3431B7EFE05}"/>
              </a:ext>
            </a:extLst>
          </p:cNvPr>
          <p:cNvSpPr txBox="1"/>
          <p:nvPr/>
        </p:nvSpPr>
        <p:spPr>
          <a:xfrm>
            <a:off x="651641" y="1404015"/>
            <a:ext cx="107944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highlight>
                  <a:srgbClr val="FFFF00"/>
                </a:highlight>
                <a:latin typeface="Iowan Old Style Roman" panose="02040602040506020204" pitchFamily="18" charset="0"/>
              </a:rPr>
              <a:t>Step 1: Questionnaire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Design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Survey Monkey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Altogether 50 questions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Distribution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Pilot survey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Snowball sampling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December 2022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N=100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2: Factor analysis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3: Correlation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4: Regression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Iowan Old Style Roman" panose="0204060204050602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F92D2A-2261-89BD-7D9D-367ACEC4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408" y="2894160"/>
            <a:ext cx="5569346" cy="3696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DF26E6-6D71-C760-3DB7-A2CFB1375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408" y="741233"/>
            <a:ext cx="5591723" cy="184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55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7C007-66D0-6D3A-CDC2-91DD02EF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1" y="78452"/>
            <a:ext cx="10910104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Palatino Linotype" panose="02040502050505030304" pitchFamily="18" charset="0"/>
              </a:rPr>
              <a:t>Procedure</a:t>
            </a:r>
            <a:endParaRPr kumimoji="1" lang="zh-CN" alt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66ED14-7C5F-E50D-2399-E3431B7EFE05}"/>
              </a:ext>
            </a:extLst>
          </p:cNvPr>
          <p:cNvSpPr txBox="1"/>
          <p:nvPr/>
        </p:nvSpPr>
        <p:spPr>
          <a:xfrm>
            <a:off x="651641" y="1404015"/>
            <a:ext cx="107944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1: Questionnaire </a:t>
            </a:r>
          </a:p>
          <a:p>
            <a:r>
              <a:rPr kumimoji="1" lang="en-US" altLang="zh-CN" sz="2400" dirty="0">
                <a:highlight>
                  <a:srgbClr val="FFFF00"/>
                </a:highlight>
                <a:latin typeface="Iowan Old Style Roman" panose="02040602040506020204" pitchFamily="18" charset="0"/>
              </a:rPr>
              <a:t>Step 2: Factor analysis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To reduce variables into factors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Varimax: independent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KMO and Bartlett’s Test&gt;0.5?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Factors with eigenvalue&gt;1?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Components of new factors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3 factors are expected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3: Correlation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Step 4: Regression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Iowan Old Style Roman" panose="020406020405060202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BB94C7-C380-D34D-7E7B-0454E53D1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073" y="1997044"/>
            <a:ext cx="5812584" cy="16336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3695B4-78B8-5876-FE59-112B7FA7F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073" y="3882036"/>
            <a:ext cx="4013200" cy="4343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64CEC0-8546-6EC8-0437-6C39F2770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073" y="220947"/>
            <a:ext cx="4327984" cy="16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0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933</Words>
  <Application>Microsoft Macintosh PowerPoint</Application>
  <PresentationFormat>宽屏</PresentationFormat>
  <Paragraphs>291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Iowan Old Style Roman</vt:lpstr>
      <vt:lpstr>Palatino Linotype</vt:lpstr>
      <vt:lpstr>Wingdings</vt:lpstr>
      <vt:lpstr>Office 主题​​</vt:lpstr>
      <vt:lpstr>Data and Method</vt:lpstr>
      <vt:lpstr>RQ: Why do people believe in election fraud theory?</vt:lpstr>
      <vt:lpstr>Procedure</vt:lpstr>
      <vt:lpstr>Procedure</vt:lpstr>
      <vt:lpstr>Procedure</vt:lpstr>
      <vt:lpstr>Procedure</vt:lpstr>
      <vt:lpstr>Procedure</vt:lpstr>
      <vt:lpstr>Procedure</vt:lpstr>
      <vt:lpstr>Procedure</vt:lpstr>
      <vt:lpstr>Procedure</vt:lpstr>
      <vt:lpstr>Procedure</vt:lpstr>
      <vt:lpstr>Procedure</vt:lpstr>
      <vt:lpstr>Procedure</vt:lpstr>
      <vt:lpstr>Procedure</vt:lpstr>
      <vt:lpstr>Step 3: Simple Correlation Coefficients (r) between Research variables</vt:lpstr>
      <vt:lpstr>Step 3: Simple Correlation Coefficients (r) between Research variables</vt:lpstr>
      <vt:lpstr>Procedure</vt:lpstr>
      <vt:lpstr>Procedure</vt:lpstr>
      <vt:lpstr>Procedure</vt:lpstr>
      <vt:lpstr>Research Significance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Method</dc:title>
  <dc:creator>Zan Eliza</dc:creator>
  <cp:lastModifiedBy>Zan Eliza</cp:lastModifiedBy>
  <cp:revision>14</cp:revision>
  <dcterms:created xsi:type="dcterms:W3CDTF">2022-11-28T07:39:20Z</dcterms:created>
  <dcterms:modified xsi:type="dcterms:W3CDTF">2022-11-28T15:25:26Z</dcterms:modified>
</cp:coreProperties>
</file>