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99" r:id="rId2"/>
    <p:sldId id="295" r:id="rId3"/>
    <p:sldId id="298" r:id="rId4"/>
    <p:sldId id="284" r:id="rId5"/>
    <p:sldId id="283" r:id="rId6"/>
    <p:sldId id="291" r:id="rId7"/>
    <p:sldId id="302" r:id="rId8"/>
    <p:sldId id="303" r:id="rId9"/>
    <p:sldId id="256" r:id="rId10"/>
    <p:sldId id="259" r:id="rId11"/>
    <p:sldId id="293" r:id="rId12"/>
    <p:sldId id="294" r:id="rId13"/>
    <p:sldId id="262" r:id="rId14"/>
    <p:sldId id="261" r:id="rId15"/>
    <p:sldId id="263" r:id="rId16"/>
    <p:sldId id="266" r:id="rId17"/>
    <p:sldId id="269" r:id="rId18"/>
    <p:sldId id="270" r:id="rId19"/>
    <p:sldId id="271" r:id="rId20"/>
    <p:sldId id="273" r:id="rId21"/>
    <p:sldId id="286" r:id="rId22"/>
    <p:sldId id="304" r:id="rId23"/>
    <p:sldId id="285" r:id="rId24"/>
    <p:sldId id="277" r:id="rId25"/>
    <p:sldId id="279" r:id="rId26"/>
    <p:sldId id="280" r:id="rId27"/>
    <p:sldId id="281" r:id="rId28"/>
    <p:sldId id="282" r:id="rId29"/>
    <p:sldId id="300" r:id="rId30"/>
    <p:sldId id="297" r:id="rId31"/>
    <p:sldId id="307" r:id="rId32"/>
    <p:sldId id="308" r:id="rId33"/>
    <p:sldId id="310" r:id="rId34"/>
    <p:sldId id="309" r:id="rId35"/>
    <p:sldId id="311" r:id="rId36"/>
    <p:sldId id="312" r:id="rId37"/>
    <p:sldId id="313" r:id="rId38"/>
    <p:sldId id="314" r:id="rId39"/>
    <p:sldId id="316" r:id="rId40"/>
    <p:sldId id="315" r:id="rId41"/>
    <p:sldId id="296" r:id="rId42"/>
    <p:sldId id="265"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602"/>
    <p:restoredTop sz="94663"/>
  </p:normalViewPr>
  <p:slideViewPr>
    <p:cSldViewPr snapToGrid="0">
      <p:cViewPr varScale="1">
        <p:scale>
          <a:sx n="99" d="100"/>
          <a:sy n="99" d="100"/>
        </p:scale>
        <p:origin x="248"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Percentage</c:v>
                </c:pt>
              </c:strCache>
            </c:strRef>
          </c:tx>
          <c:spPr>
            <a:solidFill>
              <a:srgbClr val="FFC000"/>
            </a:solidFill>
            <a:ln w="19050">
              <a:solidFill>
                <a:schemeClr val="accent1"/>
              </a:solidFill>
            </a:ln>
            <a:effectLst/>
          </c:spPr>
          <c:explosion val="23"/>
          <c:dPt>
            <c:idx val="0"/>
            <c:bubble3D val="0"/>
            <c:spPr>
              <a:solidFill>
                <a:schemeClr val="bg1"/>
              </a:solidFill>
              <a:ln w="19050">
                <a:solidFill>
                  <a:schemeClr val="accent1"/>
                </a:solidFill>
              </a:ln>
              <a:effectLst/>
            </c:spPr>
            <c:extLst>
              <c:ext xmlns:c16="http://schemas.microsoft.com/office/drawing/2014/chart" uri="{C3380CC4-5D6E-409C-BE32-E72D297353CC}">
                <c16:uniqueId val="{00000002-1CCC-9148-8D7F-207DDE1ADDE3}"/>
              </c:ext>
            </c:extLst>
          </c:dPt>
          <c:dPt>
            <c:idx val="1"/>
            <c:bubble3D val="0"/>
            <c:spPr>
              <a:solidFill>
                <a:srgbClr val="FFC000"/>
              </a:solidFill>
              <a:ln w="19050">
                <a:solidFill>
                  <a:schemeClr val="accent1"/>
                </a:solidFill>
              </a:ln>
              <a:effectLst/>
            </c:spPr>
            <c:extLst>
              <c:ext xmlns:c16="http://schemas.microsoft.com/office/drawing/2014/chart" uri="{C3380CC4-5D6E-409C-BE32-E72D297353CC}">
                <c16:uniqueId val="{00000003-1CCC-9148-8D7F-207DDE1ADDE3}"/>
              </c:ext>
            </c:extLst>
          </c:dPt>
          <c:dPt>
            <c:idx val="2"/>
            <c:bubble3D val="0"/>
            <c:spPr>
              <a:solidFill>
                <a:srgbClr val="FFC000"/>
              </a:solidFill>
              <a:ln w="19050">
                <a:solidFill>
                  <a:schemeClr val="accent1"/>
                </a:solidFill>
              </a:ln>
              <a:effectLst/>
            </c:spPr>
            <c:extLst>
              <c:ext xmlns:c16="http://schemas.microsoft.com/office/drawing/2014/chart" uri="{C3380CC4-5D6E-409C-BE32-E72D297353CC}">
                <c16:uniqueId val="{00000001-1CCC-9148-8D7F-207DDE1ADDE3}"/>
              </c:ext>
            </c:extLst>
          </c:dPt>
          <c:dLbls>
            <c:dLbl>
              <c:idx val="0"/>
              <c:tx>
                <c:rich>
                  <a:bodyPr rot="0" spcFirstLastPara="1" vertOverflow="ellipsis" vert="horz" wrap="square" lIns="38100" tIns="19050" rIns="38100" bIns="19050" anchor="ctr" anchorCtr="1">
                    <a:spAutoFit/>
                  </a:bodyPr>
                  <a:lstStyle/>
                  <a:p>
                    <a:pPr>
                      <a:defRPr sz="1050" b="1" i="0" u="none" strike="noStrike" kern="1200" baseline="0">
                        <a:solidFill>
                          <a:schemeClr val="accent1"/>
                        </a:solidFill>
                        <a:latin typeface="Palatino Linotype" panose="02040502050505030304" pitchFamily="18" charset="0"/>
                        <a:ea typeface="+mn-ea"/>
                        <a:cs typeface="+mn-cs"/>
                      </a:defRPr>
                    </a:pPr>
                    <a:fld id="{67D00E07-4714-4947-B074-4816E818535F}" type="CATEGORYNAME">
                      <a:rPr lang="en-US" altLang="zh-CN" sz="1050" smtClean="0"/>
                      <a:pPr>
                        <a:defRPr sz="1050">
                          <a:latin typeface="Palatino Linotype" panose="02040502050505030304" pitchFamily="18" charset="0"/>
                        </a:defRPr>
                      </a:pPr>
                      <a:t>[类别名称]</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accent1"/>
                      </a:solidFill>
                      <a:latin typeface="Palatino Linotype" panose="02040502050505030304" pitchFamily="18" charset="0"/>
                      <a:ea typeface="+mn-ea"/>
                      <a:cs typeface="+mn-cs"/>
                    </a:defRPr>
                  </a:pPr>
                  <a:endParaRPr lang="zh-CN"/>
                </a:p>
              </c:txPr>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1CCC-9148-8D7F-207DDE1ADDE3}"/>
                </c:ext>
              </c:extLst>
            </c:dLbl>
            <c:dLbl>
              <c:idx val="1"/>
              <c:tx>
                <c:rich>
                  <a:bodyPr rot="0" spcFirstLastPara="1" vertOverflow="ellipsis" vert="horz" wrap="square" lIns="38100" tIns="19050" rIns="38100" bIns="19050" anchor="ctr" anchorCtr="1">
                    <a:spAutoFit/>
                  </a:bodyPr>
                  <a:lstStyle/>
                  <a:p>
                    <a:pPr>
                      <a:defRPr sz="1050" b="1" i="0" u="none" strike="noStrike" kern="1200" baseline="0">
                        <a:solidFill>
                          <a:schemeClr val="accent1"/>
                        </a:solidFill>
                        <a:latin typeface="Palatino Linotype" panose="02040502050505030304" pitchFamily="18" charset="0"/>
                        <a:ea typeface="+mn-ea"/>
                        <a:cs typeface="+mn-cs"/>
                      </a:defRPr>
                    </a:pPr>
                    <a:fld id="{4C6C9DF1-B49D-AC4E-A67E-C9A4A613F28C}" type="CATEGORYNAME">
                      <a:rPr lang="en-US" altLang="zh-CN" sz="1050" smtClean="0"/>
                      <a:pPr>
                        <a:defRPr sz="1050">
                          <a:latin typeface="Palatino Linotype" panose="02040502050505030304" pitchFamily="18" charset="0"/>
                        </a:defRPr>
                      </a:pPr>
                      <a:t>[类别名称]</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accent1"/>
                      </a:solidFill>
                      <a:latin typeface="Palatino Linotype" panose="02040502050505030304" pitchFamily="18" charset="0"/>
                      <a:ea typeface="+mn-ea"/>
                      <a:cs typeface="+mn-cs"/>
                    </a:defRPr>
                  </a:pPr>
                  <a:endParaRPr lang="zh-CN"/>
                </a:p>
              </c:txPr>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1CCC-9148-8D7F-207DDE1ADDE3}"/>
                </c:ext>
              </c:extLst>
            </c:dLbl>
            <c:dLbl>
              <c:idx val="2"/>
              <c:tx>
                <c:rich>
                  <a:bodyPr rot="0" spcFirstLastPara="1" vertOverflow="ellipsis" vert="horz" wrap="square" lIns="38100" tIns="19050" rIns="38100" bIns="19050" anchor="ctr" anchorCtr="1">
                    <a:spAutoFit/>
                  </a:bodyPr>
                  <a:lstStyle/>
                  <a:p>
                    <a:pPr>
                      <a:defRPr sz="1050" b="1" i="0" u="none" strike="noStrike" kern="1200" baseline="0">
                        <a:solidFill>
                          <a:schemeClr val="accent1"/>
                        </a:solidFill>
                        <a:latin typeface="Palatino Linotype" panose="02040502050505030304" pitchFamily="18" charset="0"/>
                        <a:ea typeface="+mn-ea"/>
                        <a:cs typeface="+mn-cs"/>
                      </a:defRPr>
                    </a:pPr>
                    <a:fld id="{EAAA6356-247A-384C-ADFB-05784DFC3977}" type="CATEGORYNAME">
                      <a:rPr lang="en-US" altLang="zh-CN" sz="1050" smtClean="0"/>
                      <a:pPr>
                        <a:defRPr sz="1050">
                          <a:latin typeface="Palatino Linotype" panose="02040502050505030304" pitchFamily="18" charset="0"/>
                        </a:defRPr>
                      </a:pPr>
                      <a:t>[类别名称]</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accent1"/>
                      </a:solidFill>
                      <a:latin typeface="Palatino Linotype" panose="02040502050505030304" pitchFamily="18" charset="0"/>
                      <a:ea typeface="+mn-ea"/>
                      <a:cs typeface="+mn-cs"/>
                    </a:defRPr>
                  </a:pPr>
                  <a:endParaRPr lang="zh-CN"/>
                </a:p>
              </c:txPr>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CCC-9148-8D7F-207DDE1ADDE3}"/>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accent1"/>
                    </a:solidFill>
                    <a:latin typeface="+mn-lt"/>
                    <a:ea typeface="+mn-ea"/>
                    <a:cs typeface="+mn-cs"/>
                  </a:defRPr>
                </a:pPr>
                <a:endParaRPr lang="zh-CN"/>
              </a:p>
            </c:txPr>
            <c:dLblPos val="inEnd"/>
            <c:showLegendKey val="0"/>
            <c:showVal val="0"/>
            <c:showCatName val="1"/>
            <c:showSerName val="0"/>
            <c:showPercent val="1"/>
            <c:showBubbleSize val="0"/>
            <c:showLeaderLines val="1"/>
            <c:leaderLines>
              <c:spPr>
                <a:ln w="9525">
                  <a:solidFill>
                    <a:schemeClr val="accent1">
                      <a:lumMod val="60000"/>
                      <a:lumOff val="40000"/>
                    </a:schemeClr>
                  </a:solidFill>
                </a:ln>
                <a:effectLst/>
              </c:spPr>
            </c:leaderLines>
            <c:extLst>
              <c:ext xmlns:c15="http://schemas.microsoft.com/office/drawing/2012/chart" uri="{CE6537A1-D6FC-4f65-9D91-7224C49458BB}"/>
            </c:extLst>
          </c:dLbls>
          <c:cat>
            <c:strRef>
              <c:f>Sheet1!$A$3:$A$5</c:f>
              <c:strCache>
                <c:ptCount val="3"/>
                <c:pt idx="0">
                  <c:v>Others</c:v>
                </c:pt>
                <c:pt idx="1">
                  <c:v>Mexican origin-Foreign born</c:v>
                </c:pt>
                <c:pt idx="2">
                  <c:v>Mexican origin-native born</c:v>
                </c:pt>
              </c:strCache>
            </c:strRef>
          </c:cat>
          <c:val>
            <c:numRef>
              <c:f>Sheet1!$B$3:$B$5</c:f>
              <c:numCache>
                <c:formatCode>General</c:formatCode>
                <c:ptCount val="3"/>
                <c:pt idx="0">
                  <c:v>65.3</c:v>
                </c:pt>
                <c:pt idx="1">
                  <c:v>17.350000000000001</c:v>
                </c:pt>
                <c:pt idx="2">
                  <c:v>17.350000000000001</c:v>
                </c:pt>
              </c:numCache>
            </c:numRef>
          </c:val>
          <c:extLst>
            <c:ext xmlns:c16="http://schemas.microsoft.com/office/drawing/2014/chart" uri="{C3380CC4-5D6E-409C-BE32-E72D297353CC}">
              <c16:uniqueId val="{00000000-1CCC-9148-8D7F-207DDE1ADDE3}"/>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alpha val="0"/>
      </a:schemeClr>
    </a:solidFill>
    <a:ln w="9525" cap="flat" cmpd="sng" algn="ctr">
      <a:no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zh-CN"/>
        </a:p>
      </c:txPr>
    </c:title>
    <c:autoTitleDeleted val="0"/>
    <c:plotArea>
      <c:layout/>
      <c:pieChart>
        <c:varyColors val="1"/>
        <c:ser>
          <c:idx val="0"/>
          <c:order val="0"/>
          <c:tx>
            <c:strRef>
              <c:f>Sheet1!$B$1</c:f>
              <c:strCache>
                <c:ptCount val="1"/>
                <c:pt idx="0">
                  <c:v>Percentage</c:v>
                </c:pt>
              </c:strCache>
            </c:strRef>
          </c:tx>
          <c:spPr>
            <a:solidFill>
              <a:srgbClr val="FFC000"/>
            </a:solidFill>
            <a:ln w="19050">
              <a:solidFill>
                <a:schemeClr val="accent1"/>
              </a:solidFill>
            </a:ln>
            <a:effectLst/>
          </c:spPr>
          <c:explosion val="15"/>
          <c:dPt>
            <c:idx val="0"/>
            <c:bubble3D val="0"/>
            <c:spPr>
              <a:solidFill>
                <a:srgbClr val="FFC000"/>
              </a:solidFill>
              <a:ln w="19050">
                <a:solidFill>
                  <a:schemeClr val="accent1"/>
                </a:solidFill>
              </a:ln>
              <a:effectLst/>
            </c:spPr>
            <c:extLst>
              <c:ext xmlns:c16="http://schemas.microsoft.com/office/drawing/2014/chart" uri="{C3380CC4-5D6E-409C-BE32-E72D297353CC}">
                <c16:uniqueId val="{00000001-C86D-384D-9B1C-658B55BD5000}"/>
              </c:ext>
            </c:extLst>
          </c:dPt>
          <c:dPt>
            <c:idx val="1"/>
            <c:bubble3D val="0"/>
            <c:spPr>
              <a:solidFill>
                <a:srgbClr val="FFC000"/>
              </a:solidFill>
              <a:ln w="19050">
                <a:solidFill>
                  <a:schemeClr val="accent1"/>
                </a:solidFill>
              </a:ln>
              <a:effectLst/>
            </c:spPr>
            <c:extLst>
              <c:ext xmlns:c16="http://schemas.microsoft.com/office/drawing/2014/chart" uri="{C3380CC4-5D6E-409C-BE32-E72D297353CC}">
                <c16:uniqueId val="{00000002-C86D-384D-9B1C-658B55BD5000}"/>
              </c:ext>
            </c:extLst>
          </c:dPt>
          <c:dPt>
            <c:idx val="2"/>
            <c:bubble3D val="0"/>
            <c:spPr>
              <a:solidFill>
                <a:schemeClr val="bg1"/>
              </a:solidFill>
              <a:ln w="19050">
                <a:solidFill>
                  <a:schemeClr val="accent1"/>
                </a:solidFill>
              </a:ln>
              <a:effectLst/>
            </c:spPr>
            <c:extLst>
              <c:ext xmlns:c16="http://schemas.microsoft.com/office/drawing/2014/chart" uri="{C3380CC4-5D6E-409C-BE32-E72D297353CC}">
                <c16:uniqueId val="{00000003-C86D-384D-9B1C-658B55BD5000}"/>
              </c:ext>
            </c:extLst>
          </c:dPt>
          <c:dPt>
            <c:idx val="3"/>
            <c:bubble3D val="0"/>
            <c:spPr>
              <a:solidFill>
                <a:srgbClr val="FFC000"/>
              </a:solidFill>
              <a:ln w="19050">
                <a:solidFill>
                  <a:schemeClr val="accent1"/>
                </a:solidFill>
              </a:ln>
              <a:effectLst/>
            </c:spPr>
            <c:extLst>
              <c:ext xmlns:c16="http://schemas.microsoft.com/office/drawing/2014/chart" uri="{C3380CC4-5D6E-409C-BE32-E72D297353CC}">
                <c16:uniqueId val="{00000007-66F6-594B-8941-5D49ABC5AD08}"/>
              </c:ext>
            </c:extLst>
          </c:dPt>
          <c:dLbls>
            <c:dLbl>
              <c:idx val="0"/>
              <c:tx>
                <c:rich>
                  <a:bodyPr/>
                  <a:lstStyle/>
                  <a:p>
                    <a:fld id="{EDA7FA5F-D029-0F45-8129-4A1DCCF13DAA}" type="CATEGORYNAME">
                      <a:rPr lang="en-US" altLang="zh-CN" smtClean="0"/>
                      <a:pPr/>
                      <a:t>[类别名称]</a:t>
                    </a:fld>
                    <a:endParaRPr lang="zh-CN" altLang="en-US"/>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C86D-384D-9B1C-658B55BD5000}"/>
                </c:ext>
              </c:extLst>
            </c:dLbl>
            <c:dLbl>
              <c:idx val="1"/>
              <c:tx>
                <c:rich>
                  <a:bodyPr/>
                  <a:lstStyle/>
                  <a:p>
                    <a:fld id="{7D7E09DA-E020-E24A-8E5D-7FDCC5951CE3}" type="CATEGORYNAME">
                      <a:rPr lang="en-US" altLang="zh-CN" smtClean="0"/>
                      <a:pPr/>
                      <a:t>[类别名称]</a:t>
                    </a:fld>
                    <a:endParaRPr lang="zh-CN" altLang="en-US"/>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C86D-384D-9B1C-658B55BD5000}"/>
                </c:ext>
              </c:extLst>
            </c:dLbl>
            <c:dLbl>
              <c:idx val="2"/>
              <c:tx>
                <c:rich>
                  <a:bodyPr/>
                  <a:lstStyle/>
                  <a:p>
                    <a:fld id="{EAABB714-8048-F649-8243-7529C05D5546}" type="CATEGORYNAME">
                      <a:rPr lang="en-US" altLang="zh-CN" smtClean="0"/>
                      <a:pPr/>
                      <a:t>[类别名称]</a:t>
                    </a:fld>
                    <a:endParaRPr lang="zh-CN" altLang="en-US"/>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6D-384D-9B1C-658B55BD5000}"/>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accent1"/>
                    </a:solidFill>
                    <a:latin typeface="Palatino Linotype" panose="02040502050505030304" pitchFamily="18" charset="0"/>
                    <a:ea typeface="+mn-ea"/>
                    <a:cs typeface="+mn-cs"/>
                  </a:defRPr>
                </a:pPr>
                <a:endParaRPr lang="zh-CN"/>
              </a:p>
            </c:txPr>
            <c:dLblPos val="inEnd"/>
            <c:showLegendKey val="0"/>
            <c:showVal val="0"/>
            <c:showCatName val="1"/>
            <c:showSerName val="0"/>
            <c:showPercent val="1"/>
            <c:showBubbleSize val="0"/>
            <c:showLeaderLines val="1"/>
            <c:leaderLines>
              <c:spPr>
                <a:ln w="9525">
                  <a:solidFill>
                    <a:schemeClr val="accent1">
                      <a:lumMod val="60000"/>
                      <a:lumOff val="40000"/>
                    </a:schemeClr>
                  </a:solidFill>
                </a:ln>
                <a:effectLst/>
              </c:spPr>
            </c:leaderLines>
            <c:extLst>
              <c:ext xmlns:c15="http://schemas.microsoft.com/office/drawing/2012/chart" uri="{CE6537A1-D6FC-4f65-9D91-7224C49458BB}"/>
            </c:extLst>
          </c:dLbls>
          <c:cat>
            <c:strRef>
              <c:f>Sheet1!$A$2:$A$5</c:f>
              <c:strCache>
                <c:ptCount val="3"/>
                <c:pt idx="0">
                  <c:v>Mexican origin-foreign born</c:v>
                </c:pt>
                <c:pt idx="1">
                  <c:v>Mexican origin-native born</c:v>
                </c:pt>
                <c:pt idx="2">
                  <c:v>Others</c:v>
                </c:pt>
              </c:strCache>
            </c:strRef>
          </c:cat>
          <c:val>
            <c:numRef>
              <c:f>Sheet1!$B$2:$B$5</c:f>
              <c:numCache>
                <c:formatCode>General</c:formatCode>
                <c:ptCount val="4"/>
                <c:pt idx="0">
                  <c:v>26.15</c:v>
                </c:pt>
                <c:pt idx="1">
                  <c:v>26.15</c:v>
                </c:pt>
                <c:pt idx="2">
                  <c:v>47.7</c:v>
                </c:pt>
              </c:numCache>
            </c:numRef>
          </c:val>
          <c:extLst>
            <c:ext xmlns:c16="http://schemas.microsoft.com/office/drawing/2014/chart" uri="{C3380CC4-5D6E-409C-BE32-E72D297353CC}">
              <c16:uniqueId val="{00000000-C86D-384D-9B1C-658B55BD5000}"/>
            </c:ext>
          </c:extLst>
        </c:ser>
        <c:dLbls>
          <c:dLblPos val="inEnd"/>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0">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7" b="1" kern="1200"/>
  </cs:dataLabel>
  <cs:dataLabelCallout>
    <cs:lnRef idx="0">
      <cs:styleClr val="0"/>
    </cs:lnRef>
    <cs:fillRef idx="0"/>
    <cs:effectRef idx="0"/>
    <cs:fontRef idx="minor">
      <cs:styleClr val="0"/>
    </cs:fontRef>
    <cs:spPr>
      <a:solidFill>
        <a:schemeClr val="lt1"/>
      </a:solidFill>
      <a:ln>
        <a:solidFill>
          <a:schemeClr val="phClr"/>
        </a:solidFill>
      </a:ln>
    </cs:spPr>
    <cs:defRPr sz="1197"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0">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7" b="1" kern="1200"/>
  </cs:dataLabel>
  <cs:dataLabelCallout>
    <cs:lnRef idx="0">
      <cs:styleClr val="0"/>
    </cs:lnRef>
    <cs:fillRef idx="0"/>
    <cs:effectRef idx="0"/>
    <cs:fontRef idx="minor">
      <cs:styleClr val="0"/>
    </cs:fontRef>
    <cs:spPr>
      <a:solidFill>
        <a:schemeClr val="lt1"/>
      </a:solidFill>
      <a:ln>
        <a:solidFill>
          <a:schemeClr val="phClr"/>
        </a:solidFill>
      </a:ln>
    </cs:spPr>
    <cs:defRPr sz="1197"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77064-0BAA-B149-9492-976D006D3C65}" type="datetimeFigureOut">
              <a:rPr kumimoji="1" lang="zh-CN" altLang="en-US" smtClean="0"/>
              <a:t>2023/10/3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EB224-E947-8344-A6CD-04E42A0F5154}" type="slidenum">
              <a:rPr kumimoji="1" lang="zh-CN" altLang="en-US" smtClean="0"/>
              <a:t>‹#›</a:t>
            </a:fld>
            <a:endParaRPr kumimoji="1" lang="zh-CN" altLang="en-US"/>
          </a:p>
        </p:txBody>
      </p:sp>
    </p:spTree>
    <p:extLst>
      <p:ext uri="{BB962C8B-B14F-4D97-AF65-F5344CB8AC3E}">
        <p14:creationId xmlns:p14="http://schemas.microsoft.com/office/powerpoint/2010/main" val="286735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F8EB224-E947-8344-A6CD-04E42A0F5154}" type="slidenum">
              <a:rPr kumimoji="1" lang="zh-CN" altLang="en-US" smtClean="0"/>
              <a:t>28</a:t>
            </a:fld>
            <a:endParaRPr kumimoji="1" lang="zh-CN" altLang="en-US"/>
          </a:p>
        </p:txBody>
      </p:sp>
    </p:spTree>
    <p:extLst>
      <p:ext uri="{BB962C8B-B14F-4D97-AF65-F5344CB8AC3E}">
        <p14:creationId xmlns:p14="http://schemas.microsoft.com/office/powerpoint/2010/main" val="85686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F8EB224-E947-8344-A6CD-04E42A0F5154}" type="slidenum">
              <a:rPr kumimoji="1" lang="zh-CN" altLang="en-US" smtClean="0"/>
              <a:t>34</a:t>
            </a:fld>
            <a:endParaRPr kumimoji="1" lang="zh-CN" altLang="en-US"/>
          </a:p>
        </p:txBody>
      </p:sp>
    </p:spTree>
    <p:extLst>
      <p:ext uri="{BB962C8B-B14F-4D97-AF65-F5344CB8AC3E}">
        <p14:creationId xmlns:p14="http://schemas.microsoft.com/office/powerpoint/2010/main" val="3422532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F8EB224-E947-8344-A6CD-04E42A0F5154}" type="slidenum">
              <a:rPr kumimoji="1" lang="zh-CN" altLang="en-US" smtClean="0"/>
              <a:t>35</a:t>
            </a:fld>
            <a:endParaRPr kumimoji="1" lang="zh-CN" altLang="en-US"/>
          </a:p>
        </p:txBody>
      </p:sp>
    </p:spTree>
    <p:extLst>
      <p:ext uri="{BB962C8B-B14F-4D97-AF65-F5344CB8AC3E}">
        <p14:creationId xmlns:p14="http://schemas.microsoft.com/office/powerpoint/2010/main" val="4182050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F8EB224-E947-8344-A6CD-04E42A0F5154}" type="slidenum">
              <a:rPr kumimoji="1" lang="zh-CN" altLang="en-US" smtClean="0"/>
              <a:t>36</a:t>
            </a:fld>
            <a:endParaRPr kumimoji="1" lang="zh-CN" altLang="en-US"/>
          </a:p>
        </p:txBody>
      </p:sp>
    </p:spTree>
    <p:extLst>
      <p:ext uri="{BB962C8B-B14F-4D97-AF65-F5344CB8AC3E}">
        <p14:creationId xmlns:p14="http://schemas.microsoft.com/office/powerpoint/2010/main" val="2913802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F8EB224-E947-8344-A6CD-04E42A0F5154}" type="slidenum">
              <a:rPr kumimoji="1" lang="zh-CN" altLang="en-US" smtClean="0"/>
              <a:t>37</a:t>
            </a:fld>
            <a:endParaRPr kumimoji="1" lang="zh-CN" altLang="en-US"/>
          </a:p>
        </p:txBody>
      </p:sp>
    </p:spTree>
    <p:extLst>
      <p:ext uri="{BB962C8B-B14F-4D97-AF65-F5344CB8AC3E}">
        <p14:creationId xmlns:p14="http://schemas.microsoft.com/office/powerpoint/2010/main" val="2899933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650DF-C3AB-3DB6-956B-2B22EAFCD56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3D04E87-DF94-3CE4-8FAE-D270E46123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F50C991-265A-AB48-79BA-5F8ACA99B55A}"/>
              </a:ext>
            </a:extLst>
          </p:cNvPr>
          <p:cNvSpPr>
            <a:spLocks noGrp="1"/>
          </p:cNvSpPr>
          <p:nvPr>
            <p:ph type="dt" sz="half" idx="10"/>
          </p:nvPr>
        </p:nvSpPr>
        <p:spPr/>
        <p:txBody>
          <a:bodyPr/>
          <a:lstStyle/>
          <a:p>
            <a:fld id="{B8C2D8AC-2A3D-824E-9E5F-16AE165F27C2}" type="datetimeFigureOut">
              <a:rPr kumimoji="1" lang="zh-CN" altLang="en-US" smtClean="0"/>
              <a:t>2023/10/3</a:t>
            </a:fld>
            <a:endParaRPr kumimoji="1" lang="zh-CN" altLang="en-US"/>
          </a:p>
        </p:txBody>
      </p:sp>
      <p:sp>
        <p:nvSpPr>
          <p:cNvPr id="5" name="页脚占位符 4">
            <a:extLst>
              <a:ext uri="{FF2B5EF4-FFF2-40B4-BE49-F238E27FC236}">
                <a16:creationId xmlns:a16="http://schemas.microsoft.com/office/drawing/2014/main" id="{F32EEE2E-70B1-D224-6284-01209F04447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E7A15FD-971E-496A-A51F-617AB975C8CC}"/>
              </a:ext>
            </a:extLst>
          </p:cNvPr>
          <p:cNvSpPr>
            <a:spLocks noGrp="1"/>
          </p:cNvSpPr>
          <p:nvPr>
            <p:ph type="sldNum" sz="quarter" idx="12"/>
          </p:nvPr>
        </p:nvSpPr>
        <p:spPr/>
        <p:txBody>
          <a:body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3274316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35317-4D85-F252-B234-B4DB503BAA5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ADB0764-F361-BE38-0DD2-A9F49E6F1D9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47C5AAD-0142-0CFC-2CF7-3506B47E2843}"/>
              </a:ext>
            </a:extLst>
          </p:cNvPr>
          <p:cNvSpPr>
            <a:spLocks noGrp="1"/>
          </p:cNvSpPr>
          <p:nvPr>
            <p:ph type="dt" sz="half" idx="10"/>
          </p:nvPr>
        </p:nvSpPr>
        <p:spPr/>
        <p:txBody>
          <a:bodyPr/>
          <a:lstStyle/>
          <a:p>
            <a:fld id="{B8C2D8AC-2A3D-824E-9E5F-16AE165F27C2}" type="datetimeFigureOut">
              <a:rPr kumimoji="1" lang="zh-CN" altLang="en-US" smtClean="0"/>
              <a:t>2023/10/3</a:t>
            </a:fld>
            <a:endParaRPr kumimoji="1" lang="zh-CN" altLang="en-US"/>
          </a:p>
        </p:txBody>
      </p:sp>
      <p:sp>
        <p:nvSpPr>
          <p:cNvPr id="5" name="页脚占位符 4">
            <a:extLst>
              <a:ext uri="{FF2B5EF4-FFF2-40B4-BE49-F238E27FC236}">
                <a16:creationId xmlns:a16="http://schemas.microsoft.com/office/drawing/2014/main" id="{9DBF1096-7C1A-7B4E-93E0-4BE009DA394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3F37E6D-1570-645C-9EE3-C11646386A1F}"/>
              </a:ext>
            </a:extLst>
          </p:cNvPr>
          <p:cNvSpPr>
            <a:spLocks noGrp="1"/>
          </p:cNvSpPr>
          <p:nvPr>
            <p:ph type="sldNum" sz="quarter" idx="12"/>
          </p:nvPr>
        </p:nvSpPr>
        <p:spPr/>
        <p:txBody>
          <a:body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464527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85DB451-9FEE-776F-7CEA-2971007DC78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87466E8-07CE-D96B-DF66-8C7B1621D22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61D8D0C-423B-A17B-5931-C13B79FEEA6F}"/>
              </a:ext>
            </a:extLst>
          </p:cNvPr>
          <p:cNvSpPr>
            <a:spLocks noGrp="1"/>
          </p:cNvSpPr>
          <p:nvPr>
            <p:ph type="dt" sz="half" idx="10"/>
          </p:nvPr>
        </p:nvSpPr>
        <p:spPr/>
        <p:txBody>
          <a:bodyPr/>
          <a:lstStyle/>
          <a:p>
            <a:fld id="{B8C2D8AC-2A3D-824E-9E5F-16AE165F27C2}" type="datetimeFigureOut">
              <a:rPr kumimoji="1" lang="zh-CN" altLang="en-US" smtClean="0"/>
              <a:t>2023/10/3</a:t>
            </a:fld>
            <a:endParaRPr kumimoji="1" lang="zh-CN" altLang="en-US"/>
          </a:p>
        </p:txBody>
      </p:sp>
      <p:sp>
        <p:nvSpPr>
          <p:cNvPr id="5" name="页脚占位符 4">
            <a:extLst>
              <a:ext uri="{FF2B5EF4-FFF2-40B4-BE49-F238E27FC236}">
                <a16:creationId xmlns:a16="http://schemas.microsoft.com/office/drawing/2014/main" id="{30FAD39E-D47F-4516-6E68-1884F82CCF9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2258A59-8391-2F66-ED09-00B1ADE30482}"/>
              </a:ext>
            </a:extLst>
          </p:cNvPr>
          <p:cNvSpPr>
            <a:spLocks noGrp="1"/>
          </p:cNvSpPr>
          <p:nvPr>
            <p:ph type="sldNum" sz="quarter" idx="12"/>
          </p:nvPr>
        </p:nvSpPr>
        <p:spPr/>
        <p:txBody>
          <a:body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77404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4A0F25-671D-752A-8691-C48F20DC5AB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00A8B78-63EE-97AC-800A-71B5574822C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3C5A4D4-0DC0-9A0F-36E3-02226011C1E3}"/>
              </a:ext>
            </a:extLst>
          </p:cNvPr>
          <p:cNvSpPr>
            <a:spLocks noGrp="1"/>
          </p:cNvSpPr>
          <p:nvPr>
            <p:ph type="dt" sz="half" idx="10"/>
          </p:nvPr>
        </p:nvSpPr>
        <p:spPr/>
        <p:txBody>
          <a:bodyPr/>
          <a:lstStyle/>
          <a:p>
            <a:fld id="{B8C2D8AC-2A3D-824E-9E5F-16AE165F27C2}" type="datetimeFigureOut">
              <a:rPr kumimoji="1" lang="zh-CN" altLang="en-US" smtClean="0"/>
              <a:t>2023/10/3</a:t>
            </a:fld>
            <a:endParaRPr kumimoji="1" lang="zh-CN" altLang="en-US"/>
          </a:p>
        </p:txBody>
      </p:sp>
      <p:sp>
        <p:nvSpPr>
          <p:cNvPr id="5" name="页脚占位符 4">
            <a:extLst>
              <a:ext uri="{FF2B5EF4-FFF2-40B4-BE49-F238E27FC236}">
                <a16:creationId xmlns:a16="http://schemas.microsoft.com/office/drawing/2014/main" id="{1156BF02-576E-BC14-15A8-18E3E37CE5E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541BB2E-1F01-CD79-90A8-45B6843FA021}"/>
              </a:ext>
            </a:extLst>
          </p:cNvPr>
          <p:cNvSpPr>
            <a:spLocks noGrp="1"/>
          </p:cNvSpPr>
          <p:nvPr>
            <p:ph type="sldNum" sz="quarter" idx="12"/>
          </p:nvPr>
        </p:nvSpPr>
        <p:spPr/>
        <p:txBody>
          <a:body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1510654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41576-1E85-5C49-19C1-9A429116509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15B45B4F-3BBA-6445-4563-D81551C03B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A23D645-EB09-5220-6C78-034DF1CF1B20}"/>
              </a:ext>
            </a:extLst>
          </p:cNvPr>
          <p:cNvSpPr>
            <a:spLocks noGrp="1"/>
          </p:cNvSpPr>
          <p:nvPr>
            <p:ph type="dt" sz="half" idx="10"/>
          </p:nvPr>
        </p:nvSpPr>
        <p:spPr/>
        <p:txBody>
          <a:bodyPr/>
          <a:lstStyle/>
          <a:p>
            <a:fld id="{B8C2D8AC-2A3D-824E-9E5F-16AE165F27C2}" type="datetimeFigureOut">
              <a:rPr kumimoji="1" lang="zh-CN" altLang="en-US" smtClean="0"/>
              <a:t>2023/10/3</a:t>
            </a:fld>
            <a:endParaRPr kumimoji="1" lang="zh-CN" altLang="en-US"/>
          </a:p>
        </p:txBody>
      </p:sp>
      <p:sp>
        <p:nvSpPr>
          <p:cNvPr id="5" name="页脚占位符 4">
            <a:extLst>
              <a:ext uri="{FF2B5EF4-FFF2-40B4-BE49-F238E27FC236}">
                <a16:creationId xmlns:a16="http://schemas.microsoft.com/office/drawing/2014/main" id="{5EA835E8-3814-E06E-B0F3-64465EACDB7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7B09271-76C2-A15C-4ECC-8C4B6DB47BEA}"/>
              </a:ext>
            </a:extLst>
          </p:cNvPr>
          <p:cNvSpPr>
            <a:spLocks noGrp="1"/>
          </p:cNvSpPr>
          <p:nvPr>
            <p:ph type="sldNum" sz="quarter" idx="12"/>
          </p:nvPr>
        </p:nvSpPr>
        <p:spPr/>
        <p:txBody>
          <a:body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239128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0F1E0-69B2-68C4-AE1D-0CE3D386EF3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CA73755-B20D-B5F9-6406-2A21D9733BA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D55FC8CD-43AB-78FD-24F9-A05DDF6F7CAF}"/>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4DE1F98-E553-5979-6183-846276A5BA20}"/>
              </a:ext>
            </a:extLst>
          </p:cNvPr>
          <p:cNvSpPr>
            <a:spLocks noGrp="1"/>
          </p:cNvSpPr>
          <p:nvPr>
            <p:ph type="dt" sz="half" idx="10"/>
          </p:nvPr>
        </p:nvSpPr>
        <p:spPr/>
        <p:txBody>
          <a:bodyPr/>
          <a:lstStyle/>
          <a:p>
            <a:fld id="{B8C2D8AC-2A3D-824E-9E5F-16AE165F27C2}" type="datetimeFigureOut">
              <a:rPr kumimoji="1" lang="zh-CN" altLang="en-US" smtClean="0"/>
              <a:t>2023/10/3</a:t>
            </a:fld>
            <a:endParaRPr kumimoji="1" lang="zh-CN" altLang="en-US"/>
          </a:p>
        </p:txBody>
      </p:sp>
      <p:sp>
        <p:nvSpPr>
          <p:cNvPr id="6" name="页脚占位符 5">
            <a:extLst>
              <a:ext uri="{FF2B5EF4-FFF2-40B4-BE49-F238E27FC236}">
                <a16:creationId xmlns:a16="http://schemas.microsoft.com/office/drawing/2014/main" id="{CEF20A3D-A0FB-C2F8-1F3F-B3A661787D8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38A81D1-D34C-B06C-A09A-A1FC5E5F9A3A}"/>
              </a:ext>
            </a:extLst>
          </p:cNvPr>
          <p:cNvSpPr>
            <a:spLocks noGrp="1"/>
          </p:cNvSpPr>
          <p:nvPr>
            <p:ph type="sldNum" sz="quarter" idx="12"/>
          </p:nvPr>
        </p:nvSpPr>
        <p:spPr/>
        <p:txBody>
          <a:body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787377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407A40-F279-ED24-2CFD-9C96AEB9430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9A1D54F-DF1A-992B-F3DA-04CFF7183F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6EC203F5-1EDC-9261-4005-AF2225F6F2E3}"/>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A06E619-B1B4-8D65-0E9E-31B0BD353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71B13BB4-3238-B927-F4B8-F7A55170AB1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911197E0-0238-C2AC-21A4-2F089B383D6E}"/>
              </a:ext>
            </a:extLst>
          </p:cNvPr>
          <p:cNvSpPr>
            <a:spLocks noGrp="1"/>
          </p:cNvSpPr>
          <p:nvPr>
            <p:ph type="dt" sz="half" idx="10"/>
          </p:nvPr>
        </p:nvSpPr>
        <p:spPr/>
        <p:txBody>
          <a:bodyPr/>
          <a:lstStyle/>
          <a:p>
            <a:fld id="{B8C2D8AC-2A3D-824E-9E5F-16AE165F27C2}" type="datetimeFigureOut">
              <a:rPr kumimoji="1" lang="zh-CN" altLang="en-US" smtClean="0"/>
              <a:t>2023/10/3</a:t>
            </a:fld>
            <a:endParaRPr kumimoji="1" lang="zh-CN" altLang="en-US"/>
          </a:p>
        </p:txBody>
      </p:sp>
      <p:sp>
        <p:nvSpPr>
          <p:cNvPr id="8" name="页脚占位符 7">
            <a:extLst>
              <a:ext uri="{FF2B5EF4-FFF2-40B4-BE49-F238E27FC236}">
                <a16:creationId xmlns:a16="http://schemas.microsoft.com/office/drawing/2014/main" id="{08A1E475-1FCA-FD4C-EDE8-C3ABE445B2A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770CE6D8-1D30-BD2B-E64A-5E90A5250FFD}"/>
              </a:ext>
            </a:extLst>
          </p:cNvPr>
          <p:cNvSpPr>
            <a:spLocks noGrp="1"/>
          </p:cNvSpPr>
          <p:nvPr>
            <p:ph type="sldNum" sz="quarter" idx="12"/>
          </p:nvPr>
        </p:nvSpPr>
        <p:spPr/>
        <p:txBody>
          <a:body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2131844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F7BA5-7B0D-3F64-3062-987149CE8EC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11025EE-7680-AB50-9B29-21797137BDB5}"/>
              </a:ext>
            </a:extLst>
          </p:cNvPr>
          <p:cNvSpPr>
            <a:spLocks noGrp="1"/>
          </p:cNvSpPr>
          <p:nvPr>
            <p:ph type="dt" sz="half" idx="10"/>
          </p:nvPr>
        </p:nvSpPr>
        <p:spPr/>
        <p:txBody>
          <a:bodyPr/>
          <a:lstStyle/>
          <a:p>
            <a:fld id="{B8C2D8AC-2A3D-824E-9E5F-16AE165F27C2}" type="datetimeFigureOut">
              <a:rPr kumimoji="1" lang="zh-CN" altLang="en-US" smtClean="0"/>
              <a:t>2023/10/3</a:t>
            </a:fld>
            <a:endParaRPr kumimoji="1" lang="zh-CN" altLang="en-US"/>
          </a:p>
        </p:txBody>
      </p:sp>
      <p:sp>
        <p:nvSpPr>
          <p:cNvPr id="4" name="页脚占位符 3">
            <a:extLst>
              <a:ext uri="{FF2B5EF4-FFF2-40B4-BE49-F238E27FC236}">
                <a16:creationId xmlns:a16="http://schemas.microsoft.com/office/drawing/2014/main" id="{202D9458-D3FF-344C-E259-65EBDF56D61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81BA88E-B50E-0D7E-76CD-D9963222E649}"/>
              </a:ext>
            </a:extLst>
          </p:cNvPr>
          <p:cNvSpPr>
            <a:spLocks noGrp="1"/>
          </p:cNvSpPr>
          <p:nvPr>
            <p:ph type="sldNum" sz="quarter" idx="12"/>
          </p:nvPr>
        </p:nvSpPr>
        <p:spPr/>
        <p:txBody>
          <a:body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75285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E32C94-E270-BFE0-688B-27E3FB152174}"/>
              </a:ext>
            </a:extLst>
          </p:cNvPr>
          <p:cNvSpPr>
            <a:spLocks noGrp="1"/>
          </p:cNvSpPr>
          <p:nvPr>
            <p:ph type="dt" sz="half" idx="10"/>
          </p:nvPr>
        </p:nvSpPr>
        <p:spPr/>
        <p:txBody>
          <a:bodyPr/>
          <a:lstStyle/>
          <a:p>
            <a:fld id="{B8C2D8AC-2A3D-824E-9E5F-16AE165F27C2}" type="datetimeFigureOut">
              <a:rPr kumimoji="1" lang="zh-CN" altLang="en-US" smtClean="0"/>
              <a:t>2023/10/3</a:t>
            </a:fld>
            <a:endParaRPr kumimoji="1" lang="zh-CN" altLang="en-US"/>
          </a:p>
        </p:txBody>
      </p:sp>
      <p:sp>
        <p:nvSpPr>
          <p:cNvPr id="3" name="页脚占位符 2">
            <a:extLst>
              <a:ext uri="{FF2B5EF4-FFF2-40B4-BE49-F238E27FC236}">
                <a16:creationId xmlns:a16="http://schemas.microsoft.com/office/drawing/2014/main" id="{16964620-BD95-6A5E-E96D-80C36E959136}"/>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3C47659-98EA-C386-3914-C3293883DA6A}"/>
              </a:ext>
            </a:extLst>
          </p:cNvPr>
          <p:cNvSpPr>
            <a:spLocks noGrp="1"/>
          </p:cNvSpPr>
          <p:nvPr>
            <p:ph type="sldNum" sz="quarter" idx="12"/>
          </p:nvPr>
        </p:nvSpPr>
        <p:spPr/>
        <p:txBody>
          <a:body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404166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8102D7-5A2E-D7DE-0B36-22ABCFF8DCC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20632E3-4988-6C8B-6F4B-BB46A6A56E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8E06893-5995-BA4A-1714-89D30EC2E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89EA5D9-AB0A-67E3-6CD4-B42885537A8C}"/>
              </a:ext>
            </a:extLst>
          </p:cNvPr>
          <p:cNvSpPr>
            <a:spLocks noGrp="1"/>
          </p:cNvSpPr>
          <p:nvPr>
            <p:ph type="dt" sz="half" idx="10"/>
          </p:nvPr>
        </p:nvSpPr>
        <p:spPr/>
        <p:txBody>
          <a:bodyPr/>
          <a:lstStyle/>
          <a:p>
            <a:fld id="{B8C2D8AC-2A3D-824E-9E5F-16AE165F27C2}" type="datetimeFigureOut">
              <a:rPr kumimoji="1" lang="zh-CN" altLang="en-US" smtClean="0"/>
              <a:t>2023/10/3</a:t>
            </a:fld>
            <a:endParaRPr kumimoji="1" lang="zh-CN" altLang="en-US"/>
          </a:p>
        </p:txBody>
      </p:sp>
      <p:sp>
        <p:nvSpPr>
          <p:cNvPr id="6" name="页脚占位符 5">
            <a:extLst>
              <a:ext uri="{FF2B5EF4-FFF2-40B4-BE49-F238E27FC236}">
                <a16:creationId xmlns:a16="http://schemas.microsoft.com/office/drawing/2014/main" id="{3F0C3353-4794-B8DA-FBDF-485C0AD2461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6102919-478F-1F78-DB02-589E8AB81EF1}"/>
              </a:ext>
            </a:extLst>
          </p:cNvPr>
          <p:cNvSpPr>
            <a:spLocks noGrp="1"/>
          </p:cNvSpPr>
          <p:nvPr>
            <p:ph type="sldNum" sz="quarter" idx="12"/>
          </p:nvPr>
        </p:nvSpPr>
        <p:spPr/>
        <p:txBody>
          <a:body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2314716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72000-AE17-E3FC-1F62-EF00B3A6022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9051D03-15E4-2350-0F63-AB5E179D66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6FE299A-B928-7F22-A474-98D7F8359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13E6AFF-F077-F23F-4969-D46BDB6D3081}"/>
              </a:ext>
            </a:extLst>
          </p:cNvPr>
          <p:cNvSpPr>
            <a:spLocks noGrp="1"/>
          </p:cNvSpPr>
          <p:nvPr>
            <p:ph type="dt" sz="half" idx="10"/>
          </p:nvPr>
        </p:nvSpPr>
        <p:spPr/>
        <p:txBody>
          <a:bodyPr/>
          <a:lstStyle/>
          <a:p>
            <a:fld id="{B8C2D8AC-2A3D-824E-9E5F-16AE165F27C2}" type="datetimeFigureOut">
              <a:rPr kumimoji="1" lang="zh-CN" altLang="en-US" smtClean="0"/>
              <a:t>2023/10/3</a:t>
            </a:fld>
            <a:endParaRPr kumimoji="1" lang="zh-CN" altLang="en-US"/>
          </a:p>
        </p:txBody>
      </p:sp>
      <p:sp>
        <p:nvSpPr>
          <p:cNvPr id="6" name="页脚占位符 5">
            <a:extLst>
              <a:ext uri="{FF2B5EF4-FFF2-40B4-BE49-F238E27FC236}">
                <a16:creationId xmlns:a16="http://schemas.microsoft.com/office/drawing/2014/main" id="{36419F6C-9965-6DE6-A546-26105704B7E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2B142D5-DC1A-D25E-DB4B-A979A08D8987}"/>
              </a:ext>
            </a:extLst>
          </p:cNvPr>
          <p:cNvSpPr>
            <a:spLocks noGrp="1"/>
          </p:cNvSpPr>
          <p:nvPr>
            <p:ph type="sldNum" sz="quarter" idx="12"/>
          </p:nvPr>
        </p:nvSpPr>
        <p:spPr/>
        <p:txBody>
          <a:body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1757157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7F2AA97-4EB0-A21F-D550-B602CB4E75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065F145-F248-ACBB-05D5-D1D88BA3E2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3D278D0-5766-2566-61B2-E609D8F2DE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2D8AC-2A3D-824E-9E5F-16AE165F27C2}" type="datetimeFigureOut">
              <a:rPr kumimoji="1" lang="zh-CN" altLang="en-US" smtClean="0"/>
              <a:t>2023/10/3</a:t>
            </a:fld>
            <a:endParaRPr kumimoji="1" lang="zh-CN" altLang="en-US"/>
          </a:p>
        </p:txBody>
      </p:sp>
      <p:sp>
        <p:nvSpPr>
          <p:cNvPr id="5" name="页脚占位符 4">
            <a:extLst>
              <a:ext uri="{FF2B5EF4-FFF2-40B4-BE49-F238E27FC236}">
                <a16:creationId xmlns:a16="http://schemas.microsoft.com/office/drawing/2014/main" id="{2E828D75-2217-625E-3AC7-98EA5F79E3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F90FFDE-E4B3-644D-4708-2D1060726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3304586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A1E1A-650B-3CCD-84F3-80D6CA59A8C2}"/>
              </a:ext>
            </a:extLst>
          </p:cNvPr>
          <p:cNvSpPr>
            <a:spLocks noGrp="1"/>
          </p:cNvSpPr>
          <p:nvPr>
            <p:ph type="ctrTitle"/>
          </p:nvPr>
        </p:nvSpPr>
        <p:spPr>
          <a:xfrm>
            <a:off x="1649100" y="-297243"/>
            <a:ext cx="9144000" cy="2387600"/>
          </a:xfrm>
        </p:spPr>
        <p:txBody>
          <a:bodyPr>
            <a:normAutofit/>
          </a:bodyPr>
          <a:lstStyle/>
          <a:p>
            <a:r>
              <a:rPr kumimoji="1" lang="en-US" altLang="zh-CN" dirty="0">
                <a:latin typeface="Palatino Linotype" panose="02040502050505030304" pitchFamily="18" charset="0"/>
              </a:rPr>
              <a:t>Inequality and Race</a:t>
            </a:r>
            <a:endParaRPr kumimoji="1" lang="zh-CN" altLang="en-US" dirty="0">
              <a:latin typeface="Palatino Linotype" panose="02040502050505030304" pitchFamily="18" charset="0"/>
            </a:endParaRPr>
          </a:p>
        </p:txBody>
      </p:sp>
      <p:sp>
        <p:nvSpPr>
          <p:cNvPr id="5" name="文本框 4">
            <a:extLst>
              <a:ext uri="{FF2B5EF4-FFF2-40B4-BE49-F238E27FC236}">
                <a16:creationId xmlns:a16="http://schemas.microsoft.com/office/drawing/2014/main" id="{EAA6C193-9BCD-F107-35A2-BA6BD9E00BE3}"/>
              </a:ext>
            </a:extLst>
          </p:cNvPr>
          <p:cNvSpPr txBox="1"/>
          <p:nvPr/>
        </p:nvSpPr>
        <p:spPr>
          <a:xfrm>
            <a:off x="1088268" y="5269828"/>
            <a:ext cx="10265664" cy="707886"/>
          </a:xfrm>
          <a:prstGeom prst="rect">
            <a:avLst/>
          </a:prstGeom>
          <a:noFill/>
        </p:spPr>
        <p:txBody>
          <a:bodyPr wrap="square" rtlCol="0">
            <a:spAutoFit/>
          </a:bodyPr>
          <a:lstStyle/>
          <a:p>
            <a:pPr algn="ctr"/>
            <a:r>
              <a:rPr kumimoji="1" lang="en-US" altLang="zh-CN" sz="2000" dirty="0">
                <a:latin typeface="Iowan Old Style Roman" panose="02040602040506020204" pitchFamily="18" charset="0"/>
              </a:rPr>
              <a:t>Presented by Zhang Wei</a:t>
            </a:r>
          </a:p>
          <a:p>
            <a:pPr algn="ctr"/>
            <a:r>
              <a:rPr kumimoji="1" lang="en-US" altLang="zh-CN" sz="2000" dirty="0">
                <a:latin typeface="Iowan Old Style Roman" panose="02040602040506020204" pitchFamily="18" charset="0"/>
              </a:rPr>
              <a:t>6 June 2023</a:t>
            </a:r>
            <a:endParaRPr kumimoji="1" lang="zh-CN" altLang="en-US" sz="2000" dirty="0">
              <a:latin typeface="Iowan Old Style Roman" panose="02040602040506020204" pitchFamily="18" charset="0"/>
            </a:endParaRPr>
          </a:p>
        </p:txBody>
      </p:sp>
      <p:sp>
        <p:nvSpPr>
          <p:cNvPr id="6" name="文本框 5">
            <a:extLst>
              <a:ext uri="{FF2B5EF4-FFF2-40B4-BE49-F238E27FC236}">
                <a16:creationId xmlns:a16="http://schemas.microsoft.com/office/drawing/2014/main" id="{F6F0AA4E-7F01-FB97-879D-40A0E697F01B}"/>
              </a:ext>
            </a:extLst>
          </p:cNvPr>
          <p:cNvSpPr txBox="1"/>
          <p:nvPr/>
        </p:nvSpPr>
        <p:spPr>
          <a:xfrm>
            <a:off x="3557587" y="2516317"/>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Jiménez (2008)</a:t>
            </a:r>
          </a:p>
          <a:p>
            <a:r>
              <a:rPr kumimoji="1" lang="en-US" altLang="zh-CN" sz="1800" b="1" dirty="0">
                <a:latin typeface="Iowan Old Style Roman" panose="02040602040506020204" pitchFamily="18" charset="0"/>
              </a:rPr>
              <a:t>Why Replenishment Strengthens Racial and Ethnic Boundaries?</a:t>
            </a:r>
            <a:endParaRPr kumimoji="1" lang="zh-CN" altLang="en-US" b="1" dirty="0">
              <a:latin typeface="Iowan Old Style Roman" panose="02040602040506020204" pitchFamily="18" charset="0"/>
            </a:endParaRPr>
          </a:p>
        </p:txBody>
      </p:sp>
      <p:sp>
        <p:nvSpPr>
          <p:cNvPr id="7" name="文本框 6">
            <a:extLst>
              <a:ext uri="{FF2B5EF4-FFF2-40B4-BE49-F238E27FC236}">
                <a16:creationId xmlns:a16="http://schemas.microsoft.com/office/drawing/2014/main" id="{F32E9340-B3AC-0F4D-069E-F95564E30DA8}"/>
              </a:ext>
            </a:extLst>
          </p:cNvPr>
          <p:cNvSpPr txBox="1"/>
          <p:nvPr/>
        </p:nvSpPr>
        <p:spPr>
          <a:xfrm>
            <a:off x="2700337" y="2516317"/>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A1</a:t>
            </a:r>
            <a:endParaRPr kumimoji="1" lang="zh-CN" altLang="en-US" sz="3600" b="1" dirty="0">
              <a:solidFill>
                <a:srgbClr val="FF0000"/>
              </a:solidFill>
              <a:latin typeface="Iowan Old Style Roman" panose="02040602040506020204" pitchFamily="18" charset="0"/>
            </a:endParaRPr>
          </a:p>
        </p:txBody>
      </p:sp>
      <p:sp>
        <p:nvSpPr>
          <p:cNvPr id="8" name="文本框 7">
            <a:extLst>
              <a:ext uri="{FF2B5EF4-FFF2-40B4-BE49-F238E27FC236}">
                <a16:creationId xmlns:a16="http://schemas.microsoft.com/office/drawing/2014/main" id="{3065C570-C038-E675-498F-85A09DA2A5AD}"/>
              </a:ext>
            </a:extLst>
          </p:cNvPr>
          <p:cNvSpPr txBox="1"/>
          <p:nvPr/>
        </p:nvSpPr>
        <p:spPr>
          <a:xfrm>
            <a:off x="3557587" y="3291365"/>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Bertrand and Mullainathan (2004)</a:t>
            </a:r>
          </a:p>
          <a:p>
            <a:r>
              <a:rPr kumimoji="1" lang="en-US" altLang="zh-CN" sz="1800" b="1" dirty="0">
                <a:latin typeface="Iowan Old Style Roman" panose="02040602040506020204" pitchFamily="18" charset="0"/>
              </a:rPr>
              <a:t>Are Emily and Greg More Employable Than Lakisha and Jamal?</a:t>
            </a:r>
            <a:endParaRPr kumimoji="1" lang="zh-CN" altLang="en-US" b="1" dirty="0">
              <a:latin typeface="Iowan Old Style Roman" panose="02040602040506020204" pitchFamily="18" charset="0"/>
            </a:endParaRPr>
          </a:p>
        </p:txBody>
      </p:sp>
      <p:sp>
        <p:nvSpPr>
          <p:cNvPr id="9" name="文本框 8">
            <a:extLst>
              <a:ext uri="{FF2B5EF4-FFF2-40B4-BE49-F238E27FC236}">
                <a16:creationId xmlns:a16="http://schemas.microsoft.com/office/drawing/2014/main" id="{5895C30A-6D85-20E5-9330-5EFF5D9D4063}"/>
              </a:ext>
            </a:extLst>
          </p:cNvPr>
          <p:cNvSpPr txBox="1"/>
          <p:nvPr/>
        </p:nvSpPr>
        <p:spPr>
          <a:xfrm>
            <a:off x="2700337" y="3291365"/>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A2</a:t>
            </a:r>
            <a:endParaRPr kumimoji="1" lang="zh-CN" altLang="en-US" sz="3600" b="1" dirty="0">
              <a:solidFill>
                <a:srgbClr val="FF0000"/>
              </a:solidFill>
              <a:latin typeface="Iowan Old Style Roman" panose="02040602040506020204" pitchFamily="18" charset="0"/>
            </a:endParaRPr>
          </a:p>
        </p:txBody>
      </p:sp>
      <p:sp>
        <p:nvSpPr>
          <p:cNvPr id="10" name="文本框 9">
            <a:extLst>
              <a:ext uri="{FF2B5EF4-FFF2-40B4-BE49-F238E27FC236}">
                <a16:creationId xmlns:a16="http://schemas.microsoft.com/office/drawing/2014/main" id="{B9B66766-BF05-1DDC-FC7B-42FD8BDA9C0E}"/>
              </a:ext>
            </a:extLst>
          </p:cNvPr>
          <p:cNvSpPr txBox="1"/>
          <p:nvPr/>
        </p:nvSpPr>
        <p:spPr>
          <a:xfrm>
            <a:off x="3557587" y="4066413"/>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Wilson (1978)</a:t>
            </a:r>
          </a:p>
          <a:p>
            <a:r>
              <a:rPr kumimoji="1" lang="en-US" altLang="zh-CN" b="1" dirty="0">
                <a:latin typeface="Iowan Old Style Roman" panose="02040602040506020204" pitchFamily="18" charset="0"/>
              </a:rPr>
              <a:t>The Declining Significance of Race</a:t>
            </a:r>
          </a:p>
        </p:txBody>
      </p:sp>
      <p:sp>
        <p:nvSpPr>
          <p:cNvPr id="11" name="文本框 10">
            <a:extLst>
              <a:ext uri="{FF2B5EF4-FFF2-40B4-BE49-F238E27FC236}">
                <a16:creationId xmlns:a16="http://schemas.microsoft.com/office/drawing/2014/main" id="{F9CED2B5-A815-BD76-1C57-DCB4EC5AF165}"/>
              </a:ext>
            </a:extLst>
          </p:cNvPr>
          <p:cNvSpPr txBox="1"/>
          <p:nvPr/>
        </p:nvSpPr>
        <p:spPr>
          <a:xfrm>
            <a:off x="2700337" y="4066413"/>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A3</a:t>
            </a:r>
            <a:endParaRPr kumimoji="1" lang="zh-CN" altLang="en-US" sz="3600" b="1"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3599216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1736035" y="2605417"/>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833768" y="2767252"/>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8474765" y="2799373"/>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2577548" y="2767252"/>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9250017" y="2799373"/>
            <a:ext cx="861391" cy="1200329"/>
          </a:xfrm>
          <a:prstGeom prst="rect">
            <a:avLst/>
          </a:prstGeom>
          <a:noFill/>
        </p:spPr>
        <p:txBody>
          <a:bodyPr wrap="square" rtlCol="0">
            <a:spAutoFit/>
          </a:bodyPr>
          <a:lstStyle/>
          <a:p>
            <a:r>
              <a:rPr kumimoji="1" lang="zh-CN" altLang="en-US" sz="7200" dirty="0"/>
              <a:t>👨‍💼</a:t>
            </a:r>
          </a:p>
        </p:txBody>
      </p:sp>
      <p:sp>
        <p:nvSpPr>
          <p:cNvPr id="27" name="文本框 26">
            <a:extLst>
              <a:ext uri="{FF2B5EF4-FFF2-40B4-BE49-F238E27FC236}">
                <a16:creationId xmlns:a16="http://schemas.microsoft.com/office/drawing/2014/main" id="{FD9567F3-5420-97A8-277B-5954A7F3BBB6}"/>
              </a:ext>
            </a:extLst>
          </p:cNvPr>
          <p:cNvSpPr txBox="1"/>
          <p:nvPr/>
        </p:nvSpPr>
        <p:spPr>
          <a:xfrm>
            <a:off x="957262" y="0"/>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Bertrand and Mullainathan (2004)</a:t>
            </a:r>
          </a:p>
          <a:p>
            <a:r>
              <a:rPr kumimoji="1" lang="en-US" altLang="zh-CN" sz="1800" b="1" dirty="0">
                <a:latin typeface="Iowan Old Style Roman" panose="02040602040506020204" pitchFamily="18" charset="0"/>
              </a:rPr>
              <a:t>Are Emily and Greg More Employable Than Lakisha and Jamal?</a:t>
            </a:r>
            <a:endParaRPr kumimoji="1" lang="zh-CN" altLang="en-US" b="1" dirty="0">
              <a:latin typeface="Iowan Old Style Roman" panose="02040602040506020204" pitchFamily="18" charset="0"/>
            </a:endParaRPr>
          </a:p>
        </p:txBody>
      </p:sp>
      <p:sp>
        <p:nvSpPr>
          <p:cNvPr id="28" name="文本框 27">
            <a:extLst>
              <a:ext uri="{FF2B5EF4-FFF2-40B4-BE49-F238E27FC236}">
                <a16:creationId xmlns:a16="http://schemas.microsoft.com/office/drawing/2014/main" id="{46263973-D1A4-16C0-C2E5-0107C818EFB0}"/>
              </a:ext>
            </a:extLst>
          </p:cNvPr>
          <p:cNvSpPr txBox="1"/>
          <p:nvPr/>
        </p:nvSpPr>
        <p:spPr>
          <a:xfrm>
            <a:off x="100012" y="0"/>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A2</a:t>
            </a:r>
            <a:endParaRPr kumimoji="1" lang="zh-CN" altLang="en-US" sz="3600" b="1"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223479353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1736035"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833768"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8474765"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2577548"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9250017" y="899129"/>
            <a:ext cx="861391" cy="1200329"/>
          </a:xfrm>
          <a:prstGeom prst="rect">
            <a:avLst/>
          </a:prstGeom>
          <a:noFill/>
        </p:spPr>
        <p:txBody>
          <a:bodyPr wrap="square" rtlCol="0">
            <a:spAutoFit/>
          </a:bodyPr>
          <a:lstStyle/>
          <a:p>
            <a:r>
              <a:rPr kumimoji="1" lang="zh-CN" altLang="en-US" sz="7200" dirty="0"/>
              <a:t>👨‍💼</a:t>
            </a:r>
          </a:p>
        </p:txBody>
      </p:sp>
      <p:sp>
        <p:nvSpPr>
          <p:cNvPr id="11" name="圆角矩形 10">
            <a:extLst>
              <a:ext uri="{FF2B5EF4-FFF2-40B4-BE49-F238E27FC236}">
                <a16:creationId xmlns:a16="http://schemas.microsoft.com/office/drawing/2014/main" id="{30D46C2D-673F-69CC-8D14-3C6511313CC1}"/>
              </a:ext>
            </a:extLst>
          </p:cNvPr>
          <p:cNvSpPr/>
          <p:nvPr/>
        </p:nvSpPr>
        <p:spPr>
          <a:xfrm>
            <a:off x="3305596" y="3124071"/>
            <a:ext cx="1187729" cy="6098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200" dirty="0">
                <a:latin typeface="Palatino Linotype" panose="02040502050505030304" pitchFamily="18" charset="0"/>
              </a:rPr>
              <a:t>Yes!</a:t>
            </a:r>
            <a:endParaRPr kumimoji="1" lang="zh-CN" altLang="en-US" sz="3200" dirty="0">
              <a:latin typeface="Palatino Linotype" panose="02040502050505030304" pitchFamily="18" charset="0"/>
            </a:endParaRPr>
          </a:p>
        </p:txBody>
      </p:sp>
      <p:sp>
        <p:nvSpPr>
          <p:cNvPr id="12" name="文本框 11">
            <a:extLst>
              <a:ext uri="{FF2B5EF4-FFF2-40B4-BE49-F238E27FC236}">
                <a16:creationId xmlns:a16="http://schemas.microsoft.com/office/drawing/2014/main" id="{0E50EAFA-9536-8313-8C51-8F87878C8AE6}"/>
              </a:ext>
            </a:extLst>
          </p:cNvPr>
          <p:cNvSpPr txBox="1"/>
          <p:nvPr/>
        </p:nvSpPr>
        <p:spPr>
          <a:xfrm>
            <a:off x="1770815" y="2828832"/>
            <a:ext cx="1613466" cy="1200329"/>
          </a:xfrm>
          <a:prstGeom prst="rect">
            <a:avLst/>
          </a:prstGeom>
          <a:noFill/>
        </p:spPr>
        <p:txBody>
          <a:bodyPr wrap="square" rtlCol="0">
            <a:spAutoFit/>
          </a:bodyPr>
          <a:lstStyle/>
          <a:p>
            <a:r>
              <a:rPr kumimoji="1" lang="en-US" altLang="zh-CN" sz="2400" dirty="0"/>
              <a:t>👨‍💼👨‍💼👨‍💼👨‍💼</a:t>
            </a:r>
          </a:p>
          <a:p>
            <a:r>
              <a:rPr kumimoji="1" lang="en-US" altLang="zh-CN" sz="2400" dirty="0"/>
              <a:t>👨‍💼👨‍💼</a:t>
            </a:r>
            <a:r>
              <a:rPr kumimoji="1" lang="zh-CN" altLang="en-US" sz="2400" dirty="0"/>
              <a:t>👩‍💼👩‍💼</a:t>
            </a:r>
            <a:endParaRPr kumimoji="1" lang="en-US" altLang="zh-CN" sz="2400" dirty="0"/>
          </a:p>
          <a:p>
            <a:r>
              <a:rPr kumimoji="1" lang="zh-CN" altLang="en-US" sz="2400" dirty="0"/>
              <a:t>👩‍💼👨🏾‍💼👨🏾‍💼👩🏾‍💼</a:t>
            </a:r>
          </a:p>
        </p:txBody>
      </p:sp>
      <p:cxnSp>
        <p:nvCxnSpPr>
          <p:cNvPr id="16" name="直线连接符 15">
            <a:extLst>
              <a:ext uri="{FF2B5EF4-FFF2-40B4-BE49-F238E27FC236}">
                <a16:creationId xmlns:a16="http://schemas.microsoft.com/office/drawing/2014/main" id="{98A0B705-8723-4E20-172B-6C5B11A48CB5}"/>
              </a:ext>
            </a:extLst>
          </p:cNvPr>
          <p:cNvCxnSpPr>
            <a:stCxn id="11" idx="0"/>
            <a:endCxn id="5" idx="2"/>
          </p:cNvCxnSpPr>
          <p:nvPr/>
        </p:nvCxnSpPr>
        <p:spPr>
          <a:xfrm flipV="1">
            <a:off x="3899461" y="1911120"/>
            <a:ext cx="2147673" cy="1212951"/>
          </a:xfrm>
          <a:prstGeom prst="line">
            <a:avLst/>
          </a:prstGeom>
        </p:spPr>
        <p:style>
          <a:lnRef idx="1">
            <a:schemeClr val="dk1"/>
          </a:lnRef>
          <a:fillRef idx="0">
            <a:schemeClr val="dk1"/>
          </a:fillRef>
          <a:effectRef idx="0">
            <a:schemeClr val="dk1"/>
          </a:effectRef>
          <a:fontRef idx="minor">
            <a:schemeClr val="tx1"/>
          </a:fontRef>
        </p:style>
      </p:cxnSp>
      <p:sp>
        <p:nvSpPr>
          <p:cNvPr id="19" name="圆角矩形 18">
            <a:extLst>
              <a:ext uri="{FF2B5EF4-FFF2-40B4-BE49-F238E27FC236}">
                <a16:creationId xmlns:a16="http://schemas.microsoft.com/office/drawing/2014/main" id="{37EDD888-0C59-761D-467C-FBDB5CF8168D}"/>
              </a:ext>
            </a:extLst>
          </p:cNvPr>
          <p:cNvSpPr/>
          <p:nvPr/>
        </p:nvSpPr>
        <p:spPr>
          <a:xfrm>
            <a:off x="1150046" y="4324400"/>
            <a:ext cx="4311099" cy="16300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400" dirty="0">
                <a:latin typeface="Palatino Linotype" panose="02040502050505030304" pitchFamily="18" charset="0"/>
              </a:rPr>
              <a:t>Employer prejudice: </a:t>
            </a:r>
          </a:p>
          <a:p>
            <a:pPr algn="ctr"/>
            <a:r>
              <a:rPr kumimoji="1" lang="en-US" altLang="zh-CN" sz="2400" dirty="0">
                <a:latin typeface="Palatino Linotype" panose="02040502050505030304" pitchFamily="18" charset="0"/>
              </a:rPr>
              <a:t>race </a:t>
            </a:r>
            <a:r>
              <a:rPr kumimoji="1" lang="zh-CN" altLang="en-US" sz="2400" dirty="0">
                <a:latin typeface="Palatino Linotype" panose="02040502050505030304" pitchFamily="18" charset="0"/>
              </a:rPr>
              <a:t>≈ </a:t>
            </a:r>
            <a:r>
              <a:rPr kumimoji="1" lang="en-US" altLang="zh-CN" sz="2400" dirty="0">
                <a:latin typeface="Palatino Linotype" panose="02040502050505030304" pitchFamily="18" charset="0"/>
              </a:rPr>
              <a:t>productivity</a:t>
            </a:r>
            <a:endParaRPr kumimoji="1" lang="zh-CN" altLang="en-US" sz="2400" dirty="0">
              <a:latin typeface="Palatino Linotype" panose="02040502050505030304" pitchFamily="18" charset="0"/>
            </a:endParaRPr>
          </a:p>
        </p:txBody>
      </p:sp>
      <p:cxnSp>
        <p:nvCxnSpPr>
          <p:cNvPr id="24" name="直线连接符 23">
            <a:extLst>
              <a:ext uri="{FF2B5EF4-FFF2-40B4-BE49-F238E27FC236}">
                <a16:creationId xmlns:a16="http://schemas.microsoft.com/office/drawing/2014/main" id="{ECCBF9E7-0BD5-1EA7-A88E-F3BBB5D94C14}"/>
              </a:ext>
            </a:extLst>
          </p:cNvPr>
          <p:cNvCxnSpPr>
            <a:stCxn id="11" idx="2"/>
          </p:cNvCxnSpPr>
          <p:nvPr/>
        </p:nvCxnSpPr>
        <p:spPr>
          <a:xfrm flipH="1">
            <a:off x="3899460" y="3733924"/>
            <a:ext cx="1" cy="59047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3953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1736035"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833768"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8474765"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2577548"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9250017" y="899129"/>
            <a:ext cx="861391" cy="1200329"/>
          </a:xfrm>
          <a:prstGeom prst="rect">
            <a:avLst/>
          </a:prstGeom>
          <a:noFill/>
        </p:spPr>
        <p:txBody>
          <a:bodyPr wrap="square" rtlCol="0">
            <a:spAutoFit/>
          </a:bodyPr>
          <a:lstStyle/>
          <a:p>
            <a:r>
              <a:rPr kumimoji="1" lang="zh-CN" altLang="en-US" sz="7200" dirty="0"/>
              <a:t>👨‍💼</a:t>
            </a:r>
          </a:p>
        </p:txBody>
      </p:sp>
      <p:sp>
        <p:nvSpPr>
          <p:cNvPr id="11" name="圆角矩形 10">
            <a:extLst>
              <a:ext uri="{FF2B5EF4-FFF2-40B4-BE49-F238E27FC236}">
                <a16:creationId xmlns:a16="http://schemas.microsoft.com/office/drawing/2014/main" id="{30D46C2D-673F-69CC-8D14-3C6511313CC1}"/>
              </a:ext>
            </a:extLst>
          </p:cNvPr>
          <p:cNvSpPr/>
          <p:nvPr/>
        </p:nvSpPr>
        <p:spPr>
          <a:xfrm>
            <a:off x="3305596" y="3124071"/>
            <a:ext cx="1187729" cy="6098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200" dirty="0">
                <a:latin typeface="Palatino Linotype" panose="02040502050505030304" pitchFamily="18" charset="0"/>
              </a:rPr>
              <a:t>Yes!</a:t>
            </a:r>
            <a:endParaRPr kumimoji="1" lang="zh-CN" altLang="en-US" sz="3200" dirty="0">
              <a:latin typeface="Palatino Linotype" panose="02040502050505030304" pitchFamily="18" charset="0"/>
            </a:endParaRPr>
          </a:p>
        </p:txBody>
      </p:sp>
      <p:sp>
        <p:nvSpPr>
          <p:cNvPr id="12" name="文本框 11">
            <a:extLst>
              <a:ext uri="{FF2B5EF4-FFF2-40B4-BE49-F238E27FC236}">
                <a16:creationId xmlns:a16="http://schemas.microsoft.com/office/drawing/2014/main" id="{0E50EAFA-9536-8313-8C51-8F87878C8AE6}"/>
              </a:ext>
            </a:extLst>
          </p:cNvPr>
          <p:cNvSpPr txBox="1"/>
          <p:nvPr/>
        </p:nvSpPr>
        <p:spPr>
          <a:xfrm>
            <a:off x="1770815" y="2828832"/>
            <a:ext cx="1613466" cy="1200329"/>
          </a:xfrm>
          <a:prstGeom prst="rect">
            <a:avLst/>
          </a:prstGeom>
          <a:noFill/>
        </p:spPr>
        <p:txBody>
          <a:bodyPr wrap="square" rtlCol="0">
            <a:spAutoFit/>
          </a:bodyPr>
          <a:lstStyle/>
          <a:p>
            <a:r>
              <a:rPr kumimoji="1" lang="en-US" altLang="zh-CN" sz="2400" dirty="0"/>
              <a:t>👨‍💼👨‍💼👨‍💼👨‍💼</a:t>
            </a:r>
          </a:p>
          <a:p>
            <a:r>
              <a:rPr kumimoji="1" lang="en-US" altLang="zh-CN" sz="2400" dirty="0"/>
              <a:t>👨‍💼👨‍💼</a:t>
            </a:r>
            <a:r>
              <a:rPr kumimoji="1" lang="zh-CN" altLang="en-US" sz="2400" dirty="0"/>
              <a:t>👩‍💼👩‍💼</a:t>
            </a:r>
            <a:endParaRPr kumimoji="1" lang="en-US" altLang="zh-CN" sz="2400" dirty="0"/>
          </a:p>
          <a:p>
            <a:r>
              <a:rPr kumimoji="1" lang="zh-CN" altLang="en-US" sz="2400" dirty="0"/>
              <a:t>👩‍💼👨🏾‍💼👨🏾‍💼👩🏾‍💼</a:t>
            </a:r>
          </a:p>
        </p:txBody>
      </p:sp>
      <p:sp>
        <p:nvSpPr>
          <p:cNvPr id="13" name="圆角矩形 12">
            <a:extLst>
              <a:ext uri="{FF2B5EF4-FFF2-40B4-BE49-F238E27FC236}">
                <a16:creationId xmlns:a16="http://schemas.microsoft.com/office/drawing/2014/main" id="{E5CC64A2-AEE2-C883-89CD-BA6E6218F0BA}"/>
              </a:ext>
            </a:extLst>
          </p:cNvPr>
          <p:cNvSpPr/>
          <p:nvPr/>
        </p:nvSpPr>
        <p:spPr>
          <a:xfrm>
            <a:off x="7698676" y="3124072"/>
            <a:ext cx="1187729" cy="6098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200" dirty="0">
                <a:latin typeface="Palatino Linotype" panose="02040502050505030304" pitchFamily="18" charset="0"/>
              </a:rPr>
              <a:t>No!</a:t>
            </a:r>
            <a:endParaRPr kumimoji="1" lang="zh-CN" altLang="en-US" sz="3200" dirty="0">
              <a:latin typeface="Palatino Linotype" panose="02040502050505030304" pitchFamily="18" charset="0"/>
            </a:endParaRPr>
          </a:p>
        </p:txBody>
      </p:sp>
      <p:sp>
        <p:nvSpPr>
          <p:cNvPr id="14" name="文本框 13">
            <a:extLst>
              <a:ext uri="{FF2B5EF4-FFF2-40B4-BE49-F238E27FC236}">
                <a16:creationId xmlns:a16="http://schemas.microsoft.com/office/drawing/2014/main" id="{4900AC21-2E51-46AE-4F2F-2AF82C9D017E}"/>
              </a:ext>
            </a:extLst>
          </p:cNvPr>
          <p:cNvSpPr txBox="1"/>
          <p:nvPr/>
        </p:nvSpPr>
        <p:spPr>
          <a:xfrm>
            <a:off x="8984973" y="2828832"/>
            <a:ext cx="1471827" cy="1569660"/>
          </a:xfrm>
          <a:prstGeom prst="rect">
            <a:avLst/>
          </a:prstGeom>
          <a:noFill/>
        </p:spPr>
        <p:txBody>
          <a:bodyPr wrap="square" rtlCol="0">
            <a:spAutoFit/>
          </a:bodyPr>
          <a:lstStyle/>
          <a:p>
            <a:r>
              <a:rPr kumimoji="1" lang="en-US" altLang="zh-CN" sz="2400" dirty="0"/>
              <a:t>👨‍💼👨‍💼👨‍💼👨‍💼</a:t>
            </a:r>
          </a:p>
          <a:p>
            <a:r>
              <a:rPr kumimoji="1" lang="zh-CN" altLang="en-US" sz="2400" dirty="0"/>
              <a:t>👩‍💼👩‍💼👨🏾‍💼👨🏾‍💼</a:t>
            </a:r>
            <a:endParaRPr kumimoji="1" lang="en-US" altLang="zh-CN" sz="2400" dirty="0"/>
          </a:p>
          <a:p>
            <a:r>
              <a:rPr kumimoji="1" lang="zh-CN" altLang="en-US" sz="2400" dirty="0"/>
              <a:t>👩🏾‍💼👨🏾‍💼👨🏾‍💼👩🏾‍💼</a:t>
            </a:r>
          </a:p>
          <a:p>
            <a:endParaRPr kumimoji="1" lang="zh-CN" altLang="en-US" sz="2400" dirty="0"/>
          </a:p>
        </p:txBody>
      </p:sp>
      <p:cxnSp>
        <p:nvCxnSpPr>
          <p:cNvPr id="16" name="直线连接符 15">
            <a:extLst>
              <a:ext uri="{FF2B5EF4-FFF2-40B4-BE49-F238E27FC236}">
                <a16:creationId xmlns:a16="http://schemas.microsoft.com/office/drawing/2014/main" id="{98A0B705-8723-4E20-172B-6C5B11A48CB5}"/>
              </a:ext>
            </a:extLst>
          </p:cNvPr>
          <p:cNvCxnSpPr>
            <a:stCxn id="11" idx="0"/>
            <a:endCxn id="5" idx="2"/>
          </p:cNvCxnSpPr>
          <p:nvPr/>
        </p:nvCxnSpPr>
        <p:spPr>
          <a:xfrm flipV="1">
            <a:off x="3899461" y="1911120"/>
            <a:ext cx="2147673" cy="1212951"/>
          </a:xfrm>
          <a:prstGeom prst="line">
            <a:avLst/>
          </a:prstGeom>
        </p:spPr>
        <p:style>
          <a:lnRef idx="1">
            <a:schemeClr val="dk1"/>
          </a:lnRef>
          <a:fillRef idx="0">
            <a:schemeClr val="dk1"/>
          </a:fillRef>
          <a:effectRef idx="0">
            <a:schemeClr val="dk1"/>
          </a:effectRef>
          <a:fontRef idx="minor">
            <a:schemeClr val="tx1"/>
          </a:fontRef>
        </p:style>
      </p:cxnSp>
      <p:cxnSp>
        <p:nvCxnSpPr>
          <p:cNvPr id="18" name="直线连接符 17">
            <a:extLst>
              <a:ext uri="{FF2B5EF4-FFF2-40B4-BE49-F238E27FC236}">
                <a16:creationId xmlns:a16="http://schemas.microsoft.com/office/drawing/2014/main" id="{C35E3A50-FCC1-337E-4E00-546D41C780E1}"/>
              </a:ext>
            </a:extLst>
          </p:cNvPr>
          <p:cNvCxnSpPr>
            <a:stCxn id="13" idx="0"/>
            <a:endCxn id="5" idx="2"/>
          </p:cNvCxnSpPr>
          <p:nvPr/>
        </p:nvCxnSpPr>
        <p:spPr>
          <a:xfrm flipH="1" flipV="1">
            <a:off x="6047134" y="1911120"/>
            <a:ext cx="2245407" cy="1212952"/>
          </a:xfrm>
          <a:prstGeom prst="line">
            <a:avLst/>
          </a:prstGeom>
        </p:spPr>
        <p:style>
          <a:lnRef idx="1">
            <a:schemeClr val="dk1"/>
          </a:lnRef>
          <a:fillRef idx="0">
            <a:schemeClr val="dk1"/>
          </a:fillRef>
          <a:effectRef idx="0">
            <a:schemeClr val="dk1"/>
          </a:effectRef>
          <a:fontRef idx="minor">
            <a:schemeClr val="tx1"/>
          </a:fontRef>
        </p:style>
      </p:cxnSp>
      <p:sp>
        <p:nvSpPr>
          <p:cNvPr id="19" name="圆角矩形 18">
            <a:extLst>
              <a:ext uri="{FF2B5EF4-FFF2-40B4-BE49-F238E27FC236}">
                <a16:creationId xmlns:a16="http://schemas.microsoft.com/office/drawing/2014/main" id="{37EDD888-0C59-761D-467C-FBDB5CF8168D}"/>
              </a:ext>
            </a:extLst>
          </p:cNvPr>
          <p:cNvSpPr/>
          <p:nvPr/>
        </p:nvSpPr>
        <p:spPr>
          <a:xfrm>
            <a:off x="1150046" y="4324400"/>
            <a:ext cx="4311099" cy="16300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400" dirty="0">
                <a:latin typeface="Palatino Linotype" panose="02040502050505030304" pitchFamily="18" charset="0"/>
              </a:rPr>
              <a:t>Employer prejudice: </a:t>
            </a:r>
          </a:p>
          <a:p>
            <a:pPr algn="ctr"/>
            <a:r>
              <a:rPr kumimoji="1" lang="en-US" altLang="zh-CN" sz="2400" dirty="0">
                <a:latin typeface="Palatino Linotype" panose="02040502050505030304" pitchFamily="18" charset="0"/>
              </a:rPr>
              <a:t>race </a:t>
            </a:r>
            <a:r>
              <a:rPr kumimoji="1" lang="zh-CN" altLang="en-US" sz="2400" dirty="0">
                <a:latin typeface="Palatino Linotype" panose="02040502050505030304" pitchFamily="18" charset="0"/>
              </a:rPr>
              <a:t>≈ </a:t>
            </a:r>
            <a:r>
              <a:rPr kumimoji="1" lang="en-US" altLang="zh-CN" sz="2400" dirty="0">
                <a:latin typeface="Palatino Linotype" panose="02040502050505030304" pitchFamily="18" charset="0"/>
              </a:rPr>
              <a:t>productivity</a:t>
            </a:r>
            <a:endParaRPr kumimoji="1" lang="zh-CN" altLang="en-US" sz="2400" dirty="0">
              <a:latin typeface="Palatino Linotype" panose="02040502050505030304" pitchFamily="18" charset="0"/>
            </a:endParaRPr>
          </a:p>
        </p:txBody>
      </p:sp>
      <p:sp>
        <p:nvSpPr>
          <p:cNvPr id="20" name="圆角矩形 19">
            <a:extLst>
              <a:ext uri="{FF2B5EF4-FFF2-40B4-BE49-F238E27FC236}">
                <a16:creationId xmlns:a16="http://schemas.microsoft.com/office/drawing/2014/main" id="{65E272B1-0C78-AE96-3B8B-234B08ED86F2}"/>
              </a:ext>
            </a:extLst>
          </p:cNvPr>
          <p:cNvSpPr/>
          <p:nvPr/>
        </p:nvSpPr>
        <p:spPr>
          <a:xfrm>
            <a:off x="6730855" y="4328853"/>
            <a:ext cx="4311099" cy="16300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Employer enlightenment;</a:t>
            </a:r>
          </a:p>
          <a:p>
            <a:pPr algn="ctr"/>
            <a:r>
              <a:rPr kumimoji="1" lang="en-US" altLang="zh-CN" dirty="0">
                <a:latin typeface="Palatino Linotype" panose="02040502050505030304" pitchFamily="18" charset="0"/>
              </a:rPr>
              <a:t>Affirmative action (reverse);</a:t>
            </a:r>
          </a:p>
          <a:p>
            <a:pPr algn="ctr"/>
            <a:r>
              <a:rPr kumimoji="1" lang="en-US" altLang="zh-CN" dirty="0">
                <a:latin typeface="Palatino Linotype" panose="02040502050505030304" pitchFamily="18" charset="0"/>
              </a:rPr>
              <a:t>Profit-maximization motive</a:t>
            </a:r>
            <a:endParaRPr kumimoji="1" lang="zh-CN" altLang="en-US" dirty="0">
              <a:latin typeface="Palatino Linotype" panose="02040502050505030304" pitchFamily="18" charset="0"/>
            </a:endParaRPr>
          </a:p>
        </p:txBody>
      </p:sp>
      <p:cxnSp>
        <p:nvCxnSpPr>
          <p:cNvPr id="24" name="直线连接符 23">
            <a:extLst>
              <a:ext uri="{FF2B5EF4-FFF2-40B4-BE49-F238E27FC236}">
                <a16:creationId xmlns:a16="http://schemas.microsoft.com/office/drawing/2014/main" id="{ECCBF9E7-0BD5-1EA7-A88E-F3BBB5D94C14}"/>
              </a:ext>
            </a:extLst>
          </p:cNvPr>
          <p:cNvCxnSpPr>
            <a:stCxn id="11" idx="2"/>
          </p:cNvCxnSpPr>
          <p:nvPr/>
        </p:nvCxnSpPr>
        <p:spPr>
          <a:xfrm flipH="1">
            <a:off x="3899460" y="3733924"/>
            <a:ext cx="1" cy="590476"/>
          </a:xfrm>
          <a:prstGeom prst="line">
            <a:avLst/>
          </a:prstGeom>
        </p:spPr>
        <p:style>
          <a:lnRef idx="1">
            <a:schemeClr val="dk1"/>
          </a:lnRef>
          <a:fillRef idx="0">
            <a:schemeClr val="dk1"/>
          </a:fillRef>
          <a:effectRef idx="0">
            <a:schemeClr val="dk1"/>
          </a:effectRef>
          <a:fontRef idx="minor">
            <a:schemeClr val="tx1"/>
          </a:fontRef>
        </p:style>
      </p:cxnSp>
      <p:cxnSp>
        <p:nvCxnSpPr>
          <p:cNvPr id="26" name="直线连接符 25">
            <a:extLst>
              <a:ext uri="{FF2B5EF4-FFF2-40B4-BE49-F238E27FC236}">
                <a16:creationId xmlns:a16="http://schemas.microsoft.com/office/drawing/2014/main" id="{5B41EFE8-37AE-050A-8296-44C7891D423B}"/>
              </a:ext>
            </a:extLst>
          </p:cNvPr>
          <p:cNvCxnSpPr>
            <a:stCxn id="13" idx="2"/>
          </p:cNvCxnSpPr>
          <p:nvPr/>
        </p:nvCxnSpPr>
        <p:spPr>
          <a:xfrm flipH="1">
            <a:off x="8292540" y="3733925"/>
            <a:ext cx="1" cy="60309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56581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1736035"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833768"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8474765"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2577548"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9250017" y="899129"/>
            <a:ext cx="861391" cy="1200329"/>
          </a:xfrm>
          <a:prstGeom prst="rect">
            <a:avLst/>
          </a:prstGeom>
          <a:noFill/>
        </p:spPr>
        <p:txBody>
          <a:bodyPr wrap="square" rtlCol="0">
            <a:spAutoFit/>
          </a:bodyPr>
          <a:lstStyle/>
          <a:p>
            <a:r>
              <a:rPr kumimoji="1" lang="zh-CN" altLang="en-US" sz="7200" dirty="0"/>
              <a:t>👨‍💼</a:t>
            </a:r>
          </a:p>
        </p:txBody>
      </p:sp>
      <p:sp>
        <p:nvSpPr>
          <p:cNvPr id="11" name="圆角矩形 10">
            <a:extLst>
              <a:ext uri="{FF2B5EF4-FFF2-40B4-BE49-F238E27FC236}">
                <a16:creationId xmlns:a16="http://schemas.microsoft.com/office/drawing/2014/main" id="{30D46C2D-673F-69CC-8D14-3C6511313CC1}"/>
              </a:ext>
            </a:extLst>
          </p:cNvPr>
          <p:cNvSpPr/>
          <p:nvPr/>
        </p:nvSpPr>
        <p:spPr>
          <a:xfrm>
            <a:off x="3305596" y="3124071"/>
            <a:ext cx="1187729" cy="6098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200" dirty="0">
                <a:latin typeface="Palatino Linotype" panose="02040502050505030304" pitchFamily="18" charset="0"/>
              </a:rPr>
              <a:t>Yes!</a:t>
            </a:r>
            <a:endParaRPr kumimoji="1" lang="zh-CN" altLang="en-US" sz="3200" dirty="0">
              <a:latin typeface="Palatino Linotype" panose="02040502050505030304" pitchFamily="18" charset="0"/>
            </a:endParaRPr>
          </a:p>
        </p:txBody>
      </p:sp>
      <p:sp>
        <p:nvSpPr>
          <p:cNvPr id="12" name="文本框 11">
            <a:extLst>
              <a:ext uri="{FF2B5EF4-FFF2-40B4-BE49-F238E27FC236}">
                <a16:creationId xmlns:a16="http://schemas.microsoft.com/office/drawing/2014/main" id="{0E50EAFA-9536-8313-8C51-8F87878C8AE6}"/>
              </a:ext>
            </a:extLst>
          </p:cNvPr>
          <p:cNvSpPr txBox="1"/>
          <p:nvPr/>
        </p:nvSpPr>
        <p:spPr>
          <a:xfrm>
            <a:off x="1770815" y="2828832"/>
            <a:ext cx="1613466" cy="1200329"/>
          </a:xfrm>
          <a:prstGeom prst="rect">
            <a:avLst/>
          </a:prstGeom>
          <a:noFill/>
        </p:spPr>
        <p:txBody>
          <a:bodyPr wrap="square" rtlCol="0">
            <a:spAutoFit/>
          </a:bodyPr>
          <a:lstStyle/>
          <a:p>
            <a:r>
              <a:rPr kumimoji="1" lang="en-US" altLang="zh-CN" sz="2400" dirty="0"/>
              <a:t>👨‍💼👨‍💼👨‍💼👨‍💼</a:t>
            </a:r>
          </a:p>
          <a:p>
            <a:r>
              <a:rPr kumimoji="1" lang="en-US" altLang="zh-CN" sz="2400" dirty="0"/>
              <a:t>👨‍💼👨‍💼</a:t>
            </a:r>
            <a:r>
              <a:rPr kumimoji="1" lang="zh-CN" altLang="en-US" sz="2400" dirty="0"/>
              <a:t>👩‍💼👩‍💼</a:t>
            </a:r>
            <a:endParaRPr kumimoji="1" lang="en-US" altLang="zh-CN" sz="2400" dirty="0"/>
          </a:p>
          <a:p>
            <a:r>
              <a:rPr kumimoji="1" lang="zh-CN" altLang="en-US" sz="2400" dirty="0"/>
              <a:t>👩‍💼👨🏾‍💼👨🏾‍💼👩🏾‍💼</a:t>
            </a:r>
          </a:p>
        </p:txBody>
      </p:sp>
      <p:sp>
        <p:nvSpPr>
          <p:cNvPr id="13" name="圆角矩形 12">
            <a:extLst>
              <a:ext uri="{FF2B5EF4-FFF2-40B4-BE49-F238E27FC236}">
                <a16:creationId xmlns:a16="http://schemas.microsoft.com/office/drawing/2014/main" id="{E5CC64A2-AEE2-C883-89CD-BA6E6218F0BA}"/>
              </a:ext>
            </a:extLst>
          </p:cNvPr>
          <p:cNvSpPr/>
          <p:nvPr/>
        </p:nvSpPr>
        <p:spPr>
          <a:xfrm>
            <a:off x="7698676" y="3124072"/>
            <a:ext cx="1187729" cy="6098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200" dirty="0">
                <a:latin typeface="Palatino Linotype" panose="02040502050505030304" pitchFamily="18" charset="0"/>
              </a:rPr>
              <a:t>No!</a:t>
            </a:r>
            <a:endParaRPr kumimoji="1" lang="zh-CN" altLang="en-US" sz="3200" dirty="0">
              <a:latin typeface="Palatino Linotype" panose="02040502050505030304" pitchFamily="18" charset="0"/>
            </a:endParaRPr>
          </a:p>
        </p:txBody>
      </p:sp>
      <p:sp>
        <p:nvSpPr>
          <p:cNvPr id="14" name="文本框 13">
            <a:extLst>
              <a:ext uri="{FF2B5EF4-FFF2-40B4-BE49-F238E27FC236}">
                <a16:creationId xmlns:a16="http://schemas.microsoft.com/office/drawing/2014/main" id="{4900AC21-2E51-46AE-4F2F-2AF82C9D017E}"/>
              </a:ext>
            </a:extLst>
          </p:cNvPr>
          <p:cNvSpPr txBox="1"/>
          <p:nvPr/>
        </p:nvSpPr>
        <p:spPr>
          <a:xfrm>
            <a:off x="8984973" y="2828832"/>
            <a:ext cx="1471827" cy="1569660"/>
          </a:xfrm>
          <a:prstGeom prst="rect">
            <a:avLst/>
          </a:prstGeom>
          <a:noFill/>
        </p:spPr>
        <p:txBody>
          <a:bodyPr wrap="square" rtlCol="0">
            <a:spAutoFit/>
          </a:bodyPr>
          <a:lstStyle/>
          <a:p>
            <a:r>
              <a:rPr kumimoji="1" lang="en-US" altLang="zh-CN" sz="2400" dirty="0"/>
              <a:t>👨‍💼👨‍💼👨‍💼👨‍💼</a:t>
            </a:r>
          </a:p>
          <a:p>
            <a:r>
              <a:rPr kumimoji="1" lang="zh-CN" altLang="en-US" sz="2400" dirty="0"/>
              <a:t>👩‍💼👩‍💼👨🏾‍💼👨🏾‍💼</a:t>
            </a:r>
            <a:endParaRPr kumimoji="1" lang="en-US" altLang="zh-CN" sz="2400" dirty="0"/>
          </a:p>
          <a:p>
            <a:r>
              <a:rPr kumimoji="1" lang="zh-CN" altLang="en-US" sz="2400" dirty="0"/>
              <a:t>👩🏾‍💼👨🏾‍💼👨🏾‍💼👩🏾‍💼</a:t>
            </a:r>
          </a:p>
          <a:p>
            <a:endParaRPr kumimoji="1" lang="zh-CN" altLang="en-US" sz="2400" dirty="0"/>
          </a:p>
        </p:txBody>
      </p:sp>
      <p:cxnSp>
        <p:nvCxnSpPr>
          <p:cNvPr id="16" name="直线连接符 15">
            <a:extLst>
              <a:ext uri="{FF2B5EF4-FFF2-40B4-BE49-F238E27FC236}">
                <a16:creationId xmlns:a16="http://schemas.microsoft.com/office/drawing/2014/main" id="{98A0B705-8723-4E20-172B-6C5B11A48CB5}"/>
              </a:ext>
            </a:extLst>
          </p:cNvPr>
          <p:cNvCxnSpPr>
            <a:stCxn id="11" idx="0"/>
            <a:endCxn id="5" idx="2"/>
          </p:cNvCxnSpPr>
          <p:nvPr/>
        </p:nvCxnSpPr>
        <p:spPr>
          <a:xfrm flipV="1">
            <a:off x="3899461" y="1911120"/>
            <a:ext cx="2147673" cy="1212951"/>
          </a:xfrm>
          <a:prstGeom prst="line">
            <a:avLst/>
          </a:prstGeom>
        </p:spPr>
        <p:style>
          <a:lnRef idx="1">
            <a:schemeClr val="dk1"/>
          </a:lnRef>
          <a:fillRef idx="0">
            <a:schemeClr val="dk1"/>
          </a:fillRef>
          <a:effectRef idx="0">
            <a:schemeClr val="dk1"/>
          </a:effectRef>
          <a:fontRef idx="minor">
            <a:schemeClr val="tx1"/>
          </a:fontRef>
        </p:style>
      </p:cxnSp>
      <p:cxnSp>
        <p:nvCxnSpPr>
          <p:cNvPr id="18" name="直线连接符 17">
            <a:extLst>
              <a:ext uri="{FF2B5EF4-FFF2-40B4-BE49-F238E27FC236}">
                <a16:creationId xmlns:a16="http://schemas.microsoft.com/office/drawing/2014/main" id="{C35E3A50-FCC1-337E-4E00-546D41C780E1}"/>
              </a:ext>
            </a:extLst>
          </p:cNvPr>
          <p:cNvCxnSpPr>
            <a:stCxn id="13" idx="0"/>
            <a:endCxn id="5" idx="2"/>
          </p:cNvCxnSpPr>
          <p:nvPr/>
        </p:nvCxnSpPr>
        <p:spPr>
          <a:xfrm flipH="1" flipV="1">
            <a:off x="6047134" y="1911120"/>
            <a:ext cx="2245407" cy="1212952"/>
          </a:xfrm>
          <a:prstGeom prst="line">
            <a:avLst/>
          </a:prstGeom>
        </p:spPr>
        <p:style>
          <a:lnRef idx="1">
            <a:schemeClr val="dk1"/>
          </a:lnRef>
          <a:fillRef idx="0">
            <a:schemeClr val="dk1"/>
          </a:fillRef>
          <a:effectRef idx="0">
            <a:schemeClr val="dk1"/>
          </a:effectRef>
          <a:fontRef idx="minor">
            <a:schemeClr val="tx1"/>
          </a:fontRef>
        </p:style>
      </p:cxnSp>
      <p:sp>
        <p:nvSpPr>
          <p:cNvPr id="19" name="圆角矩形 18">
            <a:extLst>
              <a:ext uri="{FF2B5EF4-FFF2-40B4-BE49-F238E27FC236}">
                <a16:creationId xmlns:a16="http://schemas.microsoft.com/office/drawing/2014/main" id="{37EDD888-0C59-761D-467C-FBDB5CF8168D}"/>
              </a:ext>
            </a:extLst>
          </p:cNvPr>
          <p:cNvSpPr/>
          <p:nvPr/>
        </p:nvSpPr>
        <p:spPr>
          <a:xfrm>
            <a:off x="1150046" y="4324400"/>
            <a:ext cx="4311099" cy="16300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400" dirty="0">
                <a:latin typeface="Palatino Linotype" panose="02040502050505030304" pitchFamily="18" charset="0"/>
              </a:rPr>
              <a:t>Employer prejudice: </a:t>
            </a:r>
          </a:p>
          <a:p>
            <a:pPr algn="ctr"/>
            <a:r>
              <a:rPr kumimoji="1" lang="en-US" altLang="zh-CN" sz="2400" dirty="0">
                <a:latin typeface="Palatino Linotype" panose="02040502050505030304" pitchFamily="18" charset="0"/>
              </a:rPr>
              <a:t>race </a:t>
            </a:r>
            <a:r>
              <a:rPr kumimoji="1" lang="zh-CN" altLang="en-US" sz="2400" dirty="0">
                <a:latin typeface="Palatino Linotype" panose="02040502050505030304" pitchFamily="18" charset="0"/>
              </a:rPr>
              <a:t>≈ </a:t>
            </a:r>
            <a:r>
              <a:rPr kumimoji="1" lang="en-US" altLang="zh-CN" sz="2400" dirty="0">
                <a:latin typeface="Palatino Linotype" panose="02040502050505030304" pitchFamily="18" charset="0"/>
              </a:rPr>
              <a:t>productivity</a:t>
            </a:r>
            <a:endParaRPr kumimoji="1" lang="zh-CN" altLang="en-US" sz="2400" dirty="0">
              <a:latin typeface="Palatino Linotype" panose="02040502050505030304" pitchFamily="18" charset="0"/>
            </a:endParaRPr>
          </a:p>
        </p:txBody>
      </p:sp>
      <p:sp>
        <p:nvSpPr>
          <p:cNvPr id="20" name="圆角矩形 19">
            <a:extLst>
              <a:ext uri="{FF2B5EF4-FFF2-40B4-BE49-F238E27FC236}">
                <a16:creationId xmlns:a16="http://schemas.microsoft.com/office/drawing/2014/main" id="{65E272B1-0C78-AE96-3B8B-234B08ED86F2}"/>
              </a:ext>
            </a:extLst>
          </p:cNvPr>
          <p:cNvSpPr/>
          <p:nvPr/>
        </p:nvSpPr>
        <p:spPr>
          <a:xfrm>
            <a:off x="6730855" y="4328853"/>
            <a:ext cx="4311099" cy="16300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Employer enlightenment;</a:t>
            </a:r>
          </a:p>
          <a:p>
            <a:pPr algn="ctr"/>
            <a:r>
              <a:rPr kumimoji="1" lang="en-US" altLang="zh-CN" dirty="0">
                <a:latin typeface="Palatino Linotype" panose="02040502050505030304" pitchFamily="18" charset="0"/>
              </a:rPr>
              <a:t>Affirmative action (reverse);</a:t>
            </a:r>
          </a:p>
          <a:p>
            <a:pPr algn="ctr"/>
            <a:r>
              <a:rPr kumimoji="1" lang="en-US" altLang="zh-CN" dirty="0">
                <a:latin typeface="Palatino Linotype" panose="02040502050505030304" pitchFamily="18" charset="0"/>
              </a:rPr>
              <a:t>Profit-maximization motive</a:t>
            </a:r>
            <a:endParaRPr kumimoji="1" lang="zh-CN" altLang="en-US" dirty="0">
              <a:latin typeface="Palatino Linotype" panose="02040502050505030304" pitchFamily="18" charset="0"/>
            </a:endParaRPr>
          </a:p>
        </p:txBody>
      </p:sp>
      <p:cxnSp>
        <p:nvCxnSpPr>
          <p:cNvPr id="24" name="直线连接符 23">
            <a:extLst>
              <a:ext uri="{FF2B5EF4-FFF2-40B4-BE49-F238E27FC236}">
                <a16:creationId xmlns:a16="http://schemas.microsoft.com/office/drawing/2014/main" id="{ECCBF9E7-0BD5-1EA7-A88E-F3BBB5D94C14}"/>
              </a:ext>
            </a:extLst>
          </p:cNvPr>
          <p:cNvCxnSpPr>
            <a:stCxn id="11" idx="2"/>
          </p:cNvCxnSpPr>
          <p:nvPr/>
        </p:nvCxnSpPr>
        <p:spPr>
          <a:xfrm flipH="1">
            <a:off x="3899460" y="3733924"/>
            <a:ext cx="1" cy="590476"/>
          </a:xfrm>
          <a:prstGeom prst="line">
            <a:avLst/>
          </a:prstGeom>
        </p:spPr>
        <p:style>
          <a:lnRef idx="1">
            <a:schemeClr val="dk1"/>
          </a:lnRef>
          <a:fillRef idx="0">
            <a:schemeClr val="dk1"/>
          </a:fillRef>
          <a:effectRef idx="0">
            <a:schemeClr val="dk1"/>
          </a:effectRef>
          <a:fontRef idx="minor">
            <a:schemeClr val="tx1"/>
          </a:fontRef>
        </p:style>
      </p:cxnSp>
      <p:cxnSp>
        <p:nvCxnSpPr>
          <p:cNvPr id="26" name="直线连接符 25">
            <a:extLst>
              <a:ext uri="{FF2B5EF4-FFF2-40B4-BE49-F238E27FC236}">
                <a16:creationId xmlns:a16="http://schemas.microsoft.com/office/drawing/2014/main" id="{5B41EFE8-37AE-050A-8296-44C7891D423B}"/>
              </a:ext>
            </a:extLst>
          </p:cNvPr>
          <p:cNvCxnSpPr>
            <a:stCxn id="13" idx="2"/>
          </p:cNvCxnSpPr>
          <p:nvPr/>
        </p:nvCxnSpPr>
        <p:spPr>
          <a:xfrm flipH="1">
            <a:off x="8292540" y="3733925"/>
            <a:ext cx="1" cy="603097"/>
          </a:xfrm>
          <a:prstGeom prst="line">
            <a:avLst/>
          </a:prstGeom>
        </p:spPr>
        <p:style>
          <a:lnRef idx="1">
            <a:schemeClr val="dk1"/>
          </a:lnRef>
          <a:fillRef idx="0">
            <a:schemeClr val="dk1"/>
          </a:fillRef>
          <a:effectRef idx="0">
            <a:schemeClr val="dk1"/>
          </a:effectRef>
          <a:fontRef idx="minor">
            <a:schemeClr val="tx1"/>
          </a:fontRef>
        </p:style>
      </p:cxnSp>
      <p:pic>
        <p:nvPicPr>
          <p:cNvPr id="3" name="图片 2">
            <a:extLst>
              <a:ext uri="{FF2B5EF4-FFF2-40B4-BE49-F238E27FC236}">
                <a16:creationId xmlns:a16="http://schemas.microsoft.com/office/drawing/2014/main" id="{B5F96558-6A3C-C999-2955-ABBC5B189B28}"/>
              </a:ext>
            </a:extLst>
          </p:cNvPr>
          <p:cNvPicPr>
            <a:picLocks noChangeAspect="1"/>
          </p:cNvPicPr>
          <p:nvPr/>
        </p:nvPicPr>
        <p:blipFill>
          <a:blip r:embed="rId2"/>
          <a:stretch>
            <a:fillRect/>
          </a:stretch>
        </p:blipFill>
        <p:spPr>
          <a:xfrm>
            <a:off x="0" y="0"/>
            <a:ext cx="12192000" cy="6858000"/>
          </a:xfrm>
          <a:prstGeom prst="rect">
            <a:avLst/>
          </a:prstGeom>
        </p:spPr>
      </p:pic>
      <p:sp>
        <p:nvSpPr>
          <p:cNvPr id="4" name="文本框 3">
            <a:extLst>
              <a:ext uri="{FF2B5EF4-FFF2-40B4-BE49-F238E27FC236}">
                <a16:creationId xmlns:a16="http://schemas.microsoft.com/office/drawing/2014/main" id="{D864833B-07ED-DCB1-E621-77B90D262A85}"/>
              </a:ext>
            </a:extLst>
          </p:cNvPr>
          <p:cNvSpPr txBox="1"/>
          <p:nvPr/>
        </p:nvSpPr>
        <p:spPr>
          <a:xfrm>
            <a:off x="2849213" y="2488846"/>
            <a:ext cx="6831499" cy="175432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3600" dirty="0">
                <a:latin typeface="Iowan Old Style Roman" panose="02040602040506020204" pitchFamily="18" charset="0"/>
              </a:rPr>
              <a:t>???</a:t>
            </a:r>
          </a:p>
          <a:p>
            <a:pPr algn="ctr"/>
            <a:r>
              <a:rPr kumimoji="1" lang="en-US" altLang="zh-CN" sz="3600" dirty="0">
                <a:latin typeface="Iowan Old Style Roman" panose="02040602040506020204" pitchFamily="18" charset="0"/>
              </a:rPr>
              <a:t>Which side tells the truth?</a:t>
            </a:r>
          </a:p>
          <a:p>
            <a:pPr algn="ctr"/>
            <a:r>
              <a:rPr kumimoji="1" lang="en-US" altLang="zh-CN" sz="3600" dirty="0">
                <a:latin typeface="Iowan Old Style Roman" panose="02040602040506020204" pitchFamily="18" charset="0"/>
              </a:rPr>
              <a:t>Empirical data?</a:t>
            </a:r>
            <a:endParaRPr kumimoji="1" lang="zh-CN" altLang="en-US" sz="3600" dirty="0">
              <a:latin typeface="Iowan Old Style Roman" panose="02040602040506020204" pitchFamily="18" charset="0"/>
            </a:endParaRPr>
          </a:p>
        </p:txBody>
      </p:sp>
    </p:spTree>
    <p:extLst>
      <p:ext uri="{BB962C8B-B14F-4D97-AF65-F5344CB8AC3E}">
        <p14:creationId xmlns:p14="http://schemas.microsoft.com/office/powerpoint/2010/main" val="281841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1736035"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833768"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8474765"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2577548"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9250017"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3644348" y="3074645"/>
            <a:ext cx="6294783" cy="923330"/>
          </a:xfrm>
          <a:prstGeom prst="rect">
            <a:avLst/>
          </a:prstGeom>
          <a:noFill/>
        </p:spPr>
        <p:txBody>
          <a:bodyPr wrap="square" rtlCol="0">
            <a:spAutoFit/>
          </a:bodyPr>
          <a:lstStyle/>
          <a:p>
            <a:r>
              <a:rPr kumimoji="1" lang="en-US" altLang="zh-CN" sz="5400" dirty="0">
                <a:latin typeface="Iowan Old Style Roman" panose="02040602040506020204" pitchFamily="18" charset="0"/>
              </a:rPr>
              <a:t>Field Experiment</a:t>
            </a:r>
            <a:endParaRPr kumimoji="1" lang="zh-CN" altLang="en-US" sz="54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6518FA57-1E2C-80DD-17E5-D883A88B5D1C}"/>
              </a:ext>
            </a:extLst>
          </p:cNvPr>
          <p:cNvSpPr txBox="1"/>
          <p:nvPr/>
        </p:nvSpPr>
        <p:spPr>
          <a:xfrm>
            <a:off x="592411" y="10340950"/>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4" name="组合 3">
            <a:extLst>
              <a:ext uri="{FF2B5EF4-FFF2-40B4-BE49-F238E27FC236}">
                <a16:creationId xmlns:a16="http://schemas.microsoft.com/office/drawing/2014/main" id="{6B979896-7764-9F99-B0FF-135B5E00AE7B}"/>
              </a:ext>
            </a:extLst>
          </p:cNvPr>
          <p:cNvGrpSpPr/>
          <p:nvPr/>
        </p:nvGrpSpPr>
        <p:grpSpPr>
          <a:xfrm>
            <a:off x="933656" y="7479707"/>
            <a:ext cx="1800223" cy="2656169"/>
            <a:chOff x="549846" y="2319748"/>
            <a:chExt cx="1800223" cy="2656169"/>
          </a:xfrm>
        </p:grpSpPr>
        <p:pic>
          <p:nvPicPr>
            <p:cNvPr id="10" name="图片 9">
              <a:extLst>
                <a:ext uri="{FF2B5EF4-FFF2-40B4-BE49-F238E27FC236}">
                  <a16:creationId xmlns:a16="http://schemas.microsoft.com/office/drawing/2014/main" id="{3D284DDC-854F-A4E9-6E5C-471B8F11FAD1}"/>
                </a:ext>
              </a:extLst>
            </p:cNvPr>
            <p:cNvPicPr>
              <a:picLocks noChangeAspect="1"/>
            </p:cNvPicPr>
            <p:nvPr/>
          </p:nvPicPr>
          <p:blipFill rotWithShape="1">
            <a:blip r:embed="rId2"/>
            <a:srcRect l="4558" t="2971" r="-1"/>
            <a:stretch/>
          </p:blipFill>
          <p:spPr>
            <a:xfrm>
              <a:off x="764498" y="2319748"/>
              <a:ext cx="1165903" cy="1702262"/>
            </a:xfrm>
            <a:prstGeom prst="rect">
              <a:avLst/>
            </a:prstGeom>
          </p:spPr>
        </p:pic>
        <p:pic>
          <p:nvPicPr>
            <p:cNvPr id="15" name="图片 14">
              <a:extLst>
                <a:ext uri="{FF2B5EF4-FFF2-40B4-BE49-F238E27FC236}">
                  <a16:creationId xmlns:a16="http://schemas.microsoft.com/office/drawing/2014/main" id="{DC8A514C-5234-A4A7-7D3F-420EF017C9AA}"/>
                </a:ext>
              </a:extLst>
            </p:cNvPr>
            <p:cNvPicPr>
              <a:picLocks noChangeAspect="1"/>
            </p:cNvPicPr>
            <p:nvPr/>
          </p:nvPicPr>
          <p:blipFill rotWithShape="1">
            <a:blip r:embed="rId2"/>
            <a:srcRect l="4558" t="2971" r="-1"/>
            <a:stretch/>
          </p:blipFill>
          <p:spPr>
            <a:xfrm>
              <a:off x="1184166" y="2637313"/>
              <a:ext cx="1165903" cy="1702262"/>
            </a:xfrm>
            <a:prstGeom prst="rect">
              <a:avLst/>
            </a:prstGeom>
          </p:spPr>
        </p:pic>
        <p:pic>
          <p:nvPicPr>
            <p:cNvPr id="17" name="图片 16">
              <a:extLst>
                <a:ext uri="{FF2B5EF4-FFF2-40B4-BE49-F238E27FC236}">
                  <a16:creationId xmlns:a16="http://schemas.microsoft.com/office/drawing/2014/main" id="{DC4D4EC7-8D8D-D759-691A-2FE8F8FA44C5}"/>
                </a:ext>
              </a:extLst>
            </p:cNvPr>
            <p:cNvPicPr>
              <a:picLocks noChangeAspect="1"/>
            </p:cNvPicPr>
            <p:nvPr/>
          </p:nvPicPr>
          <p:blipFill rotWithShape="1">
            <a:blip r:embed="rId2"/>
            <a:srcRect l="4558" t="2971" r="-1"/>
            <a:stretch/>
          </p:blipFill>
          <p:spPr>
            <a:xfrm>
              <a:off x="549846" y="2884105"/>
              <a:ext cx="1165903" cy="1702262"/>
            </a:xfrm>
            <a:prstGeom prst="rect">
              <a:avLst/>
            </a:prstGeom>
          </p:spPr>
        </p:pic>
        <p:pic>
          <p:nvPicPr>
            <p:cNvPr id="21" name="图片 20">
              <a:extLst>
                <a:ext uri="{FF2B5EF4-FFF2-40B4-BE49-F238E27FC236}">
                  <a16:creationId xmlns:a16="http://schemas.microsoft.com/office/drawing/2014/main" id="{70B45401-A011-165C-8147-2EE348E1F2FA}"/>
                </a:ext>
              </a:extLst>
            </p:cNvPr>
            <p:cNvPicPr>
              <a:picLocks noChangeAspect="1"/>
            </p:cNvPicPr>
            <p:nvPr/>
          </p:nvPicPr>
          <p:blipFill rotWithShape="1">
            <a:blip r:embed="rId2"/>
            <a:srcRect l="4558" t="2971" r="-1"/>
            <a:stretch/>
          </p:blipFill>
          <p:spPr>
            <a:xfrm>
              <a:off x="1052770" y="3273655"/>
              <a:ext cx="1165903" cy="1702262"/>
            </a:xfrm>
            <a:prstGeom prst="rect">
              <a:avLst/>
            </a:prstGeom>
          </p:spPr>
        </p:pic>
      </p:grpSp>
      <p:pic>
        <p:nvPicPr>
          <p:cNvPr id="22" name="图片 21">
            <a:extLst>
              <a:ext uri="{FF2B5EF4-FFF2-40B4-BE49-F238E27FC236}">
                <a16:creationId xmlns:a16="http://schemas.microsoft.com/office/drawing/2014/main" id="{716CBD15-8444-9C00-4626-15CC1D946AF7}"/>
              </a:ext>
            </a:extLst>
          </p:cNvPr>
          <p:cNvPicPr>
            <a:picLocks noChangeAspect="1"/>
          </p:cNvPicPr>
          <p:nvPr/>
        </p:nvPicPr>
        <p:blipFill rotWithShape="1">
          <a:blip r:embed="rId3"/>
          <a:srcRect l="1353" t="3230" b="1532"/>
          <a:stretch/>
        </p:blipFill>
        <p:spPr>
          <a:xfrm>
            <a:off x="4504438" y="7844642"/>
            <a:ext cx="3183124" cy="2175370"/>
          </a:xfrm>
          <a:prstGeom prst="rect">
            <a:avLst/>
          </a:prstGeom>
        </p:spPr>
      </p:pic>
      <p:sp>
        <p:nvSpPr>
          <p:cNvPr id="23" name="文本框 22">
            <a:extLst>
              <a:ext uri="{FF2B5EF4-FFF2-40B4-BE49-F238E27FC236}">
                <a16:creationId xmlns:a16="http://schemas.microsoft.com/office/drawing/2014/main" id="{E704FE34-A089-4F51-7260-B32A29F79071}"/>
              </a:ext>
            </a:extLst>
          </p:cNvPr>
          <p:cNvSpPr txBox="1"/>
          <p:nvPr/>
        </p:nvSpPr>
        <p:spPr>
          <a:xfrm>
            <a:off x="4739654" y="10340950"/>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5" name="右箭头 24">
            <a:extLst>
              <a:ext uri="{FF2B5EF4-FFF2-40B4-BE49-F238E27FC236}">
                <a16:creationId xmlns:a16="http://schemas.microsoft.com/office/drawing/2014/main" id="{A771A4E0-8CC7-ECBE-52CA-FE6CF90A0ACA}"/>
              </a:ext>
            </a:extLst>
          </p:cNvPr>
          <p:cNvSpPr/>
          <p:nvPr/>
        </p:nvSpPr>
        <p:spPr>
          <a:xfrm>
            <a:off x="3251751" y="8492825"/>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8CF672A9-E0C5-5356-D1F4-F78B8D3687D5}"/>
              </a:ext>
            </a:extLst>
          </p:cNvPr>
          <p:cNvSpPr txBox="1"/>
          <p:nvPr/>
        </p:nvSpPr>
        <p:spPr>
          <a:xfrm>
            <a:off x="9495182" y="10340950"/>
            <a:ext cx="2136008" cy="830997"/>
          </a:xfrm>
          <a:prstGeom prst="rect">
            <a:avLst/>
          </a:prstGeom>
          <a:noFill/>
        </p:spPr>
        <p:txBody>
          <a:bodyPr wrap="square" rtlCol="0">
            <a:spAutoFit/>
          </a:body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28" name="图片 27">
            <a:extLst>
              <a:ext uri="{FF2B5EF4-FFF2-40B4-BE49-F238E27FC236}">
                <a16:creationId xmlns:a16="http://schemas.microsoft.com/office/drawing/2014/main" id="{5ACC3981-E0C7-C14D-1988-DB62068769DC}"/>
              </a:ext>
            </a:extLst>
          </p:cNvPr>
          <p:cNvPicPr>
            <a:picLocks noChangeAspect="1"/>
          </p:cNvPicPr>
          <p:nvPr/>
        </p:nvPicPr>
        <p:blipFill rotWithShape="1">
          <a:blip r:embed="rId4"/>
          <a:srcRect l="27808" r="5234"/>
          <a:stretch/>
        </p:blipFill>
        <p:spPr>
          <a:xfrm>
            <a:off x="8915716" y="7704075"/>
            <a:ext cx="2470309" cy="2305878"/>
          </a:xfrm>
          <a:prstGeom prst="rect">
            <a:avLst/>
          </a:prstGeom>
        </p:spPr>
      </p:pic>
      <p:sp>
        <p:nvSpPr>
          <p:cNvPr id="29" name="右箭头 28">
            <a:extLst>
              <a:ext uri="{FF2B5EF4-FFF2-40B4-BE49-F238E27FC236}">
                <a16:creationId xmlns:a16="http://schemas.microsoft.com/office/drawing/2014/main" id="{99C6EE29-7E2F-EB0C-25DC-A53B50BFC8AC}"/>
              </a:ext>
            </a:extLst>
          </p:cNvPr>
          <p:cNvSpPr/>
          <p:nvPr/>
        </p:nvSpPr>
        <p:spPr>
          <a:xfrm>
            <a:off x="7939366" y="8492825"/>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0" name="文本框 29">
            <a:extLst>
              <a:ext uri="{FF2B5EF4-FFF2-40B4-BE49-F238E27FC236}">
                <a16:creationId xmlns:a16="http://schemas.microsoft.com/office/drawing/2014/main" id="{AE64EC89-B673-CEBC-3600-15215ADFA490}"/>
              </a:ext>
            </a:extLst>
          </p:cNvPr>
          <p:cNvSpPr txBox="1"/>
          <p:nvPr/>
        </p:nvSpPr>
        <p:spPr>
          <a:xfrm>
            <a:off x="824456" y="10236020"/>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1" name="文本框 30">
            <a:extLst>
              <a:ext uri="{FF2B5EF4-FFF2-40B4-BE49-F238E27FC236}">
                <a16:creationId xmlns:a16="http://schemas.microsoft.com/office/drawing/2014/main" id="{4B28079F-4CE1-47A2-C17E-1F58D577E881}"/>
              </a:ext>
            </a:extLst>
          </p:cNvPr>
          <p:cNvSpPr txBox="1"/>
          <p:nvPr/>
        </p:nvSpPr>
        <p:spPr>
          <a:xfrm>
            <a:off x="4333714" y="10236020"/>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32" name="文本框 31">
            <a:extLst>
              <a:ext uri="{FF2B5EF4-FFF2-40B4-BE49-F238E27FC236}">
                <a16:creationId xmlns:a16="http://schemas.microsoft.com/office/drawing/2014/main" id="{CD8DF1A6-1AEF-96F3-0A3F-B8D951F06D64}"/>
              </a:ext>
            </a:extLst>
          </p:cNvPr>
          <p:cNvSpPr txBox="1"/>
          <p:nvPr/>
        </p:nvSpPr>
        <p:spPr>
          <a:xfrm>
            <a:off x="8844077" y="10236020"/>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Tree>
    <p:extLst>
      <p:ext uri="{BB962C8B-B14F-4D97-AF65-F5344CB8AC3E}">
        <p14:creationId xmlns:p14="http://schemas.microsoft.com/office/powerpoint/2010/main" val="1004434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1736035"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833768"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8474765"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2577548"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9250017"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4475925" y="2099458"/>
            <a:ext cx="3384273" cy="584775"/>
          </a:xfrm>
          <a:prstGeom prst="rect">
            <a:avLst/>
          </a:prstGeom>
          <a:noFill/>
        </p:spPr>
        <p:txBody>
          <a:bodyPr wrap="square" rtlCol="0">
            <a:spAutoFit/>
          </a:bodyPr>
          <a:lstStyle/>
          <a:p>
            <a:r>
              <a:rPr kumimoji="1" lang="en-US" altLang="zh-CN" sz="3200" dirty="0">
                <a:latin typeface="Iowan Old Style Roman" panose="02040602040506020204" pitchFamily="18" charset="0"/>
              </a:rPr>
              <a:t>Field Experiment</a:t>
            </a:r>
            <a:endParaRPr kumimoji="1" lang="zh-CN" altLang="en-US" sz="32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FF11B8DF-3F90-25E2-E184-483B6CF4A789}"/>
              </a:ext>
            </a:extLst>
          </p:cNvPr>
          <p:cNvSpPr txBox="1"/>
          <p:nvPr/>
        </p:nvSpPr>
        <p:spPr>
          <a:xfrm>
            <a:off x="592411" y="5454154"/>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22" name="组合 21">
            <a:extLst>
              <a:ext uri="{FF2B5EF4-FFF2-40B4-BE49-F238E27FC236}">
                <a16:creationId xmlns:a16="http://schemas.microsoft.com/office/drawing/2014/main" id="{2A2CDDA9-0EE9-135B-60D5-EF8D1770AF7E}"/>
              </a:ext>
            </a:extLst>
          </p:cNvPr>
          <p:cNvGrpSpPr/>
          <p:nvPr/>
        </p:nvGrpSpPr>
        <p:grpSpPr>
          <a:xfrm>
            <a:off x="933656" y="2592911"/>
            <a:ext cx="1800223" cy="2656169"/>
            <a:chOff x="549846" y="2319748"/>
            <a:chExt cx="1800223" cy="2656169"/>
          </a:xfrm>
        </p:grpSpPr>
        <p:pic>
          <p:nvPicPr>
            <p:cNvPr id="13" name="图片 12">
              <a:extLst>
                <a:ext uri="{FF2B5EF4-FFF2-40B4-BE49-F238E27FC236}">
                  <a16:creationId xmlns:a16="http://schemas.microsoft.com/office/drawing/2014/main" id="{5A46C538-8210-4609-7D83-9D149DA1F2E9}"/>
                </a:ext>
              </a:extLst>
            </p:cNvPr>
            <p:cNvPicPr>
              <a:picLocks noChangeAspect="1"/>
            </p:cNvPicPr>
            <p:nvPr/>
          </p:nvPicPr>
          <p:blipFill rotWithShape="1">
            <a:blip r:embed="rId2"/>
            <a:srcRect l="4558" t="2971" r="-1"/>
            <a:stretch/>
          </p:blipFill>
          <p:spPr>
            <a:xfrm>
              <a:off x="764498" y="2319748"/>
              <a:ext cx="1165903" cy="1702262"/>
            </a:xfrm>
            <a:prstGeom prst="rect">
              <a:avLst/>
            </a:prstGeom>
          </p:spPr>
        </p:pic>
        <p:pic>
          <p:nvPicPr>
            <p:cNvPr id="14" name="图片 13">
              <a:extLst>
                <a:ext uri="{FF2B5EF4-FFF2-40B4-BE49-F238E27FC236}">
                  <a16:creationId xmlns:a16="http://schemas.microsoft.com/office/drawing/2014/main" id="{EEE5DF23-6871-F45E-C4AA-90895F7A9EAC}"/>
                </a:ext>
              </a:extLst>
            </p:cNvPr>
            <p:cNvPicPr>
              <a:picLocks noChangeAspect="1"/>
            </p:cNvPicPr>
            <p:nvPr/>
          </p:nvPicPr>
          <p:blipFill rotWithShape="1">
            <a:blip r:embed="rId2"/>
            <a:srcRect l="4558" t="2971" r="-1"/>
            <a:stretch/>
          </p:blipFill>
          <p:spPr>
            <a:xfrm>
              <a:off x="1184166" y="2637313"/>
              <a:ext cx="1165903" cy="1702262"/>
            </a:xfrm>
            <a:prstGeom prst="rect">
              <a:avLst/>
            </a:prstGeom>
          </p:spPr>
        </p:pic>
        <p:pic>
          <p:nvPicPr>
            <p:cNvPr id="15" name="图片 14">
              <a:extLst>
                <a:ext uri="{FF2B5EF4-FFF2-40B4-BE49-F238E27FC236}">
                  <a16:creationId xmlns:a16="http://schemas.microsoft.com/office/drawing/2014/main" id="{C7DA774F-A50A-A780-967C-57CB5B77B2AD}"/>
                </a:ext>
              </a:extLst>
            </p:cNvPr>
            <p:cNvPicPr>
              <a:picLocks noChangeAspect="1"/>
            </p:cNvPicPr>
            <p:nvPr/>
          </p:nvPicPr>
          <p:blipFill rotWithShape="1">
            <a:blip r:embed="rId2"/>
            <a:srcRect l="4558" t="2971" r="-1"/>
            <a:stretch/>
          </p:blipFill>
          <p:spPr>
            <a:xfrm>
              <a:off x="549846" y="2884105"/>
              <a:ext cx="1165903" cy="1702262"/>
            </a:xfrm>
            <a:prstGeom prst="rect">
              <a:avLst/>
            </a:prstGeom>
          </p:spPr>
        </p:pic>
        <p:pic>
          <p:nvPicPr>
            <p:cNvPr id="16" name="图片 15">
              <a:extLst>
                <a:ext uri="{FF2B5EF4-FFF2-40B4-BE49-F238E27FC236}">
                  <a16:creationId xmlns:a16="http://schemas.microsoft.com/office/drawing/2014/main" id="{2BB6E5C1-4BF3-CBF9-AA3A-33320432EBFE}"/>
                </a:ext>
              </a:extLst>
            </p:cNvPr>
            <p:cNvPicPr>
              <a:picLocks noChangeAspect="1"/>
            </p:cNvPicPr>
            <p:nvPr/>
          </p:nvPicPr>
          <p:blipFill rotWithShape="1">
            <a:blip r:embed="rId2"/>
            <a:srcRect l="4558" t="2971" r="-1"/>
            <a:stretch/>
          </p:blipFill>
          <p:spPr>
            <a:xfrm>
              <a:off x="1052770" y="3273655"/>
              <a:ext cx="1165903" cy="1702262"/>
            </a:xfrm>
            <a:prstGeom prst="rect">
              <a:avLst/>
            </a:prstGeom>
          </p:spPr>
        </p:pic>
      </p:grpSp>
      <p:pic>
        <p:nvPicPr>
          <p:cNvPr id="18" name="图片 17">
            <a:extLst>
              <a:ext uri="{FF2B5EF4-FFF2-40B4-BE49-F238E27FC236}">
                <a16:creationId xmlns:a16="http://schemas.microsoft.com/office/drawing/2014/main" id="{061E27B0-BC49-8E91-C3ED-744A568A6E15}"/>
              </a:ext>
            </a:extLst>
          </p:cNvPr>
          <p:cNvPicPr>
            <a:picLocks noChangeAspect="1"/>
          </p:cNvPicPr>
          <p:nvPr/>
        </p:nvPicPr>
        <p:blipFill rotWithShape="1">
          <a:blip r:embed="rId3"/>
          <a:srcRect l="1353" t="3230" b="1532"/>
          <a:stretch/>
        </p:blipFill>
        <p:spPr>
          <a:xfrm>
            <a:off x="4504438" y="2957846"/>
            <a:ext cx="3183124" cy="2175370"/>
          </a:xfrm>
          <a:prstGeom prst="rect">
            <a:avLst/>
          </a:prstGeom>
        </p:spPr>
      </p:pic>
      <p:sp>
        <p:nvSpPr>
          <p:cNvPr id="23" name="文本框 22">
            <a:extLst>
              <a:ext uri="{FF2B5EF4-FFF2-40B4-BE49-F238E27FC236}">
                <a16:creationId xmlns:a16="http://schemas.microsoft.com/office/drawing/2014/main" id="{96A7B1E4-0244-9953-095C-ECDAB48F127A}"/>
              </a:ext>
            </a:extLst>
          </p:cNvPr>
          <p:cNvSpPr txBox="1"/>
          <p:nvPr/>
        </p:nvSpPr>
        <p:spPr>
          <a:xfrm>
            <a:off x="4739654" y="5454154"/>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4" name="右箭头 23">
            <a:extLst>
              <a:ext uri="{FF2B5EF4-FFF2-40B4-BE49-F238E27FC236}">
                <a16:creationId xmlns:a16="http://schemas.microsoft.com/office/drawing/2014/main" id="{81925813-27E8-DE6D-6FA9-61C24EC8302B}"/>
              </a:ext>
            </a:extLst>
          </p:cNvPr>
          <p:cNvSpPr/>
          <p:nvPr/>
        </p:nvSpPr>
        <p:spPr>
          <a:xfrm>
            <a:off x="3251751" y="3864447"/>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7974FFB3-5E77-3D41-8F70-22D9471B59CD}"/>
              </a:ext>
            </a:extLst>
          </p:cNvPr>
          <p:cNvSpPr txBox="1"/>
          <p:nvPr/>
        </p:nvSpPr>
        <p:spPr>
          <a:xfrm>
            <a:off x="9495182" y="5454154"/>
            <a:ext cx="2136008" cy="830997"/>
          </a:xfrm>
          <a:prstGeom prst="rect">
            <a:avLst/>
          </a:prstGeom>
          <a:noFill/>
        </p:spPr>
        <p:txBody>
          <a:bodyPr wrap="square" rtlCol="0">
            <a:spAutoFit/>
          </a:body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27" name="图片 26">
            <a:extLst>
              <a:ext uri="{FF2B5EF4-FFF2-40B4-BE49-F238E27FC236}">
                <a16:creationId xmlns:a16="http://schemas.microsoft.com/office/drawing/2014/main" id="{92C62DDD-9BC8-A94E-8A0B-5A743436F8EF}"/>
              </a:ext>
            </a:extLst>
          </p:cNvPr>
          <p:cNvPicPr>
            <a:picLocks noChangeAspect="1"/>
          </p:cNvPicPr>
          <p:nvPr/>
        </p:nvPicPr>
        <p:blipFill rotWithShape="1">
          <a:blip r:embed="rId4"/>
          <a:srcRect l="27808" r="5234"/>
          <a:stretch/>
        </p:blipFill>
        <p:spPr>
          <a:xfrm>
            <a:off x="8915716" y="2817279"/>
            <a:ext cx="2470309" cy="2305878"/>
          </a:xfrm>
          <a:prstGeom prst="rect">
            <a:avLst/>
          </a:prstGeom>
        </p:spPr>
      </p:pic>
      <p:sp>
        <p:nvSpPr>
          <p:cNvPr id="28" name="右箭头 27">
            <a:extLst>
              <a:ext uri="{FF2B5EF4-FFF2-40B4-BE49-F238E27FC236}">
                <a16:creationId xmlns:a16="http://schemas.microsoft.com/office/drawing/2014/main" id="{15D7095E-B695-77E3-76BA-33469BBD2DA3}"/>
              </a:ext>
            </a:extLst>
          </p:cNvPr>
          <p:cNvSpPr/>
          <p:nvPr/>
        </p:nvSpPr>
        <p:spPr>
          <a:xfrm>
            <a:off x="7939366" y="3864447"/>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69DB8D94-1DBA-9617-0C24-B11B30F56D19}"/>
              </a:ext>
            </a:extLst>
          </p:cNvPr>
          <p:cNvSpPr txBox="1"/>
          <p:nvPr/>
        </p:nvSpPr>
        <p:spPr>
          <a:xfrm>
            <a:off x="824456" y="5349224"/>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0" name="文本框 29">
            <a:extLst>
              <a:ext uri="{FF2B5EF4-FFF2-40B4-BE49-F238E27FC236}">
                <a16:creationId xmlns:a16="http://schemas.microsoft.com/office/drawing/2014/main" id="{91AE6A3B-7CF8-A14B-1958-810AE93624CF}"/>
              </a:ext>
            </a:extLst>
          </p:cNvPr>
          <p:cNvSpPr txBox="1"/>
          <p:nvPr/>
        </p:nvSpPr>
        <p:spPr>
          <a:xfrm>
            <a:off x="4333714" y="5349224"/>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31" name="文本框 30">
            <a:extLst>
              <a:ext uri="{FF2B5EF4-FFF2-40B4-BE49-F238E27FC236}">
                <a16:creationId xmlns:a16="http://schemas.microsoft.com/office/drawing/2014/main" id="{F271F378-5AE1-5C96-0FA6-9EDA8EC28C66}"/>
              </a:ext>
            </a:extLst>
          </p:cNvPr>
          <p:cNvSpPr txBox="1"/>
          <p:nvPr/>
        </p:nvSpPr>
        <p:spPr>
          <a:xfrm>
            <a:off x="8844077" y="5349224"/>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Tree>
    <p:extLst>
      <p:ext uri="{BB962C8B-B14F-4D97-AF65-F5344CB8AC3E}">
        <p14:creationId xmlns:p14="http://schemas.microsoft.com/office/powerpoint/2010/main" val="2358396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1736035"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833768"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8474765"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2577548"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9250017"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4475925" y="2099458"/>
            <a:ext cx="3384273" cy="584775"/>
          </a:xfrm>
          <a:prstGeom prst="rect">
            <a:avLst/>
          </a:prstGeom>
          <a:noFill/>
        </p:spPr>
        <p:txBody>
          <a:bodyPr wrap="square" rtlCol="0">
            <a:spAutoFit/>
          </a:bodyPr>
          <a:lstStyle/>
          <a:p>
            <a:r>
              <a:rPr kumimoji="1" lang="en-US" altLang="zh-CN" sz="3200" dirty="0">
                <a:latin typeface="Iowan Old Style Roman" panose="02040602040506020204" pitchFamily="18" charset="0"/>
              </a:rPr>
              <a:t>Field Experiment</a:t>
            </a:r>
            <a:endParaRPr kumimoji="1" lang="zh-CN" altLang="en-US" sz="32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FF11B8DF-3F90-25E2-E184-483B6CF4A789}"/>
              </a:ext>
            </a:extLst>
          </p:cNvPr>
          <p:cNvSpPr txBox="1"/>
          <p:nvPr/>
        </p:nvSpPr>
        <p:spPr>
          <a:xfrm>
            <a:off x="592411" y="5454154"/>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22" name="组合 21">
            <a:extLst>
              <a:ext uri="{FF2B5EF4-FFF2-40B4-BE49-F238E27FC236}">
                <a16:creationId xmlns:a16="http://schemas.microsoft.com/office/drawing/2014/main" id="{2A2CDDA9-0EE9-135B-60D5-EF8D1770AF7E}"/>
              </a:ext>
            </a:extLst>
          </p:cNvPr>
          <p:cNvGrpSpPr/>
          <p:nvPr/>
        </p:nvGrpSpPr>
        <p:grpSpPr>
          <a:xfrm>
            <a:off x="933656" y="2592911"/>
            <a:ext cx="1800223" cy="2656169"/>
            <a:chOff x="549846" y="2319748"/>
            <a:chExt cx="1800223" cy="2656169"/>
          </a:xfrm>
        </p:grpSpPr>
        <p:pic>
          <p:nvPicPr>
            <p:cNvPr id="13" name="图片 12">
              <a:extLst>
                <a:ext uri="{FF2B5EF4-FFF2-40B4-BE49-F238E27FC236}">
                  <a16:creationId xmlns:a16="http://schemas.microsoft.com/office/drawing/2014/main" id="{5A46C538-8210-4609-7D83-9D149DA1F2E9}"/>
                </a:ext>
              </a:extLst>
            </p:cNvPr>
            <p:cNvPicPr>
              <a:picLocks noChangeAspect="1"/>
            </p:cNvPicPr>
            <p:nvPr/>
          </p:nvPicPr>
          <p:blipFill rotWithShape="1">
            <a:blip r:embed="rId2"/>
            <a:srcRect l="4558" t="2971" r="-1"/>
            <a:stretch/>
          </p:blipFill>
          <p:spPr>
            <a:xfrm>
              <a:off x="764498" y="2319748"/>
              <a:ext cx="1165903" cy="1702262"/>
            </a:xfrm>
            <a:prstGeom prst="rect">
              <a:avLst/>
            </a:prstGeom>
          </p:spPr>
        </p:pic>
        <p:pic>
          <p:nvPicPr>
            <p:cNvPr id="14" name="图片 13">
              <a:extLst>
                <a:ext uri="{FF2B5EF4-FFF2-40B4-BE49-F238E27FC236}">
                  <a16:creationId xmlns:a16="http://schemas.microsoft.com/office/drawing/2014/main" id="{EEE5DF23-6871-F45E-C4AA-90895F7A9EAC}"/>
                </a:ext>
              </a:extLst>
            </p:cNvPr>
            <p:cNvPicPr>
              <a:picLocks noChangeAspect="1"/>
            </p:cNvPicPr>
            <p:nvPr/>
          </p:nvPicPr>
          <p:blipFill rotWithShape="1">
            <a:blip r:embed="rId2"/>
            <a:srcRect l="4558" t="2971" r="-1"/>
            <a:stretch/>
          </p:blipFill>
          <p:spPr>
            <a:xfrm>
              <a:off x="1184166" y="2637313"/>
              <a:ext cx="1165903" cy="1702262"/>
            </a:xfrm>
            <a:prstGeom prst="rect">
              <a:avLst/>
            </a:prstGeom>
          </p:spPr>
        </p:pic>
        <p:pic>
          <p:nvPicPr>
            <p:cNvPr id="15" name="图片 14">
              <a:extLst>
                <a:ext uri="{FF2B5EF4-FFF2-40B4-BE49-F238E27FC236}">
                  <a16:creationId xmlns:a16="http://schemas.microsoft.com/office/drawing/2014/main" id="{C7DA774F-A50A-A780-967C-57CB5B77B2AD}"/>
                </a:ext>
              </a:extLst>
            </p:cNvPr>
            <p:cNvPicPr>
              <a:picLocks noChangeAspect="1"/>
            </p:cNvPicPr>
            <p:nvPr/>
          </p:nvPicPr>
          <p:blipFill rotWithShape="1">
            <a:blip r:embed="rId2"/>
            <a:srcRect l="4558" t="2971" r="-1"/>
            <a:stretch/>
          </p:blipFill>
          <p:spPr>
            <a:xfrm>
              <a:off x="549846" y="2884105"/>
              <a:ext cx="1165903" cy="1702262"/>
            </a:xfrm>
            <a:prstGeom prst="rect">
              <a:avLst/>
            </a:prstGeom>
          </p:spPr>
        </p:pic>
        <p:pic>
          <p:nvPicPr>
            <p:cNvPr id="16" name="图片 15">
              <a:extLst>
                <a:ext uri="{FF2B5EF4-FFF2-40B4-BE49-F238E27FC236}">
                  <a16:creationId xmlns:a16="http://schemas.microsoft.com/office/drawing/2014/main" id="{2BB6E5C1-4BF3-CBF9-AA3A-33320432EBFE}"/>
                </a:ext>
              </a:extLst>
            </p:cNvPr>
            <p:cNvPicPr>
              <a:picLocks noChangeAspect="1"/>
            </p:cNvPicPr>
            <p:nvPr/>
          </p:nvPicPr>
          <p:blipFill rotWithShape="1">
            <a:blip r:embed="rId2"/>
            <a:srcRect l="4558" t="2971" r="-1"/>
            <a:stretch/>
          </p:blipFill>
          <p:spPr>
            <a:xfrm>
              <a:off x="1052770" y="3273655"/>
              <a:ext cx="1165903" cy="1702262"/>
            </a:xfrm>
            <a:prstGeom prst="rect">
              <a:avLst/>
            </a:prstGeom>
          </p:spPr>
        </p:pic>
      </p:grpSp>
      <p:pic>
        <p:nvPicPr>
          <p:cNvPr id="18" name="图片 17">
            <a:extLst>
              <a:ext uri="{FF2B5EF4-FFF2-40B4-BE49-F238E27FC236}">
                <a16:creationId xmlns:a16="http://schemas.microsoft.com/office/drawing/2014/main" id="{061E27B0-BC49-8E91-C3ED-744A568A6E15}"/>
              </a:ext>
            </a:extLst>
          </p:cNvPr>
          <p:cNvPicPr>
            <a:picLocks noChangeAspect="1"/>
          </p:cNvPicPr>
          <p:nvPr/>
        </p:nvPicPr>
        <p:blipFill rotWithShape="1">
          <a:blip r:embed="rId3"/>
          <a:srcRect l="1353" t="3230" b="1532"/>
          <a:stretch/>
        </p:blipFill>
        <p:spPr>
          <a:xfrm>
            <a:off x="7886907" y="2957846"/>
            <a:ext cx="3183124" cy="2175370"/>
          </a:xfrm>
          <a:prstGeom prst="rect">
            <a:avLst/>
          </a:prstGeom>
        </p:spPr>
      </p:pic>
      <p:sp>
        <p:nvSpPr>
          <p:cNvPr id="23" name="文本框 22">
            <a:extLst>
              <a:ext uri="{FF2B5EF4-FFF2-40B4-BE49-F238E27FC236}">
                <a16:creationId xmlns:a16="http://schemas.microsoft.com/office/drawing/2014/main" id="{96A7B1E4-0244-9953-095C-ECDAB48F127A}"/>
              </a:ext>
            </a:extLst>
          </p:cNvPr>
          <p:cNvSpPr txBox="1"/>
          <p:nvPr/>
        </p:nvSpPr>
        <p:spPr>
          <a:xfrm>
            <a:off x="8122123" y="5454154"/>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4" name="右箭头 23">
            <a:extLst>
              <a:ext uri="{FF2B5EF4-FFF2-40B4-BE49-F238E27FC236}">
                <a16:creationId xmlns:a16="http://schemas.microsoft.com/office/drawing/2014/main" id="{81925813-27E8-DE6D-6FA9-61C24EC8302B}"/>
              </a:ext>
            </a:extLst>
          </p:cNvPr>
          <p:cNvSpPr/>
          <p:nvPr/>
        </p:nvSpPr>
        <p:spPr>
          <a:xfrm>
            <a:off x="6634220" y="3844569"/>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69DB8D94-1DBA-9617-0C24-B11B30F56D19}"/>
              </a:ext>
            </a:extLst>
          </p:cNvPr>
          <p:cNvSpPr txBox="1"/>
          <p:nvPr/>
        </p:nvSpPr>
        <p:spPr>
          <a:xfrm>
            <a:off x="824456" y="5349224"/>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0" name="文本框 29">
            <a:extLst>
              <a:ext uri="{FF2B5EF4-FFF2-40B4-BE49-F238E27FC236}">
                <a16:creationId xmlns:a16="http://schemas.microsoft.com/office/drawing/2014/main" id="{91AE6A3B-7CF8-A14B-1958-810AE93624CF}"/>
              </a:ext>
            </a:extLst>
          </p:cNvPr>
          <p:cNvSpPr txBox="1"/>
          <p:nvPr/>
        </p:nvSpPr>
        <p:spPr>
          <a:xfrm>
            <a:off x="7716183" y="5349224"/>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10" name="圆角矩形 9">
            <a:extLst>
              <a:ext uri="{FF2B5EF4-FFF2-40B4-BE49-F238E27FC236}">
                <a16:creationId xmlns:a16="http://schemas.microsoft.com/office/drawing/2014/main" id="{46D6C0B0-2DEA-3E78-D7F1-26F0251F186B}"/>
              </a:ext>
            </a:extLst>
          </p:cNvPr>
          <p:cNvSpPr/>
          <p:nvPr/>
        </p:nvSpPr>
        <p:spPr>
          <a:xfrm>
            <a:off x="3371767" y="2810020"/>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AA applicant</a:t>
            </a:r>
            <a:endParaRPr kumimoji="1" lang="zh-CN" altLang="en-US" sz="1400" dirty="0">
              <a:latin typeface="Palatino Linotype" panose="02040502050505030304" pitchFamily="18" charset="0"/>
            </a:endParaRPr>
          </a:p>
        </p:txBody>
      </p:sp>
      <p:sp>
        <p:nvSpPr>
          <p:cNvPr id="11" name="圆角矩形 10">
            <a:extLst>
              <a:ext uri="{FF2B5EF4-FFF2-40B4-BE49-F238E27FC236}">
                <a16:creationId xmlns:a16="http://schemas.microsoft.com/office/drawing/2014/main" id="{D0F38968-C6B8-A90D-289D-2F6BAAF76026}"/>
              </a:ext>
            </a:extLst>
          </p:cNvPr>
          <p:cNvSpPr/>
          <p:nvPr/>
        </p:nvSpPr>
        <p:spPr>
          <a:xfrm>
            <a:off x="3356777" y="3469587"/>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AA applicant</a:t>
            </a:r>
            <a:endParaRPr kumimoji="1" lang="zh-CN" altLang="en-US" sz="1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A985FDF4-BF93-7188-C0D9-66EFC63A2375}"/>
              </a:ext>
            </a:extLst>
          </p:cNvPr>
          <p:cNvSpPr/>
          <p:nvPr/>
        </p:nvSpPr>
        <p:spPr>
          <a:xfrm>
            <a:off x="3371767" y="4144144"/>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WA applicant</a:t>
            </a:r>
            <a:endParaRPr kumimoji="1" lang="zh-CN" altLang="en-US" sz="1400"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8B3A4A8F-1AA6-DB78-E615-1E5696A976FD}"/>
              </a:ext>
            </a:extLst>
          </p:cNvPr>
          <p:cNvSpPr/>
          <p:nvPr/>
        </p:nvSpPr>
        <p:spPr>
          <a:xfrm>
            <a:off x="3371767" y="4788721"/>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WA applicant</a:t>
            </a:r>
            <a:endParaRPr kumimoji="1" lang="zh-CN" altLang="en-US" sz="1400" dirty="0">
              <a:latin typeface="Palatino Linotype" panose="02040502050505030304" pitchFamily="18" charset="0"/>
            </a:endParaRPr>
          </a:p>
        </p:txBody>
      </p:sp>
      <p:sp>
        <p:nvSpPr>
          <p:cNvPr id="19" name="左大括号 18">
            <a:extLst>
              <a:ext uri="{FF2B5EF4-FFF2-40B4-BE49-F238E27FC236}">
                <a16:creationId xmlns:a16="http://schemas.microsoft.com/office/drawing/2014/main" id="{4B9D3E4A-E7E2-C797-12AE-87F5001EBCC8}"/>
              </a:ext>
            </a:extLst>
          </p:cNvPr>
          <p:cNvSpPr/>
          <p:nvPr/>
        </p:nvSpPr>
        <p:spPr>
          <a:xfrm>
            <a:off x="2817135" y="2800888"/>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0" name="左大括号 19">
            <a:extLst>
              <a:ext uri="{FF2B5EF4-FFF2-40B4-BE49-F238E27FC236}">
                <a16:creationId xmlns:a16="http://schemas.microsoft.com/office/drawing/2014/main" id="{275563C7-7082-6DDF-14B2-006EA7B69254}"/>
              </a:ext>
            </a:extLst>
          </p:cNvPr>
          <p:cNvSpPr/>
          <p:nvPr/>
        </p:nvSpPr>
        <p:spPr>
          <a:xfrm flipH="1">
            <a:off x="6047133" y="2810020"/>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0250AA1-77D3-9D13-46D2-018D70C319BD}"/>
              </a:ext>
            </a:extLst>
          </p:cNvPr>
          <p:cNvSpPr txBox="1"/>
          <p:nvPr/>
        </p:nvSpPr>
        <p:spPr>
          <a:xfrm>
            <a:off x="3639720" y="5783495"/>
            <a:ext cx="3254856"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Altogether 5,000 resumes</a:t>
            </a:r>
            <a:endParaRPr kumimoji="1" lang="zh-CN" altLang="en-US" dirty="0">
              <a:solidFill>
                <a:srgbClr val="FF0000"/>
              </a:solidFill>
              <a:latin typeface="Palatino Linotype" panose="02040502050505030304" pitchFamily="18" charset="0"/>
            </a:endParaRPr>
          </a:p>
        </p:txBody>
      </p:sp>
      <p:sp>
        <p:nvSpPr>
          <p:cNvPr id="41" name="文本框 24">
            <a:extLst>
              <a:ext uri="{FF2B5EF4-FFF2-40B4-BE49-F238E27FC236}">
                <a16:creationId xmlns:a16="http://schemas.microsoft.com/office/drawing/2014/main" id="{7974FFB3-5E77-3D41-8F70-22D9471B59CD}"/>
              </a:ext>
            </a:extLst>
          </p:cNvPr>
          <p:cNvSpPr txBox="1"/>
          <p:nvPr/>
        </p:nvSpPr>
        <p:spPr>
          <a:xfrm>
            <a:off x="16736239" y="5591650"/>
            <a:ext cx="213600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42" name="图片 41">
            <a:extLst>
              <a:ext uri="{FF2B5EF4-FFF2-40B4-BE49-F238E27FC236}">
                <a16:creationId xmlns:a16="http://schemas.microsoft.com/office/drawing/2014/main" id="{92C62DDD-9BC8-A94E-8A0B-5A743436F8EF}"/>
              </a:ext>
            </a:extLst>
          </p:cNvPr>
          <p:cNvPicPr>
            <a:picLocks noChangeAspect="1"/>
          </p:cNvPicPr>
          <p:nvPr/>
        </p:nvPicPr>
        <p:blipFill rotWithShape="1">
          <a:blip r:embed="rId4"/>
          <a:srcRect l="27808" r="5234"/>
          <a:stretch/>
        </p:blipFill>
        <p:spPr>
          <a:xfrm>
            <a:off x="16156773" y="2954775"/>
            <a:ext cx="2470309" cy="2305878"/>
          </a:xfrm>
          <a:prstGeom prst="rect">
            <a:avLst/>
          </a:prstGeom>
        </p:spPr>
      </p:pic>
      <p:sp>
        <p:nvSpPr>
          <p:cNvPr id="43" name="右箭头 42">
            <a:extLst>
              <a:ext uri="{FF2B5EF4-FFF2-40B4-BE49-F238E27FC236}">
                <a16:creationId xmlns:a16="http://schemas.microsoft.com/office/drawing/2014/main" id="{15D7095E-B695-77E3-76BA-33469BBD2DA3}"/>
              </a:ext>
            </a:extLst>
          </p:cNvPr>
          <p:cNvSpPr/>
          <p:nvPr/>
        </p:nvSpPr>
        <p:spPr>
          <a:xfrm>
            <a:off x="15180423" y="3982065"/>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4" name="文本框 30">
            <a:extLst>
              <a:ext uri="{FF2B5EF4-FFF2-40B4-BE49-F238E27FC236}">
                <a16:creationId xmlns:a16="http://schemas.microsoft.com/office/drawing/2014/main" id="{F271F378-5AE1-5C96-0FA6-9EDA8EC28C66}"/>
              </a:ext>
            </a:extLst>
          </p:cNvPr>
          <p:cNvSpPr txBox="1"/>
          <p:nvPr/>
        </p:nvSpPr>
        <p:spPr>
          <a:xfrm>
            <a:off x="16085134" y="5486720"/>
            <a:ext cx="81188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
        <p:nvSpPr>
          <p:cNvPr id="45" name="文本框 25">
            <a:extLst>
              <a:ext uri="{FF2B5EF4-FFF2-40B4-BE49-F238E27FC236}">
                <a16:creationId xmlns:a16="http://schemas.microsoft.com/office/drawing/2014/main" id="{D9D105C5-7E59-F187-901F-BCB7152A2A60}"/>
              </a:ext>
            </a:extLst>
          </p:cNvPr>
          <p:cNvSpPr txBox="1"/>
          <p:nvPr/>
        </p:nvSpPr>
        <p:spPr>
          <a:xfrm>
            <a:off x="12172684" y="6237981"/>
            <a:ext cx="3751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solidFill>
                  <a:srgbClr val="FF0000"/>
                </a:solidFill>
                <a:latin typeface="Palatino Linotype" panose="02040502050505030304" pitchFamily="18" charset="0"/>
              </a:rPr>
              <a:t>1,300 employment ads</a:t>
            </a:r>
            <a:endParaRPr kumimoji="1" lang="zh-CN" altLang="en-US" dirty="0">
              <a:solidFill>
                <a:srgbClr val="FF0000"/>
              </a:solidFill>
              <a:latin typeface="Palatino Linotype" panose="02040502050505030304" pitchFamily="18" charset="0"/>
            </a:endParaRPr>
          </a:p>
        </p:txBody>
      </p:sp>
      <p:sp>
        <p:nvSpPr>
          <p:cNvPr id="50" name="双大括号 49">
            <a:extLst>
              <a:ext uri="{FF2B5EF4-FFF2-40B4-BE49-F238E27FC236}">
                <a16:creationId xmlns:a16="http://schemas.microsoft.com/office/drawing/2014/main" id="{D378E189-6659-091A-4ADA-A13C5771A036}"/>
              </a:ext>
            </a:extLst>
          </p:cNvPr>
          <p:cNvSpPr/>
          <p:nvPr/>
        </p:nvSpPr>
        <p:spPr>
          <a:xfrm>
            <a:off x="11367544" y="2800888"/>
            <a:ext cx="3812879" cy="2650495"/>
          </a:xfrm>
          <a:prstGeom prst="bracePair">
            <a:avLst>
              <a:gd name="adj" fmla="val 11093"/>
            </a:avLst>
          </a:prstGeom>
        </p:spPr>
        <p:style>
          <a:lnRef idx="1">
            <a:schemeClr val="dk1"/>
          </a:lnRef>
          <a:fillRef idx="0">
            <a:schemeClr val="dk1"/>
          </a:fillRef>
          <a:effectRef idx="0">
            <a:schemeClr val="dk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a:p>
        </p:txBody>
      </p:sp>
      <p:sp>
        <p:nvSpPr>
          <p:cNvPr id="51" name="圆角矩形 50">
            <a:extLst>
              <a:ext uri="{FF2B5EF4-FFF2-40B4-BE49-F238E27FC236}">
                <a16:creationId xmlns:a16="http://schemas.microsoft.com/office/drawing/2014/main" id="{E0D79158-1C0C-C9EC-395B-60CDFBC488B9}"/>
              </a:ext>
            </a:extLst>
          </p:cNvPr>
          <p:cNvSpPr/>
          <p:nvPr/>
        </p:nvSpPr>
        <p:spPr>
          <a:xfrm>
            <a:off x="12008656" y="2750662"/>
            <a:ext cx="2640202"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Executives &amp; managers</a:t>
            </a:r>
            <a:endParaRPr kumimoji="1" lang="zh-CN" altLang="en-US" sz="1400" dirty="0">
              <a:latin typeface="Palatino Linotype" panose="02040502050505030304" pitchFamily="18" charset="0"/>
            </a:endParaRPr>
          </a:p>
        </p:txBody>
      </p:sp>
      <p:sp>
        <p:nvSpPr>
          <p:cNvPr id="52" name="圆角矩形 51">
            <a:extLst>
              <a:ext uri="{FF2B5EF4-FFF2-40B4-BE49-F238E27FC236}">
                <a16:creationId xmlns:a16="http://schemas.microsoft.com/office/drawing/2014/main" id="{313DBFAA-D51D-0DE4-BC30-4CB76E1BDA4B}"/>
              </a:ext>
            </a:extLst>
          </p:cNvPr>
          <p:cNvSpPr/>
          <p:nvPr/>
        </p:nvSpPr>
        <p:spPr>
          <a:xfrm>
            <a:off x="12008658" y="3231164"/>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Administrative supervisor</a:t>
            </a:r>
            <a:endParaRPr kumimoji="1" lang="zh-CN" altLang="en-US" sz="1400" dirty="0">
              <a:latin typeface="Palatino Linotype" panose="02040502050505030304" pitchFamily="18" charset="0"/>
            </a:endParaRPr>
          </a:p>
        </p:txBody>
      </p:sp>
      <p:sp>
        <p:nvSpPr>
          <p:cNvPr id="53" name="圆角矩形 52">
            <a:extLst>
              <a:ext uri="{FF2B5EF4-FFF2-40B4-BE49-F238E27FC236}">
                <a16:creationId xmlns:a16="http://schemas.microsoft.com/office/drawing/2014/main" id="{E9F0153D-34E2-CDA1-FE44-033F23DA07FA}"/>
              </a:ext>
            </a:extLst>
          </p:cNvPr>
          <p:cNvSpPr/>
          <p:nvPr/>
        </p:nvSpPr>
        <p:spPr>
          <a:xfrm>
            <a:off x="11993667" y="3755820"/>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Sales representatives</a:t>
            </a:r>
            <a:endParaRPr kumimoji="1" lang="zh-CN" altLang="en-US" sz="1400" dirty="0">
              <a:latin typeface="Palatino Linotype" panose="02040502050505030304" pitchFamily="18" charset="0"/>
            </a:endParaRPr>
          </a:p>
        </p:txBody>
      </p:sp>
      <p:sp>
        <p:nvSpPr>
          <p:cNvPr id="54" name="圆角矩形 53">
            <a:extLst>
              <a:ext uri="{FF2B5EF4-FFF2-40B4-BE49-F238E27FC236}">
                <a16:creationId xmlns:a16="http://schemas.microsoft.com/office/drawing/2014/main" id="{83374CBA-669C-9B00-0CBA-95CBA73D32E9}"/>
              </a:ext>
            </a:extLst>
          </p:cNvPr>
          <p:cNvSpPr/>
          <p:nvPr/>
        </p:nvSpPr>
        <p:spPr>
          <a:xfrm>
            <a:off x="11993667" y="4220515"/>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Sales workers</a:t>
            </a:r>
            <a:endParaRPr kumimoji="1" lang="zh-CN" altLang="en-US" sz="1400" dirty="0">
              <a:latin typeface="Palatino Linotype" panose="02040502050505030304" pitchFamily="18" charset="0"/>
            </a:endParaRPr>
          </a:p>
        </p:txBody>
      </p:sp>
      <p:sp>
        <p:nvSpPr>
          <p:cNvPr id="55" name="圆角矩形 54">
            <a:extLst>
              <a:ext uri="{FF2B5EF4-FFF2-40B4-BE49-F238E27FC236}">
                <a16:creationId xmlns:a16="http://schemas.microsoft.com/office/drawing/2014/main" id="{D01AB043-7E6B-8987-D07F-313525221C32}"/>
              </a:ext>
            </a:extLst>
          </p:cNvPr>
          <p:cNvSpPr/>
          <p:nvPr/>
        </p:nvSpPr>
        <p:spPr>
          <a:xfrm>
            <a:off x="11993667" y="4700201"/>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Secretaries and legal assistants</a:t>
            </a:r>
            <a:endParaRPr kumimoji="1" lang="zh-CN" altLang="en-US" sz="1400" dirty="0">
              <a:latin typeface="Palatino Linotype" panose="02040502050505030304" pitchFamily="18" charset="0"/>
            </a:endParaRPr>
          </a:p>
        </p:txBody>
      </p:sp>
      <p:sp>
        <p:nvSpPr>
          <p:cNvPr id="56" name="圆角矩形 55">
            <a:extLst>
              <a:ext uri="{FF2B5EF4-FFF2-40B4-BE49-F238E27FC236}">
                <a16:creationId xmlns:a16="http://schemas.microsoft.com/office/drawing/2014/main" id="{2636CFA8-6AC1-22F2-245C-793B09DE8909}"/>
              </a:ext>
            </a:extLst>
          </p:cNvPr>
          <p:cNvSpPr/>
          <p:nvPr/>
        </p:nvSpPr>
        <p:spPr>
          <a:xfrm>
            <a:off x="11978677" y="5179887"/>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Clerical workers</a:t>
            </a:r>
            <a:endParaRPr kumimoji="1" lang="zh-CN" altLang="en-US" sz="1400" dirty="0">
              <a:latin typeface="Palatino Linotype" panose="02040502050505030304" pitchFamily="18" charset="0"/>
            </a:endParaRPr>
          </a:p>
        </p:txBody>
      </p:sp>
    </p:spTree>
    <p:extLst>
      <p:ext uri="{BB962C8B-B14F-4D97-AF65-F5344CB8AC3E}">
        <p14:creationId xmlns:p14="http://schemas.microsoft.com/office/powerpoint/2010/main" val="1963172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1736035"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833768"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8474765"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2577548"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9250017"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4475925" y="2099458"/>
            <a:ext cx="3384273" cy="584775"/>
          </a:xfrm>
          <a:prstGeom prst="rect">
            <a:avLst/>
          </a:prstGeom>
          <a:noFill/>
        </p:spPr>
        <p:txBody>
          <a:bodyPr wrap="square" rtlCol="0">
            <a:spAutoFit/>
          </a:bodyPr>
          <a:lstStyle/>
          <a:p>
            <a:r>
              <a:rPr kumimoji="1" lang="en-US" altLang="zh-CN" sz="3200" dirty="0">
                <a:latin typeface="Iowan Old Style Roman" panose="02040602040506020204" pitchFamily="18" charset="0"/>
              </a:rPr>
              <a:t>Field Experiment</a:t>
            </a:r>
            <a:endParaRPr kumimoji="1" lang="zh-CN" altLang="en-US" sz="32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FF11B8DF-3F90-25E2-E184-483B6CF4A789}"/>
              </a:ext>
            </a:extLst>
          </p:cNvPr>
          <p:cNvSpPr txBox="1"/>
          <p:nvPr/>
        </p:nvSpPr>
        <p:spPr>
          <a:xfrm>
            <a:off x="-6357029" y="5454154"/>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22" name="组合 21">
            <a:extLst>
              <a:ext uri="{FF2B5EF4-FFF2-40B4-BE49-F238E27FC236}">
                <a16:creationId xmlns:a16="http://schemas.microsoft.com/office/drawing/2014/main" id="{2A2CDDA9-0EE9-135B-60D5-EF8D1770AF7E}"/>
              </a:ext>
            </a:extLst>
          </p:cNvPr>
          <p:cNvGrpSpPr/>
          <p:nvPr/>
        </p:nvGrpSpPr>
        <p:grpSpPr>
          <a:xfrm>
            <a:off x="-6015784" y="2592911"/>
            <a:ext cx="1800223" cy="2656169"/>
            <a:chOff x="549846" y="2319748"/>
            <a:chExt cx="1800223" cy="2656169"/>
          </a:xfrm>
        </p:grpSpPr>
        <p:pic>
          <p:nvPicPr>
            <p:cNvPr id="13" name="图片 12">
              <a:extLst>
                <a:ext uri="{FF2B5EF4-FFF2-40B4-BE49-F238E27FC236}">
                  <a16:creationId xmlns:a16="http://schemas.microsoft.com/office/drawing/2014/main" id="{5A46C538-8210-4609-7D83-9D149DA1F2E9}"/>
                </a:ext>
              </a:extLst>
            </p:cNvPr>
            <p:cNvPicPr>
              <a:picLocks noChangeAspect="1"/>
            </p:cNvPicPr>
            <p:nvPr/>
          </p:nvPicPr>
          <p:blipFill rotWithShape="1">
            <a:blip r:embed="rId2"/>
            <a:srcRect l="4558" t="2971" r="-1"/>
            <a:stretch/>
          </p:blipFill>
          <p:spPr>
            <a:xfrm>
              <a:off x="764498" y="2319748"/>
              <a:ext cx="1165903" cy="1702262"/>
            </a:xfrm>
            <a:prstGeom prst="rect">
              <a:avLst/>
            </a:prstGeom>
          </p:spPr>
        </p:pic>
        <p:pic>
          <p:nvPicPr>
            <p:cNvPr id="14" name="图片 13">
              <a:extLst>
                <a:ext uri="{FF2B5EF4-FFF2-40B4-BE49-F238E27FC236}">
                  <a16:creationId xmlns:a16="http://schemas.microsoft.com/office/drawing/2014/main" id="{EEE5DF23-6871-F45E-C4AA-90895F7A9EAC}"/>
                </a:ext>
              </a:extLst>
            </p:cNvPr>
            <p:cNvPicPr>
              <a:picLocks noChangeAspect="1"/>
            </p:cNvPicPr>
            <p:nvPr/>
          </p:nvPicPr>
          <p:blipFill rotWithShape="1">
            <a:blip r:embed="rId2"/>
            <a:srcRect l="4558" t="2971" r="-1"/>
            <a:stretch/>
          </p:blipFill>
          <p:spPr>
            <a:xfrm>
              <a:off x="1184166" y="2637313"/>
              <a:ext cx="1165903" cy="1702262"/>
            </a:xfrm>
            <a:prstGeom prst="rect">
              <a:avLst/>
            </a:prstGeom>
          </p:spPr>
        </p:pic>
        <p:pic>
          <p:nvPicPr>
            <p:cNvPr id="15" name="图片 14">
              <a:extLst>
                <a:ext uri="{FF2B5EF4-FFF2-40B4-BE49-F238E27FC236}">
                  <a16:creationId xmlns:a16="http://schemas.microsoft.com/office/drawing/2014/main" id="{C7DA774F-A50A-A780-967C-57CB5B77B2AD}"/>
                </a:ext>
              </a:extLst>
            </p:cNvPr>
            <p:cNvPicPr>
              <a:picLocks noChangeAspect="1"/>
            </p:cNvPicPr>
            <p:nvPr/>
          </p:nvPicPr>
          <p:blipFill rotWithShape="1">
            <a:blip r:embed="rId2"/>
            <a:srcRect l="4558" t="2971" r="-1"/>
            <a:stretch/>
          </p:blipFill>
          <p:spPr>
            <a:xfrm>
              <a:off x="549846" y="2884105"/>
              <a:ext cx="1165903" cy="1702262"/>
            </a:xfrm>
            <a:prstGeom prst="rect">
              <a:avLst/>
            </a:prstGeom>
          </p:spPr>
        </p:pic>
        <p:pic>
          <p:nvPicPr>
            <p:cNvPr id="16" name="图片 15">
              <a:extLst>
                <a:ext uri="{FF2B5EF4-FFF2-40B4-BE49-F238E27FC236}">
                  <a16:creationId xmlns:a16="http://schemas.microsoft.com/office/drawing/2014/main" id="{2BB6E5C1-4BF3-CBF9-AA3A-33320432EBFE}"/>
                </a:ext>
              </a:extLst>
            </p:cNvPr>
            <p:cNvPicPr>
              <a:picLocks noChangeAspect="1"/>
            </p:cNvPicPr>
            <p:nvPr/>
          </p:nvPicPr>
          <p:blipFill rotWithShape="1">
            <a:blip r:embed="rId2"/>
            <a:srcRect l="4558" t="2971" r="-1"/>
            <a:stretch/>
          </p:blipFill>
          <p:spPr>
            <a:xfrm>
              <a:off x="1052770" y="3273655"/>
              <a:ext cx="1165903" cy="1702262"/>
            </a:xfrm>
            <a:prstGeom prst="rect">
              <a:avLst/>
            </a:prstGeom>
          </p:spPr>
        </p:pic>
      </p:grpSp>
      <p:pic>
        <p:nvPicPr>
          <p:cNvPr id="18" name="图片 17">
            <a:extLst>
              <a:ext uri="{FF2B5EF4-FFF2-40B4-BE49-F238E27FC236}">
                <a16:creationId xmlns:a16="http://schemas.microsoft.com/office/drawing/2014/main" id="{061E27B0-BC49-8E91-C3ED-744A568A6E15}"/>
              </a:ext>
            </a:extLst>
          </p:cNvPr>
          <p:cNvPicPr>
            <a:picLocks noChangeAspect="1"/>
          </p:cNvPicPr>
          <p:nvPr/>
        </p:nvPicPr>
        <p:blipFill rotWithShape="1">
          <a:blip r:embed="rId3"/>
          <a:srcRect l="1353" t="3230" b="1532"/>
          <a:stretch/>
        </p:blipFill>
        <p:spPr>
          <a:xfrm>
            <a:off x="937467" y="2957846"/>
            <a:ext cx="3183124" cy="2175370"/>
          </a:xfrm>
          <a:prstGeom prst="rect">
            <a:avLst/>
          </a:prstGeom>
        </p:spPr>
      </p:pic>
      <p:sp>
        <p:nvSpPr>
          <p:cNvPr id="23" name="文本框 22">
            <a:extLst>
              <a:ext uri="{FF2B5EF4-FFF2-40B4-BE49-F238E27FC236}">
                <a16:creationId xmlns:a16="http://schemas.microsoft.com/office/drawing/2014/main" id="{96A7B1E4-0244-9953-095C-ECDAB48F127A}"/>
              </a:ext>
            </a:extLst>
          </p:cNvPr>
          <p:cNvSpPr txBox="1"/>
          <p:nvPr/>
        </p:nvSpPr>
        <p:spPr>
          <a:xfrm>
            <a:off x="1172683" y="5454154"/>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4" name="右箭头 23">
            <a:extLst>
              <a:ext uri="{FF2B5EF4-FFF2-40B4-BE49-F238E27FC236}">
                <a16:creationId xmlns:a16="http://schemas.microsoft.com/office/drawing/2014/main" id="{81925813-27E8-DE6D-6FA9-61C24EC8302B}"/>
              </a:ext>
            </a:extLst>
          </p:cNvPr>
          <p:cNvSpPr/>
          <p:nvPr/>
        </p:nvSpPr>
        <p:spPr>
          <a:xfrm>
            <a:off x="-315220" y="3844569"/>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69DB8D94-1DBA-9617-0C24-B11B30F56D19}"/>
              </a:ext>
            </a:extLst>
          </p:cNvPr>
          <p:cNvSpPr txBox="1"/>
          <p:nvPr/>
        </p:nvSpPr>
        <p:spPr>
          <a:xfrm>
            <a:off x="-6124984" y="5349224"/>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0" name="文本框 29">
            <a:extLst>
              <a:ext uri="{FF2B5EF4-FFF2-40B4-BE49-F238E27FC236}">
                <a16:creationId xmlns:a16="http://schemas.microsoft.com/office/drawing/2014/main" id="{91AE6A3B-7CF8-A14B-1958-810AE93624CF}"/>
              </a:ext>
            </a:extLst>
          </p:cNvPr>
          <p:cNvSpPr txBox="1"/>
          <p:nvPr/>
        </p:nvSpPr>
        <p:spPr>
          <a:xfrm>
            <a:off x="766743" y="5349224"/>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10" name="圆角矩形 9">
            <a:extLst>
              <a:ext uri="{FF2B5EF4-FFF2-40B4-BE49-F238E27FC236}">
                <a16:creationId xmlns:a16="http://schemas.microsoft.com/office/drawing/2014/main" id="{46D6C0B0-2DEA-3E78-D7F1-26F0251F186B}"/>
              </a:ext>
            </a:extLst>
          </p:cNvPr>
          <p:cNvSpPr/>
          <p:nvPr/>
        </p:nvSpPr>
        <p:spPr>
          <a:xfrm>
            <a:off x="-3577673" y="2810020"/>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AA applicant</a:t>
            </a:r>
            <a:endParaRPr kumimoji="1" lang="zh-CN" altLang="en-US" sz="1400" dirty="0">
              <a:latin typeface="Palatino Linotype" panose="02040502050505030304" pitchFamily="18" charset="0"/>
            </a:endParaRPr>
          </a:p>
        </p:txBody>
      </p:sp>
      <p:sp>
        <p:nvSpPr>
          <p:cNvPr id="11" name="圆角矩形 10">
            <a:extLst>
              <a:ext uri="{FF2B5EF4-FFF2-40B4-BE49-F238E27FC236}">
                <a16:creationId xmlns:a16="http://schemas.microsoft.com/office/drawing/2014/main" id="{D0F38968-C6B8-A90D-289D-2F6BAAF76026}"/>
              </a:ext>
            </a:extLst>
          </p:cNvPr>
          <p:cNvSpPr/>
          <p:nvPr/>
        </p:nvSpPr>
        <p:spPr>
          <a:xfrm>
            <a:off x="-3592663" y="3469587"/>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AA applicant</a:t>
            </a:r>
            <a:endParaRPr kumimoji="1" lang="zh-CN" altLang="en-US" sz="1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A985FDF4-BF93-7188-C0D9-66EFC63A2375}"/>
              </a:ext>
            </a:extLst>
          </p:cNvPr>
          <p:cNvSpPr/>
          <p:nvPr/>
        </p:nvSpPr>
        <p:spPr>
          <a:xfrm>
            <a:off x="-3577673" y="4144144"/>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WA applicant</a:t>
            </a:r>
            <a:endParaRPr kumimoji="1" lang="zh-CN" altLang="en-US" sz="1400"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8B3A4A8F-1AA6-DB78-E615-1E5696A976FD}"/>
              </a:ext>
            </a:extLst>
          </p:cNvPr>
          <p:cNvSpPr/>
          <p:nvPr/>
        </p:nvSpPr>
        <p:spPr>
          <a:xfrm>
            <a:off x="-3577673" y="4788721"/>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WA applicant</a:t>
            </a:r>
            <a:endParaRPr kumimoji="1" lang="zh-CN" altLang="en-US" sz="1400" dirty="0">
              <a:latin typeface="Palatino Linotype" panose="02040502050505030304" pitchFamily="18" charset="0"/>
            </a:endParaRPr>
          </a:p>
        </p:txBody>
      </p:sp>
      <p:sp>
        <p:nvSpPr>
          <p:cNvPr id="19" name="左大括号 18">
            <a:extLst>
              <a:ext uri="{FF2B5EF4-FFF2-40B4-BE49-F238E27FC236}">
                <a16:creationId xmlns:a16="http://schemas.microsoft.com/office/drawing/2014/main" id="{4B9D3E4A-E7E2-C797-12AE-87F5001EBCC8}"/>
              </a:ext>
            </a:extLst>
          </p:cNvPr>
          <p:cNvSpPr/>
          <p:nvPr/>
        </p:nvSpPr>
        <p:spPr>
          <a:xfrm>
            <a:off x="-4132305" y="2800888"/>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0" name="左大括号 19">
            <a:extLst>
              <a:ext uri="{FF2B5EF4-FFF2-40B4-BE49-F238E27FC236}">
                <a16:creationId xmlns:a16="http://schemas.microsoft.com/office/drawing/2014/main" id="{275563C7-7082-6DDF-14B2-006EA7B69254}"/>
              </a:ext>
            </a:extLst>
          </p:cNvPr>
          <p:cNvSpPr/>
          <p:nvPr/>
        </p:nvSpPr>
        <p:spPr>
          <a:xfrm flipH="1">
            <a:off x="-902307" y="2810020"/>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0250AA1-77D3-9D13-46D2-018D70C319BD}"/>
              </a:ext>
            </a:extLst>
          </p:cNvPr>
          <p:cNvSpPr txBox="1"/>
          <p:nvPr/>
        </p:nvSpPr>
        <p:spPr>
          <a:xfrm>
            <a:off x="-3309720" y="5783495"/>
            <a:ext cx="3254856"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Altogether 5,000 resumes</a:t>
            </a:r>
            <a:endParaRPr kumimoji="1" lang="zh-CN" altLang="en-US" dirty="0">
              <a:solidFill>
                <a:srgbClr val="FF0000"/>
              </a:solidFill>
              <a:latin typeface="Palatino Linotype" panose="02040502050505030304" pitchFamily="18" charset="0"/>
            </a:endParaRPr>
          </a:p>
        </p:txBody>
      </p:sp>
      <p:sp>
        <p:nvSpPr>
          <p:cNvPr id="41" name="文本框 24">
            <a:extLst>
              <a:ext uri="{FF2B5EF4-FFF2-40B4-BE49-F238E27FC236}">
                <a16:creationId xmlns:a16="http://schemas.microsoft.com/office/drawing/2014/main" id="{7974FFB3-5E77-3D41-8F70-22D9471B59CD}"/>
              </a:ext>
            </a:extLst>
          </p:cNvPr>
          <p:cNvSpPr txBox="1"/>
          <p:nvPr/>
        </p:nvSpPr>
        <p:spPr>
          <a:xfrm>
            <a:off x="10071609" y="5591650"/>
            <a:ext cx="213600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42" name="图片 41">
            <a:extLst>
              <a:ext uri="{FF2B5EF4-FFF2-40B4-BE49-F238E27FC236}">
                <a16:creationId xmlns:a16="http://schemas.microsoft.com/office/drawing/2014/main" id="{92C62DDD-9BC8-A94E-8A0B-5A743436F8EF}"/>
              </a:ext>
            </a:extLst>
          </p:cNvPr>
          <p:cNvPicPr>
            <a:picLocks noChangeAspect="1"/>
          </p:cNvPicPr>
          <p:nvPr/>
        </p:nvPicPr>
        <p:blipFill rotWithShape="1">
          <a:blip r:embed="rId4"/>
          <a:srcRect l="27808" r="5234"/>
          <a:stretch/>
        </p:blipFill>
        <p:spPr>
          <a:xfrm>
            <a:off x="9492143" y="2954775"/>
            <a:ext cx="2470309" cy="2305878"/>
          </a:xfrm>
          <a:prstGeom prst="rect">
            <a:avLst/>
          </a:prstGeom>
        </p:spPr>
      </p:pic>
      <p:sp>
        <p:nvSpPr>
          <p:cNvPr id="43" name="右箭头 42">
            <a:extLst>
              <a:ext uri="{FF2B5EF4-FFF2-40B4-BE49-F238E27FC236}">
                <a16:creationId xmlns:a16="http://schemas.microsoft.com/office/drawing/2014/main" id="{15D7095E-B695-77E3-76BA-33469BBD2DA3}"/>
              </a:ext>
            </a:extLst>
          </p:cNvPr>
          <p:cNvSpPr/>
          <p:nvPr/>
        </p:nvSpPr>
        <p:spPr>
          <a:xfrm>
            <a:off x="8515793" y="3982065"/>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4" name="文本框 30">
            <a:extLst>
              <a:ext uri="{FF2B5EF4-FFF2-40B4-BE49-F238E27FC236}">
                <a16:creationId xmlns:a16="http://schemas.microsoft.com/office/drawing/2014/main" id="{F271F378-5AE1-5C96-0FA6-9EDA8EC28C66}"/>
              </a:ext>
            </a:extLst>
          </p:cNvPr>
          <p:cNvSpPr txBox="1"/>
          <p:nvPr/>
        </p:nvSpPr>
        <p:spPr>
          <a:xfrm>
            <a:off x="9420504" y="5486720"/>
            <a:ext cx="81188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
        <p:nvSpPr>
          <p:cNvPr id="45" name="文本框 25">
            <a:extLst>
              <a:ext uri="{FF2B5EF4-FFF2-40B4-BE49-F238E27FC236}">
                <a16:creationId xmlns:a16="http://schemas.microsoft.com/office/drawing/2014/main" id="{D9D105C5-7E59-F187-901F-BCB7152A2A60}"/>
              </a:ext>
            </a:extLst>
          </p:cNvPr>
          <p:cNvSpPr txBox="1"/>
          <p:nvPr/>
        </p:nvSpPr>
        <p:spPr>
          <a:xfrm>
            <a:off x="5223244" y="6237981"/>
            <a:ext cx="3751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solidFill>
                  <a:srgbClr val="FF0000"/>
                </a:solidFill>
                <a:latin typeface="Palatino Linotype" panose="02040502050505030304" pitchFamily="18" charset="0"/>
              </a:rPr>
              <a:t>1,300 employment ads</a:t>
            </a:r>
            <a:endParaRPr kumimoji="1" lang="zh-CN" altLang="en-US" dirty="0">
              <a:solidFill>
                <a:srgbClr val="FF0000"/>
              </a:solidFill>
              <a:latin typeface="Palatino Linotype" panose="02040502050505030304" pitchFamily="18" charset="0"/>
            </a:endParaRPr>
          </a:p>
        </p:txBody>
      </p:sp>
      <p:sp>
        <p:nvSpPr>
          <p:cNvPr id="46" name="圆角矩形 45">
            <a:extLst>
              <a:ext uri="{FF2B5EF4-FFF2-40B4-BE49-F238E27FC236}">
                <a16:creationId xmlns:a16="http://schemas.microsoft.com/office/drawing/2014/main" id="{48CE98E1-CCB8-2247-F1C9-B69243B71CE3}"/>
              </a:ext>
            </a:extLst>
          </p:cNvPr>
          <p:cNvSpPr/>
          <p:nvPr/>
        </p:nvSpPr>
        <p:spPr>
          <a:xfrm>
            <a:off x="5190015" y="2800888"/>
            <a:ext cx="2640202"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Executives &amp; managers</a:t>
            </a:r>
            <a:endParaRPr kumimoji="1" lang="zh-CN" altLang="en-US" sz="1400" dirty="0">
              <a:latin typeface="Palatino Linotype" panose="02040502050505030304" pitchFamily="18" charset="0"/>
            </a:endParaRPr>
          </a:p>
        </p:txBody>
      </p:sp>
      <p:sp>
        <p:nvSpPr>
          <p:cNvPr id="47" name="圆角矩形 46">
            <a:extLst>
              <a:ext uri="{FF2B5EF4-FFF2-40B4-BE49-F238E27FC236}">
                <a16:creationId xmlns:a16="http://schemas.microsoft.com/office/drawing/2014/main" id="{509FCBF1-250C-A97B-9BB4-4F68EB720F4E}"/>
              </a:ext>
            </a:extLst>
          </p:cNvPr>
          <p:cNvSpPr/>
          <p:nvPr/>
        </p:nvSpPr>
        <p:spPr>
          <a:xfrm>
            <a:off x="5190017" y="3281390"/>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Administrative supervisor</a:t>
            </a:r>
            <a:endParaRPr kumimoji="1" lang="zh-CN" altLang="en-US" sz="1400" dirty="0">
              <a:latin typeface="Palatino Linotype" panose="02040502050505030304" pitchFamily="18" charset="0"/>
            </a:endParaRPr>
          </a:p>
        </p:txBody>
      </p:sp>
      <p:sp>
        <p:nvSpPr>
          <p:cNvPr id="50" name="双大括号 49">
            <a:extLst>
              <a:ext uri="{FF2B5EF4-FFF2-40B4-BE49-F238E27FC236}">
                <a16:creationId xmlns:a16="http://schemas.microsoft.com/office/drawing/2014/main" id="{D378E189-6659-091A-4ADA-A13C5771A036}"/>
              </a:ext>
            </a:extLst>
          </p:cNvPr>
          <p:cNvSpPr/>
          <p:nvPr/>
        </p:nvSpPr>
        <p:spPr>
          <a:xfrm>
            <a:off x="4418104" y="2800888"/>
            <a:ext cx="4056661" cy="2650495"/>
          </a:xfrm>
          <a:prstGeom prst="bracePair">
            <a:avLst>
              <a:gd name="adj" fmla="val 11093"/>
            </a:avLst>
          </a:prstGeom>
        </p:spPr>
        <p:style>
          <a:lnRef idx="1">
            <a:schemeClr val="dk1"/>
          </a:lnRef>
          <a:fillRef idx="0">
            <a:schemeClr val="dk1"/>
          </a:fillRef>
          <a:effectRef idx="0">
            <a:schemeClr val="dk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a:p>
        </p:txBody>
      </p:sp>
      <p:sp>
        <p:nvSpPr>
          <p:cNvPr id="4" name="圆角矩形 3">
            <a:extLst>
              <a:ext uri="{FF2B5EF4-FFF2-40B4-BE49-F238E27FC236}">
                <a16:creationId xmlns:a16="http://schemas.microsoft.com/office/drawing/2014/main" id="{33EF4FA3-7B40-4A0C-82A8-9879018A139B}"/>
              </a:ext>
            </a:extLst>
          </p:cNvPr>
          <p:cNvSpPr/>
          <p:nvPr/>
        </p:nvSpPr>
        <p:spPr>
          <a:xfrm>
            <a:off x="5175026" y="3806046"/>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Sales representatives</a:t>
            </a:r>
            <a:endParaRPr kumimoji="1" lang="zh-CN" altLang="en-US" sz="1400" dirty="0">
              <a:latin typeface="Palatino Linotype" panose="02040502050505030304" pitchFamily="18" charset="0"/>
            </a:endParaRPr>
          </a:p>
        </p:txBody>
      </p:sp>
      <p:sp>
        <p:nvSpPr>
          <p:cNvPr id="25" name="圆角矩形 24">
            <a:extLst>
              <a:ext uri="{FF2B5EF4-FFF2-40B4-BE49-F238E27FC236}">
                <a16:creationId xmlns:a16="http://schemas.microsoft.com/office/drawing/2014/main" id="{95CFE493-09F8-BCEA-3C6F-F7BA6083C069}"/>
              </a:ext>
            </a:extLst>
          </p:cNvPr>
          <p:cNvSpPr/>
          <p:nvPr/>
        </p:nvSpPr>
        <p:spPr>
          <a:xfrm>
            <a:off x="5175026" y="4270741"/>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Sales workers</a:t>
            </a:r>
            <a:endParaRPr kumimoji="1" lang="zh-CN" altLang="en-US" sz="1400" dirty="0">
              <a:latin typeface="Palatino Linotype" panose="02040502050505030304" pitchFamily="18" charset="0"/>
            </a:endParaRPr>
          </a:p>
        </p:txBody>
      </p:sp>
      <p:sp>
        <p:nvSpPr>
          <p:cNvPr id="26" name="圆角矩形 25">
            <a:extLst>
              <a:ext uri="{FF2B5EF4-FFF2-40B4-BE49-F238E27FC236}">
                <a16:creationId xmlns:a16="http://schemas.microsoft.com/office/drawing/2014/main" id="{FF42AAD2-894A-6AEE-DA65-6A8DE5AD9846}"/>
              </a:ext>
            </a:extLst>
          </p:cNvPr>
          <p:cNvSpPr/>
          <p:nvPr/>
        </p:nvSpPr>
        <p:spPr>
          <a:xfrm>
            <a:off x="5175026" y="4750427"/>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Secretaries and legal assistants</a:t>
            </a:r>
            <a:endParaRPr kumimoji="1" lang="zh-CN" altLang="en-US" sz="1400" dirty="0">
              <a:latin typeface="Palatino Linotype" panose="02040502050505030304" pitchFamily="18" charset="0"/>
            </a:endParaRPr>
          </a:p>
        </p:txBody>
      </p:sp>
      <p:sp>
        <p:nvSpPr>
          <p:cNvPr id="27" name="圆角矩形 26">
            <a:extLst>
              <a:ext uri="{FF2B5EF4-FFF2-40B4-BE49-F238E27FC236}">
                <a16:creationId xmlns:a16="http://schemas.microsoft.com/office/drawing/2014/main" id="{9DFBC007-B628-71D0-A6E5-02C19AEB3465}"/>
              </a:ext>
            </a:extLst>
          </p:cNvPr>
          <p:cNvSpPr/>
          <p:nvPr/>
        </p:nvSpPr>
        <p:spPr>
          <a:xfrm>
            <a:off x="5160036" y="5230113"/>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Clerical workers</a:t>
            </a:r>
            <a:endParaRPr kumimoji="1" lang="zh-CN" altLang="en-US" sz="1400" dirty="0">
              <a:latin typeface="Palatino Linotype" panose="02040502050505030304" pitchFamily="18" charset="0"/>
            </a:endParaRPr>
          </a:p>
        </p:txBody>
      </p:sp>
    </p:spTree>
    <p:extLst>
      <p:ext uri="{BB962C8B-B14F-4D97-AF65-F5344CB8AC3E}">
        <p14:creationId xmlns:p14="http://schemas.microsoft.com/office/powerpoint/2010/main" val="222554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10676077"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0578344"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3937347"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9834564"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3162095"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7936187" y="2099458"/>
            <a:ext cx="3384273" cy="584775"/>
          </a:xfrm>
          <a:prstGeom prst="rect">
            <a:avLst/>
          </a:prstGeom>
          <a:noFill/>
        </p:spPr>
        <p:txBody>
          <a:bodyPr wrap="square" rtlCol="0">
            <a:spAutoFit/>
          </a:bodyPr>
          <a:lstStyle/>
          <a:p>
            <a:r>
              <a:rPr kumimoji="1" lang="en-US" altLang="zh-CN" sz="3200" dirty="0">
                <a:latin typeface="Iowan Old Style Roman" panose="02040602040506020204" pitchFamily="18" charset="0"/>
              </a:rPr>
              <a:t>Field Experiment</a:t>
            </a:r>
            <a:endParaRPr kumimoji="1" lang="zh-CN" altLang="en-US" sz="32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FF11B8DF-3F90-25E2-E184-483B6CF4A789}"/>
              </a:ext>
            </a:extLst>
          </p:cNvPr>
          <p:cNvSpPr txBox="1"/>
          <p:nvPr/>
        </p:nvSpPr>
        <p:spPr>
          <a:xfrm>
            <a:off x="-18619481"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22" name="组合 21">
            <a:extLst>
              <a:ext uri="{FF2B5EF4-FFF2-40B4-BE49-F238E27FC236}">
                <a16:creationId xmlns:a16="http://schemas.microsoft.com/office/drawing/2014/main" id="{2A2CDDA9-0EE9-135B-60D5-EF8D1770AF7E}"/>
              </a:ext>
            </a:extLst>
          </p:cNvPr>
          <p:cNvGrpSpPr/>
          <p:nvPr/>
        </p:nvGrpSpPr>
        <p:grpSpPr>
          <a:xfrm>
            <a:off x="-18278236" y="2486113"/>
            <a:ext cx="1800223" cy="2656169"/>
            <a:chOff x="549846" y="2319748"/>
            <a:chExt cx="1800223" cy="2656169"/>
          </a:xfrm>
        </p:grpSpPr>
        <p:pic>
          <p:nvPicPr>
            <p:cNvPr id="13" name="图片 12">
              <a:extLst>
                <a:ext uri="{FF2B5EF4-FFF2-40B4-BE49-F238E27FC236}">
                  <a16:creationId xmlns:a16="http://schemas.microsoft.com/office/drawing/2014/main" id="{5A46C538-8210-4609-7D83-9D149DA1F2E9}"/>
                </a:ext>
              </a:extLst>
            </p:cNvPr>
            <p:cNvPicPr>
              <a:picLocks noChangeAspect="1"/>
            </p:cNvPicPr>
            <p:nvPr/>
          </p:nvPicPr>
          <p:blipFill rotWithShape="1">
            <a:blip r:embed="rId2"/>
            <a:srcRect l="4558" t="2971" r="-1"/>
            <a:stretch/>
          </p:blipFill>
          <p:spPr>
            <a:xfrm>
              <a:off x="764498" y="2319748"/>
              <a:ext cx="1165903" cy="1702262"/>
            </a:xfrm>
            <a:prstGeom prst="rect">
              <a:avLst/>
            </a:prstGeom>
          </p:spPr>
        </p:pic>
        <p:pic>
          <p:nvPicPr>
            <p:cNvPr id="14" name="图片 13">
              <a:extLst>
                <a:ext uri="{FF2B5EF4-FFF2-40B4-BE49-F238E27FC236}">
                  <a16:creationId xmlns:a16="http://schemas.microsoft.com/office/drawing/2014/main" id="{EEE5DF23-6871-F45E-C4AA-90895F7A9EAC}"/>
                </a:ext>
              </a:extLst>
            </p:cNvPr>
            <p:cNvPicPr>
              <a:picLocks noChangeAspect="1"/>
            </p:cNvPicPr>
            <p:nvPr/>
          </p:nvPicPr>
          <p:blipFill rotWithShape="1">
            <a:blip r:embed="rId2"/>
            <a:srcRect l="4558" t="2971" r="-1"/>
            <a:stretch/>
          </p:blipFill>
          <p:spPr>
            <a:xfrm>
              <a:off x="1184166" y="2637313"/>
              <a:ext cx="1165903" cy="1702262"/>
            </a:xfrm>
            <a:prstGeom prst="rect">
              <a:avLst/>
            </a:prstGeom>
          </p:spPr>
        </p:pic>
        <p:pic>
          <p:nvPicPr>
            <p:cNvPr id="15" name="图片 14">
              <a:extLst>
                <a:ext uri="{FF2B5EF4-FFF2-40B4-BE49-F238E27FC236}">
                  <a16:creationId xmlns:a16="http://schemas.microsoft.com/office/drawing/2014/main" id="{C7DA774F-A50A-A780-967C-57CB5B77B2AD}"/>
                </a:ext>
              </a:extLst>
            </p:cNvPr>
            <p:cNvPicPr>
              <a:picLocks noChangeAspect="1"/>
            </p:cNvPicPr>
            <p:nvPr/>
          </p:nvPicPr>
          <p:blipFill rotWithShape="1">
            <a:blip r:embed="rId2"/>
            <a:srcRect l="4558" t="2971" r="-1"/>
            <a:stretch/>
          </p:blipFill>
          <p:spPr>
            <a:xfrm>
              <a:off x="549846" y="2884105"/>
              <a:ext cx="1165903" cy="1702262"/>
            </a:xfrm>
            <a:prstGeom prst="rect">
              <a:avLst/>
            </a:prstGeom>
          </p:spPr>
        </p:pic>
        <p:pic>
          <p:nvPicPr>
            <p:cNvPr id="16" name="图片 15">
              <a:extLst>
                <a:ext uri="{FF2B5EF4-FFF2-40B4-BE49-F238E27FC236}">
                  <a16:creationId xmlns:a16="http://schemas.microsoft.com/office/drawing/2014/main" id="{2BB6E5C1-4BF3-CBF9-AA3A-33320432EBFE}"/>
                </a:ext>
              </a:extLst>
            </p:cNvPr>
            <p:cNvPicPr>
              <a:picLocks noChangeAspect="1"/>
            </p:cNvPicPr>
            <p:nvPr/>
          </p:nvPicPr>
          <p:blipFill rotWithShape="1">
            <a:blip r:embed="rId2"/>
            <a:srcRect l="4558" t="2971" r="-1"/>
            <a:stretch/>
          </p:blipFill>
          <p:spPr>
            <a:xfrm>
              <a:off x="1052770" y="3273655"/>
              <a:ext cx="1165903" cy="1702262"/>
            </a:xfrm>
            <a:prstGeom prst="rect">
              <a:avLst/>
            </a:prstGeom>
          </p:spPr>
        </p:pic>
      </p:grpSp>
      <p:pic>
        <p:nvPicPr>
          <p:cNvPr id="18" name="图片 17">
            <a:extLst>
              <a:ext uri="{FF2B5EF4-FFF2-40B4-BE49-F238E27FC236}">
                <a16:creationId xmlns:a16="http://schemas.microsoft.com/office/drawing/2014/main" id="{061E27B0-BC49-8E91-C3ED-744A568A6E15}"/>
              </a:ext>
            </a:extLst>
          </p:cNvPr>
          <p:cNvPicPr>
            <a:picLocks noChangeAspect="1"/>
          </p:cNvPicPr>
          <p:nvPr/>
        </p:nvPicPr>
        <p:blipFill rotWithShape="1">
          <a:blip r:embed="rId3"/>
          <a:srcRect l="1353" t="3230" b="1532"/>
          <a:stretch/>
        </p:blipFill>
        <p:spPr>
          <a:xfrm>
            <a:off x="-11324985" y="2851048"/>
            <a:ext cx="3183124" cy="2175370"/>
          </a:xfrm>
          <a:prstGeom prst="rect">
            <a:avLst/>
          </a:prstGeom>
        </p:spPr>
      </p:pic>
      <p:sp>
        <p:nvSpPr>
          <p:cNvPr id="23" name="文本框 22">
            <a:extLst>
              <a:ext uri="{FF2B5EF4-FFF2-40B4-BE49-F238E27FC236}">
                <a16:creationId xmlns:a16="http://schemas.microsoft.com/office/drawing/2014/main" id="{96A7B1E4-0244-9953-095C-ECDAB48F127A}"/>
              </a:ext>
            </a:extLst>
          </p:cNvPr>
          <p:cNvSpPr txBox="1"/>
          <p:nvPr/>
        </p:nvSpPr>
        <p:spPr>
          <a:xfrm>
            <a:off x="-11089769"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4" name="右箭头 23">
            <a:extLst>
              <a:ext uri="{FF2B5EF4-FFF2-40B4-BE49-F238E27FC236}">
                <a16:creationId xmlns:a16="http://schemas.microsoft.com/office/drawing/2014/main" id="{81925813-27E8-DE6D-6FA9-61C24EC8302B}"/>
              </a:ext>
            </a:extLst>
          </p:cNvPr>
          <p:cNvSpPr/>
          <p:nvPr/>
        </p:nvSpPr>
        <p:spPr>
          <a:xfrm>
            <a:off x="-12577672" y="3737771"/>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69DB8D94-1DBA-9617-0C24-B11B30F56D19}"/>
              </a:ext>
            </a:extLst>
          </p:cNvPr>
          <p:cNvSpPr txBox="1"/>
          <p:nvPr/>
        </p:nvSpPr>
        <p:spPr>
          <a:xfrm>
            <a:off x="-18387436"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0" name="文本框 29">
            <a:extLst>
              <a:ext uri="{FF2B5EF4-FFF2-40B4-BE49-F238E27FC236}">
                <a16:creationId xmlns:a16="http://schemas.microsoft.com/office/drawing/2014/main" id="{91AE6A3B-7CF8-A14B-1958-810AE93624CF}"/>
              </a:ext>
            </a:extLst>
          </p:cNvPr>
          <p:cNvSpPr txBox="1"/>
          <p:nvPr/>
        </p:nvSpPr>
        <p:spPr>
          <a:xfrm>
            <a:off x="-11495709"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10" name="圆角矩形 9">
            <a:extLst>
              <a:ext uri="{FF2B5EF4-FFF2-40B4-BE49-F238E27FC236}">
                <a16:creationId xmlns:a16="http://schemas.microsoft.com/office/drawing/2014/main" id="{46D6C0B0-2DEA-3E78-D7F1-26F0251F186B}"/>
              </a:ext>
            </a:extLst>
          </p:cNvPr>
          <p:cNvSpPr/>
          <p:nvPr/>
        </p:nvSpPr>
        <p:spPr>
          <a:xfrm>
            <a:off x="-15840125" y="2703222"/>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AA applicant</a:t>
            </a:r>
            <a:endParaRPr kumimoji="1" lang="zh-CN" altLang="en-US" sz="1400" dirty="0">
              <a:latin typeface="Palatino Linotype" panose="02040502050505030304" pitchFamily="18" charset="0"/>
            </a:endParaRPr>
          </a:p>
        </p:txBody>
      </p:sp>
      <p:sp>
        <p:nvSpPr>
          <p:cNvPr id="11" name="圆角矩形 10">
            <a:extLst>
              <a:ext uri="{FF2B5EF4-FFF2-40B4-BE49-F238E27FC236}">
                <a16:creationId xmlns:a16="http://schemas.microsoft.com/office/drawing/2014/main" id="{D0F38968-C6B8-A90D-289D-2F6BAAF76026}"/>
              </a:ext>
            </a:extLst>
          </p:cNvPr>
          <p:cNvSpPr/>
          <p:nvPr/>
        </p:nvSpPr>
        <p:spPr>
          <a:xfrm>
            <a:off x="-15855115" y="3362789"/>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AA applicant</a:t>
            </a:r>
            <a:endParaRPr kumimoji="1" lang="zh-CN" altLang="en-US" sz="1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A985FDF4-BF93-7188-C0D9-66EFC63A2375}"/>
              </a:ext>
            </a:extLst>
          </p:cNvPr>
          <p:cNvSpPr/>
          <p:nvPr/>
        </p:nvSpPr>
        <p:spPr>
          <a:xfrm>
            <a:off x="-15840125" y="4037346"/>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WA applicant</a:t>
            </a:r>
            <a:endParaRPr kumimoji="1" lang="zh-CN" altLang="en-US" sz="1400"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8B3A4A8F-1AA6-DB78-E615-1E5696A976FD}"/>
              </a:ext>
            </a:extLst>
          </p:cNvPr>
          <p:cNvSpPr/>
          <p:nvPr/>
        </p:nvSpPr>
        <p:spPr>
          <a:xfrm>
            <a:off x="-15840125" y="4681923"/>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WA applicant</a:t>
            </a:r>
            <a:endParaRPr kumimoji="1" lang="zh-CN" altLang="en-US" sz="1400" dirty="0">
              <a:latin typeface="Palatino Linotype" panose="02040502050505030304" pitchFamily="18" charset="0"/>
            </a:endParaRPr>
          </a:p>
        </p:txBody>
      </p:sp>
      <p:sp>
        <p:nvSpPr>
          <p:cNvPr id="19" name="左大括号 18">
            <a:extLst>
              <a:ext uri="{FF2B5EF4-FFF2-40B4-BE49-F238E27FC236}">
                <a16:creationId xmlns:a16="http://schemas.microsoft.com/office/drawing/2014/main" id="{4B9D3E4A-E7E2-C797-12AE-87F5001EBCC8}"/>
              </a:ext>
            </a:extLst>
          </p:cNvPr>
          <p:cNvSpPr/>
          <p:nvPr/>
        </p:nvSpPr>
        <p:spPr>
          <a:xfrm>
            <a:off x="-16394757" y="2694090"/>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0" name="左大括号 19">
            <a:extLst>
              <a:ext uri="{FF2B5EF4-FFF2-40B4-BE49-F238E27FC236}">
                <a16:creationId xmlns:a16="http://schemas.microsoft.com/office/drawing/2014/main" id="{275563C7-7082-6DDF-14B2-006EA7B69254}"/>
              </a:ext>
            </a:extLst>
          </p:cNvPr>
          <p:cNvSpPr/>
          <p:nvPr/>
        </p:nvSpPr>
        <p:spPr>
          <a:xfrm flipH="1">
            <a:off x="-13164759" y="2703222"/>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0250AA1-77D3-9D13-46D2-018D70C319BD}"/>
              </a:ext>
            </a:extLst>
          </p:cNvPr>
          <p:cNvSpPr txBox="1"/>
          <p:nvPr/>
        </p:nvSpPr>
        <p:spPr>
          <a:xfrm>
            <a:off x="-15572172" y="5676697"/>
            <a:ext cx="3254856"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Altogether 5,000 resumes</a:t>
            </a:r>
            <a:endParaRPr kumimoji="1" lang="zh-CN" altLang="en-US" dirty="0">
              <a:solidFill>
                <a:srgbClr val="FF0000"/>
              </a:solidFill>
              <a:latin typeface="Palatino Linotype" panose="02040502050505030304" pitchFamily="18" charset="0"/>
            </a:endParaRPr>
          </a:p>
        </p:txBody>
      </p:sp>
      <p:sp>
        <p:nvSpPr>
          <p:cNvPr id="41" name="文本框 24">
            <a:extLst>
              <a:ext uri="{FF2B5EF4-FFF2-40B4-BE49-F238E27FC236}">
                <a16:creationId xmlns:a16="http://schemas.microsoft.com/office/drawing/2014/main" id="{7974FFB3-5E77-3D41-8F70-22D9471B59CD}"/>
              </a:ext>
            </a:extLst>
          </p:cNvPr>
          <p:cNvSpPr txBox="1"/>
          <p:nvPr/>
        </p:nvSpPr>
        <p:spPr>
          <a:xfrm>
            <a:off x="-2475653" y="5484852"/>
            <a:ext cx="213600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42" name="图片 41">
            <a:extLst>
              <a:ext uri="{FF2B5EF4-FFF2-40B4-BE49-F238E27FC236}">
                <a16:creationId xmlns:a16="http://schemas.microsoft.com/office/drawing/2014/main" id="{92C62DDD-9BC8-A94E-8A0B-5A743436F8EF}"/>
              </a:ext>
            </a:extLst>
          </p:cNvPr>
          <p:cNvPicPr>
            <a:picLocks noChangeAspect="1"/>
          </p:cNvPicPr>
          <p:nvPr/>
        </p:nvPicPr>
        <p:blipFill rotWithShape="1">
          <a:blip r:embed="rId4"/>
          <a:srcRect l="27808" r="5234"/>
          <a:stretch/>
        </p:blipFill>
        <p:spPr>
          <a:xfrm>
            <a:off x="-3055119" y="2847977"/>
            <a:ext cx="2470309" cy="2305878"/>
          </a:xfrm>
          <a:prstGeom prst="rect">
            <a:avLst/>
          </a:prstGeom>
        </p:spPr>
      </p:pic>
      <p:sp>
        <p:nvSpPr>
          <p:cNvPr id="43" name="右箭头 42">
            <a:extLst>
              <a:ext uri="{FF2B5EF4-FFF2-40B4-BE49-F238E27FC236}">
                <a16:creationId xmlns:a16="http://schemas.microsoft.com/office/drawing/2014/main" id="{15D7095E-B695-77E3-76BA-33469BBD2DA3}"/>
              </a:ext>
            </a:extLst>
          </p:cNvPr>
          <p:cNvSpPr/>
          <p:nvPr/>
        </p:nvSpPr>
        <p:spPr>
          <a:xfrm>
            <a:off x="-4031469" y="3875267"/>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4" name="文本框 30">
            <a:extLst>
              <a:ext uri="{FF2B5EF4-FFF2-40B4-BE49-F238E27FC236}">
                <a16:creationId xmlns:a16="http://schemas.microsoft.com/office/drawing/2014/main" id="{F271F378-5AE1-5C96-0FA6-9EDA8EC28C66}"/>
              </a:ext>
            </a:extLst>
          </p:cNvPr>
          <p:cNvSpPr txBox="1"/>
          <p:nvPr/>
        </p:nvSpPr>
        <p:spPr>
          <a:xfrm>
            <a:off x="-3126758" y="5379922"/>
            <a:ext cx="81188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
        <p:nvSpPr>
          <p:cNvPr id="45" name="文本框 25">
            <a:extLst>
              <a:ext uri="{FF2B5EF4-FFF2-40B4-BE49-F238E27FC236}">
                <a16:creationId xmlns:a16="http://schemas.microsoft.com/office/drawing/2014/main" id="{D9D105C5-7E59-F187-901F-BCB7152A2A60}"/>
              </a:ext>
            </a:extLst>
          </p:cNvPr>
          <p:cNvSpPr txBox="1"/>
          <p:nvPr/>
        </p:nvSpPr>
        <p:spPr>
          <a:xfrm>
            <a:off x="-7039208" y="6131183"/>
            <a:ext cx="3751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solidFill>
                  <a:srgbClr val="FF0000"/>
                </a:solidFill>
                <a:latin typeface="Palatino Linotype" panose="02040502050505030304" pitchFamily="18" charset="0"/>
              </a:rPr>
              <a:t>1,300 employment ads</a:t>
            </a:r>
            <a:endParaRPr kumimoji="1" lang="zh-CN" altLang="en-US" dirty="0">
              <a:solidFill>
                <a:srgbClr val="FF0000"/>
              </a:solidFill>
              <a:latin typeface="Palatino Linotype" panose="02040502050505030304" pitchFamily="18" charset="0"/>
            </a:endParaRPr>
          </a:p>
        </p:txBody>
      </p:sp>
      <p:sp>
        <p:nvSpPr>
          <p:cNvPr id="50" name="双大括号 49">
            <a:extLst>
              <a:ext uri="{FF2B5EF4-FFF2-40B4-BE49-F238E27FC236}">
                <a16:creationId xmlns:a16="http://schemas.microsoft.com/office/drawing/2014/main" id="{D378E189-6659-091A-4ADA-A13C5771A036}"/>
              </a:ext>
            </a:extLst>
          </p:cNvPr>
          <p:cNvSpPr/>
          <p:nvPr/>
        </p:nvSpPr>
        <p:spPr>
          <a:xfrm>
            <a:off x="-7844348" y="2694090"/>
            <a:ext cx="3497211" cy="2650495"/>
          </a:xfrm>
          <a:prstGeom prst="bracePair">
            <a:avLst>
              <a:gd name="adj" fmla="val 11093"/>
            </a:avLst>
          </a:prstGeom>
        </p:spPr>
        <p:style>
          <a:lnRef idx="1">
            <a:schemeClr val="dk1"/>
          </a:lnRef>
          <a:fillRef idx="0">
            <a:schemeClr val="dk1"/>
          </a:fillRef>
          <a:effectRef idx="0">
            <a:schemeClr val="dk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a:p>
        </p:txBody>
      </p:sp>
      <p:sp>
        <p:nvSpPr>
          <p:cNvPr id="25" name="椭圆 24">
            <a:extLst>
              <a:ext uri="{FF2B5EF4-FFF2-40B4-BE49-F238E27FC236}">
                <a16:creationId xmlns:a16="http://schemas.microsoft.com/office/drawing/2014/main" id="{B34B9788-EEC9-BED1-9FE0-13D1AC678B21}"/>
              </a:ext>
            </a:extLst>
          </p:cNvPr>
          <p:cNvSpPr/>
          <p:nvPr/>
        </p:nvSpPr>
        <p:spPr>
          <a:xfrm>
            <a:off x="4339850" y="1044236"/>
            <a:ext cx="1681722" cy="15834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400" dirty="0">
                <a:latin typeface="Palatino Linotype" panose="02040502050505030304" pitchFamily="18" charset="0"/>
              </a:rPr>
              <a:t>Race</a:t>
            </a:r>
          </a:p>
          <a:p>
            <a:pPr algn="ctr"/>
            <a:r>
              <a:rPr kumimoji="1" lang="en-US" altLang="zh-CN" sz="2400" dirty="0">
                <a:latin typeface="Palatino Linotype" panose="02040502050505030304" pitchFamily="18" charset="0"/>
              </a:rPr>
              <a:t>(name)</a:t>
            </a:r>
            <a:endParaRPr kumimoji="1" lang="zh-CN" altLang="en-US" sz="2400" dirty="0">
              <a:latin typeface="Palatino Linotype" panose="02040502050505030304" pitchFamily="18" charset="0"/>
            </a:endParaRPr>
          </a:p>
        </p:txBody>
      </p:sp>
      <p:sp>
        <p:nvSpPr>
          <p:cNvPr id="26" name="椭圆 25">
            <a:extLst>
              <a:ext uri="{FF2B5EF4-FFF2-40B4-BE49-F238E27FC236}">
                <a16:creationId xmlns:a16="http://schemas.microsoft.com/office/drawing/2014/main" id="{2AFFF9FC-DB81-3A4F-402D-C3522953FBF7}"/>
              </a:ext>
            </a:extLst>
          </p:cNvPr>
          <p:cNvSpPr/>
          <p:nvPr/>
        </p:nvSpPr>
        <p:spPr>
          <a:xfrm>
            <a:off x="7335814" y="1308146"/>
            <a:ext cx="1681722" cy="158340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sz="2000" dirty="0">
                <a:latin typeface="Palatino Linotype" panose="02040502050505030304" pitchFamily="18" charset="0"/>
              </a:rPr>
              <a:t>Callback</a:t>
            </a:r>
          </a:p>
          <a:p>
            <a:pPr algn="ctr"/>
            <a:r>
              <a:rPr kumimoji="1" lang="en-US" altLang="zh-CN" sz="2000" dirty="0">
                <a:latin typeface="Palatino Linotype" panose="02040502050505030304" pitchFamily="18" charset="0"/>
              </a:rPr>
              <a:t>rates</a:t>
            </a:r>
            <a:endParaRPr kumimoji="1" lang="zh-CN" altLang="en-US" sz="2000" dirty="0">
              <a:latin typeface="Palatino Linotype" panose="02040502050505030304" pitchFamily="18" charset="0"/>
            </a:endParaRPr>
          </a:p>
        </p:txBody>
      </p:sp>
      <p:sp>
        <p:nvSpPr>
          <p:cNvPr id="27" name="椭圆 26">
            <a:extLst>
              <a:ext uri="{FF2B5EF4-FFF2-40B4-BE49-F238E27FC236}">
                <a16:creationId xmlns:a16="http://schemas.microsoft.com/office/drawing/2014/main" id="{C8D32932-0A67-EEEF-E40E-7229C458D30C}"/>
              </a:ext>
            </a:extLst>
          </p:cNvPr>
          <p:cNvSpPr/>
          <p:nvPr/>
        </p:nvSpPr>
        <p:spPr>
          <a:xfrm>
            <a:off x="2143123" y="2839392"/>
            <a:ext cx="1681722" cy="15834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000" dirty="0">
                <a:latin typeface="Palatino Linotype" panose="02040502050505030304" pitchFamily="18" charset="0"/>
              </a:rPr>
              <a:t>Quality</a:t>
            </a:r>
          </a:p>
          <a:p>
            <a:pPr algn="ctr"/>
            <a:r>
              <a:rPr kumimoji="1" lang="en-US" altLang="zh-CN" dirty="0">
                <a:latin typeface="Palatino Linotype" panose="02040502050505030304" pitchFamily="18" charset="0"/>
              </a:rPr>
              <a:t>(</a:t>
            </a:r>
            <a:r>
              <a:rPr kumimoji="1" lang="en-US" altLang="zh-CN" sz="1400" dirty="0">
                <a:latin typeface="Palatino Linotype" panose="02040502050505030304" pitchFamily="18" charset="0"/>
              </a:rPr>
              <a:t>degree, experience..</a:t>
            </a:r>
            <a:r>
              <a:rPr kumimoji="1" lang="en-US" altLang="zh-CN" dirty="0">
                <a:latin typeface="Palatino Linotype" panose="02040502050505030304" pitchFamily="18" charset="0"/>
              </a:rPr>
              <a:t>)</a:t>
            </a:r>
            <a:endParaRPr kumimoji="1" lang="zh-CN" altLang="en-US" dirty="0">
              <a:latin typeface="Palatino Linotype" panose="02040502050505030304" pitchFamily="18" charset="0"/>
            </a:endParaRPr>
          </a:p>
        </p:txBody>
      </p:sp>
      <p:sp>
        <p:nvSpPr>
          <p:cNvPr id="28" name="椭圆 27">
            <a:extLst>
              <a:ext uri="{FF2B5EF4-FFF2-40B4-BE49-F238E27FC236}">
                <a16:creationId xmlns:a16="http://schemas.microsoft.com/office/drawing/2014/main" id="{627F1609-404F-593E-FFFA-CABC78A3E4ED}"/>
              </a:ext>
            </a:extLst>
          </p:cNvPr>
          <p:cNvSpPr/>
          <p:nvPr/>
        </p:nvSpPr>
        <p:spPr>
          <a:xfrm>
            <a:off x="7618584" y="3589321"/>
            <a:ext cx="2106235" cy="196053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Job/Industry categories</a:t>
            </a:r>
            <a:endParaRPr kumimoji="1" lang="zh-CN" altLang="en-US" dirty="0">
              <a:latin typeface="Palatino Linotype" panose="02040502050505030304" pitchFamily="18" charset="0"/>
            </a:endParaRPr>
          </a:p>
        </p:txBody>
      </p:sp>
      <p:sp>
        <p:nvSpPr>
          <p:cNvPr id="31" name="椭圆 30">
            <a:extLst>
              <a:ext uri="{FF2B5EF4-FFF2-40B4-BE49-F238E27FC236}">
                <a16:creationId xmlns:a16="http://schemas.microsoft.com/office/drawing/2014/main" id="{7B2CADB1-31F7-A9B4-638E-4A501428C5FB}"/>
              </a:ext>
            </a:extLst>
          </p:cNvPr>
          <p:cNvSpPr/>
          <p:nvPr/>
        </p:nvSpPr>
        <p:spPr>
          <a:xfrm>
            <a:off x="4264174" y="4168153"/>
            <a:ext cx="1833073" cy="174660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400" dirty="0">
                <a:latin typeface="Palatino Linotype" panose="02040502050505030304" pitchFamily="18" charset="0"/>
              </a:rPr>
              <a:t>Wealth</a:t>
            </a:r>
          </a:p>
          <a:p>
            <a:pPr algn="ctr"/>
            <a:r>
              <a:rPr kumimoji="1" lang="en-US" altLang="zh-CN" sz="2000" dirty="0">
                <a:latin typeface="Palatino Linotype" panose="02040502050505030304" pitchFamily="18" charset="0"/>
              </a:rPr>
              <a:t>(address)</a:t>
            </a:r>
            <a:endParaRPr kumimoji="1" lang="zh-CN" altLang="en-US" sz="2000" dirty="0">
              <a:latin typeface="Palatino Linotype" panose="02040502050505030304" pitchFamily="18" charset="0"/>
            </a:endParaRPr>
          </a:p>
        </p:txBody>
      </p:sp>
      <p:sp>
        <p:nvSpPr>
          <p:cNvPr id="57" name="椭圆 56">
            <a:extLst>
              <a:ext uri="{FF2B5EF4-FFF2-40B4-BE49-F238E27FC236}">
                <a16:creationId xmlns:a16="http://schemas.microsoft.com/office/drawing/2014/main" id="{046536C7-D354-D001-47B5-ACB3B998BB46}"/>
              </a:ext>
            </a:extLst>
          </p:cNvPr>
          <p:cNvSpPr/>
          <p:nvPr/>
        </p:nvSpPr>
        <p:spPr>
          <a:xfrm>
            <a:off x="11119759" y="244929"/>
            <a:ext cx="326572"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0E83F518-06AF-FA8D-7591-0CD736035848}"/>
              </a:ext>
            </a:extLst>
          </p:cNvPr>
          <p:cNvSpPr/>
          <p:nvPr/>
        </p:nvSpPr>
        <p:spPr>
          <a:xfrm>
            <a:off x="11119759" y="669470"/>
            <a:ext cx="326572" cy="3265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59" name="文本框 58">
            <a:extLst>
              <a:ext uri="{FF2B5EF4-FFF2-40B4-BE49-F238E27FC236}">
                <a16:creationId xmlns:a16="http://schemas.microsoft.com/office/drawing/2014/main" id="{D802D83B-0E7E-6949-7AB2-04953CC3EAAE}"/>
              </a:ext>
            </a:extLst>
          </p:cNvPr>
          <p:cNvSpPr txBox="1"/>
          <p:nvPr/>
        </p:nvSpPr>
        <p:spPr>
          <a:xfrm>
            <a:off x="11446331" y="669470"/>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IV</a:t>
            </a:r>
            <a:endParaRPr kumimoji="1" lang="zh-CN" altLang="en-US" dirty="0">
              <a:latin typeface="Palatino Linotype" panose="02040502050505030304" pitchFamily="18" charset="0"/>
            </a:endParaRPr>
          </a:p>
        </p:txBody>
      </p:sp>
      <p:sp>
        <p:nvSpPr>
          <p:cNvPr id="60" name="文本框 59">
            <a:extLst>
              <a:ext uri="{FF2B5EF4-FFF2-40B4-BE49-F238E27FC236}">
                <a16:creationId xmlns:a16="http://schemas.microsoft.com/office/drawing/2014/main" id="{EEC24A43-E5A1-5115-3745-DF4BF801753E}"/>
              </a:ext>
            </a:extLst>
          </p:cNvPr>
          <p:cNvSpPr txBox="1"/>
          <p:nvPr/>
        </p:nvSpPr>
        <p:spPr>
          <a:xfrm>
            <a:off x="11446331" y="223548"/>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DV</a:t>
            </a:r>
            <a:endParaRPr kumimoji="1" lang="zh-CN" altLang="en-US" dirty="0">
              <a:latin typeface="Palatino Linotype" panose="02040502050505030304" pitchFamily="18" charset="0"/>
            </a:endParaRPr>
          </a:p>
        </p:txBody>
      </p:sp>
      <p:sp>
        <p:nvSpPr>
          <p:cNvPr id="61" name="圆角矩形 60">
            <a:extLst>
              <a:ext uri="{FF2B5EF4-FFF2-40B4-BE49-F238E27FC236}">
                <a16:creationId xmlns:a16="http://schemas.microsoft.com/office/drawing/2014/main" id="{5BC141AF-6A77-2BB4-2C8C-CA26AFDFB957}"/>
              </a:ext>
            </a:extLst>
          </p:cNvPr>
          <p:cNvSpPr/>
          <p:nvPr/>
        </p:nvSpPr>
        <p:spPr>
          <a:xfrm>
            <a:off x="-7387375" y="2627640"/>
            <a:ext cx="2640202"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Executives &amp; managers</a:t>
            </a:r>
            <a:endParaRPr kumimoji="1" lang="zh-CN" altLang="en-US" sz="1400" dirty="0">
              <a:latin typeface="Palatino Linotype" panose="02040502050505030304" pitchFamily="18" charset="0"/>
            </a:endParaRPr>
          </a:p>
        </p:txBody>
      </p:sp>
      <p:sp>
        <p:nvSpPr>
          <p:cNvPr id="62" name="圆角矩形 61">
            <a:extLst>
              <a:ext uri="{FF2B5EF4-FFF2-40B4-BE49-F238E27FC236}">
                <a16:creationId xmlns:a16="http://schemas.microsoft.com/office/drawing/2014/main" id="{129B6FD3-BC03-66C1-8F75-6EFEA3144BA9}"/>
              </a:ext>
            </a:extLst>
          </p:cNvPr>
          <p:cNvSpPr/>
          <p:nvPr/>
        </p:nvSpPr>
        <p:spPr>
          <a:xfrm>
            <a:off x="-7387373" y="3108142"/>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Administrative supervisor</a:t>
            </a:r>
            <a:endParaRPr kumimoji="1" lang="zh-CN" altLang="en-US" sz="1400" dirty="0">
              <a:latin typeface="Palatino Linotype" panose="02040502050505030304" pitchFamily="18" charset="0"/>
            </a:endParaRPr>
          </a:p>
        </p:txBody>
      </p:sp>
      <p:sp>
        <p:nvSpPr>
          <p:cNvPr id="63" name="圆角矩形 62">
            <a:extLst>
              <a:ext uri="{FF2B5EF4-FFF2-40B4-BE49-F238E27FC236}">
                <a16:creationId xmlns:a16="http://schemas.microsoft.com/office/drawing/2014/main" id="{F607B372-A185-7238-A520-BACA803718D2}"/>
              </a:ext>
            </a:extLst>
          </p:cNvPr>
          <p:cNvSpPr/>
          <p:nvPr/>
        </p:nvSpPr>
        <p:spPr>
          <a:xfrm>
            <a:off x="-7402364" y="3632798"/>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Sales representatives</a:t>
            </a:r>
            <a:endParaRPr kumimoji="1" lang="zh-CN" altLang="en-US" sz="1400" dirty="0">
              <a:latin typeface="Palatino Linotype" panose="02040502050505030304" pitchFamily="18" charset="0"/>
            </a:endParaRPr>
          </a:p>
        </p:txBody>
      </p:sp>
      <p:sp>
        <p:nvSpPr>
          <p:cNvPr id="64" name="圆角矩形 63">
            <a:extLst>
              <a:ext uri="{FF2B5EF4-FFF2-40B4-BE49-F238E27FC236}">
                <a16:creationId xmlns:a16="http://schemas.microsoft.com/office/drawing/2014/main" id="{A70AE299-1E5B-E786-4201-8FF31913F64C}"/>
              </a:ext>
            </a:extLst>
          </p:cNvPr>
          <p:cNvSpPr/>
          <p:nvPr/>
        </p:nvSpPr>
        <p:spPr>
          <a:xfrm>
            <a:off x="-7402364" y="4097493"/>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Sales workers</a:t>
            </a:r>
            <a:endParaRPr kumimoji="1" lang="zh-CN" altLang="en-US" sz="1400" dirty="0">
              <a:latin typeface="Palatino Linotype" panose="02040502050505030304" pitchFamily="18" charset="0"/>
            </a:endParaRPr>
          </a:p>
        </p:txBody>
      </p:sp>
      <p:sp>
        <p:nvSpPr>
          <p:cNvPr id="65" name="圆角矩形 64">
            <a:extLst>
              <a:ext uri="{FF2B5EF4-FFF2-40B4-BE49-F238E27FC236}">
                <a16:creationId xmlns:a16="http://schemas.microsoft.com/office/drawing/2014/main" id="{8F331F1A-CA8B-DE61-ADA2-3FF960FFB25C}"/>
              </a:ext>
            </a:extLst>
          </p:cNvPr>
          <p:cNvSpPr/>
          <p:nvPr/>
        </p:nvSpPr>
        <p:spPr>
          <a:xfrm>
            <a:off x="-7402364" y="4577179"/>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Secretaries and legal assistants</a:t>
            </a:r>
            <a:endParaRPr kumimoji="1" lang="zh-CN" altLang="en-US" sz="1400" dirty="0">
              <a:latin typeface="Palatino Linotype" panose="02040502050505030304" pitchFamily="18" charset="0"/>
            </a:endParaRPr>
          </a:p>
        </p:txBody>
      </p:sp>
      <p:sp>
        <p:nvSpPr>
          <p:cNvPr id="66" name="圆角矩形 65">
            <a:extLst>
              <a:ext uri="{FF2B5EF4-FFF2-40B4-BE49-F238E27FC236}">
                <a16:creationId xmlns:a16="http://schemas.microsoft.com/office/drawing/2014/main" id="{38CF46BC-656F-0469-EAF6-B1C0F2ED99A3}"/>
              </a:ext>
            </a:extLst>
          </p:cNvPr>
          <p:cNvSpPr/>
          <p:nvPr/>
        </p:nvSpPr>
        <p:spPr>
          <a:xfrm>
            <a:off x="-7417354" y="5056865"/>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Clerical workers</a:t>
            </a:r>
            <a:endParaRPr kumimoji="1" lang="zh-CN" altLang="en-US" sz="1400" dirty="0">
              <a:latin typeface="Palatino Linotype" panose="02040502050505030304" pitchFamily="18" charset="0"/>
            </a:endParaRPr>
          </a:p>
        </p:txBody>
      </p:sp>
    </p:spTree>
    <p:extLst>
      <p:ext uri="{BB962C8B-B14F-4D97-AF65-F5344CB8AC3E}">
        <p14:creationId xmlns:p14="http://schemas.microsoft.com/office/powerpoint/2010/main" val="1480777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a:extLst>
              <a:ext uri="{FF2B5EF4-FFF2-40B4-BE49-F238E27FC236}">
                <a16:creationId xmlns:a16="http://schemas.microsoft.com/office/drawing/2014/main" id="{14438881-99B4-D760-E837-0F52988F8C64}"/>
              </a:ext>
            </a:extLst>
          </p:cNvPr>
          <p:cNvSpPr/>
          <p:nvPr/>
        </p:nvSpPr>
        <p:spPr>
          <a:xfrm>
            <a:off x="1191986" y="457200"/>
            <a:ext cx="9552214" cy="2913546"/>
          </a:xfrm>
          <a:prstGeom prst="roundRect">
            <a:avLst/>
          </a:prstGeom>
          <a:ln w="3492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 name="圆角矩形 4">
            <a:extLst>
              <a:ext uri="{FF2B5EF4-FFF2-40B4-BE49-F238E27FC236}">
                <a16:creationId xmlns:a16="http://schemas.microsoft.com/office/drawing/2014/main" id="{EE104D4E-BFCB-6C8F-36A1-4C9B0EDAEF5C}"/>
              </a:ext>
            </a:extLst>
          </p:cNvPr>
          <p:cNvSpPr/>
          <p:nvPr/>
        </p:nvSpPr>
        <p:spPr>
          <a:xfrm>
            <a:off x="-10676077"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0578344"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3937347"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9834564"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3162095"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7936187" y="2099458"/>
            <a:ext cx="3384273" cy="584775"/>
          </a:xfrm>
          <a:prstGeom prst="rect">
            <a:avLst/>
          </a:prstGeom>
          <a:noFill/>
        </p:spPr>
        <p:txBody>
          <a:bodyPr wrap="square" rtlCol="0">
            <a:spAutoFit/>
          </a:bodyPr>
          <a:lstStyle/>
          <a:p>
            <a:r>
              <a:rPr kumimoji="1" lang="en-US" altLang="zh-CN" sz="3200" dirty="0">
                <a:latin typeface="Iowan Old Style Roman" panose="02040602040506020204" pitchFamily="18" charset="0"/>
              </a:rPr>
              <a:t>Field Experiment</a:t>
            </a:r>
            <a:endParaRPr kumimoji="1" lang="zh-CN" altLang="en-US" sz="32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FF11B8DF-3F90-25E2-E184-483B6CF4A789}"/>
              </a:ext>
            </a:extLst>
          </p:cNvPr>
          <p:cNvSpPr txBox="1"/>
          <p:nvPr/>
        </p:nvSpPr>
        <p:spPr>
          <a:xfrm>
            <a:off x="-18619481"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22" name="组合 21">
            <a:extLst>
              <a:ext uri="{FF2B5EF4-FFF2-40B4-BE49-F238E27FC236}">
                <a16:creationId xmlns:a16="http://schemas.microsoft.com/office/drawing/2014/main" id="{2A2CDDA9-0EE9-135B-60D5-EF8D1770AF7E}"/>
              </a:ext>
            </a:extLst>
          </p:cNvPr>
          <p:cNvGrpSpPr/>
          <p:nvPr/>
        </p:nvGrpSpPr>
        <p:grpSpPr>
          <a:xfrm>
            <a:off x="-18278236" y="2486113"/>
            <a:ext cx="1800223" cy="2656169"/>
            <a:chOff x="549846" y="2319748"/>
            <a:chExt cx="1800223" cy="2656169"/>
          </a:xfrm>
        </p:grpSpPr>
        <p:pic>
          <p:nvPicPr>
            <p:cNvPr id="13" name="图片 12">
              <a:extLst>
                <a:ext uri="{FF2B5EF4-FFF2-40B4-BE49-F238E27FC236}">
                  <a16:creationId xmlns:a16="http://schemas.microsoft.com/office/drawing/2014/main" id="{5A46C538-8210-4609-7D83-9D149DA1F2E9}"/>
                </a:ext>
              </a:extLst>
            </p:cNvPr>
            <p:cNvPicPr>
              <a:picLocks noChangeAspect="1"/>
            </p:cNvPicPr>
            <p:nvPr/>
          </p:nvPicPr>
          <p:blipFill rotWithShape="1">
            <a:blip r:embed="rId2"/>
            <a:srcRect l="4558" t="2971" r="-1"/>
            <a:stretch/>
          </p:blipFill>
          <p:spPr>
            <a:xfrm>
              <a:off x="764498" y="2319748"/>
              <a:ext cx="1165903" cy="1702262"/>
            </a:xfrm>
            <a:prstGeom prst="rect">
              <a:avLst/>
            </a:prstGeom>
          </p:spPr>
        </p:pic>
        <p:pic>
          <p:nvPicPr>
            <p:cNvPr id="14" name="图片 13">
              <a:extLst>
                <a:ext uri="{FF2B5EF4-FFF2-40B4-BE49-F238E27FC236}">
                  <a16:creationId xmlns:a16="http://schemas.microsoft.com/office/drawing/2014/main" id="{EEE5DF23-6871-F45E-C4AA-90895F7A9EAC}"/>
                </a:ext>
              </a:extLst>
            </p:cNvPr>
            <p:cNvPicPr>
              <a:picLocks noChangeAspect="1"/>
            </p:cNvPicPr>
            <p:nvPr/>
          </p:nvPicPr>
          <p:blipFill rotWithShape="1">
            <a:blip r:embed="rId2"/>
            <a:srcRect l="4558" t="2971" r="-1"/>
            <a:stretch/>
          </p:blipFill>
          <p:spPr>
            <a:xfrm>
              <a:off x="1184166" y="2637313"/>
              <a:ext cx="1165903" cy="1702262"/>
            </a:xfrm>
            <a:prstGeom prst="rect">
              <a:avLst/>
            </a:prstGeom>
          </p:spPr>
        </p:pic>
        <p:pic>
          <p:nvPicPr>
            <p:cNvPr id="15" name="图片 14">
              <a:extLst>
                <a:ext uri="{FF2B5EF4-FFF2-40B4-BE49-F238E27FC236}">
                  <a16:creationId xmlns:a16="http://schemas.microsoft.com/office/drawing/2014/main" id="{C7DA774F-A50A-A780-967C-57CB5B77B2AD}"/>
                </a:ext>
              </a:extLst>
            </p:cNvPr>
            <p:cNvPicPr>
              <a:picLocks noChangeAspect="1"/>
            </p:cNvPicPr>
            <p:nvPr/>
          </p:nvPicPr>
          <p:blipFill rotWithShape="1">
            <a:blip r:embed="rId2"/>
            <a:srcRect l="4558" t="2971" r="-1"/>
            <a:stretch/>
          </p:blipFill>
          <p:spPr>
            <a:xfrm>
              <a:off x="549846" y="2884105"/>
              <a:ext cx="1165903" cy="1702262"/>
            </a:xfrm>
            <a:prstGeom prst="rect">
              <a:avLst/>
            </a:prstGeom>
          </p:spPr>
        </p:pic>
        <p:pic>
          <p:nvPicPr>
            <p:cNvPr id="16" name="图片 15">
              <a:extLst>
                <a:ext uri="{FF2B5EF4-FFF2-40B4-BE49-F238E27FC236}">
                  <a16:creationId xmlns:a16="http://schemas.microsoft.com/office/drawing/2014/main" id="{2BB6E5C1-4BF3-CBF9-AA3A-33320432EBFE}"/>
                </a:ext>
              </a:extLst>
            </p:cNvPr>
            <p:cNvPicPr>
              <a:picLocks noChangeAspect="1"/>
            </p:cNvPicPr>
            <p:nvPr/>
          </p:nvPicPr>
          <p:blipFill rotWithShape="1">
            <a:blip r:embed="rId2"/>
            <a:srcRect l="4558" t="2971" r="-1"/>
            <a:stretch/>
          </p:blipFill>
          <p:spPr>
            <a:xfrm>
              <a:off x="1052770" y="3273655"/>
              <a:ext cx="1165903" cy="1702262"/>
            </a:xfrm>
            <a:prstGeom prst="rect">
              <a:avLst/>
            </a:prstGeom>
          </p:spPr>
        </p:pic>
      </p:grpSp>
      <p:pic>
        <p:nvPicPr>
          <p:cNvPr id="18" name="图片 17">
            <a:extLst>
              <a:ext uri="{FF2B5EF4-FFF2-40B4-BE49-F238E27FC236}">
                <a16:creationId xmlns:a16="http://schemas.microsoft.com/office/drawing/2014/main" id="{061E27B0-BC49-8E91-C3ED-744A568A6E15}"/>
              </a:ext>
            </a:extLst>
          </p:cNvPr>
          <p:cNvPicPr>
            <a:picLocks noChangeAspect="1"/>
          </p:cNvPicPr>
          <p:nvPr/>
        </p:nvPicPr>
        <p:blipFill rotWithShape="1">
          <a:blip r:embed="rId3"/>
          <a:srcRect l="1353" t="3230" b="1532"/>
          <a:stretch/>
        </p:blipFill>
        <p:spPr>
          <a:xfrm>
            <a:off x="-11324985" y="2851048"/>
            <a:ext cx="3183124" cy="2175370"/>
          </a:xfrm>
          <a:prstGeom prst="rect">
            <a:avLst/>
          </a:prstGeom>
        </p:spPr>
      </p:pic>
      <p:sp>
        <p:nvSpPr>
          <p:cNvPr id="23" name="文本框 22">
            <a:extLst>
              <a:ext uri="{FF2B5EF4-FFF2-40B4-BE49-F238E27FC236}">
                <a16:creationId xmlns:a16="http://schemas.microsoft.com/office/drawing/2014/main" id="{96A7B1E4-0244-9953-095C-ECDAB48F127A}"/>
              </a:ext>
            </a:extLst>
          </p:cNvPr>
          <p:cNvSpPr txBox="1"/>
          <p:nvPr/>
        </p:nvSpPr>
        <p:spPr>
          <a:xfrm>
            <a:off x="-11089769"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4" name="右箭头 23">
            <a:extLst>
              <a:ext uri="{FF2B5EF4-FFF2-40B4-BE49-F238E27FC236}">
                <a16:creationId xmlns:a16="http://schemas.microsoft.com/office/drawing/2014/main" id="{81925813-27E8-DE6D-6FA9-61C24EC8302B}"/>
              </a:ext>
            </a:extLst>
          </p:cNvPr>
          <p:cNvSpPr/>
          <p:nvPr/>
        </p:nvSpPr>
        <p:spPr>
          <a:xfrm>
            <a:off x="-12577672" y="3737771"/>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69DB8D94-1DBA-9617-0C24-B11B30F56D19}"/>
              </a:ext>
            </a:extLst>
          </p:cNvPr>
          <p:cNvSpPr txBox="1"/>
          <p:nvPr/>
        </p:nvSpPr>
        <p:spPr>
          <a:xfrm>
            <a:off x="-18387436"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0" name="文本框 29">
            <a:extLst>
              <a:ext uri="{FF2B5EF4-FFF2-40B4-BE49-F238E27FC236}">
                <a16:creationId xmlns:a16="http://schemas.microsoft.com/office/drawing/2014/main" id="{91AE6A3B-7CF8-A14B-1958-810AE93624CF}"/>
              </a:ext>
            </a:extLst>
          </p:cNvPr>
          <p:cNvSpPr txBox="1"/>
          <p:nvPr/>
        </p:nvSpPr>
        <p:spPr>
          <a:xfrm>
            <a:off x="-11495709"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10" name="圆角矩形 9">
            <a:extLst>
              <a:ext uri="{FF2B5EF4-FFF2-40B4-BE49-F238E27FC236}">
                <a16:creationId xmlns:a16="http://schemas.microsoft.com/office/drawing/2014/main" id="{46D6C0B0-2DEA-3E78-D7F1-26F0251F186B}"/>
              </a:ext>
            </a:extLst>
          </p:cNvPr>
          <p:cNvSpPr/>
          <p:nvPr/>
        </p:nvSpPr>
        <p:spPr>
          <a:xfrm>
            <a:off x="-15840125" y="2703222"/>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AA applicant</a:t>
            </a:r>
            <a:endParaRPr kumimoji="1" lang="zh-CN" altLang="en-US" sz="1400" dirty="0">
              <a:latin typeface="Palatino Linotype" panose="02040502050505030304" pitchFamily="18" charset="0"/>
            </a:endParaRPr>
          </a:p>
        </p:txBody>
      </p:sp>
      <p:sp>
        <p:nvSpPr>
          <p:cNvPr id="11" name="圆角矩形 10">
            <a:extLst>
              <a:ext uri="{FF2B5EF4-FFF2-40B4-BE49-F238E27FC236}">
                <a16:creationId xmlns:a16="http://schemas.microsoft.com/office/drawing/2014/main" id="{D0F38968-C6B8-A90D-289D-2F6BAAF76026}"/>
              </a:ext>
            </a:extLst>
          </p:cNvPr>
          <p:cNvSpPr/>
          <p:nvPr/>
        </p:nvSpPr>
        <p:spPr>
          <a:xfrm>
            <a:off x="-15855115" y="3362789"/>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AA applicant</a:t>
            </a:r>
            <a:endParaRPr kumimoji="1" lang="zh-CN" altLang="en-US" sz="1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A985FDF4-BF93-7188-C0D9-66EFC63A2375}"/>
              </a:ext>
            </a:extLst>
          </p:cNvPr>
          <p:cNvSpPr/>
          <p:nvPr/>
        </p:nvSpPr>
        <p:spPr>
          <a:xfrm>
            <a:off x="-15840125" y="4037346"/>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WA applicant</a:t>
            </a:r>
            <a:endParaRPr kumimoji="1" lang="zh-CN" altLang="en-US" sz="1400"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8B3A4A8F-1AA6-DB78-E615-1E5696A976FD}"/>
              </a:ext>
            </a:extLst>
          </p:cNvPr>
          <p:cNvSpPr/>
          <p:nvPr/>
        </p:nvSpPr>
        <p:spPr>
          <a:xfrm>
            <a:off x="-15840125" y="4681923"/>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WA applicant</a:t>
            </a:r>
            <a:endParaRPr kumimoji="1" lang="zh-CN" altLang="en-US" sz="1400" dirty="0">
              <a:latin typeface="Palatino Linotype" panose="02040502050505030304" pitchFamily="18" charset="0"/>
            </a:endParaRPr>
          </a:p>
        </p:txBody>
      </p:sp>
      <p:sp>
        <p:nvSpPr>
          <p:cNvPr id="19" name="左大括号 18">
            <a:extLst>
              <a:ext uri="{FF2B5EF4-FFF2-40B4-BE49-F238E27FC236}">
                <a16:creationId xmlns:a16="http://schemas.microsoft.com/office/drawing/2014/main" id="{4B9D3E4A-E7E2-C797-12AE-87F5001EBCC8}"/>
              </a:ext>
            </a:extLst>
          </p:cNvPr>
          <p:cNvSpPr/>
          <p:nvPr/>
        </p:nvSpPr>
        <p:spPr>
          <a:xfrm>
            <a:off x="-16394757" y="2694090"/>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0" name="左大括号 19">
            <a:extLst>
              <a:ext uri="{FF2B5EF4-FFF2-40B4-BE49-F238E27FC236}">
                <a16:creationId xmlns:a16="http://schemas.microsoft.com/office/drawing/2014/main" id="{275563C7-7082-6DDF-14B2-006EA7B69254}"/>
              </a:ext>
            </a:extLst>
          </p:cNvPr>
          <p:cNvSpPr/>
          <p:nvPr/>
        </p:nvSpPr>
        <p:spPr>
          <a:xfrm flipH="1">
            <a:off x="-13164759" y="2703222"/>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0250AA1-77D3-9D13-46D2-018D70C319BD}"/>
              </a:ext>
            </a:extLst>
          </p:cNvPr>
          <p:cNvSpPr txBox="1"/>
          <p:nvPr/>
        </p:nvSpPr>
        <p:spPr>
          <a:xfrm>
            <a:off x="-15572172" y="5676697"/>
            <a:ext cx="3254856"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Altogether 5,000 resumes</a:t>
            </a:r>
            <a:endParaRPr kumimoji="1" lang="zh-CN" altLang="en-US" dirty="0">
              <a:solidFill>
                <a:srgbClr val="FF0000"/>
              </a:solidFill>
              <a:latin typeface="Palatino Linotype" panose="02040502050505030304" pitchFamily="18" charset="0"/>
            </a:endParaRPr>
          </a:p>
        </p:txBody>
      </p:sp>
      <p:sp>
        <p:nvSpPr>
          <p:cNvPr id="41" name="文本框 24">
            <a:extLst>
              <a:ext uri="{FF2B5EF4-FFF2-40B4-BE49-F238E27FC236}">
                <a16:creationId xmlns:a16="http://schemas.microsoft.com/office/drawing/2014/main" id="{7974FFB3-5E77-3D41-8F70-22D9471B59CD}"/>
              </a:ext>
            </a:extLst>
          </p:cNvPr>
          <p:cNvSpPr txBox="1"/>
          <p:nvPr/>
        </p:nvSpPr>
        <p:spPr>
          <a:xfrm>
            <a:off x="-2475653" y="5484852"/>
            <a:ext cx="213600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42" name="图片 41">
            <a:extLst>
              <a:ext uri="{FF2B5EF4-FFF2-40B4-BE49-F238E27FC236}">
                <a16:creationId xmlns:a16="http://schemas.microsoft.com/office/drawing/2014/main" id="{92C62DDD-9BC8-A94E-8A0B-5A743436F8EF}"/>
              </a:ext>
            </a:extLst>
          </p:cNvPr>
          <p:cNvPicPr>
            <a:picLocks noChangeAspect="1"/>
          </p:cNvPicPr>
          <p:nvPr/>
        </p:nvPicPr>
        <p:blipFill rotWithShape="1">
          <a:blip r:embed="rId4"/>
          <a:srcRect l="27808" r="5234"/>
          <a:stretch/>
        </p:blipFill>
        <p:spPr>
          <a:xfrm>
            <a:off x="-3055119" y="2847977"/>
            <a:ext cx="2470309" cy="2305878"/>
          </a:xfrm>
          <a:prstGeom prst="rect">
            <a:avLst/>
          </a:prstGeom>
        </p:spPr>
      </p:pic>
      <p:sp>
        <p:nvSpPr>
          <p:cNvPr id="43" name="右箭头 42">
            <a:extLst>
              <a:ext uri="{FF2B5EF4-FFF2-40B4-BE49-F238E27FC236}">
                <a16:creationId xmlns:a16="http://schemas.microsoft.com/office/drawing/2014/main" id="{15D7095E-B695-77E3-76BA-33469BBD2DA3}"/>
              </a:ext>
            </a:extLst>
          </p:cNvPr>
          <p:cNvSpPr/>
          <p:nvPr/>
        </p:nvSpPr>
        <p:spPr>
          <a:xfrm>
            <a:off x="-4031469" y="3875267"/>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4" name="文本框 30">
            <a:extLst>
              <a:ext uri="{FF2B5EF4-FFF2-40B4-BE49-F238E27FC236}">
                <a16:creationId xmlns:a16="http://schemas.microsoft.com/office/drawing/2014/main" id="{F271F378-5AE1-5C96-0FA6-9EDA8EC28C66}"/>
              </a:ext>
            </a:extLst>
          </p:cNvPr>
          <p:cNvSpPr txBox="1"/>
          <p:nvPr/>
        </p:nvSpPr>
        <p:spPr>
          <a:xfrm>
            <a:off x="-3126758" y="5379922"/>
            <a:ext cx="81188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
        <p:nvSpPr>
          <p:cNvPr id="45" name="文本框 25">
            <a:extLst>
              <a:ext uri="{FF2B5EF4-FFF2-40B4-BE49-F238E27FC236}">
                <a16:creationId xmlns:a16="http://schemas.microsoft.com/office/drawing/2014/main" id="{D9D105C5-7E59-F187-901F-BCB7152A2A60}"/>
              </a:ext>
            </a:extLst>
          </p:cNvPr>
          <p:cNvSpPr txBox="1"/>
          <p:nvPr/>
        </p:nvSpPr>
        <p:spPr>
          <a:xfrm>
            <a:off x="-7039208" y="6131183"/>
            <a:ext cx="3751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solidFill>
                  <a:srgbClr val="FF0000"/>
                </a:solidFill>
                <a:latin typeface="Palatino Linotype" panose="02040502050505030304" pitchFamily="18" charset="0"/>
              </a:rPr>
              <a:t>1,300 employment ads</a:t>
            </a:r>
            <a:endParaRPr kumimoji="1" lang="zh-CN" altLang="en-US" dirty="0">
              <a:solidFill>
                <a:srgbClr val="FF0000"/>
              </a:solidFill>
              <a:latin typeface="Palatino Linotype" panose="02040502050505030304" pitchFamily="18" charset="0"/>
            </a:endParaRPr>
          </a:p>
        </p:txBody>
      </p:sp>
      <p:sp>
        <p:nvSpPr>
          <p:cNvPr id="46" name="圆角矩形 45">
            <a:extLst>
              <a:ext uri="{FF2B5EF4-FFF2-40B4-BE49-F238E27FC236}">
                <a16:creationId xmlns:a16="http://schemas.microsoft.com/office/drawing/2014/main" id="{48CE98E1-CCB8-2247-F1C9-B69243B71CE3}"/>
              </a:ext>
            </a:extLst>
          </p:cNvPr>
          <p:cNvSpPr/>
          <p:nvPr/>
        </p:nvSpPr>
        <p:spPr>
          <a:xfrm>
            <a:off x="-7072435" y="2694090"/>
            <a:ext cx="102041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Sales</a:t>
            </a:r>
            <a:endParaRPr kumimoji="1" lang="zh-CN" altLang="en-US" sz="1400" dirty="0">
              <a:latin typeface="Palatino Linotype" panose="02040502050505030304" pitchFamily="18" charset="0"/>
            </a:endParaRPr>
          </a:p>
        </p:txBody>
      </p:sp>
      <p:sp>
        <p:nvSpPr>
          <p:cNvPr id="47" name="圆角矩形 46">
            <a:extLst>
              <a:ext uri="{FF2B5EF4-FFF2-40B4-BE49-F238E27FC236}">
                <a16:creationId xmlns:a16="http://schemas.microsoft.com/office/drawing/2014/main" id="{509FCBF1-250C-A97B-9BB4-4F68EB720F4E}"/>
              </a:ext>
            </a:extLst>
          </p:cNvPr>
          <p:cNvSpPr/>
          <p:nvPr/>
        </p:nvSpPr>
        <p:spPr>
          <a:xfrm>
            <a:off x="-7072435" y="3370746"/>
            <a:ext cx="2201612"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Administrative support</a:t>
            </a:r>
            <a:endParaRPr kumimoji="1" lang="zh-CN" altLang="en-US" sz="1400" dirty="0">
              <a:latin typeface="Palatino Linotype" panose="02040502050505030304" pitchFamily="18" charset="0"/>
            </a:endParaRPr>
          </a:p>
        </p:txBody>
      </p:sp>
      <p:sp>
        <p:nvSpPr>
          <p:cNvPr id="48" name="圆角矩形 47">
            <a:extLst>
              <a:ext uri="{FF2B5EF4-FFF2-40B4-BE49-F238E27FC236}">
                <a16:creationId xmlns:a16="http://schemas.microsoft.com/office/drawing/2014/main" id="{3AFAD69A-0C39-C29C-D09E-DF2B94AA1CD6}"/>
              </a:ext>
            </a:extLst>
          </p:cNvPr>
          <p:cNvSpPr/>
          <p:nvPr/>
        </p:nvSpPr>
        <p:spPr>
          <a:xfrm>
            <a:off x="-7052545" y="4047402"/>
            <a:ext cx="100052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clerical</a:t>
            </a:r>
            <a:endParaRPr kumimoji="1" lang="zh-CN" altLang="en-US" sz="1400" dirty="0">
              <a:latin typeface="Palatino Linotype" panose="02040502050505030304" pitchFamily="18" charset="0"/>
            </a:endParaRPr>
          </a:p>
        </p:txBody>
      </p:sp>
      <p:sp>
        <p:nvSpPr>
          <p:cNvPr id="49" name="圆角矩形 48">
            <a:extLst>
              <a:ext uri="{FF2B5EF4-FFF2-40B4-BE49-F238E27FC236}">
                <a16:creationId xmlns:a16="http://schemas.microsoft.com/office/drawing/2014/main" id="{EEC4A33A-7F0D-20EC-888C-C525A4DA124E}"/>
              </a:ext>
            </a:extLst>
          </p:cNvPr>
          <p:cNvSpPr/>
          <p:nvPr/>
        </p:nvSpPr>
        <p:spPr>
          <a:xfrm>
            <a:off x="-7034258" y="4797210"/>
            <a:ext cx="179236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Customer service</a:t>
            </a:r>
            <a:endParaRPr kumimoji="1" lang="zh-CN" altLang="en-US" sz="1400" dirty="0">
              <a:latin typeface="Palatino Linotype" panose="02040502050505030304" pitchFamily="18" charset="0"/>
            </a:endParaRPr>
          </a:p>
        </p:txBody>
      </p:sp>
      <p:sp>
        <p:nvSpPr>
          <p:cNvPr id="50" name="双大括号 49">
            <a:extLst>
              <a:ext uri="{FF2B5EF4-FFF2-40B4-BE49-F238E27FC236}">
                <a16:creationId xmlns:a16="http://schemas.microsoft.com/office/drawing/2014/main" id="{D378E189-6659-091A-4ADA-A13C5771A036}"/>
              </a:ext>
            </a:extLst>
          </p:cNvPr>
          <p:cNvSpPr/>
          <p:nvPr/>
        </p:nvSpPr>
        <p:spPr>
          <a:xfrm>
            <a:off x="-7844348" y="2694090"/>
            <a:ext cx="3497211" cy="2650495"/>
          </a:xfrm>
          <a:prstGeom prst="bracePair">
            <a:avLst>
              <a:gd name="adj" fmla="val 11093"/>
            </a:avLst>
          </a:prstGeom>
        </p:spPr>
        <p:style>
          <a:lnRef idx="1">
            <a:schemeClr val="dk1"/>
          </a:lnRef>
          <a:fillRef idx="0">
            <a:schemeClr val="dk1"/>
          </a:fillRef>
          <a:effectRef idx="0">
            <a:schemeClr val="dk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a:p>
        </p:txBody>
      </p:sp>
      <p:sp>
        <p:nvSpPr>
          <p:cNvPr id="25" name="椭圆 24">
            <a:extLst>
              <a:ext uri="{FF2B5EF4-FFF2-40B4-BE49-F238E27FC236}">
                <a16:creationId xmlns:a16="http://schemas.microsoft.com/office/drawing/2014/main" id="{B34B9788-EEC9-BED1-9FE0-13D1AC678B21}"/>
              </a:ext>
            </a:extLst>
          </p:cNvPr>
          <p:cNvSpPr/>
          <p:nvPr/>
        </p:nvSpPr>
        <p:spPr>
          <a:xfrm>
            <a:off x="2160324" y="1088141"/>
            <a:ext cx="1681722" cy="15834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400" dirty="0">
                <a:latin typeface="Palatino Linotype" panose="02040502050505030304" pitchFamily="18" charset="0"/>
              </a:rPr>
              <a:t>Race</a:t>
            </a:r>
          </a:p>
          <a:p>
            <a:pPr algn="ctr"/>
            <a:r>
              <a:rPr kumimoji="1" lang="en-US" altLang="zh-CN" sz="2400" dirty="0">
                <a:latin typeface="Palatino Linotype" panose="02040502050505030304" pitchFamily="18" charset="0"/>
              </a:rPr>
              <a:t>(name)</a:t>
            </a:r>
            <a:endParaRPr kumimoji="1" lang="zh-CN" altLang="en-US" sz="2400" dirty="0">
              <a:latin typeface="Palatino Linotype" panose="02040502050505030304" pitchFamily="18" charset="0"/>
            </a:endParaRPr>
          </a:p>
        </p:txBody>
      </p:sp>
      <p:sp>
        <p:nvSpPr>
          <p:cNvPr id="26" name="椭圆 25">
            <a:extLst>
              <a:ext uri="{FF2B5EF4-FFF2-40B4-BE49-F238E27FC236}">
                <a16:creationId xmlns:a16="http://schemas.microsoft.com/office/drawing/2014/main" id="{2AFFF9FC-DB81-3A4F-402D-C3522953FBF7}"/>
              </a:ext>
            </a:extLst>
          </p:cNvPr>
          <p:cNvSpPr/>
          <p:nvPr/>
        </p:nvSpPr>
        <p:spPr>
          <a:xfrm>
            <a:off x="8056250" y="1100829"/>
            <a:ext cx="1681722" cy="158340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sz="2000" dirty="0">
                <a:latin typeface="Palatino Linotype" panose="02040502050505030304" pitchFamily="18" charset="0"/>
              </a:rPr>
              <a:t>Callback</a:t>
            </a:r>
          </a:p>
          <a:p>
            <a:pPr algn="ctr"/>
            <a:r>
              <a:rPr kumimoji="1" lang="en-US" altLang="zh-CN" sz="2000" dirty="0">
                <a:latin typeface="Palatino Linotype" panose="02040502050505030304" pitchFamily="18" charset="0"/>
              </a:rPr>
              <a:t>rates</a:t>
            </a:r>
            <a:endParaRPr kumimoji="1" lang="zh-CN" altLang="en-US" sz="2000" dirty="0">
              <a:latin typeface="Palatino Linotype" panose="02040502050505030304" pitchFamily="18" charset="0"/>
            </a:endParaRPr>
          </a:p>
        </p:txBody>
      </p:sp>
      <p:sp>
        <p:nvSpPr>
          <p:cNvPr id="27" name="椭圆 26">
            <a:extLst>
              <a:ext uri="{FF2B5EF4-FFF2-40B4-BE49-F238E27FC236}">
                <a16:creationId xmlns:a16="http://schemas.microsoft.com/office/drawing/2014/main" id="{C8D32932-0A67-EEEF-E40E-7229C458D30C}"/>
              </a:ext>
            </a:extLst>
          </p:cNvPr>
          <p:cNvSpPr/>
          <p:nvPr/>
        </p:nvSpPr>
        <p:spPr>
          <a:xfrm>
            <a:off x="1692879" y="4638638"/>
            <a:ext cx="1681722" cy="15834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000" dirty="0">
                <a:latin typeface="Palatino Linotype" panose="02040502050505030304" pitchFamily="18" charset="0"/>
              </a:rPr>
              <a:t>Quality</a:t>
            </a:r>
          </a:p>
          <a:p>
            <a:pPr algn="ctr"/>
            <a:r>
              <a:rPr kumimoji="1" lang="en-US" altLang="zh-CN" dirty="0">
                <a:latin typeface="Palatino Linotype" panose="02040502050505030304" pitchFamily="18" charset="0"/>
              </a:rPr>
              <a:t>(</a:t>
            </a:r>
            <a:r>
              <a:rPr kumimoji="1" lang="en-US" altLang="zh-CN" sz="1400" dirty="0">
                <a:latin typeface="Palatino Linotype" panose="02040502050505030304" pitchFamily="18" charset="0"/>
              </a:rPr>
              <a:t>degree, experience..</a:t>
            </a:r>
            <a:r>
              <a:rPr kumimoji="1" lang="en-US" altLang="zh-CN" dirty="0">
                <a:latin typeface="Palatino Linotype" panose="02040502050505030304" pitchFamily="18" charset="0"/>
              </a:rPr>
              <a:t>)</a:t>
            </a:r>
            <a:endParaRPr kumimoji="1" lang="zh-CN" altLang="en-US" dirty="0">
              <a:latin typeface="Palatino Linotype" panose="02040502050505030304" pitchFamily="18" charset="0"/>
            </a:endParaRPr>
          </a:p>
        </p:txBody>
      </p:sp>
      <p:sp>
        <p:nvSpPr>
          <p:cNvPr id="28" name="椭圆 27">
            <a:extLst>
              <a:ext uri="{FF2B5EF4-FFF2-40B4-BE49-F238E27FC236}">
                <a16:creationId xmlns:a16="http://schemas.microsoft.com/office/drawing/2014/main" id="{627F1609-404F-593E-FFFA-CABC78A3E4ED}"/>
              </a:ext>
            </a:extLst>
          </p:cNvPr>
          <p:cNvSpPr/>
          <p:nvPr/>
        </p:nvSpPr>
        <p:spPr>
          <a:xfrm>
            <a:off x="8392886" y="4505940"/>
            <a:ext cx="2106235" cy="196053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Job/Industry categories</a:t>
            </a:r>
            <a:endParaRPr kumimoji="1" lang="zh-CN" altLang="en-US" dirty="0">
              <a:latin typeface="Palatino Linotype" panose="02040502050505030304" pitchFamily="18" charset="0"/>
            </a:endParaRPr>
          </a:p>
        </p:txBody>
      </p:sp>
      <p:sp>
        <p:nvSpPr>
          <p:cNvPr id="31" name="椭圆 30">
            <a:extLst>
              <a:ext uri="{FF2B5EF4-FFF2-40B4-BE49-F238E27FC236}">
                <a16:creationId xmlns:a16="http://schemas.microsoft.com/office/drawing/2014/main" id="{7B2CADB1-31F7-A9B4-638E-4A501428C5FB}"/>
              </a:ext>
            </a:extLst>
          </p:cNvPr>
          <p:cNvSpPr/>
          <p:nvPr/>
        </p:nvSpPr>
        <p:spPr>
          <a:xfrm>
            <a:off x="5179463" y="4648984"/>
            <a:ext cx="1833073" cy="174660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400" dirty="0">
                <a:latin typeface="Palatino Linotype" panose="02040502050505030304" pitchFamily="18" charset="0"/>
              </a:rPr>
              <a:t>Wealth</a:t>
            </a:r>
          </a:p>
          <a:p>
            <a:pPr algn="ctr"/>
            <a:r>
              <a:rPr kumimoji="1" lang="en-US" altLang="zh-CN" sz="2000" dirty="0">
                <a:latin typeface="Palatino Linotype" panose="02040502050505030304" pitchFamily="18" charset="0"/>
              </a:rPr>
              <a:t>(address)</a:t>
            </a:r>
            <a:endParaRPr kumimoji="1" lang="zh-CN" altLang="en-US" sz="2000" dirty="0">
              <a:latin typeface="Palatino Linotype" panose="02040502050505030304" pitchFamily="18" charset="0"/>
            </a:endParaRPr>
          </a:p>
        </p:txBody>
      </p:sp>
      <p:cxnSp>
        <p:nvCxnSpPr>
          <p:cNvPr id="33" name="直线箭头连接符 32">
            <a:extLst>
              <a:ext uri="{FF2B5EF4-FFF2-40B4-BE49-F238E27FC236}">
                <a16:creationId xmlns:a16="http://schemas.microsoft.com/office/drawing/2014/main" id="{1130EC8C-3C91-53C1-615E-21ABBE4971C8}"/>
              </a:ext>
            </a:extLst>
          </p:cNvPr>
          <p:cNvCxnSpPr>
            <a:cxnSpLocks/>
            <a:stCxn id="25" idx="6"/>
            <a:endCxn id="26" idx="2"/>
          </p:cNvCxnSpPr>
          <p:nvPr/>
        </p:nvCxnSpPr>
        <p:spPr>
          <a:xfrm>
            <a:off x="3842046" y="1879843"/>
            <a:ext cx="4214204" cy="12688"/>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35" name="文本框 34">
            <a:extLst>
              <a:ext uri="{FF2B5EF4-FFF2-40B4-BE49-F238E27FC236}">
                <a16:creationId xmlns:a16="http://schemas.microsoft.com/office/drawing/2014/main" id="{7A02C573-26DA-90BB-8130-5DC2EA1C882F}"/>
              </a:ext>
            </a:extLst>
          </p:cNvPr>
          <p:cNvSpPr txBox="1"/>
          <p:nvPr/>
        </p:nvSpPr>
        <p:spPr>
          <a:xfrm>
            <a:off x="4292462" y="2874667"/>
            <a:ext cx="3313372" cy="400110"/>
          </a:xfrm>
          <a:prstGeom prst="rect">
            <a:avLst/>
          </a:prstGeom>
          <a:noFill/>
        </p:spPr>
        <p:txBody>
          <a:bodyPr wrap="square" rtlCol="0">
            <a:spAutoFit/>
          </a:bodyPr>
          <a:lstStyle/>
          <a:p>
            <a:r>
              <a:rPr kumimoji="1" lang="en-US" altLang="zh-CN" sz="2000" dirty="0">
                <a:latin typeface="Palatino Linotype" panose="02040502050505030304" pitchFamily="18" charset="0"/>
              </a:rPr>
              <a:t>The Racial Gap in Callback</a:t>
            </a:r>
            <a:endParaRPr kumimoji="1" lang="zh-CN" altLang="en-US" sz="2000" dirty="0">
              <a:latin typeface="Palatino Linotype" panose="02040502050505030304" pitchFamily="18" charset="0"/>
            </a:endParaRPr>
          </a:p>
        </p:txBody>
      </p:sp>
      <p:sp>
        <p:nvSpPr>
          <p:cNvPr id="57" name="椭圆 56">
            <a:extLst>
              <a:ext uri="{FF2B5EF4-FFF2-40B4-BE49-F238E27FC236}">
                <a16:creationId xmlns:a16="http://schemas.microsoft.com/office/drawing/2014/main" id="{046536C7-D354-D001-47B5-ACB3B998BB46}"/>
              </a:ext>
            </a:extLst>
          </p:cNvPr>
          <p:cNvSpPr/>
          <p:nvPr/>
        </p:nvSpPr>
        <p:spPr>
          <a:xfrm>
            <a:off x="11119759" y="244929"/>
            <a:ext cx="326572"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0E83F518-06AF-FA8D-7591-0CD736035848}"/>
              </a:ext>
            </a:extLst>
          </p:cNvPr>
          <p:cNvSpPr/>
          <p:nvPr/>
        </p:nvSpPr>
        <p:spPr>
          <a:xfrm>
            <a:off x="11119759" y="669470"/>
            <a:ext cx="326572" cy="3265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59" name="文本框 58">
            <a:extLst>
              <a:ext uri="{FF2B5EF4-FFF2-40B4-BE49-F238E27FC236}">
                <a16:creationId xmlns:a16="http://schemas.microsoft.com/office/drawing/2014/main" id="{D802D83B-0E7E-6949-7AB2-04953CC3EAAE}"/>
              </a:ext>
            </a:extLst>
          </p:cNvPr>
          <p:cNvSpPr txBox="1"/>
          <p:nvPr/>
        </p:nvSpPr>
        <p:spPr>
          <a:xfrm>
            <a:off x="11446331" y="669470"/>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IV</a:t>
            </a:r>
            <a:endParaRPr kumimoji="1" lang="zh-CN" altLang="en-US" dirty="0">
              <a:latin typeface="Palatino Linotype" panose="02040502050505030304" pitchFamily="18" charset="0"/>
            </a:endParaRPr>
          </a:p>
        </p:txBody>
      </p:sp>
      <p:sp>
        <p:nvSpPr>
          <p:cNvPr id="60" name="文本框 59">
            <a:extLst>
              <a:ext uri="{FF2B5EF4-FFF2-40B4-BE49-F238E27FC236}">
                <a16:creationId xmlns:a16="http://schemas.microsoft.com/office/drawing/2014/main" id="{EEC24A43-E5A1-5115-3745-DF4BF801753E}"/>
              </a:ext>
            </a:extLst>
          </p:cNvPr>
          <p:cNvSpPr txBox="1"/>
          <p:nvPr/>
        </p:nvSpPr>
        <p:spPr>
          <a:xfrm>
            <a:off x="11446331" y="223548"/>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DV</a:t>
            </a:r>
            <a:endParaRPr kumimoji="1" lang="zh-CN" altLang="en-US" dirty="0">
              <a:latin typeface="Palatino Linotype" panose="02040502050505030304" pitchFamily="18" charset="0"/>
            </a:endParaRPr>
          </a:p>
        </p:txBody>
      </p:sp>
      <p:sp>
        <p:nvSpPr>
          <p:cNvPr id="4" name="文本框 3">
            <a:extLst>
              <a:ext uri="{FF2B5EF4-FFF2-40B4-BE49-F238E27FC236}">
                <a16:creationId xmlns:a16="http://schemas.microsoft.com/office/drawing/2014/main" id="{BDB8C7C4-440D-A2C8-1FD0-4F647B065EE7}"/>
              </a:ext>
            </a:extLst>
          </p:cNvPr>
          <p:cNvSpPr txBox="1"/>
          <p:nvPr/>
        </p:nvSpPr>
        <p:spPr>
          <a:xfrm>
            <a:off x="4874273" y="1393312"/>
            <a:ext cx="2293579"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WA 1/10</a:t>
            </a:r>
            <a:endParaRPr kumimoji="1" lang="zh-CN" altLang="en-US" sz="2400" dirty="0">
              <a:latin typeface="Iowan Old Style Roman" panose="02040602040506020204" pitchFamily="18" charset="0"/>
            </a:endParaRPr>
          </a:p>
        </p:txBody>
      </p:sp>
      <p:sp>
        <p:nvSpPr>
          <p:cNvPr id="32" name="文本框 31">
            <a:extLst>
              <a:ext uri="{FF2B5EF4-FFF2-40B4-BE49-F238E27FC236}">
                <a16:creationId xmlns:a16="http://schemas.microsoft.com/office/drawing/2014/main" id="{8EC75DE7-559D-5144-75FF-2EB0FE107903}"/>
              </a:ext>
            </a:extLst>
          </p:cNvPr>
          <p:cNvSpPr txBox="1"/>
          <p:nvPr/>
        </p:nvSpPr>
        <p:spPr>
          <a:xfrm>
            <a:off x="4943299" y="1950946"/>
            <a:ext cx="2293579"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AA 1/15</a:t>
            </a:r>
            <a:endParaRPr kumimoji="1" lang="zh-CN" altLang="en-US" sz="2400" dirty="0">
              <a:latin typeface="Iowan Old Style Roman" panose="02040602040506020204" pitchFamily="18" charset="0"/>
            </a:endParaRPr>
          </a:p>
        </p:txBody>
      </p:sp>
      <p:sp>
        <p:nvSpPr>
          <p:cNvPr id="36" name="文本框 35">
            <a:extLst>
              <a:ext uri="{FF2B5EF4-FFF2-40B4-BE49-F238E27FC236}">
                <a16:creationId xmlns:a16="http://schemas.microsoft.com/office/drawing/2014/main" id="{7015FD5B-5E79-6684-4CB1-592FCB3DE132}"/>
              </a:ext>
            </a:extLst>
          </p:cNvPr>
          <p:cNvSpPr txBox="1"/>
          <p:nvPr/>
        </p:nvSpPr>
        <p:spPr>
          <a:xfrm>
            <a:off x="60740" y="-23037"/>
            <a:ext cx="2253593" cy="584775"/>
          </a:xfrm>
          <a:prstGeom prst="rect">
            <a:avLst/>
          </a:prstGeom>
          <a:noFill/>
        </p:spPr>
        <p:txBody>
          <a:bodyPr wrap="square" rtlCol="0">
            <a:spAutoFit/>
          </a:bodyPr>
          <a:lstStyle/>
          <a:p>
            <a:r>
              <a:rPr kumimoji="1" lang="en-US" altLang="zh-CN" sz="3200" dirty="0">
                <a:solidFill>
                  <a:srgbClr val="FF0000"/>
                </a:solidFill>
                <a:latin typeface="Iowan Old Style Roman" panose="02040602040506020204" pitchFamily="18" charset="0"/>
              </a:rPr>
              <a:t>Finding 1</a:t>
            </a:r>
            <a:endParaRPr kumimoji="1" lang="zh-CN" altLang="en-US" sz="3200"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578903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4628184" y="2319668"/>
            <a:ext cx="2644224" cy="64633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Immigration</a:t>
            </a:r>
            <a:r>
              <a:rPr kumimoji="1" lang="zh-CN" altLang="en-US" dirty="0">
                <a:latin typeface="Palatino Linotype" panose="02040502050505030304" pitchFamily="18" charset="0"/>
              </a:rPr>
              <a:t> </a:t>
            </a:r>
            <a:r>
              <a:rPr kumimoji="1" lang="en-US" altLang="zh-CN" dirty="0">
                <a:latin typeface="Palatino Linotype" panose="02040502050505030304" pitchFamily="18" charset="0"/>
              </a:rPr>
              <a:t>Patterns</a:t>
            </a:r>
            <a:endParaRPr kumimoji="1" lang="zh-CN" altLang="en-US" dirty="0">
              <a:latin typeface="Palatino Linotype" panose="02040502050505030304" pitchFamily="18" charset="0"/>
            </a:endParaRPr>
          </a:p>
        </p:txBody>
      </p:sp>
      <p:sp>
        <p:nvSpPr>
          <p:cNvPr id="27" name="文本框 26">
            <a:extLst>
              <a:ext uri="{FF2B5EF4-FFF2-40B4-BE49-F238E27FC236}">
                <a16:creationId xmlns:a16="http://schemas.microsoft.com/office/drawing/2014/main" id="{FD9567F3-5420-97A8-277B-5954A7F3BBB6}"/>
              </a:ext>
            </a:extLst>
          </p:cNvPr>
          <p:cNvSpPr txBox="1"/>
          <p:nvPr/>
        </p:nvSpPr>
        <p:spPr>
          <a:xfrm>
            <a:off x="957262" y="0"/>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Jiménez (2008)</a:t>
            </a:r>
          </a:p>
          <a:p>
            <a:r>
              <a:rPr kumimoji="1" lang="en-US" altLang="zh-CN" sz="1800" b="1" dirty="0">
                <a:latin typeface="Iowan Old Style Roman" panose="02040602040506020204" pitchFamily="18" charset="0"/>
              </a:rPr>
              <a:t>Why Replenishment Strengthens Racial and Ethnic Boundaries?</a:t>
            </a:r>
            <a:endParaRPr kumimoji="1" lang="zh-CN" altLang="en-US" b="1" dirty="0">
              <a:latin typeface="Iowan Old Style Roman" panose="02040602040506020204" pitchFamily="18" charset="0"/>
            </a:endParaRPr>
          </a:p>
        </p:txBody>
      </p:sp>
      <p:sp>
        <p:nvSpPr>
          <p:cNvPr id="28" name="文本框 27">
            <a:extLst>
              <a:ext uri="{FF2B5EF4-FFF2-40B4-BE49-F238E27FC236}">
                <a16:creationId xmlns:a16="http://schemas.microsoft.com/office/drawing/2014/main" id="{46263973-D1A4-16C0-C2E5-0107C818EFB0}"/>
              </a:ext>
            </a:extLst>
          </p:cNvPr>
          <p:cNvSpPr txBox="1"/>
          <p:nvPr/>
        </p:nvSpPr>
        <p:spPr>
          <a:xfrm>
            <a:off x="100012" y="0"/>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A1</a:t>
            </a:r>
            <a:endParaRPr kumimoji="1" lang="zh-CN" altLang="en-US" sz="3600" b="1" dirty="0">
              <a:solidFill>
                <a:srgbClr val="FF0000"/>
              </a:solidFill>
              <a:latin typeface="Iowan Old Style Roman" panose="02040602040506020204" pitchFamily="18" charset="0"/>
            </a:endParaRPr>
          </a:p>
        </p:txBody>
      </p:sp>
      <p:sp>
        <p:nvSpPr>
          <p:cNvPr id="2" name="文本框 1">
            <a:extLst>
              <a:ext uri="{FF2B5EF4-FFF2-40B4-BE49-F238E27FC236}">
                <a16:creationId xmlns:a16="http://schemas.microsoft.com/office/drawing/2014/main" id="{500A9B09-2DEB-D7AB-F8C9-D461743E1524}"/>
              </a:ext>
            </a:extLst>
          </p:cNvPr>
          <p:cNvSpPr txBox="1"/>
          <p:nvPr/>
        </p:nvSpPr>
        <p:spPr>
          <a:xfrm>
            <a:off x="16223985" y="930855"/>
            <a:ext cx="2378336" cy="830997"/>
          </a:xfrm>
          <a:prstGeom prst="rect">
            <a:avLst/>
          </a:prstGeom>
          <a:noFill/>
        </p:spPr>
        <p:txBody>
          <a:bodyPr wrap="square" rtlCol="0">
            <a:spAutoFit/>
          </a:bodyPr>
          <a:lstStyle/>
          <a:p>
            <a:pPr algn="ctr"/>
            <a:r>
              <a:rPr kumimoji="1" lang="en-US" altLang="zh-CN" sz="2400" dirty="0">
                <a:latin typeface="Palatino Linotype" panose="02040502050505030304" pitchFamily="18" charset="0"/>
              </a:rPr>
              <a:t>Mexican Immigration</a:t>
            </a:r>
            <a:endParaRPr kumimoji="1" lang="zh-CN" altLang="en-US" sz="2400" dirty="0">
              <a:latin typeface="Palatino Linotype" panose="02040502050505030304" pitchFamily="18" charset="0"/>
            </a:endParaRPr>
          </a:p>
        </p:txBody>
      </p:sp>
      <p:sp>
        <p:nvSpPr>
          <p:cNvPr id="3" name="文本框 2">
            <a:extLst>
              <a:ext uri="{FF2B5EF4-FFF2-40B4-BE49-F238E27FC236}">
                <a16:creationId xmlns:a16="http://schemas.microsoft.com/office/drawing/2014/main" id="{91061BD3-06D9-9495-220C-79E8C6E9A6E2}"/>
              </a:ext>
            </a:extLst>
          </p:cNvPr>
          <p:cNvSpPr txBox="1"/>
          <p:nvPr/>
        </p:nvSpPr>
        <p:spPr>
          <a:xfrm>
            <a:off x="12619304" y="932062"/>
            <a:ext cx="2813437" cy="830997"/>
          </a:xfrm>
          <a:prstGeom prst="rect">
            <a:avLst/>
          </a:prstGeom>
          <a:noFill/>
        </p:spPr>
        <p:txBody>
          <a:bodyPr wrap="square" rtlCol="0">
            <a:spAutoFit/>
          </a:bodyPr>
          <a:lstStyle/>
          <a:p>
            <a:pPr algn="ctr"/>
            <a:r>
              <a:rPr kumimoji="1" lang="en-US" altLang="zh-CN" sz="2400" dirty="0">
                <a:latin typeface="Palatino Linotype" panose="02040502050505030304" pitchFamily="18" charset="0"/>
              </a:rPr>
              <a:t>European Immigration</a:t>
            </a:r>
            <a:endParaRPr kumimoji="1" lang="zh-CN" altLang="en-US" sz="2400" dirty="0">
              <a:latin typeface="Palatino Linotype" panose="02040502050505030304" pitchFamily="18" charset="0"/>
            </a:endParaRPr>
          </a:p>
        </p:txBody>
      </p:sp>
      <p:sp>
        <p:nvSpPr>
          <p:cNvPr id="4" name="圆角矩形 3">
            <a:extLst>
              <a:ext uri="{FF2B5EF4-FFF2-40B4-BE49-F238E27FC236}">
                <a16:creationId xmlns:a16="http://schemas.microsoft.com/office/drawing/2014/main" id="{B33F5A69-DCF8-D980-FEF2-B32EE9546957}"/>
              </a:ext>
            </a:extLst>
          </p:cNvPr>
          <p:cNvSpPr/>
          <p:nvPr/>
        </p:nvSpPr>
        <p:spPr>
          <a:xfrm>
            <a:off x="4613897" y="4519943"/>
            <a:ext cx="2644224" cy="6463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latin typeface="Palatino Linotype" panose="02040502050505030304" pitchFamily="18" charset="0"/>
              </a:rPr>
              <a:t>Ethnicity Identity</a:t>
            </a:r>
            <a:endParaRPr kumimoji="1" lang="zh-CN" altLang="en-US" dirty="0">
              <a:latin typeface="Palatino Linotype" panose="02040502050505030304" pitchFamily="18" charset="0"/>
            </a:endParaRPr>
          </a:p>
        </p:txBody>
      </p:sp>
      <p:sp>
        <p:nvSpPr>
          <p:cNvPr id="10" name="椭圆 9">
            <a:extLst>
              <a:ext uri="{FF2B5EF4-FFF2-40B4-BE49-F238E27FC236}">
                <a16:creationId xmlns:a16="http://schemas.microsoft.com/office/drawing/2014/main" id="{B8CC75C2-F672-D5AE-6E31-B57598B712AB}"/>
              </a:ext>
            </a:extLst>
          </p:cNvPr>
          <p:cNvSpPr/>
          <p:nvPr/>
        </p:nvSpPr>
        <p:spPr>
          <a:xfrm>
            <a:off x="13025900" y="4348219"/>
            <a:ext cx="1201437" cy="1148807"/>
          </a:xfrm>
          <a:prstGeom prst="ellipse">
            <a:avLst/>
          </a:prstGeom>
          <a:noFill/>
          <a:ln w="6350">
            <a:prstDash val="lgDashDot"/>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椭圆 10">
            <a:extLst>
              <a:ext uri="{FF2B5EF4-FFF2-40B4-BE49-F238E27FC236}">
                <a16:creationId xmlns:a16="http://schemas.microsoft.com/office/drawing/2014/main" id="{8E27B6C0-F8D1-C46A-6B8A-17C50F04AE1C}"/>
              </a:ext>
            </a:extLst>
          </p:cNvPr>
          <p:cNvSpPr/>
          <p:nvPr/>
        </p:nvSpPr>
        <p:spPr>
          <a:xfrm>
            <a:off x="14026023" y="4348219"/>
            <a:ext cx="1201437" cy="1148807"/>
          </a:xfrm>
          <a:prstGeom prst="ellipse">
            <a:avLst/>
          </a:prstGeom>
          <a:noFill/>
          <a:ln w="6350">
            <a:prstDash val="lgDashDotDot"/>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2" name="椭圆 11">
            <a:extLst>
              <a:ext uri="{FF2B5EF4-FFF2-40B4-BE49-F238E27FC236}">
                <a16:creationId xmlns:a16="http://schemas.microsoft.com/office/drawing/2014/main" id="{09F822CD-B9BF-2E4D-5809-912CEAD082AA}"/>
              </a:ext>
            </a:extLst>
          </p:cNvPr>
          <p:cNvSpPr/>
          <p:nvPr/>
        </p:nvSpPr>
        <p:spPr>
          <a:xfrm>
            <a:off x="16369175" y="4319644"/>
            <a:ext cx="1201437" cy="1148807"/>
          </a:xfrm>
          <a:prstGeom prst="ellipse">
            <a:avLst/>
          </a:prstGeom>
          <a:noFill/>
          <a:ln w="41275"/>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3" name="椭圆 12">
            <a:extLst>
              <a:ext uri="{FF2B5EF4-FFF2-40B4-BE49-F238E27FC236}">
                <a16:creationId xmlns:a16="http://schemas.microsoft.com/office/drawing/2014/main" id="{74912C38-C09F-C22C-97C8-A2027890567D}"/>
              </a:ext>
            </a:extLst>
          </p:cNvPr>
          <p:cNvSpPr/>
          <p:nvPr/>
        </p:nvSpPr>
        <p:spPr>
          <a:xfrm>
            <a:off x="17385903" y="4313837"/>
            <a:ext cx="1201437" cy="1148807"/>
          </a:xfrm>
          <a:prstGeom prst="ellipse">
            <a:avLst/>
          </a:prstGeom>
          <a:noFill/>
          <a:ln w="41275"/>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cxnSp>
        <p:nvCxnSpPr>
          <p:cNvPr id="15" name="直线箭头连接符 14">
            <a:extLst>
              <a:ext uri="{FF2B5EF4-FFF2-40B4-BE49-F238E27FC236}">
                <a16:creationId xmlns:a16="http://schemas.microsoft.com/office/drawing/2014/main" id="{3AED853B-8D60-BC51-D7EC-FBC08A124F16}"/>
              </a:ext>
            </a:extLst>
          </p:cNvPr>
          <p:cNvCxnSpPr>
            <a:stCxn id="5" idx="2"/>
            <a:endCxn id="4" idx="0"/>
          </p:cNvCxnSpPr>
          <p:nvPr/>
        </p:nvCxnSpPr>
        <p:spPr>
          <a:xfrm flipH="1">
            <a:off x="5936009" y="2966000"/>
            <a:ext cx="14287" cy="1553943"/>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A0F7C936-6494-CF10-854A-3473D9F6B1B8}"/>
              </a:ext>
            </a:extLst>
          </p:cNvPr>
          <p:cNvSpPr txBox="1"/>
          <p:nvPr/>
        </p:nvSpPr>
        <p:spPr>
          <a:xfrm>
            <a:off x="17758033" y="4703574"/>
            <a:ext cx="461986" cy="369332"/>
          </a:xfrm>
          <a:prstGeom prst="rect">
            <a:avLst/>
          </a:prstGeom>
          <a:noFill/>
        </p:spPr>
        <p:txBody>
          <a:bodyPr wrap="none" rtlCol="0">
            <a:spAutoFit/>
          </a:bodyPr>
          <a:lstStyle/>
          <a:p>
            <a:r>
              <a:rPr kumimoji="1" lang="en-US" altLang="zh-CN" dirty="0">
                <a:latin typeface="Palatino Linotype" panose="02040502050505030304" pitchFamily="18" charset="0"/>
              </a:rPr>
              <a:t>Us</a:t>
            </a:r>
            <a:endParaRPr kumimoji="1" lang="zh-CN" altLang="en-US" dirty="0">
              <a:latin typeface="Palatino Linotype" panose="02040502050505030304" pitchFamily="18" charset="0"/>
            </a:endParaRPr>
          </a:p>
        </p:txBody>
      </p:sp>
      <p:sp>
        <p:nvSpPr>
          <p:cNvPr id="17" name="文本框 16">
            <a:extLst>
              <a:ext uri="{FF2B5EF4-FFF2-40B4-BE49-F238E27FC236}">
                <a16:creationId xmlns:a16="http://schemas.microsoft.com/office/drawing/2014/main" id="{FBA575D4-B872-2AA4-C5C4-D6D0D672F145}"/>
              </a:ext>
            </a:extLst>
          </p:cNvPr>
          <p:cNvSpPr txBox="1"/>
          <p:nvPr/>
        </p:nvSpPr>
        <p:spPr>
          <a:xfrm>
            <a:off x="16598564" y="4726349"/>
            <a:ext cx="774571" cy="369332"/>
          </a:xfrm>
          <a:prstGeom prst="rect">
            <a:avLst/>
          </a:prstGeom>
          <a:noFill/>
        </p:spPr>
        <p:txBody>
          <a:bodyPr wrap="none" rtlCol="0">
            <a:spAutoFit/>
          </a:bodyPr>
          <a:lstStyle/>
          <a:p>
            <a:r>
              <a:rPr kumimoji="1" lang="en-US" altLang="zh-CN" dirty="0">
                <a:latin typeface="Palatino Linotype" panose="02040502050505030304" pitchFamily="18" charset="0"/>
              </a:rPr>
              <a:t>Them</a:t>
            </a:r>
            <a:endParaRPr kumimoji="1" lang="zh-CN" altLang="en-US" dirty="0">
              <a:latin typeface="Palatino Linotype" panose="02040502050505030304" pitchFamily="18" charset="0"/>
            </a:endParaRPr>
          </a:p>
        </p:txBody>
      </p:sp>
      <p:sp>
        <p:nvSpPr>
          <p:cNvPr id="18" name="文本框 17">
            <a:extLst>
              <a:ext uri="{FF2B5EF4-FFF2-40B4-BE49-F238E27FC236}">
                <a16:creationId xmlns:a16="http://schemas.microsoft.com/office/drawing/2014/main" id="{1AAC3470-8D52-63A6-F31F-19E8CF0AED63}"/>
              </a:ext>
            </a:extLst>
          </p:cNvPr>
          <p:cNvSpPr txBox="1"/>
          <p:nvPr/>
        </p:nvSpPr>
        <p:spPr>
          <a:xfrm>
            <a:off x="13256119" y="4756002"/>
            <a:ext cx="774571" cy="369332"/>
          </a:xfrm>
          <a:prstGeom prst="rect">
            <a:avLst/>
          </a:prstGeom>
          <a:noFill/>
        </p:spPr>
        <p:txBody>
          <a:bodyPr wrap="none" rtlCol="0">
            <a:spAutoFit/>
          </a:bodyPr>
          <a:lstStyle/>
          <a:p>
            <a:r>
              <a:rPr kumimoji="1" lang="en-US" altLang="zh-CN" dirty="0">
                <a:latin typeface="Palatino Linotype" panose="02040502050505030304" pitchFamily="18" charset="0"/>
              </a:rPr>
              <a:t>Them</a:t>
            </a:r>
            <a:endParaRPr kumimoji="1" lang="zh-CN" altLang="en-US" dirty="0">
              <a:latin typeface="Palatino Linotype" panose="02040502050505030304" pitchFamily="18" charset="0"/>
            </a:endParaRPr>
          </a:p>
        </p:txBody>
      </p:sp>
      <p:sp>
        <p:nvSpPr>
          <p:cNvPr id="19" name="文本框 18">
            <a:extLst>
              <a:ext uri="{FF2B5EF4-FFF2-40B4-BE49-F238E27FC236}">
                <a16:creationId xmlns:a16="http://schemas.microsoft.com/office/drawing/2014/main" id="{60B78F38-8313-533E-B07D-6330B44B7FA2}"/>
              </a:ext>
            </a:extLst>
          </p:cNvPr>
          <p:cNvSpPr txBox="1"/>
          <p:nvPr/>
        </p:nvSpPr>
        <p:spPr>
          <a:xfrm>
            <a:off x="14416932" y="4756002"/>
            <a:ext cx="461986" cy="369332"/>
          </a:xfrm>
          <a:prstGeom prst="rect">
            <a:avLst/>
          </a:prstGeom>
          <a:noFill/>
        </p:spPr>
        <p:txBody>
          <a:bodyPr wrap="none" rtlCol="0">
            <a:spAutoFit/>
          </a:bodyPr>
          <a:lstStyle/>
          <a:p>
            <a:r>
              <a:rPr kumimoji="1" lang="en-US" altLang="zh-CN" dirty="0">
                <a:latin typeface="Palatino Linotype" panose="02040502050505030304" pitchFamily="18" charset="0"/>
              </a:rPr>
              <a:t>Us</a:t>
            </a:r>
            <a:endParaRPr kumimoji="1" lang="zh-CN" altLang="en-US" dirty="0">
              <a:latin typeface="Palatino Linotype" panose="02040502050505030304" pitchFamily="18" charset="0"/>
            </a:endParaRPr>
          </a:p>
        </p:txBody>
      </p:sp>
      <p:sp>
        <p:nvSpPr>
          <p:cNvPr id="20" name="文本框 19">
            <a:extLst>
              <a:ext uri="{FF2B5EF4-FFF2-40B4-BE49-F238E27FC236}">
                <a16:creationId xmlns:a16="http://schemas.microsoft.com/office/drawing/2014/main" id="{2AEC7C8D-B788-5773-6D69-0B697C76CDFE}"/>
              </a:ext>
            </a:extLst>
          </p:cNvPr>
          <p:cNvSpPr txBox="1"/>
          <p:nvPr/>
        </p:nvSpPr>
        <p:spPr>
          <a:xfrm>
            <a:off x="13184607" y="2410925"/>
            <a:ext cx="1971341" cy="369332"/>
          </a:xfrm>
          <a:prstGeom prst="rect">
            <a:avLst/>
          </a:prstGeom>
          <a:noFill/>
        </p:spPr>
        <p:txBody>
          <a:bodyPr wrap="square" rtlCol="0">
            <a:spAutoFit/>
          </a:bodyPr>
          <a:lstStyle/>
          <a:p>
            <a:r>
              <a:rPr kumimoji="1" lang="en-US" altLang="zh-CN" dirty="0">
                <a:latin typeface="Palatino Linotype" panose="02040502050505030304" pitchFamily="18" charset="0"/>
              </a:rPr>
              <a:t>Near cessation</a:t>
            </a:r>
            <a:endParaRPr kumimoji="1" lang="zh-CN" altLang="en-US" dirty="0">
              <a:latin typeface="Palatino Linotype" panose="02040502050505030304" pitchFamily="18" charset="0"/>
            </a:endParaRPr>
          </a:p>
        </p:txBody>
      </p:sp>
      <p:sp>
        <p:nvSpPr>
          <p:cNvPr id="21" name="文本框 20">
            <a:extLst>
              <a:ext uri="{FF2B5EF4-FFF2-40B4-BE49-F238E27FC236}">
                <a16:creationId xmlns:a16="http://schemas.microsoft.com/office/drawing/2014/main" id="{97F03C1B-35E6-5B9E-D760-1D70FE9F4C14}"/>
              </a:ext>
            </a:extLst>
          </p:cNvPr>
          <p:cNvSpPr txBox="1"/>
          <p:nvPr/>
        </p:nvSpPr>
        <p:spPr>
          <a:xfrm>
            <a:off x="16572332" y="2339485"/>
            <a:ext cx="1971341" cy="369332"/>
          </a:xfrm>
          <a:prstGeom prst="rect">
            <a:avLst/>
          </a:prstGeom>
          <a:noFill/>
        </p:spPr>
        <p:txBody>
          <a:bodyPr wrap="square" rtlCol="0">
            <a:spAutoFit/>
          </a:bodyPr>
          <a:lstStyle/>
          <a:p>
            <a:r>
              <a:rPr kumimoji="1" lang="en-US" altLang="zh-CN" dirty="0">
                <a:latin typeface="Palatino Linotype" panose="02040502050505030304" pitchFamily="18" charset="0"/>
              </a:rPr>
              <a:t>Replenishment</a:t>
            </a:r>
            <a:endParaRPr kumimoji="1" lang="zh-CN" altLang="en-US" dirty="0">
              <a:latin typeface="Palatino Linotype" panose="02040502050505030304" pitchFamily="18" charset="0"/>
            </a:endParaRPr>
          </a:p>
        </p:txBody>
      </p:sp>
      <p:sp>
        <p:nvSpPr>
          <p:cNvPr id="22" name="椭圆 21">
            <a:extLst>
              <a:ext uri="{FF2B5EF4-FFF2-40B4-BE49-F238E27FC236}">
                <a16:creationId xmlns:a16="http://schemas.microsoft.com/office/drawing/2014/main" id="{977B4BD3-F0F5-8144-1014-84BA6A3BB8C8}"/>
              </a:ext>
            </a:extLst>
          </p:cNvPr>
          <p:cNvSpPr/>
          <p:nvPr/>
        </p:nvSpPr>
        <p:spPr>
          <a:xfrm>
            <a:off x="14611812" y="3005194"/>
            <a:ext cx="1201437" cy="1148807"/>
          </a:xfrm>
          <a:prstGeom prst="ellipse">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3" name="椭圆 22">
            <a:extLst>
              <a:ext uri="{FF2B5EF4-FFF2-40B4-BE49-F238E27FC236}">
                <a16:creationId xmlns:a16="http://schemas.microsoft.com/office/drawing/2014/main" id="{7FF27163-1153-F10B-498B-0844F8A5C2F4}"/>
              </a:ext>
            </a:extLst>
          </p:cNvPr>
          <p:cNvSpPr/>
          <p:nvPr/>
        </p:nvSpPr>
        <p:spPr>
          <a:xfrm>
            <a:off x="15628540" y="2999387"/>
            <a:ext cx="1201437" cy="1148807"/>
          </a:xfrm>
          <a:prstGeom prst="ellipse">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E37055E2-3315-CC21-0910-D96ACFA52229}"/>
              </a:ext>
            </a:extLst>
          </p:cNvPr>
          <p:cNvSpPr txBox="1"/>
          <p:nvPr/>
        </p:nvSpPr>
        <p:spPr>
          <a:xfrm>
            <a:off x="16000670" y="3389124"/>
            <a:ext cx="461986" cy="369332"/>
          </a:xfrm>
          <a:prstGeom prst="rect">
            <a:avLst/>
          </a:prstGeom>
          <a:noFill/>
        </p:spPr>
        <p:txBody>
          <a:bodyPr wrap="none" rtlCol="0">
            <a:spAutoFit/>
          </a:bodyPr>
          <a:lstStyle/>
          <a:p>
            <a:r>
              <a:rPr kumimoji="1" lang="en-US" altLang="zh-CN" dirty="0">
                <a:latin typeface="Palatino Linotype" panose="02040502050505030304" pitchFamily="18" charset="0"/>
              </a:rPr>
              <a:t>Us</a:t>
            </a:r>
            <a:endParaRPr kumimoji="1" lang="zh-CN" altLang="en-US" dirty="0">
              <a:latin typeface="Palatino Linotype" panose="02040502050505030304" pitchFamily="18" charset="0"/>
            </a:endParaRPr>
          </a:p>
        </p:txBody>
      </p:sp>
      <p:sp>
        <p:nvSpPr>
          <p:cNvPr id="25" name="文本框 24">
            <a:extLst>
              <a:ext uri="{FF2B5EF4-FFF2-40B4-BE49-F238E27FC236}">
                <a16:creationId xmlns:a16="http://schemas.microsoft.com/office/drawing/2014/main" id="{E289A0F8-92C8-6679-33F8-6D6A3736FF20}"/>
              </a:ext>
            </a:extLst>
          </p:cNvPr>
          <p:cNvSpPr txBox="1"/>
          <p:nvPr/>
        </p:nvSpPr>
        <p:spPr>
          <a:xfrm>
            <a:off x="14841201" y="3411899"/>
            <a:ext cx="774571" cy="369332"/>
          </a:xfrm>
          <a:prstGeom prst="rect">
            <a:avLst/>
          </a:prstGeom>
          <a:noFill/>
        </p:spPr>
        <p:txBody>
          <a:bodyPr wrap="none" rtlCol="0">
            <a:spAutoFit/>
          </a:bodyPr>
          <a:lstStyle/>
          <a:p>
            <a:r>
              <a:rPr kumimoji="1" lang="en-US" altLang="zh-CN" dirty="0">
                <a:latin typeface="Palatino Linotype" panose="02040502050505030304" pitchFamily="18" charset="0"/>
              </a:rPr>
              <a:t>Them</a:t>
            </a:r>
            <a:endParaRPr kumimoji="1" lang="zh-CN" altLang="en-US" dirty="0">
              <a:latin typeface="Palatino Linotype" panose="02040502050505030304" pitchFamily="18" charset="0"/>
            </a:endParaRPr>
          </a:p>
        </p:txBody>
      </p:sp>
      <p:sp>
        <p:nvSpPr>
          <p:cNvPr id="26" name="下箭头 25">
            <a:extLst>
              <a:ext uri="{FF2B5EF4-FFF2-40B4-BE49-F238E27FC236}">
                <a16:creationId xmlns:a16="http://schemas.microsoft.com/office/drawing/2014/main" id="{1BE5D977-B29B-1683-B93C-F156EA6B23D9}"/>
              </a:ext>
            </a:extLst>
          </p:cNvPr>
          <p:cNvSpPr/>
          <p:nvPr/>
        </p:nvSpPr>
        <p:spPr>
          <a:xfrm rot="2631116">
            <a:off x="14023829" y="3695029"/>
            <a:ext cx="292899" cy="52828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下箭头 28">
            <a:extLst>
              <a:ext uri="{FF2B5EF4-FFF2-40B4-BE49-F238E27FC236}">
                <a16:creationId xmlns:a16="http://schemas.microsoft.com/office/drawing/2014/main" id="{89399CFC-FFCA-A17C-6E33-21C664A6E63B}"/>
              </a:ext>
            </a:extLst>
          </p:cNvPr>
          <p:cNvSpPr/>
          <p:nvPr/>
        </p:nvSpPr>
        <p:spPr>
          <a:xfrm rot="18968884" flipH="1">
            <a:off x="17159555" y="3592065"/>
            <a:ext cx="292899" cy="52828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cxnSp>
        <p:nvCxnSpPr>
          <p:cNvPr id="30" name="直线箭头连接符 29">
            <a:extLst>
              <a:ext uri="{FF2B5EF4-FFF2-40B4-BE49-F238E27FC236}">
                <a16:creationId xmlns:a16="http://schemas.microsoft.com/office/drawing/2014/main" id="{DF334BCF-DD9A-7AC5-2BA7-F23EC4FDFFD8}"/>
              </a:ext>
            </a:extLst>
          </p:cNvPr>
          <p:cNvCxnSpPr>
            <a:cxnSpLocks/>
          </p:cNvCxnSpPr>
          <p:nvPr/>
        </p:nvCxnSpPr>
        <p:spPr>
          <a:xfrm>
            <a:off x="14046936" y="1763059"/>
            <a:ext cx="0" cy="719468"/>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32" name="直线箭头连接符 31">
            <a:extLst>
              <a:ext uri="{FF2B5EF4-FFF2-40B4-BE49-F238E27FC236}">
                <a16:creationId xmlns:a16="http://schemas.microsoft.com/office/drawing/2014/main" id="{5805D04C-296F-FE96-B31B-B586296C3691}"/>
              </a:ext>
            </a:extLst>
          </p:cNvPr>
          <p:cNvCxnSpPr>
            <a:cxnSpLocks/>
          </p:cNvCxnSpPr>
          <p:nvPr/>
        </p:nvCxnSpPr>
        <p:spPr>
          <a:xfrm>
            <a:off x="17461643" y="1691619"/>
            <a:ext cx="0" cy="719468"/>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33" name="直线箭头连接符 32">
            <a:extLst>
              <a:ext uri="{FF2B5EF4-FFF2-40B4-BE49-F238E27FC236}">
                <a16:creationId xmlns:a16="http://schemas.microsoft.com/office/drawing/2014/main" id="{0FAA851D-EB34-BBC0-04DE-E0F84DFCB26D}"/>
              </a:ext>
            </a:extLst>
          </p:cNvPr>
          <p:cNvCxnSpPr>
            <a:cxnSpLocks/>
          </p:cNvCxnSpPr>
          <p:nvPr/>
        </p:nvCxnSpPr>
        <p:spPr>
          <a:xfrm>
            <a:off x="14018361" y="3063221"/>
            <a:ext cx="0" cy="719468"/>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34" name="直线箭头连接符 33">
            <a:extLst>
              <a:ext uri="{FF2B5EF4-FFF2-40B4-BE49-F238E27FC236}">
                <a16:creationId xmlns:a16="http://schemas.microsoft.com/office/drawing/2014/main" id="{F21D6980-531E-DB9B-2604-8864FD8365D6}"/>
              </a:ext>
            </a:extLst>
          </p:cNvPr>
          <p:cNvCxnSpPr>
            <a:cxnSpLocks/>
          </p:cNvCxnSpPr>
          <p:nvPr/>
        </p:nvCxnSpPr>
        <p:spPr>
          <a:xfrm>
            <a:off x="17433069" y="3077506"/>
            <a:ext cx="0" cy="719468"/>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sp>
        <p:nvSpPr>
          <p:cNvPr id="35" name="文本框 34">
            <a:extLst>
              <a:ext uri="{FF2B5EF4-FFF2-40B4-BE49-F238E27FC236}">
                <a16:creationId xmlns:a16="http://schemas.microsoft.com/office/drawing/2014/main" id="{11B8C49E-8679-4267-3BDD-F7107DC9DFA0}"/>
              </a:ext>
            </a:extLst>
          </p:cNvPr>
          <p:cNvSpPr txBox="1"/>
          <p:nvPr/>
        </p:nvSpPr>
        <p:spPr>
          <a:xfrm>
            <a:off x="12569193" y="5691244"/>
            <a:ext cx="3316287" cy="369332"/>
          </a:xfrm>
          <a:prstGeom prst="rect">
            <a:avLst/>
          </a:prstGeom>
          <a:noFill/>
        </p:spPr>
        <p:txBody>
          <a:bodyPr wrap="square" rtlCol="0">
            <a:spAutoFit/>
          </a:bodyPr>
          <a:lstStyle/>
          <a:p>
            <a:r>
              <a:rPr kumimoji="1" lang="en-US" altLang="zh-CN" dirty="0">
                <a:latin typeface="Palatino Linotype" panose="02040502050505030304" pitchFamily="18" charset="0"/>
              </a:rPr>
              <a:t>Canonical assimilation theory</a:t>
            </a:r>
            <a:endParaRPr kumimoji="1" lang="zh-CN" altLang="en-US" dirty="0">
              <a:latin typeface="Palatino Linotype" panose="02040502050505030304" pitchFamily="18" charset="0"/>
            </a:endParaRPr>
          </a:p>
        </p:txBody>
      </p:sp>
      <p:sp>
        <p:nvSpPr>
          <p:cNvPr id="36" name="文本框 35">
            <a:extLst>
              <a:ext uri="{FF2B5EF4-FFF2-40B4-BE49-F238E27FC236}">
                <a16:creationId xmlns:a16="http://schemas.microsoft.com/office/drawing/2014/main" id="{7832087C-AFB8-1F9D-0EDB-785B5C7331D9}"/>
              </a:ext>
            </a:extLst>
          </p:cNvPr>
          <p:cNvSpPr txBox="1"/>
          <p:nvPr/>
        </p:nvSpPr>
        <p:spPr>
          <a:xfrm>
            <a:off x="16529066" y="6020041"/>
            <a:ext cx="2915110"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Strengthened boundaries</a:t>
            </a:r>
            <a:endParaRPr kumimoji="1" lang="zh-CN" altLang="en-US" dirty="0">
              <a:solidFill>
                <a:srgbClr val="FF0000"/>
              </a:solidFill>
              <a:latin typeface="Palatino Linotype" panose="02040502050505030304" pitchFamily="18" charset="0"/>
            </a:endParaRPr>
          </a:p>
        </p:txBody>
      </p:sp>
      <p:sp>
        <p:nvSpPr>
          <p:cNvPr id="37" name="文本框 36">
            <a:extLst>
              <a:ext uri="{FF2B5EF4-FFF2-40B4-BE49-F238E27FC236}">
                <a16:creationId xmlns:a16="http://schemas.microsoft.com/office/drawing/2014/main" id="{F25ABB2D-AB0E-B50F-6EFC-E84A5C40C0C4}"/>
              </a:ext>
            </a:extLst>
          </p:cNvPr>
          <p:cNvSpPr txBox="1"/>
          <p:nvPr/>
        </p:nvSpPr>
        <p:spPr>
          <a:xfrm>
            <a:off x="12713892" y="6041380"/>
            <a:ext cx="3748764" cy="369332"/>
          </a:xfrm>
          <a:prstGeom prst="rect">
            <a:avLst/>
          </a:prstGeom>
          <a:noFill/>
        </p:spPr>
        <p:txBody>
          <a:bodyPr wrap="square" rtlCol="0">
            <a:spAutoFit/>
          </a:bodyPr>
          <a:lstStyle/>
          <a:p>
            <a:r>
              <a:rPr kumimoji="1" lang="en-US" altLang="zh-CN" dirty="0">
                <a:latin typeface="Palatino Linotype" panose="02040502050505030304" pitchFamily="18" charset="0"/>
              </a:rPr>
              <a:t>Race: symbolic and optional</a:t>
            </a:r>
            <a:endParaRPr kumimoji="1" lang="zh-CN" altLang="en-US" dirty="0">
              <a:latin typeface="Palatino Linotype" panose="02040502050505030304" pitchFamily="18" charset="0"/>
            </a:endParaRPr>
          </a:p>
        </p:txBody>
      </p:sp>
      <p:sp>
        <p:nvSpPr>
          <p:cNvPr id="38" name="文本框 37">
            <a:extLst>
              <a:ext uri="{FF2B5EF4-FFF2-40B4-BE49-F238E27FC236}">
                <a16:creationId xmlns:a16="http://schemas.microsoft.com/office/drawing/2014/main" id="{3900FBC3-47CB-DF26-A531-2692B4A34FAA}"/>
              </a:ext>
            </a:extLst>
          </p:cNvPr>
          <p:cNvSpPr txBox="1"/>
          <p:nvPr/>
        </p:nvSpPr>
        <p:spPr>
          <a:xfrm>
            <a:off x="17017398" y="5691244"/>
            <a:ext cx="2915110"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Jiménez (2008)</a:t>
            </a:r>
            <a:endParaRPr kumimoji="1" lang="zh-CN" altLang="en-US" dirty="0">
              <a:solidFill>
                <a:srgbClr val="FF0000"/>
              </a:solidFill>
              <a:latin typeface="Palatino Linotype" panose="02040502050505030304" pitchFamily="18" charset="0"/>
            </a:endParaRPr>
          </a:p>
        </p:txBody>
      </p:sp>
    </p:spTree>
    <p:extLst>
      <p:ext uri="{BB962C8B-B14F-4D97-AF65-F5344CB8AC3E}">
        <p14:creationId xmlns:p14="http://schemas.microsoft.com/office/powerpoint/2010/main" val="12561641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6FE19CBF-2C73-7572-C968-7D8D4E706979}"/>
              </a:ext>
            </a:extLst>
          </p:cNvPr>
          <p:cNvPicPr>
            <a:picLocks noChangeAspect="1"/>
          </p:cNvPicPr>
          <p:nvPr/>
        </p:nvPicPr>
        <p:blipFill>
          <a:blip r:embed="rId2"/>
          <a:stretch>
            <a:fillRect/>
          </a:stretch>
        </p:blipFill>
        <p:spPr>
          <a:xfrm>
            <a:off x="763289" y="435841"/>
            <a:ext cx="10665421" cy="5986318"/>
          </a:xfrm>
          <a:prstGeom prst="rect">
            <a:avLst/>
          </a:prstGeom>
        </p:spPr>
      </p:pic>
      <p:sp>
        <p:nvSpPr>
          <p:cNvPr id="34" name="文本框 33">
            <a:extLst>
              <a:ext uri="{FF2B5EF4-FFF2-40B4-BE49-F238E27FC236}">
                <a16:creationId xmlns:a16="http://schemas.microsoft.com/office/drawing/2014/main" id="{8F989364-8B41-1D28-1B38-9FAA703F1C66}"/>
              </a:ext>
            </a:extLst>
          </p:cNvPr>
          <p:cNvSpPr txBox="1"/>
          <p:nvPr/>
        </p:nvSpPr>
        <p:spPr>
          <a:xfrm>
            <a:off x="193963" y="66509"/>
            <a:ext cx="5250874" cy="369332"/>
          </a:xfrm>
          <a:prstGeom prst="rect">
            <a:avLst/>
          </a:prstGeom>
          <a:noFill/>
        </p:spPr>
        <p:txBody>
          <a:bodyPr wrap="square" rtlCol="0">
            <a:spAutoFit/>
          </a:bodyPr>
          <a:lstStyle/>
          <a:p>
            <a:r>
              <a:rPr kumimoji="1" lang="en-US" altLang="zh-CN" dirty="0">
                <a:latin typeface="Iowan Old Style Roman" panose="02040602040506020204" pitchFamily="18" charset="0"/>
              </a:rPr>
              <a:t>Bertrand and Mullainathan (2004), page 997</a:t>
            </a:r>
            <a:endParaRPr kumimoji="1" lang="zh-CN" altLang="en-US" dirty="0">
              <a:latin typeface="Iowan Old Style Roman" panose="02040602040506020204" pitchFamily="18" charset="0"/>
            </a:endParaRPr>
          </a:p>
        </p:txBody>
      </p:sp>
    </p:spTree>
    <p:extLst>
      <p:ext uri="{BB962C8B-B14F-4D97-AF65-F5344CB8AC3E}">
        <p14:creationId xmlns:p14="http://schemas.microsoft.com/office/powerpoint/2010/main" val="3140414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6FE19CBF-2C73-7572-C968-7D8D4E706979}"/>
              </a:ext>
            </a:extLst>
          </p:cNvPr>
          <p:cNvPicPr>
            <a:picLocks noChangeAspect="1"/>
          </p:cNvPicPr>
          <p:nvPr/>
        </p:nvPicPr>
        <p:blipFill>
          <a:blip r:embed="rId2"/>
          <a:stretch>
            <a:fillRect/>
          </a:stretch>
        </p:blipFill>
        <p:spPr>
          <a:xfrm>
            <a:off x="763289" y="435841"/>
            <a:ext cx="10665421" cy="5986318"/>
          </a:xfrm>
          <a:prstGeom prst="rect">
            <a:avLst/>
          </a:prstGeom>
        </p:spPr>
      </p:pic>
      <p:sp>
        <p:nvSpPr>
          <p:cNvPr id="34" name="文本框 33">
            <a:extLst>
              <a:ext uri="{FF2B5EF4-FFF2-40B4-BE49-F238E27FC236}">
                <a16:creationId xmlns:a16="http://schemas.microsoft.com/office/drawing/2014/main" id="{8F989364-8B41-1D28-1B38-9FAA703F1C66}"/>
              </a:ext>
            </a:extLst>
          </p:cNvPr>
          <p:cNvSpPr txBox="1"/>
          <p:nvPr/>
        </p:nvSpPr>
        <p:spPr>
          <a:xfrm>
            <a:off x="193963" y="66509"/>
            <a:ext cx="5250874" cy="369332"/>
          </a:xfrm>
          <a:prstGeom prst="rect">
            <a:avLst/>
          </a:prstGeom>
          <a:noFill/>
        </p:spPr>
        <p:txBody>
          <a:bodyPr wrap="square" rtlCol="0">
            <a:spAutoFit/>
          </a:bodyPr>
          <a:lstStyle/>
          <a:p>
            <a:r>
              <a:rPr kumimoji="1" lang="en-US" altLang="zh-CN" dirty="0">
                <a:latin typeface="Iowan Old Style Roman" panose="02040602040506020204" pitchFamily="18" charset="0"/>
              </a:rPr>
              <a:t>Bertrand and Mullainathan (2004), page 997</a:t>
            </a:r>
            <a:endParaRPr kumimoji="1" lang="zh-CN" altLang="en-US" dirty="0">
              <a:latin typeface="Iowan Old Style Roman" panose="02040602040506020204" pitchFamily="18" charset="0"/>
            </a:endParaRPr>
          </a:p>
        </p:txBody>
      </p:sp>
      <p:sp>
        <p:nvSpPr>
          <p:cNvPr id="2" name="矩形 1">
            <a:extLst>
              <a:ext uri="{FF2B5EF4-FFF2-40B4-BE49-F238E27FC236}">
                <a16:creationId xmlns:a16="http://schemas.microsoft.com/office/drawing/2014/main" id="{824F3F71-1F30-15EC-0C91-3A6D408E9415}"/>
              </a:ext>
            </a:extLst>
          </p:cNvPr>
          <p:cNvSpPr/>
          <p:nvPr/>
        </p:nvSpPr>
        <p:spPr>
          <a:xfrm>
            <a:off x="4516582" y="1856509"/>
            <a:ext cx="789709" cy="5957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a:extLst>
              <a:ext uri="{FF2B5EF4-FFF2-40B4-BE49-F238E27FC236}">
                <a16:creationId xmlns:a16="http://schemas.microsoft.com/office/drawing/2014/main" id="{D8D826D4-C8F5-54DB-D6B1-14A2FFDE7962}"/>
              </a:ext>
            </a:extLst>
          </p:cNvPr>
          <p:cNvSpPr/>
          <p:nvPr/>
        </p:nvSpPr>
        <p:spPr>
          <a:xfrm>
            <a:off x="6899564" y="1884218"/>
            <a:ext cx="789709" cy="5957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a:extLst>
              <a:ext uri="{FF2B5EF4-FFF2-40B4-BE49-F238E27FC236}">
                <a16:creationId xmlns:a16="http://schemas.microsoft.com/office/drawing/2014/main" id="{7E815FEC-0B5A-5C95-E004-DFEB35C474EE}"/>
              </a:ext>
            </a:extLst>
          </p:cNvPr>
          <p:cNvSpPr/>
          <p:nvPr/>
        </p:nvSpPr>
        <p:spPr>
          <a:xfrm>
            <a:off x="10127673" y="1898073"/>
            <a:ext cx="789709" cy="5957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B7F4F541-4655-EA29-0D72-8E8918D6B00C}"/>
              </a:ext>
            </a:extLst>
          </p:cNvPr>
          <p:cNvSpPr txBox="1"/>
          <p:nvPr/>
        </p:nvSpPr>
        <p:spPr>
          <a:xfrm>
            <a:off x="3616037" y="1969716"/>
            <a:ext cx="789709" cy="369332"/>
          </a:xfrm>
          <a:prstGeom prst="rect">
            <a:avLst/>
          </a:prstGeom>
          <a:noFill/>
        </p:spPr>
        <p:txBody>
          <a:bodyPr wrap="square" rtlCol="0">
            <a:spAutoFit/>
          </a:bodyPr>
          <a:lstStyle/>
          <a:p>
            <a:r>
              <a:rPr kumimoji="1" lang="en-US" altLang="zh-CN" dirty="0">
                <a:solidFill>
                  <a:srgbClr val="FF0000"/>
                </a:solidFill>
                <a:latin typeface="Iowan Old Style Roman" panose="02040602040506020204" pitchFamily="18" charset="0"/>
              </a:rPr>
              <a:t>1/10</a:t>
            </a:r>
            <a:endParaRPr kumimoji="1" lang="zh-CN" altLang="en-US" dirty="0">
              <a:solidFill>
                <a:srgbClr val="FF0000"/>
              </a:solidFill>
              <a:latin typeface="Iowan Old Style Roman" panose="02040602040506020204" pitchFamily="18" charset="0"/>
            </a:endParaRPr>
          </a:p>
        </p:txBody>
      </p:sp>
      <p:sp>
        <p:nvSpPr>
          <p:cNvPr id="6" name="文本框 5">
            <a:extLst>
              <a:ext uri="{FF2B5EF4-FFF2-40B4-BE49-F238E27FC236}">
                <a16:creationId xmlns:a16="http://schemas.microsoft.com/office/drawing/2014/main" id="{47ECD419-F8C7-6573-0A93-03A6E7EE0381}"/>
              </a:ext>
            </a:extLst>
          </p:cNvPr>
          <p:cNvSpPr txBox="1"/>
          <p:nvPr/>
        </p:nvSpPr>
        <p:spPr>
          <a:xfrm>
            <a:off x="6123710" y="1955861"/>
            <a:ext cx="789709" cy="369332"/>
          </a:xfrm>
          <a:prstGeom prst="rect">
            <a:avLst/>
          </a:prstGeom>
          <a:noFill/>
        </p:spPr>
        <p:txBody>
          <a:bodyPr wrap="square" rtlCol="0">
            <a:spAutoFit/>
          </a:bodyPr>
          <a:lstStyle/>
          <a:p>
            <a:r>
              <a:rPr kumimoji="1" lang="en-US" altLang="zh-CN" dirty="0">
                <a:solidFill>
                  <a:srgbClr val="FF0000"/>
                </a:solidFill>
                <a:latin typeface="Iowan Old Style Roman" panose="02040602040506020204" pitchFamily="18" charset="0"/>
              </a:rPr>
              <a:t>1/15</a:t>
            </a:r>
            <a:endParaRPr kumimoji="1" lang="zh-CN" altLang="en-US" dirty="0">
              <a:solidFill>
                <a:srgbClr val="FF0000"/>
              </a:solidFill>
              <a:latin typeface="Iowan Old Style Roman" panose="02040602040506020204" pitchFamily="18" charset="0"/>
            </a:endParaRPr>
          </a:p>
        </p:txBody>
      </p:sp>
      <p:sp>
        <p:nvSpPr>
          <p:cNvPr id="7" name="文本框 6">
            <a:extLst>
              <a:ext uri="{FF2B5EF4-FFF2-40B4-BE49-F238E27FC236}">
                <a16:creationId xmlns:a16="http://schemas.microsoft.com/office/drawing/2014/main" id="{47B1396B-D243-2D98-A515-A702B267A1B2}"/>
              </a:ext>
            </a:extLst>
          </p:cNvPr>
          <p:cNvSpPr txBox="1"/>
          <p:nvPr/>
        </p:nvSpPr>
        <p:spPr>
          <a:xfrm>
            <a:off x="10880811" y="1847488"/>
            <a:ext cx="1607126" cy="646331"/>
          </a:xfrm>
          <a:prstGeom prst="rect">
            <a:avLst/>
          </a:prstGeom>
          <a:noFill/>
        </p:spPr>
        <p:txBody>
          <a:bodyPr wrap="square" rtlCol="0">
            <a:spAutoFit/>
          </a:bodyPr>
          <a:lstStyle/>
          <a:p>
            <a:r>
              <a:rPr kumimoji="1" lang="en-US" altLang="zh-CN" dirty="0">
                <a:solidFill>
                  <a:srgbClr val="FF0000"/>
                </a:solidFill>
                <a:latin typeface="Iowan Old Style Roman" panose="02040602040506020204" pitchFamily="18" charset="0"/>
              </a:rPr>
              <a:t>Very</a:t>
            </a:r>
          </a:p>
          <a:p>
            <a:r>
              <a:rPr kumimoji="1" lang="en-US" altLang="zh-CN" dirty="0">
                <a:solidFill>
                  <a:srgbClr val="FF0000"/>
                </a:solidFill>
                <a:latin typeface="Iowan Old Style Roman" panose="02040602040506020204" pitchFamily="18" charset="0"/>
              </a:rPr>
              <a:t>significant</a:t>
            </a:r>
            <a:endParaRPr kumimoji="1" lang="zh-CN" altLang="en-US"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359700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a:extLst>
              <a:ext uri="{FF2B5EF4-FFF2-40B4-BE49-F238E27FC236}">
                <a16:creationId xmlns:a16="http://schemas.microsoft.com/office/drawing/2014/main" id="{14438881-99B4-D760-E837-0F52988F8C64}"/>
              </a:ext>
            </a:extLst>
          </p:cNvPr>
          <p:cNvSpPr/>
          <p:nvPr/>
        </p:nvSpPr>
        <p:spPr>
          <a:xfrm>
            <a:off x="1191986" y="457200"/>
            <a:ext cx="9552214" cy="2913546"/>
          </a:xfrm>
          <a:prstGeom prst="roundRect">
            <a:avLst/>
          </a:prstGeom>
          <a:ln w="3492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 name="圆角矩形 4">
            <a:extLst>
              <a:ext uri="{FF2B5EF4-FFF2-40B4-BE49-F238E27FC236}">
                <a16:creationId xmlns:a16="http://schemas.microsoft.com/office/drawing/2014/main" id="{EE104D4E-BFCB-6C8F-36A1-4C9B0EDAEF5C}"/>
              </a:ext>
            </a:extLst>
          </p:cNvPr>
          <p:cNvSpPr/>
          <p:nvPr/>
        </p:nvSpPr>
        <p:spPr>
          <a:xfrm>
            <a:off x="-10676077"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0578344"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3937347"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9834564"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3162095"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7936187" y="2099458"/>
            <a:ext cx="3384273" cy="584775"/>
          </a:xfrm>
          <a:prstGeom prst="rect">
            <a:avLst/>
          </a:prstGeom>
          <a:noFill/>
        </p:spPr>
        <p:txBody>
          <a:bodyPr wrap="square" rtlCol="0">
            <a:spAutoFit/>
          </a:bodyPr>
          <a:lstStyle/>
          <a:p>
            <a:r>
              <a:rPr kumimoji="1" lang="en-US" altLang="zh-CN" sz="3200" dirty="0">
                <a:latin typeface="Iowan Old Style Roman" panose="02040602040506020204" pitchFamily="18" charset="0"/>
              </a:rPr>
              <a:t>Field Experiment</a:t>
            </a:r>
            <a:endParaRPr kumimoji="1" lang="zh-CN" altLang="en-US" sz="32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FF11B8DF-3F90-25E2-E184-483B6CF4A789}"/>
              </a:ext>
            </a:extLst>
          </p:cNvPr>
          <p:cNvSpPr txBox="1"/>
          <p:nvPr/>
        </p:nvSpPr>
        <p:spPr>
          <a:xfrm>
            <a:off x="-18619481"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22" name="组合 21">
            <a:extLst>
              <a:ext uri="{FF2B5EF4-FFF2-40B4-BE49-F238E27FC236}">
                <a16:creationId xmlns:a16="http://schemas.microsoft.com/office/drawing/2014/main" id="{2A2CDDA9-0EE9-135B-60D5-EF8D1770AF7E}"/>
              </a:ext>
            </a:extLst>
          </p:cNvPr>
          <p:cNvGrpSpPr/>
          <p:nvPr/>
        </p:nvGrpSpPr>
        <p:grpSpPr>
          <a:xfrm>
            <a:off x="-18278236" y="2486113"/>
            <a:ext cx="1800223" cy="2656169"/>
            <a:chOff x="549846" y="2319748"/>
            <a:chExt cx="1800223" cy="2656169"/>
          </a:xfrm>
        </p:grpSpPr>
        <p:pic>
          <p:nvPicPr>
            <p:cNvPr id="13" name="图片 12">
              <a:extLst>
                <a:ext uri="{FF2B5EF4-FFF2-40B4-BE49-F238E27FC236}">
                  <a16:creationId xmlns:a16="http://schemas.microsoft.com/office/drawing/2014/main" id="{5A46C538-8210-4609-7D83-9D149DA1F2E9}"/>
                </a:ext>
              </a:extLst>
            </p:cNvPr>
            <p:cNvPicPr>
              <a:picLocks noChangeAspect="1"/>
            </p:cNvPicPr>
            <p:nvPr/>
          </p:nvPicPr>
          <p:blipFill rotWithShape="1">
            <a:blip r:embed="rId2"/>
            <a:srcRect l="4558" t="2971" r="-1"/>
            <a:stretch/>
          </p:blipFill>
          <p:spPr>
            <a:xfrm>
              <a:off x="764498" y="2319748"/>
              <a:ext cx="1165903" cy="1702262"/>
            </a:xfrm>
            <a:prstGeom prst="rect">
              <a:avLst/>
            </a:prstGeom>
          </p:spPr>
        </p:pic>
        <p:pic>
          <p:nvPicPr>
            <p:cNvPr id="14" name="图片 13">
              <a:extLst>
                <a:ext uri="{FF2B5EF4-FFF2-40B4-BE49-F238E27FC236}">
                  <a16:creationId xmlns:a16="http://schemas.microsoft.com/office/drawing/2014/main" id="{EEE5DF23-6871-F45E-C4AA-90895F7A9EAC}"/>
                </a:ext>
              </a:extLst>
            </p:cNvPr>
            <p:cNvPicPr>
              <a:picLocks noChangeAspect="1"/>
            </p:cNvPicPr>
            <p:nvPr/>
          </p:nvPicPr>
          <p:blipFill rotWithShape="1">
            <a:blip r:embed="rId2"/>
            <a:srcRect l="4558" t="2971" r="-1"/>
            <a:stretch/>
          </p:blipFill>
          <p:spPr>
            <a:xfrm>
              <a:off x="1184166" y="2637313"/>
              <a:ext cx="1165903" cy="1702262"/>
            </a:xfrm>
            <a:prstGeom prst="rect">
              <a:avLst/>
            </a:prstGeom>
          </p:spPr>
        </p:pic>
        <p:pic>
          <p:nvPicPr>
            <p:cNvPr id="15" name="图片 14">
              <a:extLst>
                <a:ext uri="{FF2B5EF4-FFF2-40B4-BE49-F238E27FC236}">
                  <a16:creationId xmlns:a16="http://schemas.microsoft.com/office/drawing/2014/main" id="{C7DA774F-A50A-A780-967C-57CB5B77B2AD}"/>
                </a:ext>
              </a:extLst>
            </p:cNvPr>
            <p:cNvPicPr>
              <a:picLocks noChangeAspect="1"/>
            </p:cNvPicPr>
            <p:nvPr/>
          </p:nvPicPr>
          <p:blipFill rotWithShape="1">
            <a:blip r:embed="rId2"/>
            <a:srcRect l="4558" t="2971" r="-1"/>
            <a:stretch/>
          </p:blipFill>
          <p:spPr>
            <a:xfrm>
              <a:off x="549846" y="2884105"/>
              <a:ext cx="1165903" cy="1702262"/>
            </a:xfrm>
            <a:prstGeom prst="rect">
              <a:avLst/>
            </a:prstGeom>
          </p:spPr>
        </p:pic>
        <p:pic>
          <p:nvPicPr>
            <p:cNvPr id="16" name="图片 15">
              <a:extLst>
                <a:ext uri="{FF2B5EF4-FFF2-40B4-BE49-F238E27FC236}">
                  <a16:creationId xmlns:a16="http://schemas.microsoft.com/office/drawing/2014/main" id="{2BB6E5C1-4BF3-CBF9-AA3A-33320432EBFE}"/>
                </a:ext>
              </a:extLst>
            </p:cNvPr>
            <p:cNvPicPr>
              <a:picLocks noChangeAspect="1"/>
            </p:cNvPicPr>
            <p:nvPr/>
          </p:nvPicPr>
          <p:blipFill rotWithShape="1">
            <a:blip r:embed="rId2"/>
            <a:srcRect l="4558" t="2971" r="-1"/>
            <a:stretch/>
          </p:blipFill>
          <p:spPr>
            <a:xfrm>
              <a:off x="1052770" y="3273655"/>
              <a:ext cx="1165903" cy="1702262"/>
            </a:xfrm>
            <a:prstGeom prst="rect">
              <a:avLst/>
            </a:prstGeom>
          </p:spPr>
        </p:pic>
      </p:grpSp>
      <p:pic>
        <p:nvPicPr>
          <p:cNvPr id="18" name="图片 17">
            <a:extLst>
              <a:ext uri="{FF2B5EF4-FFF2-40B4-BE49-F238E27FC236}">
                <a16:creationId xmlns:a16="http://schemas.microsoft.com/office/drawing/2014/main" id="{061E27B0-BC49-8E91-C3ED-744A568A6E15}"/>
              </a:ext>
            </a:extLst>
          </p:cNvPr>
          <p:cNvPicPr>
            <a:picLocks noChangeAspect="1"/>
          </p:cNvPicPr>
          <p:nvPr/>
        </p:nvPicPr>
        <p:blipFill rotWithShape="1">
          <a:blip r:embed="rId3"/>
          <a:srcRect l="1353" t="3230" b="1532"/>
          <a:stretch/>
        </p:blipFill>
        <p:spPr>
          <a:xfrm>
            <a:off x="-11324985" y="2851048"/>
            <a:ext cx="3183124" cy="2175370"/>
          </a:xfrm>
          <a:prstGeom prst="rect">
            <a:avLst/>
          </a:prstGeom>
        </p:spPr>
      </p:pic>
      <p:sp>
        <p:nvSpPr>
          <p:cNvPr id="23" name="文本框 22">
            <a:extLst>
              <a:ext uri="{FF2B5EF4-FFF2-40B4-BE49-F238E27FC236}">
                <a16:creationId xmlns:a16="http://schemas.microsoft.com/office/drawing/2014/main" id="{96A7B1E4-0244-9953-095C-ECDAB48F127A}"/>
              </a:ext>
            </a:extLst>
          </p:cNvPr>
          <p:cNvSpPr txBox="1"/>
          <p:nvPr/>
        </p:nvSpPr>
        <p:spPr>
          <a:xfrm>
            <a:off x="-11089769"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4" name="右箭头 23">
            <a:extLst>
              <a:ext uri="{FF2B5EF4-FFF2-40B4-BE49-F238E27FC236}">
                <a16:creationId xmlns:a16="http://schemas.microsoft.com/office/drawing/2014/main" id="{81925813-27E8-DE6D-6FA9-61C24EC8302B}"/>
              </a:ext>
            </a:extLst>
          </p:cNvPr>
          <p:cNvSpPr/>
          <p:nvPr/>
        </p:nvSpPr>
        <p:spPr>
          <a:xfrm>
            <a:off x="-12577672" y="3737771"/>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69DB8D94-1DBA-9617-0C24-B11B30F56D19}"/>
              </a:ext>
            </a:extLst>
          </p:cNvPr>
          <p:cNvSpPr txBox="1"/>
          <p:nvPr/>
        </p:nvSpPr>
        <p:spPr>
          <a:xfrm>
            <a:off x="-18387436"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0" name="文本框 29">
            <a:extLst>
              <a:ext uri="{FF2B5EF4-FFF2-40B4-BE49-F238E27FC236}">
                <a16:creationId xmlns:a16="http://schemas.microsoft.com/office/drawing/2014/main" id="{91AE6A3B-7CF8-A14B-1958-810AE93624CF}"/>
              </a:ext>
            </a:extLst>
          </p:cNvPr>
          <p:cNvSpPr txBox="1"/>
          <p:nvPr/>
        </p:nvSpPr>
        <p:spPr>
          <a:xfrm>
            <a:off x="-11495709"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10" name="圆角矩形 9">
            <a:extLst>
              <a:ext uri="{FF2B5EF4-FFF2-40B4-BE49-F238E27FC236}">
                <a16:creationId xmlns:a16="http://schemas.microsoft.com/office/drawing/2014/main" id="{46D6C0B0-2DEA-3E78-D7F1-26F0251F186B}"/>
              </a:ext>
            </a:extLst>
          </p:cNvPr>
          <p:cNvSpPr/>
          <p:nvPr/>
        </p:nvSpPr>
        <p:spPr>
          <a:xfrm>
            <a:off x="-15840125" y="2703222"/>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AA applicant</a:t>
            </a:r>
            <a:endParaRPr kumimoji="1" lang="zh-CN" altLang="en-US" sz="1400" dirty="0">
              <a:latin typeface="Palatino Linotype" panose="02040502050505030304" pitchFamily="18" charset="0"/>
            </a:endParaRPr>
          </a:p>
        </p:txBody>
      </p:sp>
      <p:sp>
        <p:nvSpPr>
          <p:cNvPr id="11" name="圆角矩形 10">
            <a:extLst>
              <a:ext uri="{FF2B5EF4-FFF2-40B4-BE49-F238E27FC236}">
                <a16:creationId xmlns:a16="http://schemas.microsoft.com/office/drawing/2014/main" id="{D0F38968-C6B8-A90D-289D-2F6BAAF76026}"/>
              </a:ext>
            </a:extLst>
          </p:cNvPr>
          <p:cNvSpPr/>
          <p:nvPr/>
        </p:nvSpPr>
        <p:spPr>
          <a:xfrm>
            <a:off x="-15855115" y="3362789"/>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AA applicant</a:t>
            </a:r>
            <a:endParaRPr kumimoji="1" lang="zh-CN" altLang="en-US" sz="1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A985FDF4-BF93-7188-C0D9-66EFC63A2375}"/>
              </a:ext>
            </a:extLst>
          </p:cNvPr>
          <p:cNvSpPr/>
          <p:nvPr/>
        </p:nvSpPr>
        <p:spPr>
          <a:xfrm>
            <a:off x="-15840125" y="4037346"/>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WA applicant</a:t>
            </a:r>
            <a:endParaRPr kumimoji="1" lang="zh-CN" altLang="en-US" sz="1400"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8B3A4A8F-1AA6-DB78-E615-1E5696A976FD}"/>
              </a:ext>
            </a:extLst>
          </p:cNvPr>
          <p:cNvSpPr/>
          <p:nvPr/>
        </p:nvSpPr>
        <p:spPr>
          <a:xfrm>
            <a:off x="-15840125" y="4681923"/>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WA applicant</a:t>
            </a:r>
            <a:endParaRPr kumimoji="1" lang="zh-CN" altLang="en-US" sz="1400" dirty="0">
              <a:latin typeface="Palatino Linotype" panose="02040502050505030304" pitchFamily="18" charset="0"/>
            </a:endParaRPr>
          </a:p>
        </p:txBody>
      </p:sp>
      <p:sp>
        <p:nvSpPr>
          <p:cNvPr id="19" name="左大括号 18">
            <a:extLst>
              <a:ext uri="{FF2B5EF4-FFF2-40B4-BE49-F238E27FC236}">
                <a16:creationId xmlns:a16="http://schemas.microsoft.com/office/drawing/2014/main" id="{4B9D3E4A-E7E2-C797-12AE-87F5001EBCC8}"/>
              </a:ext>
            </a:extLst>
          </p:cNvPr>
          <p:cNvSpPr/>
          <p:nvPr/>
        </p:nvSpPr>
        <p:spPr>
          <a:xfrm>
            <a:off x="-16394757" y="2694090"/>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0" name="左大括号 19">
            <a:extLst>
              <a:ext uri="{FF2B5EF4-FFF2-40B4-BE49-F238E27FC236}">
                <a16:creationId xmlns:a16="http://schemas.microsoft.com/office/drawing/2014/main" id="{275563C7-7082-6DDF-14B2-006EA7B69254}"/>
              </a:ext>
            </a:extLst>
          </p:cNvPr>
          <p:cNvSpPr/>
          <p:nvPr/>
        </p:nvSpPr>
        <p:spPr>
          <a:xfrm flipH="1">
            <a:off x="-13164759" y="2703222"/>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0250AA1-77D3-9D13-46D2-018D70C319BD}"/>
              </a:ext>
            </a:extLst>
          </p:cNvPr>
          <p:cNvSpPr txBox="1"/>
          <p:nvPr/>
        </p:nvSpPr>
        <p:spPr>
          <a:xfrm>
            <a:off x="-15572172" y="5676697"/>
            <a:ext cx="3254856"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Altogether 5,000 resumes</a:t>
            </a:r>
            <a:endParaRPr kumimoji="1" lang="zh-CN" altLang="en-US" dirty="0">
              <a:solidFill>
                <a:srgbClr val="FF0000"/>
              </a:solidFill>
              <a:latin typeface="Palatino Linotype" panose="02040502050505030304" pitchFamily="18" charset="0"/>
            </a:endParaRPr>
          </a:p>
        </p:txBody>
      </p:sp>
      <p:sp>
        <p:nvSpPr>
          <p:cNvPr id="41" name="文本框 24">
            <a:extLst>
              <a:ext uri="{FF2B5EF4-FFF2-40B4-BE49-F238E27FC236}">
                <a16:creationId xmlns:a16="http://schemas.microsoft.com/office/drawing/2014/main" id="{7974FFB3-5E77-3D41-8F70-22D9471B59CD}"/>
              </a:ext>
            </a:extLst>
          </p:cNvPr>
          <p:cNvSpPr txBox="1"/>
          <p:nvPr/>
        </p:nvSpPr>
        <p:spPr>
          <a:xfrm>
            <a:off x="-2475653" y="5484852"/>
            <a:ext cx="213600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42" name="图片 41">
            <a:extLst>
              <a:ext uri="{FF2B5EF4-FFF2-40B4-BE49-F238E27FC236}">
                <a16:creationId xmlns:a16="http://schemas.microsoft.com/office/drawing/2014/main" id="{92C62DDD-9BC8-A94E-8A0B-5A743436F8EF}"/>
              </a:ext>
            </a:extLst>
          </p:cNvPr>
          <p:cNvPicPr>
            <a:picLocks noChangeAspect="1"/>
          </p:cNvPicPr>
          <p:nvPr/>
        </p:nvPicPr>
        <p:blipFill rotWithShape="1">
          <a:blip r:embed="rId4"/>
          <a:srcRect l="27808" r="5234"/>
          <a:stretch/>
        </p:blipFill>
        <p:spPr>
          <a:xfrm>
            <a:off x="-3055119" y="2847977"/>
            <a:ext cx="2470309" cy="2305878"/>
          </a:xfrm>
          <a:prstGeom prst="rect">
            <a:avLst/>
          </a:prstGeom>
        </p:spPr>
      </p:pic>
      <p:sp>
        <p:nvSpPr>
          <p:cNvPr id="43" name="右箭头 42">
            <a:extLst>
              <a:ext uri="{FF2B5EF4-FFF2-40B4-BE49-F238E27FC236}">
                <a16:creationId xmlns:a16="http://schemas.microsoft.com/office/drawing/2014/main" id="{15D7095E-B695-77E3-76BA-33469BBD2DA3}"/>
              </a:ext>
            </a:extLst>
          </p:cNvPr>
          <p:cNvSpPr/>
          <p:nvPr/>
        </p:nvSpPr>
        <p:spPr>
          <a:xfrm>
            <a:off x="-4031469" y="3875267"/>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4" name="文本框 30">
            <a:extLst>
              <a:ext uri="{FF2B5EF4-FFF2-40B4-BE49-F238E27FC236}">
                <a16:creationId xmlns:a16="http://schemas.microsoft.com/office/drawing/2014/main" id="{F271F378-5AE1-5C96-0FA6-9EDA8EC28C66}"/>
              </a:ext>
            </a:extLst>
          </p:cNvPr>
          <p:cNvSpPr txBox="1"/>
          <p:nvPr/>
        </p:nvSpPr>
        <p:spPr>
          <a:xfrm>
            <a:off x="-3126758" y="5379922"/>
            <a:ext cx="81188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
        <p:nvSpPr>
          <p:cNvPr id="45" name="文本框 25">
            <a:extLst>
              <a:ext uri="{FF2B5EF4-FFF2-40B4-BE49-F238E27FC236}">
                <a16:creationId xmlns:a16="http://schemas.microsoft.com/office/drawing/2014/main" id="{D9D105C5-7E59-F187-901F-BCB7152A2A60}"/>
              </a:ext>
            </a:extLst>
          </p:cNvPr>
          <p:cNvSpPr txBox="1"/>
          <p:nvPr/>
        </p:nvSpPr>
        <p:spPr>
          <a:xfrm>
            <a:off x="-7039208" y="6131183"/>
            <a:ext cx="3751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solidFill>
                  <a:srgbClr val="FF0000"/>
                </a:solidFill>
                <a:latin typeface="Palatino Linotype" panose="02040502050505030304" pitchFamily="18" charset="0"/>
              </a:rPr>
              <a:t>1,300 employment ads</a:t>
            </a:r>
            <a:endParaRPr kumimoji="1" lang="zh-CN" altLang="en-US" dirty="0">
              <a:solidFill>
                <a:srgbClr val="FF0000"/>
              </a:solidFill>
              <a:latin typeface="Palatino Linotype" panose="02040502050505030304" pitchFamily="18" charset="0"/>
            </a:endParaRPr>
          </a:p>
        </p:txBody>
      </p:sp>
      <p:sp>
        <p:nvSpPr>
          <p:cNvPr id="46" name="圆角矩形 45">
            <a:extLst>
              <a:ext uri="{FF2B5EF4-FFF2-40B4-BE49-F238E27FC236}">
                <a16:creationId xmlns:a16="http://schemas.microsoft.com/office/drawing/2014/main" id="{48CE98E1-CCB8-2247-F1C9-B69243B71CE3}"/>
              </a:ext>
            </a:extLst>
          </p:cNvPr>
          <p:cNvSpPr/>
          <p:nvPr/>
        </p:nvSpPr>
        <p:spPr>
          <a:xfrm>
            <a:off x="-7072435" y="2694090"/>
            <a:ext cx="102041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Sales</a:t>
            </a:r>
            <a:endParaRPr kumimoji="1" lang="zh-CN" altLang="en-US" sz="1400" dirty="0">
              <a:latin typeface="Palatino Linotype" panose="02040502050505030304" pitchFamily="18" charset="0"/>
            </a:endParaRPr>
          </a:p>
        </p:txBody>
      </p:sp>
      <p:sp>
        <p:nvSpPr>
          <p:cNvPr id="47" name="圆角矩形 46">
            <a:extLst>
              <a:ext uri="{FF2B5EF4-FFF2-40B4-BE49-F238E27FC236}">
                <a16:creationId xmlns:a16="http://schemas.microsoft.com/office/drawing/2014/main" id="{509FCBF1-250C-A97B-9BB4-4F68EB720F4E}"/>
              </a:ext>
            </a:extLst>
          </p:cNvPr>
          <p:cNvSpPr/>
          <p:nvPr/>
        </p:nvSpPr>
        <p:spPr>
          <a:xfrm>
            <a:off x="-7072435" y="3370746"/>
            <a:ext cx="2201612"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Administrative support</a:t>
            </a:r>
            <a:endParaRPr kumimoji="1" lang="zh-CN" altLang="en-US" sz="1400" dirty="0">
              <a:latin typeface="Palatino Linotype" panose="02040502050505030304" pitchFamily="18" charset="0"/>
            </a:endParaRPr>
          </a:p>
        </p:txBody>
      </p:sp>
      <p:sp>
        <p:nvSpPr>
          <p:cNvPr id="48" name="圆角矩形 47">
            <a:extLst>
              <a:ext uri="{FF2B5EF4-FFF2-40B4-BE49-F238E27FC236}">
                <a16:creationId xmlns:a16="http://schemas.microsoft.com/office/drawing/2014/main" id="{3AFAD69A-0C39-C29C-D09E-DF2B94AA1CD6}"/>
              </a:ext>
            </a:extLst>
          </p:cNvPr>
          <p:cNvSpPr/>
          <p:nvPr/>
        </p:nvSpPr>
        <p:spPr>
          <a:xfrm>
            <a:off x="-7052545" y="4047402"/>
            <a:ext cx="100052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clerical</a:t>
            </a:r>
            <a:endParaRPr kumimoji="1" lang="zh-CN" altLang="en-US" sz="1400" dirty="0">
              <a:latin typeface="Palatino Linotype" panose="02040502050505030304" pitchFamily="18" charset="0"/>
            </a:endParaRPr>
          </a:p>
        </p:txBody>
      </p:sp>
      <p:sp>
        <p:nvSpPr>
          <p:cNvPr id="49" name="圆角矩形 48">
            <a:extLst>
              <a:ext uri="{FF2B5EF4-FFF2-40B4-BE49-F238E27FC236}">
                <a16:creationId xmlns:a16="http://schemas.microsoft.com/office/drawing/2014/main" id="{EEC4A33A-7F0D-20EC-888C-C525A4DA124E}"/>
              </a:ext>
            </a:extLst>
          </p:cNvPr>
          <p:cNvSpPr/>
          <p:nvPr/>
        </p:nvSpPr>
        <p:spPr>
          <a:xfrm>
            <a:off x="-7034258" y="4797210"/>
            <a:ext cx="179236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Customer service</a:t>
            </a:r>
            <a:endParaRPr kumimoji="1" lang="zh-CN" altLang="en-US" sz="1400" dirty="0">
              <a:latin typeface="Palatino Linotype" panose="02040502050505030304" pitchFamily="18" charset="0"/>
            </a:endParaRPr>
          </a:p>
        </p:txBody>
      </p:sp>
      <p:sp>
        <p:nvSpPr>
          <p:cNvPr id="50" name="双大括号 49">
            <a:extLst>
              <a:ext uri="{FF2B5EF4-FFF2-40B4-BE49-F238E27FC236}">
                <a16:creationId xmlns:a16="http://schemas.microsoft.com/office/drawing/2014/main" id="{D378E189-6659-091A-4ADA-A13C5771A036}"/>
              </a:ext>
            </a:extLst>
          </p:cNvPr>
          <p:cNvSpPr/>
          <p:nvPr/>
        </p:nvSpPr>
        <p:spPr>
          <a:xfrm>
            <a:off x="-7844348" y="2694090"/>
            <a:ext cx="3497211" cy="2650495"/>
          </a:xfrm>
          <a:prstGeom prst="bracePair">
            <a:avLst>
              <a:gd name="adj" fmla="val 11093"/>
            </a:avLst>
          </a:prstGeom>
        </p:spPr>
        <p:style>
          <a:lnRef idx="1">
            <a:schemeClr val="dk1"/>
          </a:lnRef>
          <a:fillRef idx="0">
            <a:schemeClr val="dk1"/>
          </a:fillRef>
          <a:effectRef idx="0">
            <a:schemeClr val="dk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a:p>
        </p:txBody>
      </p:sp>
      <p:sp>
        <p:nvSpPr>
          <p:cNvPr id="25" name="椭圆 24">
            <a:extLst>
              <a:ext uri="{FF2B5EF4-FFF2-40B4-BE49-F238E27FC236}">
                <a16:creationId xmlns:a16="http://schemas.microsoft.com/office/drawing/2014/main" id="{B34B9788-EEC9-BED1-9FE0-13D1AC678B21}"/>
              </a:ext>
            </a:extLst>
          </p:cNvPr>
          <p:cNvSpPr/>
          <p:nvPr/>
        </p:nvSpPr>
        <p:spPr>
          <a:xfrm>
            <a:off x="2160324" y="1088141"/>
            <a:ext cx="1681722" cy="15834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400" dirty="0">
                <a:latin typeface="Palatino Linotype" panose="02040502050505030304" pitchFamily="18" charset="0"/>
              </a:rPr>
              <a:t>Race</a:t>
            </a:r>
          </a:p>
          <a:p>
            <a:pPr algn="ctr"/>
            <a:r>
              <a:rPr kumimoji="1" lang="en-US" altLang="zh-CN" sz="2400" dirty="0">
                <a:latin typeface="Palatino Linotype" panose="02040502050505030304" pitchFamily="18" charset="0"/>
              </a:rPr>
              <a:t>(name)</a:t>
            </a:r>
            <a:endParaRPr kumimoji="1" lang="zh-CN" altLang="en-US" sz="2400" dirty="0">
              <a:latin typeface="Palatino Linotype" panose="02040502050505030304" pitchFamily="18" charset="0"/>
            </a:endParaRPr>
          </a:p>
        </p:txBody>
      </p:sp>
      <p:sp>
        <p:nvSpPr>
          <p:cNvPr id="26" name="椭圆 25">
            <a:extLst>
              <a:ext uri="{FF2B5EF4-FFF2-40B4-BE49-F238E27FC236}">
                <a16:creationId xmlns:a16="http://schemas.microsoft.com/office/drawing/2014/main" id="{2AFFF9FC-DB81-3A4F-402D-C3522953FBF7}"/>
              </a:ext>
            </a:extLst>
          </p:cNvPr>
          <p:cNvSpPr/>
          <p:nvPr/>
        </p:nvSpPr>
        <p:spPr>
          <a:xfrm>
            <a:off x="8056250" y="1100829"/>
            <a:ext cx="1681722" cy="158340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sz="2000" dirty="0">
                <a:latin typeface="Palatino Linotype" panose="02040502050505030304" pitchFamily="18" charset="0"/>
              </a:rPr>
              <a:t>Callback</a:t>
            </a:r>
          </a:p>
          <a:p>
            <a:pPr algn="ctr"/>
            <a:r>
              <a:rPr kumimoji="1" lang="en-US" altLang="zh-CN" sz="2000" dirty="0">
                <a:latin typeface="Palatino Linotype" panose="02040502050505030304" pitchFamily="18" charset="0"/>
              </a:rPr>
              <a:t>rates</a:t>
            </a:r>
            <a:endParaRPr kumimoji="1" lang="zh-CN" altLang="en-US" sz="2000" dirty="0">
              <a:latin typeface="Palatino Linotype" panose="02040502050505030304" pitchFamily="18" charset="0"/>
            </a:endParaRPr>
          </a:p>
        </p:txBody>
      </p:sp>
      <p:sp>
        <p:nvSpPr>
          <p:cNvPr id="27" name="椭圆 26">
            <a:extLst>
              <a:ext uri="{FF2B5EF4-FFF2-40B4-BE49-F238E27FC236}">
                <a16:creationId xmlns:a16="http://schemas.microsoft.com/office/drawing/2014/main" id="{C8D32932-0A67-EEEF-E40E-7229C458D30C}"/>
              </a:ext>
            </a:extLst>
          </p:cNvPr>
          <p:cNvSpPr/>
          <p:nvPr/>
        </p:nvSpPr>
        <p:spPr>
          <a:xfrm>
            <a:off x="1692879" y="4638638"/>
            <a:ext cx="1681722" cy="15834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000" dirty="0">
                <a:latin typeface="Palatino Linotype" panose="02040502050505030304" pitchFamily="18" charset="0"/>
              </a:rPr>
              <a:t>Quality</a:t>
            </a:r>
          </a:p>
          <a:p>
            <a:pPr algn="ctr"/>
            <a:r>
              <a:rPr kumimoji="1" lang="en-US" altLang="zh-CN" dirty="0">
                <a:latin typeface="Palatino Linotype" panose="02040502050505030304" pitchFamily="18" charset="0"/>
              </a:rPr>
              <a:t>(</a:t>
            </a:r>
            <a:r>
              <a:rPr kumimoji="1" lang="en-US" altLang="zh-CN" sz="1400" dirty="0">
                <a:latin typeface="Palatino Linotype" panose="02040502050505030304" pitchFamily="18" charset="0"/>
              </a:rPr>
              <a:t>degree, experience..</a:t>
            </a:r>
            <a:r>
              <a:rPr kumimoji="1" lang="en-US" altLang="zh-CN" dirty="0">
                <a:latin typeface="Palatino Linotype" panose="02040502050505030304" pitchFamily="18" charset="0"/>
              </a:rPr>
              <a:t>)</a:t>
            </a:r>
            <a:endParaRPr kumimoji="1" lang="zh-CN" altLang="en-US" dirty="0">
              <a:latin typeface="Palatino Linotype" panose="02040502050505030304" pitchFamily="18" charset="0"/>
            </a:endParaRPr>
          </a:p>
        </p:txBody>
      </p:sp>
      <p:sp>
        <p:nvSpPr>
          <p:cNvPr id="28" name="椭圆 27">
            <a:extLst>
              <a:ext uri="{FF2B5EF4-FFF2-40B4-BE49-F238E27FC236}">
                <a16:creationId xmlns:a16="http://schemas.microsoft.com/office/drawing/2014/main" id="{627F1609-404F-593E-FFFA-CABC78A3E4ED}"/>
              </a:ext>
            </a:extLst>
          </p:cNvPr>
          <p:cNvSpPr/>
          <p:nvPr/>
        </p:nvSpPr>
        <p:spPr>
          <a:xfrm>
            <a:off x="8392886" y="4505940"/>
            <a:ext cx="2106235" cy="196053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Job/Industry categories</a:t>
            </a:r>
            <a:endParaRPr kumimoji="1" lang="zh-CN" altLang="en-US" dirty="0">
              <a:latin typeface="Palatino Linotype" panose="02040502050505030304" pitchFamily="18" charset="0"/>
            </a:endParaRPr>
          </a:p>
        </p:txBody>
      </p:sp>
      <p:sp>
        <p:nvSpPr>
          <p:cNvPr id="31" name="椭圆 30">
            <a:extLst>
              <a:ext uri="{FF2B5EF4-FFF2-40B4-BE49-F238E27FC236}">
                <a16:creationId xmlns:a16="http://schemas.microsoft.com/office/drawing/2014/main" id="{7B2CADB1-31F7-A9B4-638E-4A501428C5FB}"/>
              </a:ext>
            </a:extLst>
          </p:cNvPr>
          <p:cNvSpPr/>
          <p:nvPr/>
        </p:nvSpPr>
        <p:spPr>
          <a:xfrm>
            <a:off x="5179463" y="4648984"/>
            <a:ext cx="1833073" cy="174660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400" dirty="0">
                <a:latin typeface="Palatino Linotype" panose="02040502050505030304" pitchFamily="18" charset="0"/>
              </a:rPr>
              <a:t>Wealth</a:t>
            </a:r>
          </a:p>
          <a:p>
            <a:pPr algn="ctr"/>
            <a:r>
              <a:rPr kumimoji="1" lang="en-US" altLang="zh-CN" sz="2000" dirty="0">
                <a:latin typeface="Palatino Linotype" panose="02040502050505030304" pitchFamily="18" charset="0"/>
              </a:rPr>
              <a:t>(address)</a:t>
            </a:r>
            <a:endParaRPr kumimoji="1" lang="zh-CN" altLang="en-US" sz="2000" dirty="0">
              <a:latin typeface="Palatino Linotype" panose="02040502050505030304" pitchFamily="18" charset="0"/>
            </a:endParaRPr>
          </a:p>
        </p:txBody>
      </p:sp>
      <p:cxnSp>
        <p:nvCxnSpPr>
          <p:cNvPr id="33" name="直线箭头连接符 32">
            <a:extLst>
              <a:ext uri="{FF2B5EF4-FFF2-40B4-BE49-F238E27FC236}">
                <a16:creationId xmlns:a16="http://schemas.microsoft.com/office/drawing/2014/main" id="{1130EC8C-3C91-53C1-615E-21ABBE4971C8}"/>
              </a:ext>
            </a:extLst>
          </p:cNvPr>
          <p:cNvCxnSpPr>
            <a:cxnSpLocks/>
            <a:stCxn id="25" idx="6"/>
            <a:endCxn id="26" idx="2"/>
          </p:cNvCxnSpPr>
          <p:nvPr/>
        </p:nvCxnSpPr>
        <p:spPr>
          <a:xfrm>
            <a:off x="3842046" y="1879843"/>
            <a:ext cx="4214204" cy="12688"/>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35" name="文本框 34">
            <a:extLst>
              <a:ext uri="{FF2B5EF4-FFF2-40B4-BE49-F238E27FC236}">
                <a16:creationId xmlns:a16="http://schemas.microsoft.com/office/drawing/2014/main" id="{7A02C573-26DA-90BB-8130-5DC2EA1C882F}"/>
              </a:ext>
            </a:extLst>
          </p:cNvPr>
          <p:cNvSpPr txBox="1"/>
          <p:nvPr/>
        </p:nvSpPr>
        <p:spPr>
          <a:xfrm>
            <a:off x="4292462" y="2874667"/>
            <a:ext cx="3313372" cy="400110"/>
          </a:xfrm>
          <a:prstGeom prst="rect">
            <a:avLst/>
          </a:prstGeom>
          <a:noFill/>
        </p:spPr>
        <p:txBody>
          <a:bodyPr wrap="square" rtlCol="0">
            <a:spAutoFit/>
          </a:bodyPr>
          <a:lstStyle/>
          <a:p>
            <a:r>
              <a:rPr kumimoji="1" lang="en-US" altLang="zh-CN" sz="2000" dirty="0">
                <a:latin typeface="Palatino Linotype" panose="02040502050505030304" pitchFamily="18" charset="0"/>
              </a:rPr>
              <a:t>The Racial Gap in Callback</a:t>
            </a:r>
            <a:endParaRPr kumimoji="1" lang="zh-CN" altLang="en-US" sz="2000" dirty="0">
              <a:latin typeface="Palatino Linotype" panose="02040502050505030304" pitchFamily="18" charset="0"/>
            </a:endParaRPr>
          </a:p>
        </p:txBody>
      </p:sp>
      <p:cxnSp>
        <p:nvCxnSpPr>
          <p:cNvPr id="52" name="直线箭头连接符 51">
            <a:extLst>
              <a:ext uri="{FF2B5EF4-FFF2-40B4-BE49-F238E27FC236}">
                <a16:creationId xmlns:a16="http://schemas.microsoft.com/office/drawing/2014/main" id="{7D65BCA8-B99F-50F8-54BA-A6081FF80D65}"/>
              </a:ext>
            </a:extLst>
          </p:cNvPr>
          <p:cNvCxnSpPr>
            <a:stCxn id="27" idx="0"/>
            <a:endCxn id="34" idx="2"/>
          </p:cNvCxnSpPr>
          <p:nvPr/>
        </p:nvCxnSpPr>
        <p:spPr>
          <a:xfrm flipV="1">
            <a:off x="2533740" y="3370746"/>
            <a:ext cx="3434353" cy="1267892"/>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54" name="直线箭头连接符 53">
            <a:extLst>
              <a:ext uri="{FF2B5EF4-FFF2-40B4-BE49-F238E27FC236}">
                <a16:creationId xmlns:a16="http://schemas.microsoft.com/office/drawing/2014/main" id="{AE26769F-0CE7-B006-27B1-B6E4AD7920EE}"/>
              </a:ext>
            </a:extLst>
          </p:cNvPr>
          <p:cNvCxnSpPr>
            <a:stCxn id="31" idx="0"/>
            <a:endCxn id="34" idx="2"/>
          </p:cNvCxnSpPr>
          <p:nvPr/>
        </p:nvCxnSpPr>
        <p:spPr>
          <a:xfrm flipH="1" flipV="1">
            <a:off x="5968093" y="3370746"/>
            <a:ext cx="127907" cy="1278238"/>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56" name="直线箭头连接符 55">
            <a:extLst>
              <a:ext uri="{FF2B5EF4-FFF2-40B4-BE49-F238E27FC236}">
                <a16:creationId xmlns:a16="http://schemas.microsoft.com/office/drawing/2014/main" id="{BF273888-C20F-8E08-4FA7-ADDF37130645}"/>
              </a:ext>
            </a:extLst>
          </p:cNvPr>
          <p:cNvCxnSpPr>
            <a:stCxn id="28" idx="0"/>
            <a:endCxn id="34" idx="2"/>
          </p:cNvCxnSpPr>
          <p:nvPr/>
        </p:nvCxnSpPr>
        <p:spPr>
          <a:xfrm flipH="1" flipV="1">
            <a:off x="5968093" y="3370746"/>
            <a:ext cx="3477911" cy="1135194"/>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sp>
        <p:nvSpPr>
          <p:cNvPr id="57" name="椭圆 56">
            <a:extLst>
              <a:ext uri="{FF2B5EF4-FFF2-40B4-BE49-F238E27FC236}">
                <a16:creationId xmlns:a16="http://schemas.microsoft.com/office/drawing/2014/main" id="{046536C7-D354-D001-47B5-ACB3B998BB46}"/>
              </a:ext>
            </a:extLst>
          </p:cNvPr>
          <p:cNvSpPr/>
          <p:nvPr/>
        </p:nvSpPr>
        <p:spPr>
          <a:xfrm>
            <a:off x="11119759" y="244929"/>
            <a:ext cx="326572"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0E83F518-06AF-FA8D-7591-0CD736035848}"/>
              </a:ext>
            </a:extLst>
          </p:cNvPr>
          <p:cNvSpPr/>
          <p:nvPr/>
        </p:nvSpPr>
        <p:spPr>
          <a:xfrm>
            <a:off x="11119759" y="669470"/>
            <a:ext cx="326572" cy="3265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59" name="文本框 58">
            <a:extLst>
              <a:ext uri="{FF2B5EF4-FFF2-40B4-BE49-F238E27FC236}">
                <a16:creationId xmlns:a16="http://schemas.microsoft.com/office/drawing/2014/main" id="{D802D83B-0E7E-6949-7AB2-04953CC3EAAE}"/>
              </a:ext>
            </a:extLst>
          </p:cNvPr>
          <p:cNvSpPr txBox="1"/>
          <p:nvPr/>
        </p:nvSpPr>
        <p:spPr>
          <a:xfrm>
            <a:off x="11446331" y="669470"/>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IV</a:t>
            </a:r>
            <a:endParaRPr kumimoji="1" lang="zh-CN" altLang="en-US" dirty="0">
              <a:latin typeface="Palatino Linotype" panose="02040502050505030304" pitchFamily="18" charset="0"/>
            </a:endParaRPr>
          </a:p>
        </p:txBody>
      </p:sp>
      <p:sp>
        <p:nvSpPr>
          <p:cNvPr id="60" name="文本框 59">
            <a:extLst>
              <a:ext uri="{FF2B5EF4-FFF2-40B4-BE49-F238E27FC236}">
                <a16:creationId xmlns:a16="http://schemas.microsoft.com/office/drawing/2014/main" id="{EEC24A43-E5A1-5115-3745-DF4BF801753E}"/>
              </a:ext>
            </a:extLst>
          </p:cNvPr>
          <p:cNvSpPr txBox="1"/>
          <p:nvPr/>
        </p:nvSpPr>
        <p:spPr>
          <a:xfrm>
            <a:off x="11446331" y="223548"/>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DV</a:t>
            </a:r>
            <a:endParaRPr kumimoji="1" lang="zh-CN" altLang="en-US" dirty="0">
              <a:latin typeface="Palatino Linotype" panose="02040502050505030304" pitchFamily="18" charset="0"/>
            </a:endParaRPr>
          </a:p>
        </p:txBody>
      </p:sp>
      <p:sp>
        <p:nvSpPr>
          <p:cNvPr id="4" name="文本框 3">
            <a:extLst>
              <a:ext uri="{FF2B5EF4-FFF2-40B4-BE49-F238E27FC236}">
                <a16:creationId xmlns:a16="http://schemas.microsoft.com/office/drawing/2014/main" id="{F8D158DB-F027-A2F7-A46E-8E8BFD6DC0B7}"/>
              </a:ext>
            </a:extLst>
          </p:cNvPr>
          <p:cNvSpPr txBox="1"/>
          <p:nvPr/>
        </p:nvSpPr>
        <p:spPr>
          <a:xfrm>
            <a:off x="4874273" y="1393312"/>
            <a:ext cx="2293579"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WA 1/10</a:t>
            </a:r>
            <a:endParaRPr kumimoji="1" lang="zh-CN" altLang="en-US" sz="2400" dirty="0">
              <a:latin typeface="Iowan Old Style Roman" panose="02040602040506020204" pitchFamily="18" charset="0"/>
            </a:endParaRPr>
          </a:p>
        </p:txBody>
      </p:sp>
      <p:sp>
        <p:nvSpPr>
          <p:cNvPr id="32" name="文本框 31">
            <a:extLst>
              <a:ext uri="{FF2B5EF4-FFF2-40B4-BE49-F238E27FC236}">
                <a16:creationId xmlns:a16="http://schemas.microsoft.com/office/drawing/2014/main" id="{9221AFC4-EA17-4B75-9308-AB2DE7B37E67}"/>
              </a:ext>
            </a:extLst>
          </p:cNvPr>
          <p:cNvSpPr txBox="1"/>
          <p:nvPr/>
        </p:nvSpPr>
        <p:spPr>
          <a:xfrm>
            <a:off x="4943299" y="1950946"/>
            <a:ext cx="2293579"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AA 1/15</a:t>
            </a:r>
            <a:endParaRPr kumimoji="1" lang="zh-CN" altLang="en-US" sz="2400" dirty="0">
              <a:latin typeface="Iowan Old Style Roman" panose="02040602040506020204" pitchFamily="18" charset="0"/>
            </a:endParaRPr>
          </a:p>
        </p:txBody>
      </p:sp>
      <p:sp>
        <p:nvSpPr>
          <p:cNvPr id="36" name="文本框 35">
            <a:extLst>
              <a:ext uri="{FF2B5EF4-FFF2-40B4-BE49-F238E27FC236}">
                <a16:creationId xmlns:a16="http://schemas.microsoft.com/office/drawing/2014/main" id="{5A3EA43D-9C82-F607-6FA3-A64C999C744E}"/>
              </a:ext>
            </a:extLst>
          </p:cNvPr>
          <p:cNvSpPr txBox="1"/>
          <p:nvPr/>
        </p:nvSpPr>
        <p:spPr>
          <a:xfrm>
            <a:off x="60740" y="-23037"/>
            <a:ext cx="2981650" cy="1077218"/>
          </a:xfrm>
          <a:prstGeom prst="rect">
            <a:avLst/>
          </a:prstGeom>
          <a:noFill/>
        </p:spPr>
        <p:txBody>
          <a:bodyPr wrap="square" rtlCol="0">
            <a:spAutoFit/>
          </a:bodyPr>
          <a:lstStyle/>
          <a:p>
            <a:r>
              <a:rPr kumimoji="1" lang="en-US" altLang="zh-CN" sz="3200" dirty="0">
                <a:solidFill>
                  <a:srgbClr val="FF0000"/>
                </a:solidFill>
                <a:latin typeface="Iowan Old Style Roman" panose="02040602040506020204" pitchFamily="18" charset="0"/>
              </a:rPr>
              <a:t>Finding 2&amp;3&amp;4</a:t>
            </a:r>
            <a:endParaRPr kumimoji="1" lang="zh-CN" altLang="en-US" sz="3200" dirty="0">
              <a:solidFill>
                <a:srgbClr val="FF0000"/>
              </a:solidFill>
              <a:latin typeface="Iowan Old Style Roman" panose="02040602040506020204" pitchFamily="18" charset="0"/>
            </a:endParaRPr>
          </a:p>
        </p:txBody>
      </p:sp>
      <p:sp>
        <p:nvSpPr>
          <p:cNvPr id="37" name="文本框 36">
            <a:extLst>
              <a:ext uri="{FF2B5EF4-FFF2-40B4-BE49-F238E27FC236}">
                <a16:creationId xmlns:a16="http://schemas.microsoft.com/office/drawing/2014/main" id="{D2E03598-BE23-1118-D99A-4CD48C8BE158}"/>
              </a:ext>
            </a:extLst>
          </p:cNvPr>
          <p:cNvSpPr txBox="1"/>
          <p:nvPr/>
        </p:nvSpPr>
        <p:spPr>
          <a:xfrm rot="20343553">
            <a:off x="2995918" y="3750589"/>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Widening the gap</a:t>
            </a:r>
            <a:endParaRPr kumimoji="1" lang="zh-CN" altLang="en-US" sz="1600" dirty="0">
              <a:latin typeface="Iowan Old Style Roman" panose="02040602040506020204" pitchFamily="18" charset="0"/>
            </a:endParaRPr>
          </a:p>
        </p:txBody>
      </p:sp>
      <p:sp>
        <p:nvSpPr>
          <p:cNvPr id="38" name="文本框 37">
            <a:extLst>
              <a:ext uri="{FF2B5EF4-FFF2-40B4-BE49-F238E27FC236}">
                <a16:creationId xmlns:a16="http://schemas.microsoft.com/office/drawing/2014/main" id="{39D6A322-8911-5B8F-AC99-9F0237F0DC34}"/>
              </a:ext>
            </a:extLst>
          </p:cNvPr>
          <p:cNvSpPr txBox="1"/>
          <p:nvPr/>
        </p:nvSpPr>
        <p:spPr>
          <a:xfrm>
            <a:off x="5036328" y="4054921"/>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Widening the gap</a:t>
            </a:r>
            <a:endParaRPr kumimoji="1" lang="zh-CN" altLang="en-US" sz="1600" dirty="0">
              <a:latin typeface="Iowan Old Style Roman" panose="02040602040506020204" pitchFamily="18" charset="0"/>
            </a:endParaRPr>
          </a:p>
        </p:txBody>
      </p:sp>
      <p:sp>
        <p:nvSpPr>
          <p:cNvPr id="39" name="文本框 38">
            <a:extLst>
              <a:ext uri="{FF2B5EF4-FFF2-40B4-BE49-F238E27FC236}">
                <a16:creationId xmlns:a16="http://schemas.microsoft.com/office/drawing/2014/main" id="{D1C656C6-4410-B2DB-7CAB-FD72E229D3AA}"/>
              </a:ext>
            </a:extLst>
          </p:cNvPr>
          <p:cNvSpPr txBox="1"/>
          <p:nvPr/>
        </p:nvSpPr>
        <p:spPr>
          <a:xfrm rot="1087118">
            <a:off x="7379421" y="3831639"/>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no difference</a:t>
            </a:r>
            <a:endParaRPr kumimoji="1" lang="zh-CN" altLang="en-US" sz="1600" dirty="0">
              <a:latin typeface="Iowan Old Style Roman" panose="02040602040506020204" pitchFamily="18" charset="0"/>
            </a:endParaRPr>
          </a:p>
        </p:txBody>
      </p:sp>
    </p:spTree>
    <p:extLst>
      <p:ext uri="{BB962C8B-B14F-4D97-AF65-F5344CB8AC3E}">
        <p14:creationId xmlns:p14="http://schemas.microsoft.com/office/powerpoint/2010/main" val="4053233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箭头连接符 4">
            <a:extLst>
              <a:ext uri="{FF2B5EF4-FFF2-40B4-BE49-F238E27FC236}">
                <a16:creationId xmlns:a16="http://schemas.microsoft.com/office/drawing/2014/main" id="{D7FA6261-034A-C882-932D-A45E46978A20}"/>
              </a:ext>
            </a:extLst>
          </p:cNvPr>
          <p:cNvCxnSpPr/>
          <p:nvPr/>
        </p:nvCxnSpPr>
        <p:spPr>
          <a:xfrm>
            <a:off x="3004457" y="5094514"/>
            <a:ext cx="5094514" cy="0"/>
          </a:xfrm>
          <a:prstGeom prst="straightConnector1">
            <a:avLst/>
          </a:prstGeom>
          <a:ln w="41275">
            <a:tailEnd type="triangle" w="lg" len="lg"/>
          </a:ln>
        </p:spPr>
        <p:style>
          <a:lnRef idx="1">
            <a:schemeClr val="dk1"/>
          </a:lnRef>
          <a:fillRef idx="0">
            <a:schemeClr val="dk1"/>
          </a:fillRef>
          <a:effectRef idx="0">
            <a:schemeClr val="dk1"/>
          </a:effectRef>
          <a:fontRef idx="minor">
            <a:schemeClr val="tx1"/>
          </a:fontRef>
        </p:style>
      </p:cxnSp>
      <p:cxnSp>
        <p:nvCxnSpPr>
          <p:cNvPr id="6" name="直线箭头连接符 5">
            <a:extLst>
              <a:ext uri="{FF2B5EF4-FFF2-40B4-BE49-F238E27FC236}">
                <a16:creationId xmlns:a16="http://schemas.microsoft.com/office/drawing/2014/main" id="{D2A5C266-0BE3-246F-D13F-AE3D5CA70943}"/>
              </a:ext>
            </a:extLst>
          </p:cNvPr>
          <p:cNvCxnSpPr>
            <a:cxnSpLocks/>
          </p:cNvCxnSpPr>
          <p:nvPr/>
        </p:nvCxnSpPr>
        <p:spPr>
          <a:xfrm flipV="1">
            <a:off x="3347357" y="996043"/>
            <a:ext cx="0" cy="4474028"/>
          </a:xfrm>
          <a:prstGeom prst="straightConnector1">
            <a:avLst/>
          </a:prstGeom>
          <a:ln w="41275">
            <a:tailEnd type="triangle" w="lg" len="lg"/>
          </a:ln>
        </p:spPr>
        <p:style>
          <a:lnRef idx="1">
            <a:schemeClr val="dk1"/>
          </a:lnRef>
          <a:fillRef idx="0">
            <a:schemeClr val="dk1"/>
          </a:fillRef>
          <a:effectRef idx="0">
            <a:schemeClr val="dk1"/>
          </a:effectRef>
          <a:fontRef idx="minor">
            <a:schemeClr val="tx1"/>
          </a:fontRef>
        </p:style>
      </p:cxnSp>
      <p:sp>
        <p:nvSpPr>
          <p:cNvPr id="9" name="三角形 8">
            <a:extLst>
              <a:ext uri="{FF2B5EF4-FFF2-40B4-BE49-F238E27FC236}">
                <a16:creationId xmlns:a16="http://schemas.microsoft.com/office/drawing/2014/main" id="{EC3AB225-DBEC-C694-85AA-37EAC293408C}"/>
              </a:ext>
            </a:extLst>
          </p:cNvPr>
          <p:cNvSpPr/>
          <p:nvPr/>
        </p:nvSpPr>
        <p:spPr>
          <a:xfrm>
            <a:off x="4296397" y="3081398"/>
            <a:ext cx="337457" cy="3102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三角形 9">
            <a:extLst>
              <a:ext uri="{FF2B5EF4-FFF2-40B4-BE49-F238E27FC236}">
                <a16:creationId xmlns:a16="http://schemas.microsoft.com/office/drawing/2014/main" id="{74F845F6-E7E7-172F-6D54-509354875ADF}"/>
              </a:ext>
            </a:extLst>
          </p:cNvPr>
          <p:cNvSpPr/>
          <p:nvPr/>
        </p:nvSpPr>
        <p:spPr>
          <a:xfrm>
            <a:off x="5863940" y="1298123"/>
            <a:ext cx="337457" cy="3102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圆角矩形 10">
            <a:extLst>
              <a:ext uri="{FF2B5EF4-FFF2-40B4-BE49-F238E27FC236}">
                <a16:creationId xmlns:a16="http://schemas.microsoft.com/office/drawing/2014/main" id="{3748810A-B1C9-52FC-359C-27A6B5B89742}"/>
              </a:ext>
            </a:extLst>
          </p:cNvPr>
          <p:cNvSpPr/>
          <p:nvPr/>
        </p:nvSpPr>
        <p:spPr>
          <a:xfrm>
            <a:off x="4315446" y="4383498"/>
            <a:ext cx="299358" cy="19594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圆角矩形 11">
            <a:extLst>
              <a:ext uri="{FF2B5EF4-FFF2-40B4-BE49-F238E27FC236}">
                <a16:creationId xmlns:a16="http://schemas.microsoft.com/office/drawing/2014/main" id="{89FC1849-0C23-8A61-4658-0E9CB142532C}"/>
              </a:ext>
            </a:extLst>
          </p:cNvPr>
          <p:cNvSpPr/>
          <p:nvPr/>
        </p:nvSpPr>
        <p:spPr>
          <a:xfrm>
            <a:off x="5964632" y="3812604"/>
            <a:ext cx="299358" cy="19594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 name="直线连接符 15">
            <a:extLst>
              <a:ext uri="{FF2B5EF4-FFF2-40B4-BE49-F238E27FC236}">
                <a16:creationId xmlns:a16="http://schemas.microsoft.com/office/drawing/2014/main" id="{A825B600-FF5D-E5A8-5062-1B02A56EA07C}"/>
              </a:ext>
            </a:extLst>
          </p:cNvPr>
          <p:cNvCxnSpPr/>
          <p:nvPr/>
        </p:nvCxnSpPr>
        <p:spPr>
          <a:xfrm flipV="1">
            <a:off x="4046026" y="3730960"/>
            <a:ext cx="2530928" cy="865414"/>
          </a:xfrm>
          <a:prstGeom prst="line">
            <a:avLst/>
          </a:prstGeom>
          <a:ln w="25400"/>
        </p:spPr>
        <p:style>
          <a:lnRef idx="1">
            <a:schemeClr val="accent2"/>
          </a:lnRef>
          <a:fillRef idx="0">
            <a:schemeClr val="accent2"/>
          </a:fillRef>
          <a:effectRef idx="0">
            <a:schemeClr val="accent2"/>
          </a:effectRef>
          <a:fontRef idx="minor">
            <a:schemeClr val="tx1"/>
          </a:fontRef>
        </p:style>
      </p:cxnSp>
      <p:cxnSp>
        <p:nvCxnSpPr>
          <p:cNvPr id="18" name="直线连接符 17">
            <a:extLst>
              <a:ext uri="{FF2B5EF4-FFF2-40B4-BE49-F238E27FC236}">
                <a16:creationId xmlns:a16="http://schemas.microsoft.com/office/drawing/2014/main" id="{835106FF-7B12-D235-7B4B-863CA67ABE46}"/>
              </a:ext>
            </a:extLst>
          </p:cNvPr>
          <p:cNvCxnSpPr/>
          <p:nvPr/>
        </p:nvCxnSpPr>
        <p:spPr>
          <a:xfrm flipV="1">
            <a:off x="3948549" y="1219205"/>
            <a:ext cx="2315441" cy="2593399"/>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75600951-A9C5-9254-F49D-66B2BB11A067}"/>
              </a:ext>
            </a:extLst>
          </p:cNvPr>
          <p:cNvSpPr txBox="1"/>
          <p:nvPr/>
        </p:nvSpPr>
        <p:spPr>
          <a:xfrm>
            <a:off x="8098970" y="5250873"/>
            <a:ext cx="2056405" cy="369332"/>
          </a:xfrm>
          <a:prstGeom prst="rect">
            <a:avLst/>
          </a:prstGeom>
          <a:noFill/>
        </p:spPr>
        <p:txBody>
          <a:bodyPr wrap="square" rtlCol="0">
            <a:spAutoFit/>
          </a:bodyPr>
          <a:lstStyle/>
          <a:p>
            <a:r>
              <a:rPr kumimoji="1" lang="en-US" altLang="zh-CN" dirty="0">
                <a:latin typeface="Iowan Old Style Roman" panose="02040602040506020204" pitchFamily="18" charset="0"/>
              </a:rPr>
              <a:t>Quality/Wealth</a:t>
            </a:r>
            <a:endParaRPr kumimoji="1" lang="zh-CN" altLang="en-US" dirty="0">
              <a:latin typeface="Iowan Old Style Roman" panose="02040602040506020204" pitchFamily="18" charset="0"/>
            </a:endParaRPr>
          </a:p>
        </p:txBody>
      </p:sp>
      <p:sp>
        <p:nvSpPr>
          <p:cNvPr id="20" name="文本框 19">
            <a:extLst>
              <a:ext uri="{FF2B5EF4-FFF2-40B4-BE49-F238E27FC236}">
                <a16:creationId xmlns:a16="http://schemas.microsoft.com/office/drawing/2014/main" id="{0BFBAB64-D1DD-422F-FA8B-9FB47F039BF0}"/>
              </a:ext>
            </a:extLst>
          </p:cNvPr>
          <p:cNvSpPr txBox="1"/>
          <p:nvPr/>
        </p:nvSpPr>
        <p:spPr>
          <a:xfrm>
            <a:off x="2266207" y="789709"/>
            <a:ext cx="1169720" cy="369332"/>
          </a:xfrm>
          <a:prstGeom prst="rect">
            <a:avLst/>
          </a:prstGeom>
          <a:noFill/>
        </p:spPr>
        <p:txBody>
          <a:bodyPr wrap="square" rtlCol="0">
            <a:spAutoFit/>
          </a:bodyPr>
          <a:lstStyle/>
          <a:p>
            <a:r>
              <a:rPr kumimoji="1" lang="en-US" altLang="zh-CN" dirty="0">
                <a:latin typeface="Iowan Old Style Roman" panose="02040602040506020204" pitchFamily="18" charset="0"/>
              </a:rPr>
              <a:t>Callback</a:t>
            </a:r>
            <a:endParaRPr kumimoji="1" lang="zh-CN" altLang="en-US" dirty="0">
              <a:latin typeface="Iowan Old Style Roman" panose="02040602040506020204" pitchFamily="18" charset="0"/>
            </a:endParaRPr>
          </a:p>
        </p:txBody>
      </p:sp>
      <p:sp>
        <p:nvSpPr>
          <p:cNvPr id="22" name="三角形 21">
            <a:extLst>
              <a:ext uri="{FF2B5EF4-FFF2-40B4-BE49-F238E27FC236}">
                <a16:creationId xmlns:a16="http://schemas.microsoft.com/office/drawing/2014/main" id="{1CFD95E7-955B-BAFF-AC5A-88244CDF1404}"/>
              </a:ext>
            </a:extLst>
          </p:cNvPr>
          <p:cNvSpPr/>
          <p:nvPr/>
        </p:nvSpPr>
        <p:spPr>
          <a:xfrm>
            <a:off x="7587182" y="891691"/>
            <a:ext cx="337457" cy="3102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圆角矩形 22">
            <a:extLst>
              <a:ext uri="{FF2B5EF4-FFF2-40B4-BE49-F238E27FC236}">
                <a16:creationId xmlns:a16="http://schemas.microsoft.com/office/drawing/2014/main" id="{734761CA-EFE6-0E75-7183-370AABE22CF5}"/>
              </a:ext>
            </a:extLst>
          </p:cNvPr>
          <p:cNvSpPr/>
          <p:nvPr/>
        </p:nvSpPr>
        <p:spPr>
          <a:xfrm>
            <a:off x="7606232" y="1451004"/>
            <a:ext cx="299358" cy="19594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A01A6665-7830-FCB8-DF29-9BD4B37BCBF2}"/>
              </a:ext>
            </a:extLst>
          </p:cNvPr>
          <p:cNvSpPr txBox="1"/>
          <p:nvPr/>
        </p:nvSpPr>
        <p:spPr>
          <a:xfrm>
            <a:off x="8229600" y="891691"/>
            <a:ext cx="914400" cy="369332"/>
          </a:xfrm>
          <a:prstGeom prst="rect">
            <a:avLst/>
          </a:prstGeom>
          <a:noFill/>
        </p:spPr>
        <p:txBody>
          <a:bodyPr wrap="square" rtlCol="0">
            <a:spAutoFit/>
          </a:bodyPr>
          <a:lstStyle/>
          <a:p>
            <a:r>
              <a:rPr kumimoji="1" lang="en-US" altLang="zh-CN" dirty="0">
                <a:latin typeface="Iowan Old Style Roman" panose="02040602040506020204" pitchFamily="18" charset="0"/>
              </a:rPr>
              <a:t>WA</a:t>
            </a:r>
            <a:endParaRPr kumimoji="1" lang="zh-CN" altLang="en-US" dirty="0">
              <a:latin typeface="Iowan Old Style Roman" panose="02040602040506020204" pitchFamily="18" charset="0"/>
            </a:endParaRPr>
          </a:p>
        </p:txBody>
      </p:sp>
      <p:sp>
        <p:nvSpPr>
          <p:cNvPr id="25" name="文本框 24">
            <a:extLst>
              <a:ext uri="{FF2B5EF4-FFF2-40B4-BE49-F238E27FC236}">
                <a16:creationId xmlns:a16="http://schemas.microsoft.com/office/drawing/2014/main" id="{DEC1E9BD-5C5D-2AC4-8606-DA2D9995A91C}"/>
              </a:ext>
            </a:extLst>
          </p:cNvPr>
          <p:cNvSpPr txBox="1"/>
          <p:nvPr/>
        </p:nvSpPr>
        <p:spPr>
          <a:xfrm>
            <a:off x="8229600" y="1390454"/>
            <a:ext cx="914400" cy="369332"/>
          </a:xfrm>
          <a:prstGeom prst="rect">
            <a:avLst/>
          </a:prstGeom>
          <a:noFill/>
        </p:spPr>
        <p:txBody>
          <a:bodyPr wrap="square" rtlCol="0">
            <a:spAutoFit/>
          </a:bodyPr>
          <a:lstStyle/>
          <a:p>
            <a:r>
              <a:rPr kumimoji="1" lang="en-US" altLang="zh-CN" dirty="0">
                <a:latin typeface="Iowan Old Style Roman" panose="02040602040506020204" pitchFamily="18" charset="0"/>
              </a:rPr>
              <a:t>AA</a:t>
            </a:r>
            <a:endParaRPr kumimoji="1" lang="zh-CN" altLang="en-US" dirty="0">
              <a:latin typeface="Iowan Old Style Roman" panose="02040602040506020204" pitchFamily="18" charset="0"/>
            </a:endParaRPr>
          </a:p>
        </p:txBody>
      </p:sp>
      <p:sp>
        <p:nvSpPr>
          <p:cNvPr id="26" name="文本框 25">
            <a:extLst>
              <a:ext uri="{FF2B5EF4-FFF2-40B4-BE49-F238E27FC236}">
                <a16:creationId xmlns:a16="http://schemas.microsoft.com/office/drawing/2014/main" id="{4A512447-CA61-D3FC-4481-260ACF08D557}"/>
              </a:ext>
            </a:extLst>
          </p:cNvPr>
          <p:cNvSpPr txBox="1"/>
          <p:nvPr/>
        </p:nvSpPr>
        <p:spPr>
          <a:xfrm>
            <a:off x="60740" y="-23037"/>
            <a:ext cx="2981650" cy="584775"/>
          </a:xfrm>
          <a:prstGeom prst="rect">
            <a:avLst/>
          </a:prstGeom>
          <a:noFill/>
        </p:spPr>
        <p:txBody>
          <a:bodyPr wrap="square" rtlCol="0">
            <a:spAutoFit/>
          </a:bodyPr>
          <a:lstStyle/>
          <a:p>
            <a:r>
              <a:rPr kumimoji="1" lang="en-US" altLang="zh-CN" sz="3200" dirty="0">
                <a:solidFill>
                  <a:srgbClr val="FF0000"/>
                </a:solidFill>
                <a:latin typeface="Iowan Old Style Roman" panose="02040602040506020204" pitchFamily="18" charset="0"/>
              </a:rPr>
              <a:t>Finding 2&amp;3</a:t>
            </a:r>
            <a:endParaRPr kumimoji="1" lang="zh-CN" altLang="en-US" sz="3200" dirty="0">
              <a:solidFill>
                <a:srgbClr val="FF0000"/>
              </a:solidFill>
              <a:latin typeface="Iowan Old Style Roman" panose="02040602040506020204" pitchFamily="18" charset="0"/>
            </a:endParaRPr>
          </a:p>
        </p:txBody>
      </p:sp>
      <p:cxnSp>
        <p:nvCxnSpPr>
          <p:cNvPr id="27" name="直线连接符 26">
            <a:extLst>
              <a:ext uri="{FF2B5EF4-FFF2-40B4-BE49-F238E27FC236}">
                <a16:creationId xmlns:a16="http://schemas.microsoft.com/office/drawing/2014/main" id="{9F29077D-06A7-7114-7C35-696D45DA288B}"/>
              </a:ext>
            </a:extLst>
          </p:cNvPr>
          <p:cNvCxnSpPr>
            <a:cxnSpLocks/>
          </p:cNvCxnSpPr>
          <p:nvPr/>
        </p:nvCxnSpPr>
        <p:spPr>
          <a:xfrm>
            <a:off x="7462319" y="1577322"/>
            <a:ext cx="581231" cy="0"/>
          </a:xfrm>
          <a:prstGeom prst="line">
            <a:avLst/>
          </a:prstGeom>
          <a:ln w="25400"/>
        </p:spPr>
        <p:style>
          <a:lnRef idx="1">
            <a:schemeClr val="accent2"/>
          </a:lnRef>
          <a:fillRef idx="0">
            <a:schemeClr val="accent2"/>
          </a:fillRef>
          <a:effectRef idx="0">
            <a:schemeClr val="accent2"/>
          </a:effectRef>
          <a:fontRef idx="minor">
            <a:schemeClr val="tx1"/>
          </a:fontRef>
        </p:style>
      </p:cxnSp>
      <p:cxnSp>
        <p:nvCxnSpPr>
          <p:cNvPr id="29" name="直线连接符 28">
            <a:extLst>
              <a:ext uri="{FF2B5EF4-FFF2-40B4-BE49-F238E27FC236}">
                <a16:creationId xmlns:a16="http://schemas.microsoft.com/office/drawing/2014/main" id="{B1A694D1-9048-AF0A-3F37-CFE691DB0E30}"/>
              </a:ext>
            </a:extLst>
          </p:cNvPr>
          <p:cNvCxnSpPr>
            <a:cxnSpLocks/>
          </p:cNvCxnSpPr>
          <p:nvPr/>
        </p:nvCxnSpPr>
        <p:spPr>
          <a:xfrm>
            <a:off x="7412184" y="1075448"/>
            <a:ext cx="686786" cy="22174"/>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699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箭头连接符 4">
            <a:extLst>
              <a:ext uri="{FF2B5EF4-FFF2-40B4-BE49-F238E27FC236}">
                <a16:creationId xmlns:a16="http://schemas.microsoft.com/office/drawing/2014/main" id="{D7FA6261-034A-C882-932D-A45E46978A20}"/>
              </a:ext>
            </a:extLst>
          </p:cNvPr>
          <p:cNvCxnSpPr/>
          <p:nvPr/>
        </p:nvCxnSpPr>
        <p:spPr>
          <a:xfrm>
            <a:off x="3004457" y="5094514"/>
            <a:ext cx="5094514" cy="0"/>
          </a:xfrm>
          <a:prstGeom prst="straightConnector1">
            <a:avLst/>
          </a:prstGeom>
          <a:ln w="41275">
            <a:tailEnd type="triangle" w="lg" len="lg"/>
          </a:ln>
        </p:spPr>
        <p:style>
          <a:lnRef idx="1">
            <a:schemeClr val="dk1"/>
          </a:lnRef>
          <a:fillRef idx="0">
            <a:schemeClr val="dk1"/>
          </a:fillRef>
          <a:effectRef idx="0">
            <a:schemeClr val="dk1"/>
          </a:effectRef>
          <a:fontRef idx="minor">
            <a:schemeClr val="tx1"/>
          </a:fontRef>
        </p:style>
      </p:cxnSp>
      <p:cxnSp>
        <p:nvCxnSpPr>
          <p:cNvPr id="6" name="直线箭头连接符 5">
            <a:extLst>
              <a:ext uri="{FF2B5EF4-FFF2-40B4-BE49-F238E27FC236}">
                <a16:creationId xmlns:a16="http://schemas.microsoft.com/office/drawing/2014/main" id="{D2A5C266-0BE3-246F-D13F-AE3D5CA70943}"/>
              </a:ext>
            </a:extLst>
          </p:cNvPr>
          <p:cNvCxnSpPr>
            <a:cxnSpLocks/>
          </p:cNvCxnSpPr>
          <p:nvPr/>
        </p:nvCxnSpPr>
        <p:spPr>
          <a:xfrm flipV="1">
            <a:off x="3347357" y="996043"/>
            <a:ext cx="0" cy="4474028"/>
          </a:xfrm>
          <a:prstGeom prst="straightConnector1">
            <a:avLst/>
          </a:prstGeom>
          <a:ln w="41275">
            <a:tailEnd type="triangle" w="lg" len="lg"/>
          </a:ln>
        </p:spPr>
        <p:style>
          <a:lnRef idx="1">
            <a:schemeClr val="dk1"/>
          </a:lnRef>
          <a:fillRef idx="0">
            <a:schemeClr val="dk1"/>
          </a:fillRef>
          <a:effectRef idx="0">
            <a:schemeClr val="dk1"/>
          </a:effectRef>
          <a:fontRef idx="minor">
            <a:schemeClr val="tx1"/>
          </a:fontRef>
        </p:style>
      </p:cxnSp>
      <p:cxnSp>
        <p:nvCxnSpPr>
          <p:cNvPr id="16" name="直线连接符 15">
            <a:extLst>
              <a:ext uri="{FF2B5EF4-FFF2-40B4-BE49-F238E27FC236}">
                <a16:creationId xmlns:a16="http://schemas.microsoft.com/office/drawing/2014/main" id="{A825B600-FF5D-E5A8-5062-1B02A56EA07C}"/>
              </a:ext>
            </a:extLst>
          </p:cNvPr>
          <p:cNvCxnSpPr>
            <a:cxnSpLocks/>
          </p:cNvCxnSpPr>
          <p:nvPr/>
        </p:nvCxnSpPr>
        <p:spPr>
          <a:xfrm>
            <a:off x="3951763" y="3080032"/>
            <a:ext cx="3363437" cy="0"/>
          </a:xfrm>
          <a:prstGeom prst="line">
            <a:avLst/>
          </a:prstGeom>
          <a:ln w="25400"/>
        </p:spPr>
        <p:style>
          <a:lnRef idx="1">
            <a:schemeClr val="accent2"/>
          </a:lnRef>
          <a:fillRef idx="0">
            <a:schemeClr val="accent2"/>
          </a:fillRef>
          <a:effectRef idx="0">
            <a:schemeClr val="accent2"/>
          </a:effectRef>
          <a:fontRef idx="minor">
            <a:schemeClr val="tx1"/>
          </a:fontRef>
        </p:style>
      </p:cxnSp>
      <p:sp>
        <p:nvSpPr>
          <p:cNvPr id="19" name="文本框 18">
            <a:extLst>
              <a:ext uri="{FF2B5EF4-FFF2-40B4-BE49-F238E27FC236}">
                <a16:creationId xmlns:a16="http://schemas.microsoft.com/office/drawing/2014/main" id="{75600951-A9C5-9254-F49D-66B2BB11A067}"/>
              </a:ext>
            </a:extLst>
          </p:cNvPr>
          <p:cNvSpPr txBox="1"/>
          <p:nvPr/>
        </p:nvSpPr>
        <p:spPr>
          <a:xfrm>
            <a:off x="8098970" y="5250873"/>
            <a:ext cx="2181097" cy="646331"/>
          </a:xfrm>
          <a:prstGeom prst="rect">
            <a:avLst/>
          </a:prstGeom>
          <a:noFill/>
        </p:spPr>
        <p:txBody>
          <a:bodyPr wrap="square" rtlCol="0">
            <a:spAutoFit/>
          </a:bodyPr>
          <a:lstStyle/>
          <a:p>
            <a:r>
              <a:rPr kumimoji="1" lang="en-US" altLang="zh-CN" dirty="0">
                <a:latin typeface="Iowan Old Style Roman" panose="02040602040506020204" pitchFamily="18" charset="0"/>
              </a:rPr>
              <a:t>Job/industry categories</a:t>
            </a:r>
            <a:endParaRPr kumimoji="1" lang="zh-CN" altLang="en-US" dirty="0">
              <a:latin typeface="Iowan Old Style Roman" panose="02040602040506020204" pitchFamily="18" charset="0"/>
            </a:endParaRPr>
          </a:p>
        </p:txBody>
      </p:sp>
      <p:sp>
        <p:nvSpPr>
          <p:cNvPr id="20" name="文本框 19">
            <a:extLst>
              <a:ext uri="{FF2B5EF4-FFF2-40B4-BE49-F238E27FC236}">
                <a16:creationId xmlns:a16="http://schemas.microsoft.com/office/drawing/2014/main" id="{0BFBAB64-D1DD-422F-FA8B-9FB47F039BF0}"/>
              </a:ext>
            </a:extLst>
          </p:cNvPr>
          <p:cNvSpPr txBox="1"/>
          <p:nvPr/>
        </p:nvSpPr>
        <p:spPr>
          <a:xfrm>
            <a:off x="2266207" y="789709"/>
            <a:ext cx="1169720" cy="923330"/>
          </a:xfrm>
          <a:prstGeom prst="rect">
            <a:avLst/>
          </a:prstGeom>
          <a:noFill/>
        </p:spPr>
        <p:txBody>
          <a:bodyPr wrap="square" rtlCol="0">
            <a:spAutoFit/>
          </a:bodyPr>
          <a:lstStyle/>
          <a:p>
            <a:r>
              <a:rPr kumimoji="1" lang="en-US" altLang="zh-CN" dirty="0">
                <a:latin typeface="Iowan Old Style Roman" panose="02040602040506020204" pitchFamily="18" charset="0"/>
              </a:rPr>
              <a:t>Racial Gap in Callback</a:t>
            </a:r>
            <a:endParaRPr kumimoji="1" lang="zh-CN" altLang="en-US" dirty="0">
              <a:latin typeface="Iowan Old Style Roman" panose="02040602040506020204" pitchFamily="18" charset="0"/>
            </a:endParaRPr>
          </a:p>
        </p:txBody>
      </p:sp>
      <p:sp>
        <p:nvSpPr>
          <p:cNvPr id="4" name="文本框 3">
            <a:extLst>
              <a:ext uri="{FF2B5EF4-FFF2-40B4-BE49-F238E27FC236}">
                <a16:creationId xmlns:a16="http://schemas.microsoft.com/office/drawing/2014/main" id="{02EED7DE-D0CD-6E12-380E-1FBCC063D2A9}"/>
              </a:ext>
            </a:extLst>
          </p:cNvPr>
          <p:cNvSpPr txBox="1"/>
          <p:nvPr/>
        </p:nvSpPr>
        <p:spPr>
          <a:xfrm>
            <a:off x="60740" y="-23037"/>
            <a:ext cx="2981650" cy="584775"/>
          </a:xfrm>
          <a:prstGeom prst="rect">
            <a:avLst/>
          </a:prstGeom>
          <a:noFill/>
        </p:spPr>
        <p:txBody>
          <a:bodyPr wrap="square" rtlCol="0">
            <a:spAutoFit/>
          </a:bodyPr>
          <a:lstStyle/>
          <a:p>
            <a:r>
              <a:rPr kumimoji="1" lang="en-US" altLang="zh-CN" sz="3200" dirty="0">
                <a:solidFill>
                  <a:srgbClr val="FF0000"/>
                </a:solidFill>
                <a:latin typeface="Iowan Old Style Roman" panose="02040602040506020204" pitchFamily="18" charset="0"/>
              </a:rPr>
              <a:t>Finding 4</a:t>
            </a:r>
            <a:endParaRPr kumimoji="1" lang="zh-CN" altLang="en-US" sz="3200"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1068156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a:extLst>
              <a:ext uri="{FF2B5EF4-FFF2-40B4-BE49-F238E27FC236}">
                <a16:creationId xmlns:a16="http://schemas.microsoft.com/office/drawing/2014/main" id="{14438881-99B4-D760-E837-0F52988F8C64}"/>
              </a:ext>
            </a:extLst>
          </p:cNvPr>
          <p:cNvSpPr/>
          <p:nvPr/>
        </p:nvSpPr>
        <p:spPr>
          <a:xfrm>
            <a:off x="1191986" y="457200"/>
            <a:ext cx="9552214" cy="2913546"/>
          </a:xfrm>
          <a:prstGeom prst="roundRect">
            <a:avLst/>
          </a:prstGeom>
          <a:ln w="3492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 name="圆角矩形 4">
            <a:extLst>
              <a:ext uri="{FF2B5EF4-FFF2-40B4-BE49-F238E27FC236}">
                <a16:creationId xmlns:a16="http://schemas.microsoft.com/office/drawing/2014/main" id="{EE104D4E-BFCB-6C8F-36A1-4C9B0EDAEF5C}"/>
              </a:ext>
            </a:extLst>
          </p:cNvPr>
          <p:cNvSpPr/>
          <p:nvPr/>
        </p:nvSpPr>
        <p:spPr>
          <a:xfrm>
            <a:off x="-10676077"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0578344"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3937347"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9834564"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3162095"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7936187" y="2099458"/>
            <a:ext cx="3384273" cy="584775"/>
          </a:xfrm>
          <a:prstGeom prst="rect">
            <a:avLst/>
          </a:prstGeom>
          <a:noFill/>
        </p:spPr>
        <p:txBody>
          <a:bodyPr wrap="square" rtlCol="0">
            <a:spAutoFit/>
          </a:bodyPr>
          <a:lstStyle/>
          <a:p>
            <a:r>
              <a:rPr kumimoji="1" lang="en-US" altLang="zh-CN" sz="3200" dirty="0">
                <a:latin typeface="Iowan Old Style Roman" panose="02040602040506020204" pitchFamily="18" charset="0"/>
              </a:rPr>
              <a:t>Field Experiment</a:t>
            </a:r>
            <a:endParaRPr kumimoji="1" lang="zh-CN" altLang="en-US" sz="32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FF11B8DF-3F90-25E2-E184-483B6CF4A789}"/>
              </a:ext>
            </a:extLst>
          </p:cNvPr>
          <p:cNvSpPr txBox="1"/>
          <p:nvPr/>
        </p:nvSpPr>
        <p:spPr>
          <a:xfrm>
            <a:off x="-18619481"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22" name="组合 21">
            <a:extLst>
              <a:ext uri="{FF2B5EF4-FFF2-40B4-BE49-F238E27FC236}">
                <a16:creationId xmlns:a16="http://schemas.microsoft.com/office/drawing/2014/main" id="{2A2CDDA9-0EE9-135B-60D5-EF8D1770AF7E}"/>
              </a:ext>
            </a:extLst>
          </p:cNvPr>
          <p:cNvGrpSpPr/>
          <p:nvPr/>
        </p:nvGrpSpPr>
        <p:grpSpPr>
          <a:xfrm>
            <a:off x="-18278236" y="2486113"/>
            <a:ext cx="1800223" cy="2656169"/>
            <a:chOff x="549846" y="2319748"/>
            <a:chExt cx="1800223" cy="2656169"/>
          </a:xfrm>
        </p:grpSpPr>
        <p:pic>
          <p:nvPicPr>
            <p:cNvPr id="13" name="图片 12">
              <a:extLst>
                <a:ext uri="{FF2B5EF4-FFF2-40B4-BE49-F238E27FC236}">
                  <a16:creationId xmlns:a16="http://schemas.microsoft.com/office/drawing/2014/main" id="{5A46C538-8210-4609-7D83-9D149DA1F2E9}"/>
                </a:ext>
              </a:extLst>
            </p:cNvPr>
            <p:cNvPicPr>
              <a:picLocks noChangeAspect="1"/>
            </p:cNvPicPr>
            <p:nvPr/>
          </p:nvPicPr>
          <p:blipFill rotWithShape="1">
            <a:blip r:embed="rId2"/>
            <a:srcRect l="4558" t="2971" r="-1"/>
            <a:stretch/>
          </p:blipFill>
          <p:spPr>
            <a:xfrm>
              <a:off x="764498" y="2319748"/>
              <a:ext cx="1165903" cy="1702262"/>
            </a:xfrm>
            <a:prstGeom prst="rect">
              <a:avLst/>
            </a:prstGeom>
          </p:spPr>
        </p:pic>
        <p:pic>
          <p:nvPicPr>
            <p:cNvPr id="14" name="图片 13">
              <a:extLst>
                <a:ext uri="{FF2B5EF4-FFF2-40B4-BE49-F238E27FC236}">
                  <a16:creationId xmlns:a16="http://schemas.microsoft.com/office/drawing/2014/main" id="{EEE5DF23-6871-F45E-C4AA-90895F7A9EAC}"/>
                </a:ext>
              </a:extLst>
            </p:cNvPr>
            <p:cNvPicPr>
              <a:picLocks noChangeAspect="1"/>
            </p:cNvPicPr>
            <p:nvPr/>
          </p:nvPicPr>
          <p:blipFill rotWithShape="1">
            <a:blip r:embed="rId2"/>
            <a:srcRect l="4558" t="2971" r="-1"/>
            <a:stretch/>
          </p:blipFill>
          <p:spPr>
            <a:xfrm>
              <a:off x="1184166" y="2637313"/>
              <a:ext cx="1165903" cy="1702262"/>
            </a:xfrm>
            <a:prstGeom prst="rect">
              <a:avLst/>
            </a:prstGeom>
          </p:spPr>
        </p:pic>
        <p:pic>
          <p:nvPicPr>
            <p:cNvPr id="15" name="图片 14">
              <a:extLst>
                <a:ext uri="{FF2B5EF4-FFF2-40B4-BE49-F238E27FC236}">
                  <a16:creationId xmlns:a16="http://schemas.microsoft.com/office/drawing/2014/main" id="{C7DA774F-A50A-A780-967C-57CB5B77B2AD}"/>
                </a:ext>
              </a:extLst>
            </p:cNvPr>
            <p:cNvPicPr>
              <a:picLocks noChangeAspect="1"/>
            </p:cNvPicPr>
            <p:nvPr/>
          </p:nvPicPr>
          <p:blipFill rotWithShape="1">
            <a:blip r:embed="rId2"/>
            <a:srcRect l="4558" t="2971" r="-1"/>
            <a:stretch/>
          </p:blipFill>
          <p:spPr>
            <a:xfrm>
              <a:off x="549846" y="2884105"/>
              <a:ext cx="1165903" cy="1702262"/>
            </a:xfrm>
            <a:prstGeom prst="rect">
              <a:avLst/>
            </a:prstGeom>
          </p:spPr>
        </p:pic>
        <p:pic>
          <p:nvPicPr>
            <p:cNvPr id="16" name="图片 15">
              <a:extLst>
                <a:ext uri="{FF2B5EF4-FFF2-40B4-BE49-F238E27FC236}">
                  <a16:creationId xmlns:a16="http://schemas.microsoft.com/office/drawing/2014/main" id="{2BB6E5C1-4BF3-CBF9-AA3A-33320432EBFE}"/>
                </a:ext>
              </a:extLst>
            </p:cNvPr>
            <p:cNvPicPr>
              <a:picLocks noChangeAspect="1"/>
            </p:cNvPicPr>
            <p:nvPr/>
          </p:nvPicPr>
          <p:blipFill rotWithShape="1">
            <a:blip r:embed="rId2"/>
            <a:srcRect l="4558" t="2971" r="-1"/>
            <a:stretch/>
          </p:blipFill>
          <p:spPr>
            <a:xfrm>
              <a:off x="1052770" y="3273655"/>
              <a:ext cx="1165903" cy="1702262"/>
            </a:xfrm>
            <a:prstGeom prst="rect">
              <a:avLst/>
            </a:prstGeom>
          </p:spPr>
        </p:pic>
      </p:grpSp>
      <p:pic>
        <p:nvPicPr>
          <p:cNvPr id="18" name="图片 17">
            <a:extLst>
              <a:ext uri="{FF2B5EF4-FFF2-40B4-BE49-F238E27FC236}">
                <a16:creationId xmlns:a16="http://schemas.microsoft.com/office/drawing/2014/main" id="{061E27B0-BC49-8E91-C3ED-744A568A6E15}"/>
              </a:ext>
            </a:extLst>
          </p:cNvPr>
          <p:cNvPicPr>
            <a:picLocks noChangeAspect="1"/>
          </p:cNvPicPr>
          <p:nvPr/>
        </p:nvPicPr>
        <p:blipFill rotWithShape="1">
          <a:blip r:embed="rId3"/>
          <a:srcRect l="1353" t="3230" b="1532"/>
          <a:stretch/>
        </p:blipFill>
        <p:spPr>
          <a:xfrm>
            <a:off x="-11324985" y="2851048"/>
            <a:ext cx="3183124" cy="2175370"/>
          </a:xfrm>
          <a:prstGeom prst="rect">
            <a:avLst/>
          </a:prstGeom>
        </p:spPr>
      </p:pic>
      <p:sp>
        <p:nvSpPr>
          <p:cNvPr id="23" name="文本框 22">
            <a:extLst>
              <a:ext uri="{FF2B5EF4-FFF2-40B4-BE49-F238E27FC236}">
                <a16:creationId xmlns:a16="http://schemas.microsoft.com/office/drawing/2014/main" id="{96A7B1E4-0244-9953-095C-ECDAB48F127A}"/>
              </a:ext>
            </a:extLst>
          </p:cNvPr>
          <p:cNvSpPr txBox="1"/>
          <p:nvPr/>
        </p:nvSpPr>
        <p:spPr>
          <a:xfrm>
            <a:off x="-11089769"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4" name="右箭头 23">
            <a:extLst>
              <a:ext uri="{FF2B5EF4-FFF2-40B4-BE49-F238E27FC236}">
                <a16:creationId xmlns:a16="http://schemas.microsoft.com/office/drawing/2014/main" id="{81925813-27E8-DE6D-6FA9-61C24EC8302B}"/>
              </a:ext>
            </a:extLst>
          </p:cNvPr>
          <p:cNvSpPr/>
          <p:nvPr/>
        </p:nvSpPr>
        <p:spPr>
          <a:xfrm>
            <a:off x="-12577672" y="3737771"/>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69DB8D94-1DBA-9617-0C24-B11B30F56D19}"/>
              </a:ext>
            </a:extLst>
          </p:cNvPr>
          <p:cNvSpPr txBox="1"/>
          <p:nvPr/>
        </p:nvSpPr>
        <p:spPr>
          <a:xfrm>
            <a:off x="-18387436"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0" name="文本框 29">
            <a:extLst>
              <a:ext uri="{FF2B5EF4-FFF2-40B4-BE49-F238E27FC236}">
                <a16:creationId xmlns:a16="http://schemas.microsoft.com/office/drawing/2014/main" id="{91AE6A3B-7CF8-A14B-1958-810AE93624CF}"/>
              </a:ext>
            </a:extLst>
          </p:cNvPr>
          <p:cNvSpPr txBox="1"/>
          <p:nvPr/>
        </p:nvSpPr>
        <p:spPr>
          <a:xfrm>
            <a:off x="-11495709"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10" name="圆角矩形 9">
            <a:extLst>
              <a:ext uri="{FF2B5EF4-FFF2-40B4-BE49-F238E27FC236}">
                <a16:creationId xmlns:a16="http://schemas.microsoft.com/office/drawing/2014/main" id="{46D6C0B0-2DEA-3E78-D7F1-26F0251F186B}"/>
              </a:ext>
            </a:extLst>
          </p:cNvPr>
          <p:cNvSpPr/>
          <p:nvPr/>
        </p:nvSpPr>
        <p:spPr>
          <a:xfrm>
            <a:off x="-15840125" y="2703222"/>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AA applicant</a:t>
            </a:r>
            <a:endParaRPr kumimoji="1" lang="zh-CN" altLang="en-US" sz="1400" dirty="0">
              <a:latin typeface="Palatino Linotype" panose="02040502050505030304" pitchFamily="18" charset="0"/>
            </a:endParaRPr>
          </a:p>
        </p:txBody>
      </p:sp>
      <p:sp>
        <p:nvSpPr>
          <p:cNvPr id="11" name="圆角矩形 10">
            <a:extLst>
              <a:ext uri="{FF2B5EF4-FFF2-40B4-BE49-F238E27FC236}">
                <a16:creationId xmlns:a16="http://schemas.microsoft.com/office/drawing/2014/main" id="{D0F38968-C6B8-A90D-289D-2F6BAAF76026}"/>
              </a:ext>
            </a:extLst>
          </p:cNvPr>
          <p:cNvSpPr/>
          <p:nvPr/>
        </p:nvSpPr>
        <p:spPr>
          <a:xfrm>
            <a:off x="-15855115" y="3362789"/>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AA applicant</a:t>
            </a:r>
            <a:endParaRPr kumimoji="1" lang="zh-CN" altLang="en-US" sz="1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A985FDF4-BF93-7188-C0D9-66EFC63A2375}"/>
              </a:ext>
            </a:extLst>
          </p:cNvPr>
          <p:cNvSpPr/>
          <p:nvPr/>
        </p:nvSpPr>
        <p:spPr>
          <a:xfrm>
            <a:off x="-15840125" y="4037346"/>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WA applicant</a:t>
            </a:r>
            <a:endParaRPr kumimoji="1" lang="zh-CN" altLang="en-US" sz="1400"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8B3A4A8F-1AA6-DB78-E615-1E5696A976FD}"/>
              </a:ext>
            </a:extLst>
          </p:cNvPr>
          <p:cNvSpPr/>
          <p:nvPr/>
        </p:nvSpPr>
        <p:spPr>
          <a:xfrm>
            <a:off x="-15840125" y="4681923"/>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WA applicant</a:t>
            </a:r>
            <a:endParaRPr kumimoji="1" lang="zh-CN" altLang="en-US" sz="1400" dirty="0">
              <a:latin typeface="Palatino Linotype" panose="02040502050505030304" pitchFamily="18" charset="0"/>
            </a:endParaRPr>
          </a:p>
        </p:txBody>
      </p:sp>
      <p:sp>
        <p:nvSpPr>
          <p:cNvPr id="19" name="左大括号 18">
            <a:extLst>
              <a:ext uri="{FF2B5EF4-FFF2-40B4-BE49-F238E27FC236}">
                <a16:creationId xmlns:a16="http://schemas.microsoft.com/office/drawing/2014/main" id="{4B9D3E4A-E7E2-C797-12AE-87F5001EBCC8}"/>
              </a:ext>
            </a:extLst>
          </p:cNvPr>
          <p:cNvSpPr/>
          <p:nvPr/>
        </p:nvSpPr>
        <p:spPr>
          <a:xfrm>
            <a:off x="-16394757" y="2694090"/>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0" name="左大括号 19">
            <a:extLst>
              <a:ext uri="{FF2B5EF4-FFF2-40B4-BE49-F238E27FC236}">
                <a16:creationId xmlns:a16="http://schemas.microsoft.com/office/drawing/2014/main" id="{275563C7-7082-6DDF-14B2-006EA7B69254}"/>
              </a:ext>
            </a:extLst>
          </p:cNvPr>
          <p:cNvSpPr/>
          <p:nvPr/>
        </p:nvSpPr>
        <p:spPr>
          <a:xfrm flipH="1">
            <a:off x="-13164759" y="2703222"/>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0250AA1-77D3-9D13-46D2-018D70C319BD}"/>
              </a:ext>
            </a:extLst>
          </p:cNvPr>
          <p:cNvSpPr txBox="1"/>
          <p:nvPr/>
        </p:nvSpPr>
        <p:spPr>
          <a:xfrm>
            <a:off x="-15572172" y="5676697"/>
            <a:ext cx="3254856"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Altogether 5,000 resumes</a:t>
            </a:r>
            <a:endParaRPr kumimoji="1" lang="zh-CN" altLang="en-US" dirty="0">
              <a:solidFill>
                <a:srgbClr val="FF0000"/>
              </a:solidFill>
              <a:latin typeface="Palatino Linotype" panose="02040502050505030304" pitchFamily="18" charset="0"/>
            </a:endParaRPr>
          </a:p>
        </p:txBody>
      </p:sp>
      <p:sp>
        <p:nvSpPr>
          <p:cNvPr id="41" name="文本框 24">
            <a:extLst>
              <a:ext uri="{FF2B5EF4-FFF2-40B4-BE49-F238E27FC236}">
                <a16:creationId xmlns:a16="http://schemas.microsoft.com/office/drawing/2014/main" id="{7974FFB3-5E77-3D41-8F70-22D9471B59CD}"/>
              </a:ext>
            </a:extLst>
          </p:cNvPr>
          <p:cNvSpPr txBox="1"/>
          <p:nvPr/>
        </p:nvSpPr>
        <p:spPr>
          <a:xfrm>
            <a:off x="-2475653" y="5484852"/>
            <a:ext cx="213600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42" name="图片 41">
            <a:extLst>
              <a:ext uri="{FF2B5EF4-FFF2-40B4-BE49-F238E27FC236}">
                <a16:creationId xmlns:a16="http://schemas.microsoft.com/office/drawing/2014/main" id="{92C62DDD-9BC8-A94E-8A0B-5A743436F8EF}"/>
              </a:ext>
            </a:extLst>
          </p:cNvPr>
          <p:cNvPicPr>
            <a:picLocks noChangeAspect="1"/>
          </p:cNvPicPr>
          <p:nvPr/>
        </p:nvPicPr>
        <p:blipFill rotWithShape="1">
          <a:blip r:embed="rId4"/>
          <a:srcRect l="27808" r="5234"/>
          <a:stretch/>
        </p:blipFill>
        <p:spPr>
          <a:xfrm>
            <a:off x="-3055119" y="2847977"/>
            <a:ext cx="2470309" cy="2305878"/>
          </a:xfrm>
          <a:prstGeom prst="rect">
            <a:avLst/>
          </a:prstGeom>
        </p:spPr>
      </p:pic>
      <p:sp>
        <p:nvSpPr>
          <p:cNvPr id="43" name="右箭头 42">
            <a:extLst>
              <a:ext uri="{FF2B5EF4-FFF2-40B4-BE49-F238E27FC236}">
                <a16:creationId xmlns:a16="http://schemas.microsoft.com/office/drawing/2014/main" id="{15D7095E-B695-77E3-76BA-33469BBD2DA3}"/>
              </a:ext>
            </a:extLst>
          </p:cNvPr>
          <p:cNvSpPr/>
          <p:nvPr/>
        </p:nvSpPr>
        <p:spPr>
          <a:xfrm>
            <a:off x="-4031469" y="3875267"/>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4" name="文本框 30">
            <a:extLst>
              <a:ext uri="{FF2B5EF4-FFF2-40B4-BE49-F238E27FC236}">
                <a16:creationId xmlns:a16="http://schemas.microsoft.com/office/drawing/2014/main" id="{F271F378-5AE1-5C96-0FA6-9EDA8EC28C66}"/>
              </a:ext>
            </a:extLst>
          </p:cNvPr>
          <p:cNvSpPr txBox="1"/>
          <p:nvPr/>
        </p:nvSpPr>
        <p:spPr>
          <a:xfrm>
            <a:off x="-3126758" y="5379922"/>
            <a:ext cx="81188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
        <p:nvSpPr>
          <p:cNvPr id="45" name="文本框 25">
            <a:extLst>
              <a:ext uri="{FF2B5EF4-FFF2-40B4-BE49-F238E27FC236}">
                <a16:creationId xmlns:a16="http://schemas.microsoft.com/office/drawing/2014/main" id="{D9D105C5-7E59-F187-901F-BCB7152A2A60}"/>
              </a:ext>
            </a:extLst>
          </p:cNvPr>
          <p:cNvSpPr txBox="1"/>
          <p:nvPr/>
        </p:nvSpPr>
        <p:spPr>
          <a:xfrm>
            <a:off x="-7039208" y="6131183"/>
            <a:ext cx="3751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solidFill>
                  <a:srgbClr val="FF0000"/>
                </a:solidFill>
                <a:latin typeface="Palatino Linotype" panose="02040502050505030304" pitchFamily="18" charset="0"/>
              </a:rPr>
              <a:t>1,300 employment ads</a:t>
            </a:r>
            <a:endParaRPr kumimoji="1" lang="zh-CN" altLang="en-US" dirty="0">
              <a:solidFill>
                <a:srgbClr val="FF0000"/>
              </a:solidFill>
              <a:latin typeface="Palatino Linotype" panose="02040502050505030304" pitchFamily="18" charset="0"/>
            </a:endParaRPr>
          </a:p>
        </p:txBody>
      </p:sp>
      <p:sp>
        <p:nvSpPr>
          <p:cNvPr id="46" name="圆角矩形 45">
            <a:extLst>
              <a:ext uri="{FF2B5EF4-FFF2-40B4-BE49-F238E27FC236}">
                <a16:creationId xmlns:a16="http://schemas.microsoft.com/office/drawing/2014/main" id="{48CE98E1-CCB8-2247-F1C9-B69243B71CE3}"/>
              </a:ext>
            </a:extLst>
          </p:cNvPr>
          <p:cNvSpPr/>
          <p:nvPr/>
        </p:nvSpPr>
        <p:spPr>
          <a:xfrm>
            <a:off x="-7072435" y="2694090"/>
            <a:ext cx="102041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Sales</a:t>
            </a:r>
            <a:endParaRPr kumimoji="1" lang="zh-CN" altLang="en-US" sz="1400" dirty="0">
              <a:latin typeface="Palatino Linotype" panose="02040502050505030304" pitchFamily="18" charset="0"/>
            </a:endParaRPr>
          </a:p>
        </p:txBody>
      </p:sp>
      <p:sp>
        <p:nvSpPr>
          <p:cNvPr id="47" name="圆角矩形 46">
            <a:extLst>
              <a:ext uri="{FF2B5EF4-FFF2-40B4-BE49-F238E27FC236}">
                <a16:creationId xmlns:a16="http://schemas.microsoft.com/office/drawing/2014/main" id="{509FCBF1-250C-A97B-9BB4-4F68EB720F4E}"/>
              </a:ext>
            </a:extLst>
          </p:cNvPr>
          <p:cNvSpPr/>
          <p:nvPr/>
        </p:nvSpPr>
        <p:spPr>
          <a:xfrm>
            <a:off x="-7072435" y="3370746"/>
            <a:ext cx="2201612"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Administrative support</a:t>
            </a:r>
            <a:endParaRPr kumimoji="1" lang="zh-CN" altLang="en-US" sz="1400" dirty="0">
              <a:latin typeface="Palatino Linotype" panose="02040502050505030304" pitchFamily="18" charset="0"/>
            </a:endParaRPr>
          </a:p>
        </p:txBody>
      </p:sp>
      <p:sp>
        <p:nvSpPr>
          <p:cNvPr id="48" name="圆角矩形 47">
            <a:extLst>
              <a:ext uri="{FF2B5EF4-FFF2-40B4-BE49-F238E27FC236}">
                <a16:creationId xmlns:a16="http://schemas.microsoft.com/office/drawing/2014/main" id="{3AFAD69A-0C39-C29C-D09E-DF2B94AA1CD6}"/>
              </a:ext>
            </a:extLst>
          </p:cNvPr>
          <p:cNvSpPr/>
          <p:nvPr/>
        </p:nvSpPr>
        <p:spPr>
          <a:xfrm>
            <a:off x="-7052545" y="4047402"/>
            <a:ext cx="100052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clerical</a:t>
            </a:r>
            <a:endParaRPr kumimoji="1" lang="zh-CN" altLang="en-US" sz="1400" dirty="0">
              <a:latin typeface="Palatino Linotype" panose="02040502050505030304" pitchFamily="18" charset="0"/>
            </a:endParaRPr>
          </a:p>
        </p:txBody>
      </p:sp>
      <p:sp>
        <p:nvSpPr>
          <p:cNvPr id="49" name="圆角矩形 48">
            <a:extLst>
              <a:ext uri="{FF2B5EF4-FFF2-40B4-BE49-F238E27FC236}">
                <a16:creationId xmlns:a16="http://schemas.microsoft.com/office/drawing/2014/main" id="{EEC4A33A-7F0D-20EC-888C-C525A4DA124E}"/>
              </a:ext>
            </a:extLst>
          </p:cNvPr>
          <p:cNvSpPr/>
          <p:nvPr/>
        </p:nvSpPr>
        <p:spPr>
          <a:xfrm>
            <a:off x="-7034258" y="4797210"/>
            <a:ext cx="179236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Customer service</a:t>
            </a:r>
            <a:endParaRPr kumimoji="1" lang="zh-CN" altLang="en-US" sz="1400" dirty="0">
              <a:latin typeface="Palatino Linotype" panose="02040502050505030304" pitchFamily="18" charset="0"/>
            </a:endParaRPr>
          </a:p>
        </p:txBody>
      </p:sp>
      <p:sp>
        <p:nvSpPr>
          <p:cNvPr id="50" name="双大括号 49">
            <a:extLst>
              <a:ext uri="{FF2B5EF4-FFF2-40B4-BE49-F238E27FC236}">
                <a16:creationId xmlns:a16="http://schemas.microsoft.com/office/drawing/2014/main" id="{D378E189-6659-091A-4ADA-A13C5771A036}"/>
              </a:ext>
            </a:extLst>
          </p:cNvPr>
          <p:cNvSpPr/>
          <p:nvPr/>
        </p:nvSpPr>
        <p:spPr>
          <a:xfrm>
            <a:off x="-7844348" y="2694090"/>
            <a:ext cx="3497211" cy="2650495"/>
          </a:xfrm>
          <a:prstGeom prst="bracePair">
            <a:avLst>
              <a:gd name="adj" fmla="val 11093"/>
            </a:avLst>
          </a:prstGeom>
        </p:spPr>
        <p:style>
          <a:lnRef idx="1">
            <a:schemeClr val="dk1"/>
          </a:lnRef>
          <a:fillRef idx="0">
            <a:schemeClr val="dk1"/>
          </a:fillRef>
          <a:effectRef idx="0">
            <a:schemeClr val="dk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a:p>
        </p:txBody>
      </p:sp>
      <p:sp>
        <p:nvSpPr>
          <p:cNvPr id="25" name="椭圆 24">
            <a:extLst>
              <a:ext uri="{FF2B5EF4-FFF2-40B4-BE49-F238E27FC236}">
                <a16:creationId xmlns:a16="http://schemas.microsoft.com/office/drawing/2014/main" id="{B34B9788-EEC9-BED1-9FE0-13D1AC678B21}"/>
              </a:ext>
            </a:extLst>
          </p:cNvPr>
          <p:cNvSpPr/>
          <p:nvPr/>
        </p:nvSpPr>
        <p:spPr>
          <a:xfrm>
            <a:off x="2160324" y="1088141"/>
            <a:ext cx="1681722" cy="15834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400" dirty="0">
                <a:latin typeface="Palatino Linotype" panose="02040502050505030304" pitchFamily="18" charset="0"/>
              </a:rPr>
              <a:t>Race</a:t>
            </a:r>
          </a:p>
          <a:p>
            <a:pPr algn="ctr"/>
            <a:r>
              <a:rPr kumimoji="1" lang="en-US" altLang="zh-CN" sz="2400" dirty="0">
                <a:latin typeface="Palatino Linotype" panose="02040502050505030304" pitchFamily="18" charset="0"/>
              </a:rPr>
              <a:t>(name)</a:t>
            </a:r>
            <a:endParaRPr kumimoji="1" lang="zh-CN" altLang="en-US" sz="2400" dirty="0">
              <a:latin typeface="Palatino Linotype" panose="02040502050505030304" pitchFamily="18" charset="0"/>
            </a:endParaRPr>
          </a:p>
        </p:txBody>
      </p:sp>
      <p:sp>
        <p:nvSpPr>
          <p:cNvPr id="26" name="椭圆 25">
            <a:extLst>
              <a:ext uri="{FF2B5EF4-FFF2-40B4-BE49-F238E27FC236}">
                <a16:creationId xmlns:a16="http://schemas.microsoft.com/office/drawing/2014/main" id="{2AFFF9FC-DB81-3A4F-402D-C3522953FBF7}"/>
              </a:ext>
            </a:extLst>
          </p:cNvPr>
          <p:cNvSpPr/>
          <p:nvPr/>
        </p:nvSpPr>
        <p:spPr>
          <a:xfrm>
            <a:off x="8056250" y="1100829"/>
            <a:ext cx="1681722" cy="158340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sz="2000" dirty="0">
                <a:latin typeface="Palatino Linotype" panose="02040502050505030304" pitchFamily="18" charset="0"/>
              </a:rPr>
              <a:t>Callback</a:t>
            </a:r>
          </a:p>
          <a:p>
            <a:pPr algn="ctr"/>
            <a:r>
              <a:rPr kumimoji="1" lang="en-US" altLang="zh-CN" sz="2000" dirty="0">
                <a:latin typeface="Palatino Linotype" panose="02040502050505030304" pitchFamily="18" charset="0"/>
              </a:rPr>
              <a:t>rates</a:t>
            </a:r>
            <a:endParaRPr kumimoji="1" lang="zh-CN" altLang="en-US" sz="2000" dirty="0">
              <a:latin typeface="Palatino Linotype" panose="02040502050505030304" pitchFamily="18" charset="0"/>
            </a:endParaRPr>
          </a:p>
        </p:txBody>
      </p:sp>
      <p:sp>
        <p:nvSpPr>
          <p:cNvPr id="27" name="椭圆 26">
            <a:extLst>
              <a:ext uri="{FF2B5EF4-FFF2-40B4-BE49-F238E27FC236}">
                <a16:creationId xmlns:a16="http://schemas.microsoft.com/office/drawing/2014/main" id="{C8D32932-0A67-EEEF-E40E-7229C458D30C}"/>
              </a:ext>
            </a:extLst>
          </p:cNvPr>
          <p:cNvSpPr/>
          <p:nvPr/>
        </p:nvSpPr>
        <p:spPr>
          <a:xfrm>
            <a:off x="1692879" y="4638638"/>
            <a:ext cx="1681722" cy="15834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000" dirty="0">
                <a:latin typeface="Palatino Linotype" panose="02040502050505030304" pitchFamily="18" charset="0"/>
              </a:rPr>
              <a:t>Quality</a:t>
            </a:r>
          </a:p>
          <a:p>
            <a:pPr algn="ctr"/>
            <a:r>
              <a:rPr kumimoji="1" lang="en-US" altLang="zh-CN" dirty="0">
                <a:latin typeface="Palatino Linotype" panose="02040502050505030304" pitchFamily="18" charset="0"/>
              </a:rPr>
              <a:t>(</a:t>
            </a:r>
            <a:r>
              <a:rPr kumimoji="1" lang="en-US" altLang="zh-CN" sz="1400" dirty="0">
                <a:latin typeface="Palatino Linotype" panose="02040502050505030304" pitchFamily="18" charset="0"/>
              </a:rPr>
              <a:t>degree, experience..</a:t>
            </a:r>
            <a:r>
              <a:rPr kumimoji="1" lang="en-US" altLang="zh-CN" dirty="0">
                <a:latin typeface="Palatino Linotype" panose="02040502050505030304" pitchFamily="18" charset="0"/>
              </a:rPr>
              <a:t>)</a:t>
            </a:r>
            <a:endParaRPr kumimoji="1" lang="zh-CN" altLang="en-US" dirty="0">
              <a:latin typeface="Palatino Linotype" panose="02040502050505030304" pitchFamily="18" charset="0"/>
            </a:endParaRPr>
          </a:p>
        </p:txBody>
      </p:sp>
      <p:sp>
        <p:nvSpPr>
          <p:cNvPr id="28" name="椭圆 27">
            <a:extLst>
              <a:ext uri="{FF2B5EF4-FFF2-40B4-BE49-F238E27FC236}">
                <a16:creationId xmlns:a16="http://schemas.microsoft.com/office/drawing/2014/main" id="{627F1609-404F-593E-FFFA-CABC78A3E4ED}"/>
              </a:ext>
            </a:extLst>
          </p:cNvPr>
          <p:cNvSpPr/>
          <p:nvPr/>
        </p:nvSpPr>
        <p:spPr>
          <a:xfrm>
            <a:off x="8392886" y="4505940"/>
            <a:ext cx="2106235" cy="196053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Job/Industry categories</a:t>
            </a:r>
            <a:endParaRPr kumimoji="1" lang="zh-CN" altLang="en-US" dirty="0">
              <a:latin typeface="Palatino Linotype" panose="02040502050505030304" pitchFamily="18" charset="0"/>
            </a:endParaRPr>
          </a:p>
        </p:txBody>
      </p:sp>
      <p:sp>
        <p:nvSpPr>
          <p:cNvPr id="31" name="椭圆 30">
            <a:extLst>
              <a:ext uri="{FF2B5EF4-FFF2-40B4-BE49-F238E27FC236}">
                <a16:creationId xmlns:a16="http://schemas.microsoft.com/office/drawing/2014/main" id="{7B2CADB1-31F7-A9B4-638E-4A501428C5FB}"/>
              </a:ext>
            </a:extLst>
          </p:cNvPr>
          <p:cNvSpPr/>
          <p:nvPr/>
        </p:nvSpPr>
        <p:spPr>
          <a:xfrm>
            <a:off x="5179463" y="4648984"/>
            <a:ext cx="1833073" cy="174660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400" dirty="0">
                <a:latin typeface="Palatino Linotype" panose="02040502050505030304" pitchFamily="18" charset="0"/>
              </a:rPr>
              <a:t>Wealth</a:t>
            </a:r>
          </a:p>
          <a:p>
            <a:pPr algn="ctr"/>
            <a:r>
              <a:rPr kumimoji="1" lang="en-US" altLang="zh-CN" sz="2000" dirty="0">
                <a:latin typeface="Palatino Linotype" panose="02040502050505030304" pitchFamily="18" charset="0"/>
              </a:rPr>
              <a:t>(address)</a:t>
            </a:r>
            <a:endParaRPr kumimoji="1" lang="zh-CN" altLang="en-US" sz="2000" dirty="0">
              <a:latin typeface="Palatino Linotype" panose="02040502050505030304" pitchFamily="18" charset="0"/>
            </a:endParaRPr>
          </a:p>
        </p:txBody>
      </p:sp>
      <p:cxnSp>
        <p:nvCxnSpPr>
          <p:cNvPr id="33" name="直线箭头连接符 32">
            <a:extLst>
              <a:ext uri="{FF2B5EF4-FFF2-40B4-BE49-F238E27FC236}">
                <a16:creationId xmlns:a16="http://schemas.microsoft.com/office/drawing/2014/main" id="{1130EC8C-3C91-53C1-615E-21ABBE4971C8}"/>
              </a:ext>
            </a:extLst>
          </p:cNvPr>
          <p:cNvCxnSpPr>
            <a:cxnSpLocks/>
            <a:stCxn id="25" idx="6"/>
            <a:endCxn id="26" idx="2"/>
          </p:cNvCxnSpPr>
          <p:nvPr/>
        </p:nvCxnSpPr>
        <p:spPr>
          <a:xfrm>
            <a:off x="3842046" y="1879843"/>
            <a:ext cx="4214204" cy="12688"/>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35" name="文本框 34">
            <a:extLst>
              <a:ext uri="{FF2B5EF4-FFF2-40B4-BE49-F238E27FC236}">
                <a16:creationId xmlns:a16="http://schemas.microsoft.com/office/drawing/2014/main" id="{7A02C573-26DA-90BB-8130-5DC2EA1C882F}"/>
              </a:ext>
            </a:extLst>
          </p:cNvPr>
          <p:cNvSpPr txBox="1"/>
          <p:nvPr/>
        </p:nvSpPr>
        <p:spPr>
          <a:xfrm>
            <a:off x="4292462" y="2874667"/>
            <a:ext cx="3313372" cy="400110"/>
          </a:xfrm>
          <a:prstGeom prst="rect">
            <a:avLst/>
          </a:prstGeom>
          <a:noFill/>
        </p:spPr>
        <p:txBody>
          <a:bodyPr wrap="square" rtlCol="0">
            <a:spAutoFit/>
          </a:bodyPr>
          <a:lstStyle/>
          <a:p>
            <a:r>
              <a:rPr kumimoji="1" lang="en-US" altLang="zh-CN" sz="2000" dirty="0">
                <a:latin typeface="Palatino Linotype" panose="02040502050505030304" pitchFamily="18" charset="0"/>
              </a:rPr>
              <a:t>The Racial Gap in Callback</a:t>
            </a:r>
            <a:endParaRPr kumimoji="1" lang="zh-CN" altLang="en-US" sz="2000" dirty="0">
              <a:latin typeface="Palatino Linotype" panose="02040502050505030304" pitchFamily="18" charset="0"/>
            </a:endParaRPr>
          </a:p>
        </p:txBody>
      </p:sp>
      <p:cxnSp>
        <p:nvCxnSpPr>
          <p:cNvPr id="52" name="直线箭头连接符 51">
            <a:extLst>
              <a:ext uri="{FF2B5EF4-FFF2-40B4-BE49-F238E27FC236}">
                <a16:creationId xmlns:a16="http://schemas.microsoft.com/office/drawing/2014/main" id="{7D65BCA8-B99F-50F8-54BA-A6081FF80D65}"/>
              </a:ext>
            </a:extLst>
          </p:cNvPr>
          <p:cNvCxnSpPr>
            <a:stCxn id="27" idx="0"/>
            <a:endCxn id="34" idx="2"/>
          </p:cNvCxnSpPr>
          <p:nvPr/>
        </p:nvCxnSpPr>
        <p:spPr>
          <a:xfrm flipV="1">
            <a:off x="2533740" y="3370746"/>
            <a:ext cx="3434353" cy="1267892"/>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54" name="直线箭头连接符 53">
            <a:extLst>
              <a:ext uri="{FF2B5EF4-FFF2-40B4-BE49-F238E27FC236}">
                <a16:creationId xmlns:a16="http://schemas.microsoft.com/office/drawing/2014/main" id="{AE26769F-0CE7-B006-27B1-B6E4AD7920EE}"/>
              </a:ext>
            </a:extLst>
          </p:cNvPr>
          <p:cNvCxnSpPr>
            <a:stCxn id="31" idx="0"/>
            <a:endCxn id="34" idx="2"/>
          </p:cNvCxnSpPr>
          <p:nvPr/>
        </p:nvCxnSpPr>
        <p:spPr>
          <a:xfrm flipH="1" flipV="1">
            <a:off x="5968093" y="3370746"/>
            <a:ext cx="127907" cy="1278238"/>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56" name="直线箭头连接符 55">
            <a:extLst>
              <a:ext uri="{FF2B5EF4-FFF2-40B4-BE49-F238E27FC236}">
                <a16:creationId xmlns:a16="http://schemas.microsoft.com/office/drawing/2014/main" id="{BF273888-C20F-8E08-4FA7-ADDF37130645}"/>
              </a:ext>
            </a:extLst>
          </p:cNvPr>
          <p:cNvCxnSpPr>
            <a:stCxn id="28" idx="0"/>
            <a:endCxn id="34" idx="2"/>
          </p:cNvCxnSpPr>
          <p:nvPr/>
        </p:nvCxnSpPr>
        <p:spPr>
          <a:xfrm flipH="1" flipV="1">
            <a:off x="5968093" y="3370746"/>
            <a:ext cx="3477911" cy="1135194"/>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sp>
        <p:nvSpPr>
          <p:cNvPr id="57" name="椭圆 56">
            <a:extLst>
              <a:ext uri="{FF2B5EF4-FFF2-40B4-BE49-F238E27FC236}">
                <a16:creationId xmlns:a16="http://schemas.microsoft.com/office/drawing/2014/main" id="{046536C7-D354-D001-47B5-ACB3B998BB46}"/>
              </a:ext>
            </a:extLst>
          </p:cNvPr>
          <p:cNvSpPr/>
          <p:nvPr/>
        </p:nvSpPr>
        <p:spPr>
          <a:xfrm>
            <a:off x="11119759" y="244929"/>
            <a:ext cx="326572"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0E83F518-06AF-FA8D-7591-0CD736035848}"/>
              </a:ext>
            </a:extLst>
          </p:cNvPr>
          <p:cNvSpPr/>
          <p:nvPr/>
        </p:nvSpPr>
        <p:spPr>
          <a:xfrm>
            <a:off x="11119759" y="669470"/>
            <a:ext cx="326572" cy="3265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59" name="文本框 58">
            <a:extLst>
              <a:ext uri="{FF2B5EF4-FFF2-40B4-BE49-F238E27FC236}">
                <a16:creationId xmlns:a16="http://schemas.microsoft.com/office/drawing/2014/main" id="{D802D83B-0E7E-6949-7AB2-04953CC3EAAE}"/>
              </a:ext>
            </a:extLst>
          </p:cNvPr>
          <p:cNvSpPr txBox="1"/>
          <p:nvPr/>
        </p:nvSpPr>
        <p:spPr>
          <a:xfrm>
            <a:off x="11446331" y="669470"/>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IV</a:t>
            </a:r>
            <a:endParaRPr kumimoji="1" lang="zh-CN" altLang="en-US" dirty="0">
              <a:latin typeface="Palatino Linotype" panose="02040502050505030304" pitchFamily="18" charset="0"/>
            </a:endParaRPr>
          </a:p>
        </p:txBody>
      </p:sp>
      <p:sp>
        <p:nvSpPr>
          <p:cNvPr id="60" name="文本框 59">
            <a:extLst>
              <a:ext uri="{FF2B5EF4-FFF2-40B4-BE49-F238E27FC236}">
                <a16:creationId xmlns:a16="http://schemas.microsoft.com/office/drawing/2014/main" id="{EEC24A43-E5A1-5115-3745-DF4BF801753E}"/>
              </a:ext>
            </a:extLst>
          </p:cNvPr>
          <p:cNvSpPr txBox="1"/>
          <p:nvPr/>
        </p:nvSpPr>
        <p:spPr>
          <a:xfrm>
            <a:off x="11446331" y="223548"/>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DV</a:t>
            </a:r>
            <a:endParaRPr kumimoji="1" lang="zh-CN" altLang="en-US" dirty="0">
              <a:latin typeface="Palatino Linotype" panose="02040502050505030304" pitchFamily="18" charset="0"/>
            </a:endParaRPr>
          </a:p>
        </p:txBody>
      </p:sp>
      <p:sp>
        <p:nvSpPr>
          <p:cNvPr id="4" name="文本框 3">
            <a:extLst>
              <a:ext uri="{FF2B5EF4-FFF2-40B4-BE49-F238E27FC236}">
                <a16:creationId xmlns:a16="http://schemas.microsoft.com/office/drawing/2014/main" id="{F8D158DB-F027-A2F7-A46E-8E8BFD6DC0B7}"/>
              </a:ext>
            </a:extLst>
          </p:cNvPr>
          <p:cNvSpPr txBox="1"/>
          <p:nvPr/>
        </p:nvSpPr>
        <p:spPr>
          <a:xfrm>
            <a:off x="4874273" y="1393312"/>
            <a:ext cx="2293579"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WA 1/10</a:t>
            </a:r>
            <a:endParaRPr kumimoji="1" lang="zh-CN" altLang="en-US" sz="2400" dirty="0">
              <a:latin typeface="Iowan Old Style Roman" panose="02040602040506020204" pitchFamily="18" charset="0"/>
            </a:endParaRPr>
          </a:p>
        </p:txBody>
      </p:sp>
      <p:sp>
        <p:nvSpPr>
          <p:cNvPr id="32" name="文本框 31">
            <a:extLst>
              <a:ext uri="{FF2B5EF4-FFF2-40B4-BE49-F238E27FC236}">
                <a16:creationId xmlns:a16="http://schemas.microsoft.com/office/drawing/2014/main" id="{9221AFC4-EA17-4B75-9308-AB2DE7B37E67}"/>
              </a:ext>
            </a:extLst>
          </p:cNvPr>
          <p:cNvSpPr txBox="1"/>
          <p:nvPr/>
        </p:nvSpPr>
        <p:spPr>
          <a:xfrm>
            <a:off x="4943299" y="1950946"/>
            <a:ext cx="2293579"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AA 1/15</a:t>
            </a:r>
            <a:endParaRPr kumimoji="1" lang="zh-CN" altLang="en-US" sz="2400" dirty="0">
              <a:latin typeface="Iowan Old Style Roman" panose="02040602040506020204" pitchFamily="18" charset="0"/>
            </a:endParaRPr>
          </a:p>
        </p:txBody>
      </p:sp>
      <p:sp>
        <p:nvSpPr>
          <p:cNvPr id="37" name="文本框 36">
            <a:extLst>
              <a:ext uri="{FF2B5EF4-FFF2-40B4-BE49-F238E27FC236}">
                <a16:creationId xmlns:a16="http://schemas.microsoft.com/office/drawing/2014/main" id="{D2E03598-BE23-1118-D99A-4CD48C8BE158}"/>
              </a:ext>
            </a:extLst>
          </p:cNvPr>
          <p:cNvSpPr txBox="1"/>
          <p:nvPr/>
        </p:nvSpPr>
        <p:spPr>
          <a:xfrm rot="20343553">
            <a:off x="2995918" y="3750589"/>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Widening the gap</a:t>
            </a:r>
            <a:endParaRPr kumimoji="1" lang="zh-CN" altLang="en-US" sz="1600" dirty="0">
              <a:latin typeface="Iowan Old Style Roman" panose="02040602040506020204" pitchFamily="18" charset="0"/>
            </a:endParaRPr>
          </a:p>
        </p:txBody>
      </p:sp>
      <p:sp>
        <p:nvSpPr>
          <p:cNvPr id="38" name="文本框 37">
            <a:extLst>
              <a:ext uri="{FF2B5EF4-FFF2-40B4-BE49-F238E27FC236}">
                <a16:creationId xmlns:a16="http://schemas.microsoft.com/office/drawing/2014/main" id="{39D6A322-8911-5B8F-AC99-9F0237F0DC34}"/>
              </a:ext>
            </a:extLst>
          </p:cNvPr>
          <p:cNvSpPr txBox="1"/>
          <p:nvPr/>
        </p:nvSpPr>
        <p:spPr>
          <a:xfrm>
            <a:off x="5036328" y="4054921"/>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Widening the gap</a:t>
            </a:r>
            <a:endParaRPr kumimoji="1" lang="zh-CN" altLang="en-US" sz="1600" dirty="0">
              <a:latin typeface="Iowan Old Style Roman" panose="02040602040506020204" pitchFamily="18" charset="0"/>
            </a:endParaRPr>
          </a:p>
        </p:txBody>
      </p:sp>
      <p:sp>
        <p:nvSpPr>
          <p:cNvPr id="39" name="文本框 38">
            <a:extLst>
              <a:ext uri="{FF2B5EF4-FFF2-40B4-BE49-F238E27FC236}">
                <a16:creationId xmlns:a16="http://schemas.microsoft.com/office/drawing/2014/main" id="{D1C656C6-4410-B2DB-7CAB-FD72E229D3AA}"/>
              </a:ext>
            </a:extLst>
          </p:cNvPr>
          <p:cNvSpPr txBox="1"/>
          <p:nvPr/>
        </p:nvSpPr>
        <p:spPr>
          <a:xfrm rot="1087118">
            <a:off x="7379421" y="3831639"/>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no difference</a:t>
            </a:r>
            <a:endParaRPr kumimoji="1" lang="zh-CN" altLang="en-US" sz="1600" dirty="0">
              <a:latin typeface="Iowan Old Style Roman" panose="02040602040506020204" pitchFamily="18" charset="0"/>
            </a:endParaRPr>
          </a:p>
        </p:txBody>
      </p:sp>
    </p:spTree>
    <p:extLst>
      <p:ext uri="{BB962C8B-B14F-4D97-AF65-F5344CB8AC3E}">
        <p14:creationId xmlns:p14="http://schemas.microsoft.com/office/powerpoint/2010/main" val="170036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a:extLst>
              <a:ext uri="{FF2B5EF4-FFF2-40B4-BE49-F238E27FC236}">
                <a16:creationId xmlns:a16="http://schemas.microsoft.com/office/drawing/2014/main" id="{14438881-99B4-D760-E837-0F52988F8C64}"/>
              </a:ext>
            </a:extLst>
          </p:cNvPr>
          <p:cNvSpPr/>
          <p:nvPr/>
        </p:nvSpPr>
        <p:spPr>
          <a:xfrm>
            <a:off x="647854" y="317947"/>
            <a:ext cx="5042559" cy="2028913"/>
          </a:xfrm>
          <a:prstGeom prst="roundRect">
            <a:avLst/>
          </a:prstGeom>
          <a:ln w="3492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 name="圆角矩形 4">
            <a:extLst>
              <a:ext uri="{FF2B5EF4-FFF2-40B4-BE49-F238E27FC236}">
                <a16:creationId xmlns:a16="http://schemas.microsoft.com/office/drawing/2014/main" id="{EE104D4E-BFCB-6C8F-36A1-4C9B0EDAEF5C}"/>
              </a:ext>
            </a:extLst>
          </p:cNvPr>
          <p:cNvSpPr/>
          <p:nvPr/>
        </p:nvSpPr>
        <p:spPr>
          <a:xfrm>
            <a:off x="-10676077"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0578344"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3937347"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9834564"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3162095"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7936187" y="2099458"/>
            <a:ext cx="3384273" cy="584775"/>
          </a:xfrm>
          <a:prstGeom prst="rect">
            <a:avLst/>
          </a:prstGeom>
          <a:noFill/>
        </p:spPr>
        <p:txBody>
          <a:bodyPr wrap="square" rtlCol="0">
            <a:spAutoFit/>
          </a:bodyPr>
          <a:lstStyle/>
          <a:p>
            <a:r>
              <a:rPr kumimoji="1" lang="en-US" altLang="zh-CN" sz="3200" dirty="0">
                <a:latin typeface="Iowan Old Style Roman" panose="02040602040506020204" pitchFamily="18" charset="0"/>
              </a:rPr>
              <a:t>Field Experiment</a:t>
            </a:r>
            <a:endParaRPr kumimoji="1" lang="zh-CN" altLang="en-US" sz="32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FF11B8DF-3F90-25E2-E184-483B6CF4A789}"/>
              </a:ext>
            </a:extLst>
          </p:cNvPr>
          <p:cNvSpPr txBox="1"/>
          <p:nvPr/>
        </p:nvSpPr>
        <p:spPr>
          <a:xfrm>
            <a:off x="-18619481"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22" name="组合 21">
            <a:extLst>
              <a:ext uri="{FF2B5EF4-FFF2-40B4-BE49-F238E27FC236}">
                <a16:creationId xmlns:a16="http://schemas.microsoft.com/office/drawing/2014/main" id="{2A2CDDA9-0EE9-135B-60D5-EF8D1770AF7E}"/>
              </a:ext>
            </a:extLst>
          </p:cNvPr>
          <p:cNvGrpSpPr/>
          <p:nvPr/>
        </p:nvGrpSpPr>
        <p:grpSpPr>
          <a:xfrm>
            <a:off x="-18278236" y="2486113"/>
            <a:ext cx="1800223" cy="2656169"/>
            <a:chOff x="549846" y="2319748"/>
            <a:chExt cx="1800223" cy="2656169"/>
          </a:xfrm>
        </p:grpSpPr>
        <p:pic>
          <p:nvPicPr>
            <p:cNvPr id="13" name="图片 12">
              <a:extLst>
                <a:ext uri="{FF2B5EF4-FFF2-40B4-BE49-F238E27FC236}">
                  <a16:creationId xmlns:a16="http://schemas.microsoft.com/office/drawing/2014/main" id="{5A46C538-8210-4609-7D83-9D149DA1F2E9}"/>
                </a:ext>
              </a:extLst>
            </p:cNvPr>
            <p:cNvPicPr>
              <a:picLocks noChangeAspect="1"/>
            </p:cNvPicPr>
            <p:nvPr/>
          </p:nvPicPr>
          <p:blipFill rotWithShape="1">
            <a:blip r:embed="rId2"/>
            <a:srcRect l="4558" t="2971" r="-1"/>
            <a:stretch/>
          </p:blipFill>
          <p:spPr>
            <a:xfrm>
              <a:off x="764498" y="2319748"/>
              <a:ext cx="1165903" cy="1702262"/>
            </a:xfrm>
            <a:prstGeom prst="rect">
              <a:avLst/>
            </a:prstGeom>
          </p:spPr>
        </p:pic>
        <p:pic>
          <p:nvPicPr>
            <p:cNvPr id="14" name="图片 13">
              <a:extLst>
                <a:ext uri="{FF2B5EF4-FFF2-40B4-BE49-F238E27FC236}">
                  <a16:creationId xmlns:a16="http://schemas.microsoft.com/office/drawing/2014/main" id="{EEE5DF23-6871-F45E-C4AA-90895F7A9EAC}"/>
                </a:ext>
              </a:extLst>
            </p:cNvPr>
            <p:cNvPicPr>
              <a:picLocks noChangeAspect="1"/>
            </p:cNvPicPr>
            <p:nvPr/>
          </p:nvPicPr>
          <p:blipFill rotWithShape="1">
            <a:blip r:embed="rId2"/>
            <a:srcRect l="4558" t="2971" r="-1"/>
            <a:stretch/>
          </p:blipFill>
          <p:spPr>
            <a:xfrm>
              <a:off x="1184166" y="2637313"/>
              <a:ext cx="1165903" cy="1702262"/>
            </a:xfrm>
            <a:prstGeom prst="rect">
              <a:avLst/>
            </a:prstGeom>
          </p:spPr>
        </p:pic>
        <p:pic>
          <p:nvPicPr>
            <p:cNvPr id="15" name="图片 14">
              <a:extLst>
                <a:ext uri="{FF2B5EF4-FFF2-40B4-BE49-F238E27FC236}">
                  <a16:creationId xmlns:a16="http://schemas.microsoft.com/office/drawing/2014/main" id="{C7DA774F-A50A-A780-967C-57CB5B77B2AD}"/>
                </a:ext>
              </a:extLst>
            </p:cNvPr>
            <p:cNvPicPr>
              <a:picLocks noChangeAspect="1"/>
            </p:cNvPicPr>
            <p:nvPr/>
          </p:nvPicPr>
          <p:blipFill rotWithShape="1">
            <a:blip r:embed="rId2"/>
            <a:srcRect l="4558" t="2971" r="-1"/>
            <a:stretch/>
          </p:blipFill>
          <p:spPr>
            <a:xfrm>
              <a:off x="549846" y="2884105"/>
              <a:ext cx="1165903" cy="1702262"/>
            </a:xfrm>
            <a:prstGeom prst="rect">
              <a:avLst/>
            </a:prstGeom>
          </p:spPr>
        </p:pic>
        <p:pic>
          <p:nvPicPr>
            <p:cNvPr id="16" name="图片 15">
              <a:extLst>
                <a:ext uri="{FF2B5EF4-FFF2-40B4-BE49-F238E27FC236}">
                  <a16:creationId xmlns:a16="http://schemas.microsoft.com/office/drawing/2014/main" id="{2BB6E5C1-4BF3-CBF9-AA3A-33320432EBFE}"/>
                </a:ext>
              </a:extLst>
            </p:cNvPr>
            <p:cNvPicPr>
              <a:picLocks noChangeAspect="1"/>
            </p:cNvPicPr>
            <p:nvPr/>
          </p:nvPicPr>
          <p:blipFill rotWithShape="1">
            <a:blip r:embed="rId2"/>
            <a:srcRect l="4558" t="2971" r="-1"/>
            <a:stretch/>
          </p:blipFill>
          <p:spPr>
            <a:xfrm>
              <a:off x="1052770" y="3273655"/>
              <a:ext cx="1165903" cy="1702262"/>
            </a:xfrm>
            <a:prstGeom prst="rect">
              <a:avLst/>
            </a:prstGeom>
          </p:spPr>
        </p:pic>
      </p:grpSp>
      <p:pic>
        <p:nvPicPr>
          <p:cNvPr id="18" name="图片 17">
            <a:extLst>
              <a:ext uri="{FF2B5EF4-FFF2-40B4-BE49-F238E27FC236}">
                <a16:creationId xmlns:a16="http://schemas.microsoft.com/office/drawing/2014/main" id="{061E27B0-BC49-8E91-C3ED-744A568A6E15}"/>
              </a:ext>
            </a:extLst>
          </p:cNvPr>
          <p:cNvPicPr>
            <a:picLocks noChangeAspect="1"/>
          </p:cNvPicPr>
          <p:nvPr/>
        </p:nvPicPr>
        <p:blipFill rotWithShape="1">
          <a:blip r:embed="rId3"/>
          <a:srcRect l="1353" t="3230" b="1532"/>
          <a:stretch/>
        </p:blipFill>
        <p:spPr>
          <a:xfrm>
            <a:off x="-11324985" y="2851048"/>
            <a:ext cx="3183124" cy="2175370"/>
          </a:xfrm>
          <a:prstGeom prst="rect">
            <a:avLst/>
          </a:prstGeom>
        </p:spPr>
      </p:pic>
      <p:sp>
        <p:nvSpPr>
          <p:cNvPr id="23" name="文本框 22">
            <a:extLst>
              <a:ext uri="{FF2B5EF4-FFF2-40B4-BE49-F238E27FC236}">
                <a16:creationId xmlns:a16="http://schemas.microsoft.com/office/drawing/2014/main" id="{96A7B1E4-0244-9953-095C-ECDAB48F127A}"/>
              </a:ext>
            </a:extLst>
          </p:cNvPr>
          <p:cNvSpPr txBox="1"/>
          <p:nvPr/>
        </p:nvSpPr>
        <p:spPr>
          <a:xfrm>
            <a:off x="-11089769"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4" name="右箭头 23">
            <a:extLst>
              <a:ext uri="{FF2B5EF4-FFF2-40B4-BE49-F238E27FC236}">
                <a16:creationId xmlns:a16="http://schemas.microsoft.com/office/drawing/2014/main" id="{81925813-27E8-DE6D-6FA9-61C24EC8302B}"/>
              </a:ext>
            </a:extLst>
          </p:cNvPr>
          <p:cNvSpPr/>
          <p:nvPr/>
        </p:nvSpPr>
        <p:spPr>
          <a:xfrm>
            <a:off x="-12577672" y="3737771"/>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69DB8D94-1DBA-9617-0C24-B11B30F56D19}"/>
              </a:ext>
            </a:extLst>
          </p:cNvPr>
          <p:cNvSpPr txBox="1"/>
          <p:nvPr/>
        </p:nvSpPr>
        <p:spPr>
          <a:xfrm>
            <a:off x="-18387436"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0" name="文本框 29">
            <a:extLst>
              <a:ext uri="{FF2B5EF4-FFF2-40B4-BE49-F238E27FC236}">
                <a16:creationId xmlns:a16="http://schemas.microsoft.com/office/drawing/2014/main" id="{91AE6A3B-7CF8-A14B-1958-810AE93624CF}"/>
              </a:ext>
            </a:extLst>
          </p:cNvPr>
          <p:cNvSpPr txBox="1"/>
          <p:nvPr/>
        </p:nvSpPr>
        <p:spPr>
          <a:xfrm>
            <a:off x="-11495709"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10" name="圆角矩形 9">
            <a:extLst>
              <a:ext uri="{FF2B5EF4-FFF2-40B4-BE49-F238E27FC236}">
                <a16:creationId xmlns:a16="http://schemas.microsoft.com/office/drawing/2014/main" id="{46D6C0B0-2DEA-3E78-D7F1-26F0251F186B}"/>
              </a:ext>
            </a:extLst>
          </p:cNvPr>
          <p:cNvSpPr/>
          <p:nvPr/>
        </p:nvSpPr>
        <p:spPr>
          <a:xfrm>
            <a:off x="-15840125" y="2703222"/>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AA applicant</a:t>
            </a:r>
            <a:endParaRPr kumimoji="1" lang="zh-CN" altLang="en-US" sz="1400" dirty="0">
              <a:latin typeface="Palatino Linotype" panose="02040502050505030304" pitchFamily="18" charset="0"/>
            </a:endParaRPr>
          </a:p>
        </p:txBody>
      </p:sp>
      <p:sp>
        <p:nvSpPr>
          <p:cNvPr id="11" name="圆角矩形 10">
            <a:extLst>
              <a:ext uri="{FF2B5EF4-FFF2-40B4-BE49-F238E27FC236}">
                <a16:creationId xmlns:a16="http://schemas.microsoft.com/office/drawing/2014/main" id="{D0F38968-C6B8-A90D-289D-2F6BAAF76026}"/>
              </a:ext>
            </a:extLst>
          </p:cNvPr>
          <p:cNvSpPr/>
          <p:nvPr/>
        </p:nvSpPr>
        <p:spPr>
          <a:xfrm>
            <a:off x="-15855115" y="3362789"/>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AA applicant</a:t>
            </a:r>
            <a:endParaRPr kumimoji="1" lang="zh-CN" altLang="en-US" sz="1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A985FDF4-BF93-7188-C0D9-66EFC63A2375}"/>
              </a:ext>
            </a:extLst>
          </p:cNvPr>
          <p:cNvSpPr/>
          <p:nvPr/>
        </p:nvSpPr>
        <p:spPr>
          <a:xfrm>
            <a:off x="-15840125" y="4037346"/>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WA applicant</a:t>
            </a:r>
            <a:endParaRPr kumimoji="1" lang="zh-CN" altLang="en-US" sz="1400"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8B3A4A8F-1AA6-DB78-E615-1E5696A976FD}"/>
              </a:ext>
            </a:extLst>
          </p:cNvPr>
          <p:cNvSpPr/>
          <p:nvPr/>
        </p:nvSpPr>
        <p:spPr>
          <a:xfrm>
            <a:off x="-15840125" y="4681923"/>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WA applicant</a:t>
            </a:r>
            <a:endParaRPr kumimoji="1" lang="zh-CN" altLang="en-US" sz="1400" dirty="0">
              <a:latin typeface="Palatino Linotype" panose="02040502050505030304" pitchFamily="18" charset="0"/>
            </a:endParaRPr>
          </a:p>
        </p:txBody>
      </p:sp>
      <p:sp>
        <p:nvSpPr>
          <p:cNvPr id="19" name="左大括号 18">
            <a:extLst>
              <a:ext uri="{FF2B5EF4-FFF2-40B4-BE49-F238E27FC236}">
                <a16:creationId xmlns:a16="http://schemas.microsoft.com/office/drawing/2014/main" id="{4B9D3E4A-E7E2-C797-12AE-87F5001EBCC8}"/>
              </a:ext>
            </a:extLst>
          </p:cNvPr>
          <p:cNvSpPr/>
          <p:nvPr/>
        </p:nvSpPr>
        <p:spPr>
          <a:xfrm>
            <a:off x="-16394757" y="2694090"/>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0" name="左大括号 19">
            <a:extLst>
              <a:ext uri="{FF2B5EF4-FFF2-40B4-BE49-F238E27FC236}">
                <a16:creationId xmlns:a16="http://schemas.microsoft.com/office/drawing/2014/main" id="{275563C7-7082-6DDF-14B2-006EA7B69254}"/>
              </a:ext>
            </a:extLst>
          </p:cNvPr>
          <p:cNvSpPr/>
          <p:nvPr/>
        </p:nvSpPr>
        <p:spPr>
          <a:xfrm flipH="1">
            <a:off x="-13164759" y="2703222"/>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0250AA1-77D3-9D13-46D2-018D70C319BD}"/>
              </a:ext>
            </a:extLst>
          </p:cNvPr>
          <p:cNvSpPr txBox="1"/>
          <p:nvPr/>
        </p:nvSpPr>
        <p:spPr>
          <a:xfrm>
            <a:off x="-15572172" y="5676697"/>
            <a:ext cx="3254856"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Altogether 5,000 resumes</a:t>
            </a:r>
            <a:endParaRPr kumimoji="1" lang="zh-CN" altLang="en-US" dirty="0">
              <a:solidFill>
                <a:srgbClr val="FF0000"/>
              </a:solidFill>
              <a:latin typeface="Palatino Linotype" panose="02040502050505030304" pitchFamily="18" charset="0"/>
            </a:endParaRPr>
          </a:p>
        </p:txBody>
      </p:sp>
      <p:sp>
        <p:nvSpPr>
          <p:cNvPr id="41" name="文本框 24">
            <a:extLst>
              <a:ext uri="{FF2B5EF4-FFF2-40B4-BE49-F238E27FC236}">
                <a16:creationId xmlns:a16="http://schemas.microsoft.com/office/drawing/2014/main" id="{7974FFB3-5E77-3D41-8F70-22D9471B59CD}"/>
              </a:ext>
            </a:extLst>
          </p:cNvPr>
          <p:cNvSpPr txBox="1"/>
          <p:nvPr/>
        </p:nvSpPr>
        <p:spPr>
          <a:xfrm>
            <a:off x="-2475653" y="5484852"/>
            <a:ext cx="213600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42" name="图片 41">
            <a:extLst>
              <a:ext uri="{FF2B5EF4-FFF2-40B4-BE49-F238E27FC236}">
                <a16:creationId xmlns:a16="http://schemas.microsoft.com/office/drawing/2014/main" id="{92C62DDD-9BC8-A94E-8A0B-5A743436F8EF}"/>
              </a:ext>
            </a:extLst>
          </p:cNvPr>
          <p:cNvPicPr>
            <a:picLocks noChangeAspect="1"/>
          </p:cNvPicPr>
          <p:nvPr/>
        </p:nvPicPr>
        <p:blipFill rotWithShape="1">
          <a:blip r:embed="rId4"/>
          <a:srcRect l="27808" r="5234"/>
          <a:stretch/>
        </p:blipFill>
        <p:spPr>
          <a:xfrm>
            <a:off x="-3055119" y="2847977"/>
            <a:ext cx="2470309" cy="2305878"/>
          </a:xfrm>
          <a:prstGeom prst="rect">
            <a:avLst/>
          </a:prstGeom>
        </p:spPr>
      </p:pic>
      <p:sp>
        <p:nvSpPr>
          <p:cNvPr id="43" name="右箭头 42">
            <a:extLst>
              <a:ext uri="{FF2B5EF4-FFF2-40B4-BE49-F238E27FC236}">
                <a16:creationId xmlns:a16="http://schemas.microsoft.com/office/drawing/2014/main" id="{15D7095E-B695-77E3-76BA-33469BBD2DA3}"/>
              </a:ext>
            </a:extLst>
          </p:cNvPr>
          <p:cNvSpPr/>
          <p:nvPr/>
        </p:nvSpPr>
        <p:spPr>
          <a:xfrm>
            <a:off x="-4031469" y="3875267"/>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4" name="文本框 30">
            <a:extLst>
              <a:ext uri="{FF2B5EF4-FFF2-40B4-BE49-F238E27FC236}">
                <a16:creationId xmlns:a16="http://schemas.microsoft.com/office/drawing/2014/main" id="{F271F378-5AE1-5C96-0FA6-9EDA8EC28C66}"/>
              </a:ext>
            </a:extLst>
          </p:cNvPr>
          <p:cNvSpPr txBox="1"/>
          <p:nvPr/>
        </p:nvSpPr>
        <p:spPr>
          <a:xfrm>
            <a:off x="-3126758" y="5379922"/>
            <a:ext cx="81188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
        <p:nvSpPr>
          <p:cNvPr id="45" name="文本框 25">
            <a:extLst>
              <a:ext uri="{FF2B5EF4-FFF2-40B4-BE49-F238E27FC236}">
                <a16:creationId xmlns:a16="http://schemas.microsoft.com/office/drawing/2014/main" id="{D9D105C5-7E59-F187-901F-BCB7152A2A60}"/>
              </a:ext>
            </a:extLst>
          </p:cNvPr>
          <p:cNvSpPr txBox="1"/>
          <p:nvPr/>
        </p:nvSpPr>
        <p:spPr>
          <a:xfrm>
            <a:off x="-7039208" y="6131183"/>
            <a:ext cx="3751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solidFill>
                  <a:srgbClr val="FF0000"/>
                </a:solidFill>
                <a:latin typeface="Palatino Linotype" panose="02040502050505030304" pitchFamily="18" charset="0"/>
              </a:rPr>
              <a:t>1,300 employment ads</a:t>
            </a:r>
            <a:endParaRPr kumimoji="1" lang="zh-CN" altLang="en-US" dirty="0">
              <a:solidFill>
                <a:srgbClr val="FF0000"/>
              </a:solidFill>
              <a:latin typeface="Palatino Linotype" panose="02040502050505030304" pitchFamily="18" charset="0"/>
            </a:endParaRPr>
          </a:p>
        </p:txBody>
      </p:sp>
      <p:sp>
        <p:nvSpPr>
          <p:cNvPr id="46" name="圆角矩形 45">
            <a:extLst>
              <a:ext uri="{FF2B5EF4-FFF2-40B4-BE49-F238E27FC236}">
                <a16:creationId xmlns:a16="http://schemas.microsoft.com/office/drawing/2014/main" id="{48CE98E1-CCB8-2247-F1C9-B69243B71CE3}"/>
              </a:ext>
            </a:extLst>
          </p:cNvPr>
          <p:cNvSpPr/>
          <p:nvPr/>
        </p:nvSpPr>
        <p:spPr>
          <a:xfrm>
            <a:off x="-7072435" y="2694090"/>
            <a:ext cx="102041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Sales</a:t>
            </a:r>
            <a:endParaRPr kumimoji="1" lang="zh-CN" altLang="en-US" sz="1400" dirty="0">
              <a:latin typeface="Palatino Linotype" panose="02040502050505030304" pitchFamily="18" charset="0"/>
            </a:endParaRPr>
          </a:p>
        </p:txBody>
      </p:sp>
      <p:sp>
        <p:nvSpPr>
          <p:cNvPr id="47" name="圆角矩形 46">
            <a:extLst>
              <a:ext uri="{FF2B5EF4-FFF2-40B4-BE49-F238E27FC236}">
                <a16:creationId xmlns:a16="http://schemas.microsoft.com/office/drawing/2014/main" id="{509FCBF1-250C-A97B-9BB4-4F68EB720F4E}"/>
              </a:ext>
            </a:extLst>
          </p:cNvPr>
          <p:cNvSpPr/>
          <p:nvPr/>
        </p:nvSpPr>
        <p:spPr>
          <a:xfrm>
            <a:off x="-7072435" y="3370746"/>
            <a:ext cx="2201612"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Administrative support</a:t>
            </a:r>
            <a:endParaRPr kumimoji="1" lang="zh-CN" altLang="en-US" sz="1400" dirty="0">
              <a:latin typeface="Palatino Linotype" panose="02040502050505030304" pitchFamily="18" charset="0"/>
            </a:endParaRPr>
          </a:p>
        </p:txBody>
      </p:sp>
      <p:sp>
        <p:nvSpPr>
          <p:cNvPr id="48" name="圆角矩形 47">
            <a:extLst>
              <a:ext uri="{FF2B5EF4-FFF2-40B4-BE49-F238E27FC236}">
                <a16:creationId xmlns:a16="http://schemas.microsoft.com/office/drawing/2014/main" id="{3AFAD69A-0C39-C29C-D09E-DF2B94AA1CD6}"/>
              </a:ext>
            </a:extLst>
          </p:cNvPr>
          <p:cNvSpPr/>
          <p:nvPr/>
        </p:nvSpPr>
        <p:spPr>
          <a:xfrm>
            <a:off x="-7052545" y="4047402"/>
            <a:ext cx="100052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clerical</a:t>
            </a:r>
            <a:endParaRPr kumimoji="1" lang="zh-CN" altLang="en-US" sz="1400" dirty="0">
              <a:latin typeface="Palatino Linotype" panose="02040502050505030304" pitchFamily="18" charset="0"/>
            </a:endParaRPr>
          </a:p>
        </p:txBody>
      </p:sp>
      <p:sp>
        <p:nvSpPr>
          <p:cNvPr id="49" name="圆角矩形 48">
            <a:extLst>
              <a:ext uri="{FF2B5EF4-FFF2-40B4-BE49-F238E27FC236}">
                <a16:creationId xmlns:a16="http://schemas.microsoft.com/office/drawing/2014/main" id="{EEC4A33A-7F0D-20EC-888C-C525A4DA124E}"/>
              </a:ext>
            </a:extLst>
          </p:cNvPr>
          <p:cNvSpPr/>
          <p:nvPr/>
        </p:nvSpPr>
        <p:spPr>
          <a:xfrm>
            <a:off x="-7034258" y="4797210"/>
            <a:ext cx="179236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Customer service</a:t>
            </a:r>
            <a:endParaRPr kumimoji="1" lang="zh-CN" altLang="en-US" sz="1400" dirty="0">
              <a:latin typeface="Palatino Linotype" panose="02040502050505030304" pitchFamily="18" charset="0"/>
            </a:endParaRPr>
          </a:p>
        </p:txBody>
      </p:sp>
      <p:sp>
        <p:nvSpPr>
          <p:cNvPr id="50" name="双大括号 49">
            <a:extLst>
              <a:ext uri="{FF2B5EF4-FFF2-40B4-BE49-F238E27FC236}">
                <a16:creationId xmlns:a16="http://schemas.microsoft.com/office/drawing/2014/main" id="{D378E189-6659-091A-4ADA-A13C5771A036}"/>
              </a:ext>
            </a:extLst>
          </p:cNvPr>
          <p:cNvSpPr/>
          <p:nvPr/>
        </p:nvSpPr>
        <p:spPr>
          <a:xfrm>
            <a:off x="-7844348" y="2694090"/>
            <a:ext cx="3497211" cy="2650495"/>
          </a:xfrm>
          <a:prstGeom prst="bracePair">
            <a:avLst>
              <a:gd name="adj" fmla="val 11093"/>
            </a:avLst>
          </a:prstGeom>
        </p:spPr>
        <p:style>
          <a:lnRef idx="1">
            <a:schemeClr val="dk1"/>
          </a:lnRef>
          <a:fillRef idx="0">
            <a:schemeClr val="dk1"/>
          </a:fillRef>
          <a:effectRef idx="0">
            <a:schemeClr val="dk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a:p>
        </p:txBody>
      </p:sp>
      <p:sp>
        <p:nvSpPr>
          <p:cNvPr id="25" name="椭圆 24">
            <a:extLst>
              <a:ext uri="{FF2B5EF4-FFF2-40B4-BE49-F238E27FC236}">
                <a16:creationId xmlns:a16="http://schemas.microsoft.com/office/drawing/2014/main" id="{B34B9788-EEC9-BED1-9FE0-13D1AC678B21}"/>
              </a:ext>
            </a:extLst>
          </p:cNvPr>
          <p:cNvSpPr/>
          <p:nvPr/>
        </p:nvSpPr>
        <p:spPr>
          <a:xfrm>
            <a:off x="1303471" y="699357"/>
            <a:ext cx="1150557" cy="104631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1600" dirty="0">
                <a:latin typeface="Palatino Linotype" panose="02040502050505030304" pitchFamily="18" charset="0"/>
              </a:rPr>
              <a:t>Race</a:t>
            </a:r>
          </a:p>
          <a:p>
            <a:pPr algn="ctr"/>
            <a:r>
              <a:rPr kumimoji="1" lang="en-US" altLang="zh-CN" sz="1600" dirty="0">
                <a:latin typeface="Palatino Linotype" panose="02040502050505030304" pitchFamily="18" charset="0"/>
              </a:rPr>
              <a:t>(name)</a:t>
            </a:r>
            <a:endParaRPr kumimoji="1" lang="zh-CN" altLang="en-US" sz="1600" dirty="0">
              <a:latin typeface="Palatino Linotype" panose="02040502050505030304" pitchFamily="18" charset="0"/>
            </a:endParaRPr>
          </a:p>
        </p:txBody>
      </p:sp>
      <p:sp>
        <p:nvSpPr>
          <p:cNvPr id="26" name="椭圆 25">
            <a:extLst>
              <a:ext uri="{FF2B5EF4-FFF2-40B4-BE49-F238E27FC236}">
                <a16:creationId xmlns:a16="http://schemas.microsoft.com/office/drawing/2014/main" id="{2AFFF9FC-DB81-3A4F-402D-C3522953FBF7}"/>
              </a:ext>
            </a:extLst>
          </p:cNvPr>
          <p:cNvSpPr/>
          <p:nvPr/>
        </p:nvSpPr>
        <p:spPr>
          <a:xfrm>
            <a:off x="3789709" y="664566"/>
            <a:ext cx="1389754" cy="111589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sz="1600" dirty="0">
                <a:latin typeface="Palatino Linotype" panose="02040502050505030304" pitchFamily="18" charset="0"/>
              </a:rPr>
              <a:t>Callback</a:t>
            </a:r>
          </a:p>
          <a:p>
            <a:pPr algn="ctr"/>
            <a:r>
              <a:rPr kumimoji="1" lang="en-US" altLang="zh-CN" sz="1600" dirty="0">
                <a:latin typeface="Palatino Linotype" panose="02040502050505030304" pitchFamily="18" charset="0"/>
              </a:rPr>
              <a:t>rates</a:t>
            </a:r>
            <a:endParaRPr kumimoji="1" lang="zh-CN" altLang="en-US" sz="1600" dirty="0">
              <a:latin typeface="Palatino Linotype" panose="02040502050505030304" pitchFamily="18" charset="0"/>
            </a:endParaRPr>
          </a:p>
        </p:txBody>
      </p:sp>
      <p:sp>
        <p:nvSpPr>
          <p:cNvPr id="27" name="椭圆 26">
            <a:extLst>
              <a:ext uri="{FF2B5EF4-FFF2-40B4-BE49-F238E27FC236}">
                <a16:creationId xmlns:a16="http://schemas.microsoft.com/office/drawing/2014/main" id="{C8D32932-0A67-EEEF-E40E-7229C458D30C}"/>
              </a:ext>
            </a:extLst>
          </p:cNvPr>
          <p:cNvSpPr/>
          <p:nvPr/>
        </p:nvSpPr>
        <p:spPr>
          <a:xfrm>
            <a:off x="197027" y="4304349"/>
            <a:ext cx="1315420" cy="118050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1600" dirty="0">
                <a:latin typeface="Palatino Linotype" panose="02040502050505030304" pitchFamily="18" charset="0"/>
              </a:rPr>
              <a:t>Quality</a:t>
            </a:r>
          </a:p>
          <a:p>
            <a:pPr algn="ctr"/>
            <a:r>
              <a:rPr kumimoji="1" lang="en-US" altLang="zh-CN" sz="1400" dirty="0">
                <a:latin typeface="Palatino Linotype" panose="02040502050505030304" pitchFamily="18" charset="0"/>
              </a:rPr>
              <a:t>(</a:t>
            </a:r>
            <a:r>
              <a:rPr kumimoji="1" lang="en-US" altLang="zh-CN" sz="1100" dirty="0">
                <a:latin typeface="Palatino Linotype" panose="02040502050505030304" pitchFamily="18" charset="0"/>
              </a:rPr>
              <a:t>degree, experience..</a:t>
            </a:r>
            <a:r>
              <a:rPr kumimoji="1" lang="en-US" altLang="zh-CN" sz="1400" dirty="0">
                <a:latin typeface="Palatino Linotype" panose="02040502050505030304" pitchFamily="18" charset="0"/>
              </a:rPr>
              <a:t>)</a:t>
            </a:r>
            <a:endParaRPr kumimoji="1" lang="zh-CN" altLang="en-US" sz="1400" dirty="0">
              <a:latin typeface="Palatino Linotype" panose="02040502050505030304" pitchFamily="18" charset="0"/>
            </a:endParaRPr>
          </a:p>
        </p:txBody>
      </p:sp>
      <p:sp>
        <p:nvSpPr>
          <p:cNvPr id="28" name="椭圆 27">
            <a:extLst>
              <a:ext uri="{FF2B5EF4-FFF2-40B4-BE49-F238E27FC236}">
                <a16:creationId xmlns:a16="http://schemas.microsoft.com/office/drawing/2014/main" id="{627F1609-404F-593E-FFFA-CABC78A3E4ED}"/>
              </a:ext>
            </a:extLst>
          </p:cNvPr>
          <p:cNvSpPr/>
          <p:nvPr/>
        </p:nvSpPr>
        <p:spPr>
          <a:xfrm>
            <a:off x="3129732" y="5043810"/>
            <a:ext cx="1696087" cy="135177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1400" dirty="0">
                <a:latin typeface="Palatino Linotype" panose="02040502050505030304" pitchFamily="18" charset="0"/>
              </a:rPr>
              <a:t>Job/Industry categories</a:t>
            </a:r>
            <a:endParaRPr kumimoji="1" lang="zh-CN" altLang="en-US" sz="1400" dirty="0">
              <a:latin typeface="Palatino Linotype" panose="02040502050505030304" pitchFamily="18" charset="0"/>
            </a:endParaRPr>
          </a:p>
        </p:txBody>
      </p:sp>
      <p:sp>
        <p:nvSpPr>
          <p:cNvPr id="31" name="椭圆 30">
            <a:extLst>
              <a:ext uri="{FF2B5EF4-FFF2-40B4-BE49-F238E27FC236}">
                <a16:creationId xmlns:a16="http://schemas.microsoft.com/office/drawing/2014/main" id="{7B2CADB1-31F7-A9B4-638E-4A501428C5FB}"/>
              </a:ext>
            </a:extLst>
          </p:cNvPr>
          <p:cNvSpPr/>
          <p:nvPr/>
        </p:nvSpPr>
        <p:spPr>
          <a:xfrm>
            <a:off x="1663379" y="4797210"/>
            <a:ext cx="1315421" cy="124881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1600" dirty="0">
                <a:latin typeface="Palatino Linotype" panose="02040502050505030304" pitchFamily="18" charset="0"/>
              </a:rPr>
              <a:t>Wealth</a:t>
            </a:r>
          </a:p>
          <a:p>
            <a:pPr algn="ctr"/>
            <a:r>
              <a:rPr kumimoji="1" lang="en-US" altLang="zh-CN" sz="1400" dirty="0">
                <a:latin typeface="Palatino Linotype" panose="02040502050505030304" pitchFamily="18" charset="0"/>
              </a:rPr>
              <a:t>(address)</a:t>
            </a:r>
            <a:endParaRPr kumimoji="1" lang="zh-CN" altLang="en-US" sz="1400" dirty="0">
              <a:latin typeface="Palatino Linotype" panose="02040502050505030304" pitchFamily="18" charset="0"/>
            </a:endParaRPr>
          </a:p>
        </p:txBody>
      </p:sp>
      <p:cxnSp>
        <p:nvCxnSpPr>
          <p:cNvPr id="33" name="直线箭头连接符 32">
            <a:extLst>
              <a:ext uri="{FF2B5EF4-FFF2-40B4-BE49-F238E27FC236}">
                <a16:creationId xmlns:a16="http://schemas.microsoft.com/office/drawing/2014/main" id="{1130EC8C-3C91-53C1-615E-21ABBE4971C8}"/>
              </a:ext>
            </a:extLst>
          </p:cNvPr>
          <p:cNvCxnSpPr>
            <a:cxnSpLocks/>
            <a:stCxn id="25" idx="6"/>
            <a:endCxn id="26" idx="2"/>
          </p:cNvCxnSpPr>
          <p:nvPr/>
        </p:nvCxnSpPr>
        <p:spPr>
          <a:xfrm>
            <a:off x="2454028" y="1222515"/>
            <a:ext cx="1335681"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35" name="文本框 34">
            <a:extLst>
              <a:ext uri="{FF2B5EF4-FFF2-40B4-BE49-F238E27FC236}">
                <a16:creationId xmlns:a16="http://schemas.microsoft.com/office/drawing/2014/main" id="{7A02C573-26DA-90BB-8130-5DC2EA1C882F}"/>
              </a:ext>
            </a:extLst>
          </p:cNvPr>
          <p:cNvSpPr txBox="1"/>
          <p:nvPr/>
        </p:nvSpPr>
        <p:spPr>
          <a:xfrm>
            <a:off x="1512447" y="1863607"/>
            <a:ext cx="3313372" cy="400110"/>
          </a:xfrm>
          <a:prstGeom prst="rect">
            <a:avLst/>
          </a:prstGeom>
          <a:noFill/>
        </p:spPr>
        <p:txBody>
          <a:bodyPr wrap="square" rtlCol="0">
            <a:spAutoFit/>
          </a:bodyPr>
          <a:lstStyle/>
          <a:p>
            <a:r>
              <a:rPr kumimoji="1" lang="en-US" altLang="zh-CN" sz="2000" dirty="0">
                <a:latin typeface="Palatino Linotype" panose="02040502050505030304" pitchFamily="18" charset="0"/>
              </a:rPr>
              <a:t>The Racial Gap in Callback</a:t>
            </a:r>
            <a:endParaRPr kumimoji="1" lang="zh-CN" altLang="en-US" sz="2000" dirty="0">
              <a:latin typeface="Palatino Linotype" panose="02040502050505030304" pitchFamily="18" charset="0"/>
            </a:endParaRPr>
          </a:p>
        </p:txBody>
      </p:sp>
      <p:cxnSp>
        <p:nvCxnSpPr>
          <p:cNvPr id="52" name="直线箭头连接符 51">
            <a:extLst>
              <a:ext uri="{FF2B5EF4-FFF2-40B4-BE49-F238E27FC236}">
                <a16:creationId xmlns:a16="http://schemas.microsoft.com/office/drawing/2014/main" id="{7D65BCA8-B99F-50F8-54BA-A6081FF80D65}"/>
              </a:ext>
            </a:extLst>
          </p:cNvPr>
          <p:cNvCxnSpPr>
            <a:cxnSpLocks/>
            <a:stCxn id="27" idx="0"/>
            <a:endCxn id="34" idx="2"/>
          </p:cNvCxnSpPr>
          <p:nvPr/>
        </p:nvCxnSpPr>
        <p:spPr>
          <a:xfrm flipV="1">
            <a:off x="854737" y="2346860"/>
            <a:ext cx="2314397" cy="1957489"/>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54" name="直线箭头连接符 53">
            <a:extLst>
              <a:ext uri="{FF2B5EF4-FFF2-40B4-BE49-F238E27FC236}">
                <a16:creationId xmlns:a16="http://schemas.microsoft.com/office/drawing/2014/main" id="{AE26769F-0CE7-B006-27B1-B6E4AD7920EE}"/>
              </a:ext>
            </a:extLst>
          </p:cNvPr>
          <p:cNvCxnSpPr>
            <a:cxnSpLocks/>
            <a:stCxn id="31" idx="0"/>
            <a:endCxn id="34" idx="2"/>
          </p:cNvCxnSpPr>
          <p:nvPr/>
        </p:nvCxnSpPr>
        <p:spPr>
          <a:xfrm flipV="1">
            <a:off x="2321090" y="2346860"/>
            <a:ext cx="848044" cy="245035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56" name="直线箭头连接符 55">
            <a:extLst>
              <a:ext uri="{FF2B5EF4-FFF2-40B4-BE49-F238E27FC236}">
                <a16:creationId xmlns:a16="http://schemas.microsoft.com/office/drawing/2014/main" id="{BF273888-C20F-8E08-4FA7-ADDF37130645}"/>
              </a:ext>
            </a:extLst>
          </p:cNvPr>
          <p:cNvCxnSpPr>
            <a:cxnSpLocks/>
            <a:stCxn id="28" idx="0"/>
            <a:endCxn id="34" idx="2"/>
          </p:cNvCxnSpPr>
          <p:nvPr/>
        </p:nvCxnSpPr>
        <p:spPr>
          <a:xfrm flipH="1" flipV="1">
            <a:off x="3169134" y="2346860"/>
            <a:ext cx="808642" cy="269695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sp>
        <p:nvSpPr>
          <p:cNvPr id="57" name="椭圆 56">
            <a:extLst>
              <a:ext uri="{FF2B5EF4-FFF2-40B4-BE49-F238E27FC236}">
                <a16:creationId xmlns:a16="http://schemas.microsoft.com/office/drawing/2014/main" id="{046536C7-D354-D001-47B5-ACB3B998BB46}"/>
              </a:ext>
            </a:extLst>
          </p:cNvPr>
          <p:cNvSpPr/>
          <p:nvPr/>
        </p:nvSpPr>
        <p:spPr>
          <a:xfrm>
            <a:off x="11119759" y="244929"/>
            <a:ext cx="326572"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0E83F518-06AF-FA8D-7591-0CD736035848}"/>
              </a:ext>
            </a:extLst>
          </p:cNvPr>
          <p:cNvSpPr/>
          <p:nvPr/>
        </p:nvSpPr>
        <p:spPr>
          <a:xfrm>
            <a:off x="11119759" y="669470"/>
            <a:ext cx="326572" cy="3265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59" name="文本框 58">
            <a:extLst>
              <a:ext uri="{FF2B5EF4-FFF2-40B4-BE49-F238E27FC236}">
                <a16:creationId xmlns:a16="http://schemas.microsoft.com/office/drawing/2014/main" id="{D802D83B-0E7E-6949-7AB2-04953CC3EAAE}"/>
              </a:ext>
            </a:extLst>
          </p:cNvPr>
          <p:cNvSpPr txBox="1"/>
          <p:nvPr/>
        </p:nvSpPr>
        <p:spPr>
          <a:xfrm>
            <a:off x="11446331" y="669470"/>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IV</a:t>
            </a:r>
            <a:endParaRPr kumimoji="1" lang="zh-CN" altLang="en-US" dirty="0">
              <a:latin typeface="Palatino Linotype" panose="02040502050505030304" pitchFamily="18" charset="0"/>
            </a:endParaRPr>
          </a:p>
        </p:txBody>
      </p:sp>
      <p:sp>
        <p:nvSpPr>
          <p:cNvPr id="60" name="文本框 59">
            <a:extLst>
              <a:ext uri="{FF2B5EF4-FFF2-40B4-BE49-F238E27FC236}">
                <a16:creationId xmlns:a16="http://schemas.microsoft.com/office/drawing/2014/main" id="{EEC24A43-E5A1-5115-3745-DF4BF801753E}"/>
              </a:ext>
            </a:extLst>
          </p:cNvPr>
          <p:cNvSpPr txBox="1"/>
          <p:nvPr/>
        </p:nvSpPr>
        <p:spPr>
          <a:xfrm>
            <a:off x="11446331" y="223548"/>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DV</a:t>
            </a:r>
            <a:endParaRPr kumimoji="1" lang="zh-CN" altLang="en-US" dirty="0">
              <a:latin typeface="Palatino Linotype" panose="02040502050505030304" pitchFamily="18" charset="0"/>
            </a:endParaRPr>
          </a:p>
        </p:txBody>
      </p:sp>
      <p:sp>
        <p:nvSpPr>
          <p:cNvPr id="4" name="文本框 3">
            <a:extLst>
              <a:ext uri="{FF2B5EF4-FFF2-40B4-BE49-F238E27FC236}">
                <a16:creationId xmlns:a16="http://schemas.microsoft.com/office/drawing/2014/main" id="{F8D158DB-F027-A2F7-A46E-8E8BFD6DC0B7}"/>
              </a:ext>
            </a:extLst>
          </p:cNvPr>
          <p:cNvSpPr txBox="1"/>
          <p:nvPr/>
        </p:nvSpPr>
        <p:spPr>
          <a:xfrm>
            <a:off x="2497884" y="832755"/>
            <a:ext cx="1150558" cy="369332"/>
          </a:xfrm>
          <a:prstGeom prst="rect">
            <a:avLst/>
          </a:prstGeom>
          <a:noFill/>
        </p:spPr>
        <p:txBody>
          <a:bodyPr wrap="square" rtlCol="0">
            <a:spAutoFit/>
          </a:bodyPr>
          <a:lstStyle/>
          <a:p>
            <a:r>
              <a:rPr kumimoji="1" lang="en-US" altLang="zh-CN" dirty="0">
                <a:latin typeface="Iowan Old Style Roman" panose="02040602040506020204" pitchFamily="18" charset="0"/>
              </a:rPr>
              <a:t>WA 1/10</a:t>
            </a:r>
            <a:endParaRPr kumimoji="1" lang="zh-CN" altLang="en-US" dirty="0">
              <a:latin typeface="Iowan Old Style Roman" panose="02040602040506020204" pitchFamily="18" charset="0"/>
            </a:endParaRPr>
          </a:p>
        </p:txBody>
      </p:sp>
      <p:sp>
        <p:nvSpPr>
          <p:cNvPr id="32" name="文本框 31">
            <a:extLst>
              <a:ext uri="{FF2B5EF4-FFF2-40B4-BE49-F238E27FC236}">
                <a16:creationId xmlns:a16="http://schemas.microsoft.com/office/drawing/2014/main" id="{9221AFC4-EA17-4B75-9308-AB2DE7B37E67}"/>
              </a:ext>
            </a:extLst>
          </p:cNvPr>
          <p:cNvSpPr txBox="1"/>
          <p:nvPr/>
        </p:nvSpPr>
        <p:spPr>
          <a:xfrm>
            <a:off x="2533740" y="1278999"/>
            <a:ext cx="1389755" cy="369332"/>
          </a:xfrm>
          <a:prstGeom prst="rect">
            <a:avLst/>
          </a:prstGeom>
          <a:noFill/>
        </p:spPr>
        <p:txBody>
          <a:bodyPr wrap="square" rtlCol="0">
            <a:spAutoFit/>
          </a:bodyPr>
          <a:lstStyle/>
          <a:p>
            <a:r>
              <a:rPr kumimoji="1" lang="en-US" altLang="zh-CN" dirty="0">
                <a:latin typeface="Iowan Old Style Roman" panose="02040602040506020204" pitchFamily="18" charset="0"/>
              </a:rPr>
              <a:t>AA 1/15</a:t>
            </a:r>
            <a:endParaRPr kumimoji="1" lang="zh-CN" altLang="en-US" dirty="0">
              <a:latin typeface="Iowan Old Style Roman" panose="02040602040506020204" pitchFamily="18" charset="0"/>
            </a:endParaRPr>
          </a:p>
        </p:txBody>
      </p:sp>
      <p:sp>
        <p:nvSpPr>
          <p:cNvPr id="37" name="文本框 36">
            <a:extLst>
              <a:ext uri="{FF2B5EF4-FFF2-40B4-BE49-F238E27FC236}">
                <a16:creationId xmlns:a16="http://schemas.microsoft.com/office/drawing/2014/main" id="{D2E03598-BE23-1118-D99A-4CD48C8BE158}"/>
              </a:ext>
            </a:extLst>
          </p:cNvPr>
          <p:cNvSpPr txBox="1"/>
          <p:nvPr/>
        </p:nvSpPr>
        <p:spPr>
          <a:xfrm rot="19260635">
            <a:off x="750667" y="3118509"/>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Widening the gap</a:t>
            </a:r>
            <a:endParaRPr kumimoji="1" lang="zh-CN" altLang="en-US" sz="1600" dirty="0">
              <a:latin typeface="Iowan Old Style Roman" panose="02040602040506020204" pitchFamily="18" charset="0"/>
            </a:endParaRPr>
          </a:p>
        </p:txBody>
      </p:sp>
      <p:sp>
        <p:nvSpPr>
          <p:cNvPr id="38" name="文本框 37">
            <a:extLst>
              <a:ext uri="{FF2B5EF4-FFF2-40B4-BE49-F238E27FC236}">
                <a16:creationId xmlns:a16="http://schemas.microsoft.com/office/drawing/2014/main" id="{39D6A322-8911-5B8F-AC99-9F0237F0DC34}"/>
              </a:ext>
            </a:extLst>
          </p:cNvPr>
          <p:cNvSpPr txBox="1"/>
          <p:nvPr/>
        </p:nvSpPr>
        <p:spPr>
          <a:xfrm rot="17209546">
            <a:off x="1490398" y="3696690"/>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Widening the gap</a:t>
            </a:r>
            <a:endParaRPr kumimoji="1" lang="zh-CN" altLang="en-US" sz="1600" dirty="0">
              <a:latin typeface="Iowan Old Style Roman" panose="02040602040506020204" pitchFamily="18" charset="0"/>
            </a:endParaRPr>
          </a:p>
        </p:txBody>
      </p:sp>
      <p:sp>
        <p:nvSpPr>
          <p:cNvPr id="39" name="文本框 38">
            <a:extLst>
              <a:ext uri="{FF2B5EF4-FFF2-40B4-BE49-F238E27FC236}">
                <a16:creationId xmlns:a16="http://schemas.microsoft.com/office/drawing/2014/main" id="{D1C656C6-4410-B2DB-7CAB-FD72E229D3AA}"/>
              </a:ext>
            </a:extLst>
          </p:cNvPr>
          <p:cNvSpPr txBox="1"/>
          <p:nvPr/>
        </p:nvSpPr>
        <p:spPr>
          <a:xfrm rot="4384057">
            <a:off x="2846315" y="3908247"/>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no difference</a:t>
            </a:r>
            <a:endParaRPr kumimoji="1" lang="zh-CN" altLang="en-US" sz="1600" dirty="0">
              <a:latin typeface="Iowan Old Style Roman" panose="02040602040506020204" pitchFamily="18" charset="0"/>
            </a:endParaRPr>
          </a:p>
        </p:txBody>
      </p:sp>
      <p:sp>
        <p:nvSpPr>
          <p:cNvPr id="77" name="文本框 76">
            <a:extLst>
              <a:ext uri="{FF2B5EF4-FFF2-40B4-BE49-F238E27FC236}">
                <a16:creationId xmlns:a16="http://schemas.microsoft.com/office/drawing/2014/main" id="{31761FEE-7CA0-D1EA-2C60-ED6998D60C8D}"/>
              </a:ext>
            </a:extLst>
          </p:cNvPr>
          <p:cNvSpPr txBox="1"/>
          <p:nvPr/>
        </p:nvSpPr>
        <p:spPr>
          <a:xfrm>
            <a:off x="5559708" y="2999041"/>
            <a:ext cx="6632292" cy="3170099"/>
          </a:xfrm>
          <a:prstGeom prst="rect">
            <a:avLst/>
          </a:prstGeom>
          <a:noFill/>
        </p:spPr>
        <p:txBody>
          <a:bodyPr wrap="square" rtlCol="0">
            <a:spAutoFit/>
          </a:bodyPr>
          <a:lstStyle/>
          <a:p>
            <a:pPr marL="342900" indent="-342900">
              <a:buAutoNum type="arabicPeriod"/>
            </a:pPr>
            <a:r>
              <a:rPr kumimoji="1" lang="en-US" altLang="zh-CN" sz="2000" b="1" dirty="0">
                <a:solidFill>
                  <a:srgbClr val="FF0000"/>
                </a:solidFill>
                <a:latin typeface="Iowan Old Style Roman" panose="02040602040506020204" pitchFamily="18" charset="0"/>
              </a:rPr>
              <a:t>“race-blind</a:t>
            </a:r>
            <a:r>
              <a:rPr kumimoji="1" lang="en-US" altLang="zh-CN" sz="2000" b="1" dirty="0">
                <a:latin typeface="Iowan Old Style Roman" panose="02040602040506020204" pitchFamily="18" charset="0"/>
              </a:rPr>
              <a:t> selection rule: equal treatment”</a:t>
            </a:r>
          </a:p>
          <a:p>
            <a:pPr lvl="1"/>
            <a:r>
              <a:rPr kumimoji="1" lang="en-US" altLang="zh-CN" sz="2000" dirty="0">
                <a:latin typeface="Iowan Old Style Roman" panose="02040602040506020204" pitchFamily="18" charset="0"/>
              </a:rPr>
              <a:t>Callback gap = Discrimination✅</a:t>
            </a:r>
          </a:p>
          <a:p>
            <a:pPr lvl="1"/>
            <a:endParaRPr kumimoji="1" lang="en-US" altLang="zh-CN" sz="2000" dirty="0">
              <a:latin typeface="Iowan Old Style Roman" panose="02040602040506020204" pitchFamily="18" charset="0"/>
            </a:endParaRPr>
          </a:p>
          <a:p>
            <a:pPr marL="342900" indent="-342900">
              <a:buAutoNum type="arabicPeriod"/>
            </a:pPr>
            <a:r>
              <a:rPr kumimoji="1" lang="en-US" altLang="zh-CN" sz="2000" b="1" dirty="0">
                <a:latin typeface="Iowan Old Style Roman" panose="02040602040506020204" pitchFamily="18" charset="0"/>
              </a:rPr>
              <a:t>“Rules where Callback rates </a:t>
            </a:r>
            <a:r>
              <a:rPr kumimoji="1" lang="en-US" altLang="zh-CN" sz="2000" b="1" dirty="0">
                <a:solidFill>
                  <a:srgbClr val="FF0000"/>
                </a:solidFill>
                <a:latin typeface="Iowan Old Style Roman" panose="02040602040506020204" pitchFamily="18" charset="0"/>
              </a:rPr>
              <a:t>match</a:t>
            </a:r>
            <a:r>
              <a:rPr kumimoji="1" lang="en-US" altLang="zh-CN" sz="2000" b="1" dirty="0">
                <a:latin typeface="Iowan Old Style Roman" panose="02040602040506020204" pitchFamily="18" charset="0"/>
              </a:rPr>
              <a:t> Population rates”</a:t>
            </a:r>
          </a:p>
          <a:p>
            <a:pPr lvl="1"/>
            <a:r>
              <a:rPr kumimoji="1" lang="zh-CN" altLang="en-US" sz="2000" dirty="0">
                <a:latin typeface="Iowan Old Style Roman" panose="02040602040506020204" pitchFamily="18" charset="0"/>
              </a:rPr>
              <a:t>实验只能控制发去多少份</a:t>
            </a:r>
            <a:r>
              <a:rPr kumimoji="1" lang="en-US" altLang="zh-CN" sz="2000" dirty="0">
                <a:latin typeface="Iowan Old Style Roman" panose="02040602040506020204" pitchFamily="18" charset="0"/>
              </a:rPr>
              <a:t>resume</a:t>
            </a:r>
            <a:r>
              <a:rPr kumimoji="1" lang="zh-CN" altLang="en-US" sz="2000" dirty="0">
                <a:latin typeface="Iowan Old Style Roman" panose="02040602040506020204" pitchFamily="18" charset="0"/>
              </a:rPr>
              <a:t>，</a:t>
            </a:r>
            <a:endParaRPr kumimoji="1" lang="en-US" altLang="zh-CN" sz="2000" dirty="0">
              <a:latin typeface="Iowan Old Style Roman" panose="02040602040506020204" pitchFamily="18" charset="0"/>
            </a:endParaRPr>
          </a:p>
          <a:p>
            <a:pPr lvl="1"/>
            <a:r>
              <a:rPr kumimoji="1" lang="zh-CN" altLang="en-US" sz="2000" dirty="0">
                <a:latin typeface="Iowan Old Style Roman" panose="02040602040506020204" pitchFamily="18" charset="0"/>
              </a:rPr>
              <a:t>不能控制公司总共收到多少份</a:t>
            </a:r>
            <a:r>
              <a:rPr kumimoji="1" lang="en-US" altLang="zh-CN" sz="2000" dirty="0">
                <a:latin typeface="Iowan Old Style Roman" panose="02040602040506020204" pitchFamily="18" charset="0"/>
              </a:rPr>
              <a:t>AA</a:t>
            </a:r>
            <a:r>
              <a:rPr kumimoji="1" lang="zh-CN" altLang="en-US" sz="2000" dirty="0">
                <a:latin typeface="Iowan Old Style Roman" panose="02040602040506020204" pitchFamily="18" charset="0"/>
              </a:rPr>
              <a:t> </a:t>
            </a:r>
            <a:r>
              <a:rPr kumimoji="1" lang="en-US" altLang="zh-CN" sz="2000" dirty="0">
                <a:latin typeface="Iowan Old Style Roman" panose="02040602040506020204" pitchFamily="18" charset="0"/>
              </a:rPr>
              <a:t>resume</a:t>
            </a:r>
          </a:p>
          <a:p>
            <a:pPr lvl="1"/>
            <a:r>
              <a:rPr kumimoji="1" lang="en-US" altLang="zh-CN" sz="2000" dirty="0">
                <a:latin typeface="Iowan Old Style Roman" panose="02040602040506020204" pitchFamily="18" charset="0"/>
              </a:rPr>
              <a:t>	Callback gap ≠ Discrimination</a:t>
            </a:r>
          </a:p>
          <a:p>
            <a:pPr lvl="1"/>
            <a:r>
              <a:rPr kumimoji="1" lang="en-US" altLang="zh-CN" sz="2000" dirty="0">
                <a:latin typeface="Iowan Old Style Roman" panose="02040602040506020204" pitchFamily="18" charset="0"/>
              </a:rPr>
              <a:t>No return on skills</a:t>
            </a:r>
          </a:p>
          <a:p>
            <a:pPr lvl="1"/>
            <a:r>
              <a:rPr kumimoji="1" lang="en-US" altLang="zh-CN" sz="2000" dirty="0">
                <a:latin typeface="Iowan Old Style Roman" panose="02040602040506020204" pitchFamily="18" charset="0"/>
              </a:rPr>
              <a:t>No Job category difference</a:t>
            </a:r>
          </a:p>
          <a:p>
            <a:pPr lvl="1"/>
            <a:r>
              <a:rPr kumimoji="1" lang="en-US" altLang="zh-CN" sz="2000" dirty="0">
                <a:latin typeface="Iowan Old Style Roman" panose="02040602040506020204" pitchFamily="18" charset="0"/>
              </a:rPr>
              <a:t>	Callback gap = Discrimination✅</a:t>
            </a:r>
          </a:p>
        </p:txBody>
      </p:sp>
      <p:sp>
        <p:nvSpPr>
          <p:cNvPr id="78" name="文本框 77">
            <a:extLst>
              <a:ext uri="{FF2B5EF4-FFF2-40B4-BE49-F238E27FC236}">
                <a16:creationId xmlns:a16="http://schemas.microsoft.com/office/drawing/2014/main" id="{7D92B148-AA29-C5AD-9B7B-681170B04010}"/>
              </a:ext>
            </a:extLst>
          </p:cNvPr>
          <p:cNvSpPr txBox="1"/>
          <p:nvPr/>
        </p:nvSpPr>
        <p:spPr>
          <a:xfrm>
            <a:off x="5953821" y="867008"/>
            <a:ext cx="5229102" cy="1384995"/>
          </a:xfrm>
          <a:prstGeom prst="rect">
            <a:avLst/>
          </a:prstGeom>
          <a:noFill/>
        </p:spPr>
        <p:txBody>
          <a:bodyPr wrap="square" rtlCol="0">
            <a:spAutoFit/>
          </a:bodyPr>
          <a:lstStyle/>
          <a:p>
            <a:pPr algn="ctr"/>
            <a:r>
              <a:rPr kumimoji="1" lang="en-US" altLang="zh-CN" sz="2800" dirty="0">
                <a:latin typeface="Iowan Old Style Roman" panose="02040602040506020204" pitchFamily="18" charset="0"/>
              </a:rPr>
              <a:t>Racial Gap in Callback (</a:t>
            </a:r>
            <a:r>
              <a:rPr kumimoji="1" lang="en-US" altLang="zh-CN" sz="2800" dirty="0" err="1">
                <a:latin typeface="Iowan Old Style Roman" panose="02040602040506020204" pitchFamily="18" charset="0"/>
              </a:rPr>
              <a:t>smpl</a:t>
            </a:r>
            <a:r>
              <a:rPr kumimoji="1" lang="en-US" altLang="zh-CN" sz="2800" dirty="0">
                <a:latin typeface="Iowan Old Style Roman" panose="02040602040506020204" pitchFamily="18" charset="0"/>
              </a:rPr>
              <a:t>) </a:t>
            </a:r>
          </a:p>
          <a:p>
            <a:pPr algn="ctr"/>
            <a:r>
              <a:rPr kumimoji="1" lang="en-US" altLang="zh-CN" sz="2800" dirty="0">
                <a:latin typeface="Iowan Old Style Roman" panose="02040602040506020204" pitchFamily="18" charset="0"/>
              </a:rPr>
              <a:t>= </a:t>
            </a:r>
          </a:p>
          <a:p>
            <a:pPr algn="ctr"/>
            <a:r>
              <a:rPr kumimoji="1" lang="en-US" altLang="zh-CN" sz="2800" dirty="0">
                <a:latin typeface="Iowan Old Style Roman" panose="02040602040506020204" pitchFamily="18" charset="0"/>
              </a:rPr>
              <a:t>discrimination (</a:t>
            </a:r>
            <a:r>
              <a:rPr kumimoji="1" lang="en-US" altLang="zh-CN" sz="2800" dirty="0" err="1">
                <a:latin typeface="Iowan Old Style Roman" panose="02040602040506020204" pitchFamily="18" charset="0"/>
              </a:rPr>
              <a:t>ppltn</a:t>
            </a:r>
            <a:r>
              <a:rPr kumimoji="1" lang="en-US" altLang="zh-CN" sz="2800" dirty="0">
                <a:latin typeface="Iowan Old Style Roman" panose="02040602040506020204" pitchFamily="18" charset="0"/>
              </a:rPr>
              <a:t>)</a:t>
            </a:r>
            <a:endParaRPr kumimoji="1" lang="en-US" altLang="zh-CN" sz="2000" dirty="0">
              <a:latin typeface="Iowan Old Style Roman" panose="02040602040506020204" pitchFamily="18" charset="0"/>
            </a:endParaRPr>
          </a:p>
        </p:txBody>
      </p:sp>
      <p:sp>
        <p:nvSpPr>
          <p:cNvPr id="82" name="文本框 81">
            <a:extLst>
              <a:ext uri="{FF2B5EF4-FFF2-40B4-BE49-F238E27FC236}">
                <a16:creationId xmlns:a16="http://schemas.microsoft.com/office/drawing/2014/main" id="{848446CD-3904-EC91-30E0-24883102DF99}"/>
              </a:ext>
            </a:extLst>
          </p:cNvPr>
          <p:cNvSpPr txBox="1"/>
          <p:nvPr/>
        </p:nvSpPr>
        <p:spPr>
          <a:xfrm rot="1752467">
            <a:off x="10359070" y="1270293"/>
            <a:ext cx="872802" cy="1569660"/>
          </a:xfrm>
          <a:prstGeom prst="rect">
            <a:avLst/>
          </a:prstGeom>
          <a:noFill/>
        </p:spPr>
        <p:txBody>
          <a:bodyPr wrap="square" rtlCol="0">
            <a:spAutoFit/>
          </a:bodyPr>
          <a:lstStyle/>
          <a:p>
            <a:r>
              <a:rPr kumimoji="1" lang="en-US" altLang="zh-CN" sz="9600" dirty="0">
                <a:latin typeface="Iowan Old Style Roman" panose="02040602040506020204" pitchFamily="18" charset="0"/>
              </a:rPr>
              <a:t>?</a:t>
            </a:r>
            <a:endParaRPr kumimoji="1" lang="zh-CN" altLang="en-US" sz="9600" dirty="0">
              <a:latin typeface="Iowan Old Style Roman" panose="02040602040506020204" pitchFamily="18" charset="0"/>
            </a:endParaRPr>
          </a:p>
        </p:txBody>
      </p:sp>
    </p:spTree>
    <p:extLst>
      <p:ext uri="{BB962C8B-B14F-4D97-AF65-F5344CB8AC3E}">
        <p14:creationId xmlns:p14="http://schemas.microsoft.com/office/powerpoint/2010/main" val="903896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a:extLst>
              <a:ext uri="{FF2B5EF4-FFF2-40B4-BE49-F238E27FC236}">
                <a16:creationId xmlns:a16="http://schemas.microsoft.com/office/drawing/2014/main" id="{14438881-99B4-D760-E837-0F52988F8C64}"/>
              </a:ext>
            </a:extLst>
          </p:cNvPr>
          <p:cNvSpPr/>
          <p:nvPr/>
        </p:nvSpPr>
        <p:spPr>
          <a:xfrm>
            <a:off x="647854" y="317947"/>
            <a:ext cx="5042559" cy="2028913"/>
          </a:xfrm>
          <a:prstGeom prst="roundRect">
            <a:avLst/>
          </a:prstGeom>
          <a:ln w="3492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 name="圆角矩形 4">
            <a:extLst>
              <a:ext uri="{FF2B5EF4-FFF2-40B4-BE49-F238E27FC236}">
                <a16:creationId xmlns:a16="http://schemas.microsoft.com/office/drawing/2014/main" id="{EE104D4E-BFCB-6C8F-36A1-4C9B0EDAEF5C}"/>
              </a:ext>
            </a:extLst>
          </p:cNvPr>
          <p:cNvSpPr/>
          <p:nvPr/>
        </p:nvSpPr>
        <p:spPr>
          <a:xfrm>
            <a:off x="-10676077"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0578344"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3937347"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9834564"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3162095"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7936187" y="2099458"/>
            <a:ext cx="3384273" cy="584775"/>
          </a:xfrm>
          <a:prstGeom prst="rect">
            <a:avLst/>
          </a:prstGeom>
          <a:noFill/>
        </p:spPr>
        <p:txBody>
          <a:bodyPr wrap="square" rtlCol="0">
            <a:spAutoFit/>
          </a:bodyPr>
          <a:lstStyle/>
          <a:p>
            <a:r>
              <a:rPr kumimoji="1" lang="en-US" altLang="zh-CN" sz="3200" dirty="0">
                <a:latin typeface="Iowan Old Style Roman" panose="02040602040506020204" pitchFamily="18" charset="0"/>
              </a:rPr>
              <a:t>Field Experiment</a:t>
            </a:r>
            <a:endParaRPr kumimoji="1" lang="zh-CN" altLang="en-US" sz="32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FF11B8DF-3F90-25E2-E184-483B6CF4A789}"/>
              </a:ext>
            </a:extLst>
          </p:cNvPr>
          <p:cNvSpPr txBox="1"/>
          <p:nvPr/>
        </p:nvSpPr>
        <p:spPr>
          <a:xfrm>
            <a:off x="-18619481"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22" name="组合 21">
            <a:extLst>
              <a:ext uri="{FF2B5EF4-FFF2-40B4-BE49-F238E27FC236}">
                <a16:creationId xmlns:a16="http://schemas.microsoft.com/office/drawing/2014/main" id="{2A2CDDA9-0EE9-135B-60D5-EF8D1770AF7E}"/>
              </a:ext>
            </a:extLst>
          </p:cNvPr>
          <p:cNvGrpSpPr/>
          <p:nvPr/>
        </p:nvGrpSpPr>
        <p:grpSpPr>
          <a:xfrm>
            <a:off x="-18278236" y="2486113"/>
            <a:ext cx="1800223" cy="2656169"/>
            <a:chOff x="549846" y="2319748"/>
            <a:chExt cx="1800223" cy="2656169"/>
          </a:xfrm>
        </p:grpSpPr>
        <p:pic>
          <p:nvPicPr>
            <p:cNvPr id="13" name="图片 12">
              <a:extLst>
                <a:ext uri="{FF2B5EF4-FFF2-40B4-BE49-F238E27FC236}">
                  <a16:creationId xmlns:a16="http://schemas.microsoft.com/office/drawing/2014/main" id="{5A46C538-8210-4609-7D83-9D149DA1F2E9}"/>
                </a:ext>
              </a:extLst>
            </p:cNvPr>
            <p:cNvPicPr>
              <a:picLocks noChangeAspect="1"/>
            </p:cNvPicPr>
            <p:nvPr/>
          </p:nvPicPr>
          <p:blipFill rotWithShape="1">
            <a:blip r:embed="rId2"/>
            <a:srcRect l="4558" t="2971" r="-1"/>
            <a:stretch/>
          </p:blipFill>
          <p:spPr>
            <a:xfrm>
              <a:off x="764498" y="2319748"/>
              <a:ext cx="1165903" cy="1702262"/>
            </a:xfrm>
            <a:prstGeom prst="rect">
              <a:avLst/>
            </a:prstGeom>
          </p:spPr>
        </p:pic>
        <p:pic>
          <p:nvPicPr>
            <p:cNvPr id="14" name="图片 13">
              <a:extLst>
                <a:ext uri="{FF2B5EF4-FFF2-40B4-BE49-F238E27FC236}">
                  <a16:creationId xmlns:a16="http://schemas.microsoft.com/office/drawing/2014/main" id="{EEE5DF23-6871-F45E-C4AA-90895F7A9EAC}"/>
                </a:ext>
              </a:extLst>
            </p:cNvPr>
            <p:cNvPicPr>
              <a:picLocks noChangeAspect="1"/>
            </p:cNvPicPr>
            <p:nvPr/>
          </p:nvPicPr>
          <p:blipFill rotWithShape="1">
            <a:blip r:embed="rId2"/>
            <a:srcRect l="4558" t="2971" r="-1"/>
            <a:stretch/>
          </p:blipFill>
          <p:spPr>
            <a:xfrm>
              <a:off x="1184166" y="2637313"/>
              <a:ext cx="1165903" cy="1702262"/>
            </a:xfrm>
            <a:prstGeom prst="rect">
              <a:avLst/>
            </a:prstGeom>
          </p:spPr>
        </p:pic>
        <p:pic>
          <p:nvPicPr>
            <p:cNvPr id="15" name="图片 14">
              <a:extLst>
                <a:ext uri="{FF2B5EF4-FFF2-40B4-BE49-F238E27FC236}">
                  <a16:creationId xmlns:a16="http://schemas.microsoft.com/office/drawing/2014/main" id="{C7DA774F-A50A-A780-967C-57CB5B77B2AD}"/>
                </a:ext>
              </a:extLst>
            </p:cNvPr>
            <p:cNvPicPr>
              <a:picLocks noChangeAspect="1"/>
            </p:cNvPicPr>
            <p:nvPr/>
          </p:nvPicPr>
          <p:blipFill rotWithShape="1">
            <a:blip r:embed="rId2"/>
            <a:srcRect l="4558" t="2971" r="-1"/>
            <a:stretch/>
          </p:blipFill>
          <p:spPr>
            <a:xfrm>
              <a:off x="549846" y="2884105"/>
              <a:ext cx="1165903" cy="1702262"/>
            </a:xfrm>
            <a:prstGeom prst="rect">
              <a:avLst/>
            </a:prstGeom>
          </p:spPr>
        </p:pic>
        <p:pic>
          <p:nvPicPr>
            <p:cNvPr id="16" name="图片 15">
              <a:extLst>
                <a:ext uri="{FF2B5EF4-FFF2-40B4-BE49-F238E27FC236}">
                  <a16:creationId xmlns:a16="http://schemas.microsoft.com/office/drawing/2014/main" id="{2BB6E5C1-4BF3-CBF9-AA3A-33320432EBFE}"/>
                </a:ext>
              </a:extLst>
            </p:cNvPr>
            <p:cNvPicPr>
              <a:picLocks noChangeAspect="1"/>
            </p:cNvPicPr>
            <p:nvPr/>
          </p:nvPicPr>
          <p:blipFill rotWithShape="1">
            <a:blip r:embed="rId2"/>
            <a:srcRect l="4558" t="2971" r="-1"/>
            <a:stretch/>
          </p:blipFill>
          <p:spPr>
            <a:xfrm>
              <a:off x="1052770" y="3273655"/>
              <a:ext cx="1165903" cy="1702262"/>
            </a:xfrm>
            <a:prstGeom prst="rect">
              <a:avLst/>
            </a:prstGeom>
          </p:spPr>
        </p:pic>
      </p:grpSp>
      <p:pic>
        <p:nvPicPr>
          <p:cNvPr id="18" name="图片 17">
            <a:extLst>
              <a:ext uri="{FF2B5EF4-FFF2-40B4-BE49-F238E27FC236}">
                <a16:creationId xmlns:a16="http://schemas.microsoft.com/office/drawing/2014/main" id="{061E27B0-BC49-8E91-C3ED-744A568A6E15}"/>
              </a:ext>
            </a:extLst>
          </p:cNvPr>
          <p:cNvPicPr>
            <a:picLocks noChangeAspect="1"/>
          </p:cNvPicPr>
          <p:nvPr/>
        </p:nvPicPr>
        <p:blipFill rotWithShape="1">
          <a:blip r:embed="rId3"/>
          <a:srcRect l="1353" t="3230" b="1532"/>
          <a:stretch/>
        </p:blipFill>
        <p:spPr>
          <a:xfrm>
            <a:off x="-11324985" y="2851048"/>
            <a:ext cx="3183124" cy="2175370"/>
          </a:xfrm>
          <a:prstGeom prst="rect">
            <a:avLst/>
          </a:prstGeom>
        </p:spPr>
      </p:pic>
      <p:sp>
        <p:nvSpPr>
          <p:cNvPr id="23" name="文本框 22">
            <a:extLst>
              <a:ext uri="{FF2B5EF4-FFF2-40B4-BE49-F238E27FC236}">
                <a16:creationId xmlns:a16="http://schemas.microsoft.com/office/drawing/2014/main" id="{96A7B1E4-0244-9953-095C-ECDAB48F127A}"/>
              </a:ext>
            </a:extLst>
          </p:cNvPr>
          <p:cNvSpPr txBox="1"/>
          <p:nvPr/>
        </p:nvSpPr>
        <p:spPr>
          <a:xfrm>
            <a:off x="-11089769"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4" name="右箭头 23">
            <a:extLst>
              <a:ext uri="{FF2B5EF4-FFF2-40B4-BE49-F238E27FC236}">
                <a16:creationId xmlns:a16="http://schemas.microsoft.com/office/drawing/2014/main" id="{81925813-27E8-DE6D-6FA9-61C24EC8302B}"/>
              </a:ext>
            </a:extLst>
          </p:cNvPr>
          <p:cNvSpPr/>
          <p:nvPr/>
        </p:nvSpPr>
        <p:spPr>
          <a:xfrm>
            <a:off x="-12577672" y="3737771"/>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69DB8D94-1DBA-9617-0C24-B11B30F56D19}"/>
              </a:ext>
            </a:extLst>
          </p:cNvPr>
          <p:cNvSpPr txBox="1"/>
          <p:nvPr/>
        </p:nvSpPr>
        <p:spPr>
          <a:xfrm>
            <a:off x="-18387436"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0" name="文本框 29">
            <a:extLst>
              <a:ext uri="{FF2B5EF4-FFF2-40B4-BE49-F238E27FC236}">
                <a16:creationId xmlns:a16="http://schemas.microsoft.com/office/drawing/2014/main" id="{91AE6A3B-7CF8-A14B-1958-810AE93624CF}"/>
              </a:ext>
            </a:extLst>
          </p:cNvPr>
          <p:cNvSpPr txBox="1"/>
          <p:nvPr/>
        </p:nvSpPr>
        <p:spPr>
          <a:xfrm>
            <a:off x="-11495709"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10" name="圆角矩形 9">
            <a:extLst>
              <a:ext uri="{FF2B5EF4-FFF2-40B4-BE49-F238E27FC236}">
                <a16:creationId xmlns:a16="http://schemas.microsoft.com/office/drawing/2014/main" id="{46D6C0B0-2DEA-3E78-D7F1-26F0251F186B}"/>
              </a:ext>
            </a:extLst>
          </p:cNvPr>
          <p:cNvSpPr/>
          <p:nvPr/>
        </p:nvSpPr>
        <p:spPr>
          <a:xfrm>
            <a:off x="-15840125" y="2703222"/>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AA applicant</a:t>
            </a:r>
            <a:endParaRPr kumimoji="1" lang="zh-CN" altLang="en-US" sz="1400" dirty="0">
              <a:latin typeface="Palatino Linotype" panose="02040502050505030304" pitchFamily="18" charset="0"/>
            </a:endParaRPr>
          </a:p>
        </p:txBody>
      </p:sp>
      <p:sp>
        <p:nvSpPr>
          <p:cNvPr id="11" name="圆角矩形 10">
            <a:extLst>
              <a:ext uri="{FF2B5EF4-FFF2-40B4-BE49-F238E27FC236}">
                <a16:creationId xmlns:a16="http://schemas.microsoft.com/office/drawing/2014/main" id="{D0F38968-C6B8-A90D-289D-2F6BAAF76026}"/>
              </a:ext>
            </a:extLst>
          </p:cNvPr>
          <p:cNvSpPr/>
          <p:nvPr/>
        </p:nvSpPr>
        <p:spPr>
          <a:xfrm>
            <a:off x="-15855115" y="3362789"/>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AA applicant</a:t>
            </a:r>
            <a:endParaRPr kumimoji="1" lang="zh-CN" altLang="en-US" sz="1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A985FDF4-BF93-7188-C0D9-66EFC63A2375}"/>
              </a:ext>
            </a:extLst>
          </p:cNvPr>
          <p:cNvSpPr/>
          <p:nvPr/>
        </p:nvSpPr>
        <p:spPr>
          <a:xfrm>
            <a:off x="-15840125" y="4037346"/>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WA applicant</a:t>
            </a:r>
            <a:endParaRPr kumimoji="1" lang="zh-CN" altLang="en-US" sz="1400"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8B3A4A8F-1AA6-DB78-E615-1E5696A976FD}"/>
              </a:ext>
            </a:extLst>
          </p:cNvPr>
          <p:cNvSpPr/>
          <p:nvPr/>
        </p:nvSpPr>
        <p:spPr>
          <a:xfrm>
            <a:off x="-15840125" y="4681923"/>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WA applicant</a:t>
            </a:r>
            <a:endParaRPr kumimoji="1" lang="zh-CN" altLang="en-US" sz="1400" dirty="0">
              <a:latin typeface="Palatino Linotype" panose="02040502050505030304" pitchFamily="18" charset="0"/>
            </a:endParaRPr>
          </a:p>
        </p:txBody>
      </p:sp>
      <p:sp>
        <p:nvSpPr>
          <p:cNvPr id="19" name="左大括号 18">
            <a:extLst>
              <a:ext uri="{FF2B5EF4-FFF2-40B4-BE49-F238E27FC236}">
                <a16:creationId xmlns:a16="http://schemas.microsoft.com/office/drawing/2014/main" id="{4B9D3E4A-E7E2-C797-12AE-87F5001EBCC8}"/>
              </a:ext>
            </a:extLst>
          </p:cNvPr>
          <p:cNvSpPr/>
          <p:nvPr/>
        </p:nvSpPr>
        <p:spPr>
          <a:xfrm>
            <a:off x="-16394757" y="2694090"/>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0" name="左大括号 19">
            <a:extLst>
              <a:ext uri="{FF2B5EF4-FFF2-40B4-BE49-F238E27FC236}">
                <a16:creationId xmlns:a16="http://schemas.microsoft.com/office/drawing/2014/main" id="{275563C7-7082-6DDF-14B2-006EA7B69254}"/>
              </a:ext>
            </a:extLst>
          </p:cNvPr>
          <p:cNvSpPr/>
          <p:nvPr/>
        </p:nvSpPr>
        <p:spPr>
          <a:xfrm flipH="1">
            <a:off x="-13164759" y="2703222"/>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0250AA1-77D3-9D13-46D2-018D70C319BD}"/>
              </a:ext>
            </a:extLst>
          </p:cNvPr>
          <p:cNvSpPr txBox="1"/>
          <p:nvPr/>
        </p:nvSpPr>
        <p:spPr>
          <a:xfrm>
            <a:off x="-15572172" y="5676697"/>
            <a:ext cx="3254856"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Altogether 5,000 resumes</a:t>
            </a:r>
            <a:endParaRPr kumimoji="1" lang="zh-CN" altLang="en-US" dirty="0">
              <a:solidFill>
                <a:srgbClr val="FF0000"/>
              </a:solidFill>
              <a:latin typeface="Palatino Linotype" panose="02040502050505030304" pitchFamily="18" charset="0"/>
            </a:endParaRPr>
          </a:p>
        </p:txBody>
      </p:sp>
      <p:sp>
        <p:nvSpPr>
          <p:cNvPr id="41" name="文本框 24">
            <a:extLst>
              <a:ext uri="{FF2B5EF4-FFF2-40B4-BE49-F238E27FC236}">
                <a16:creationId xmlns:a16="http://schemas.microsoft.com/office/drawing/2014/main" id="{7974FFB3-5E77-3D41-8F70-22D9471B59CD}"/>
              </a:ext>
            </a:extLst>
          </p:cNvPr>
          <p:cNvSpPr txBox="1"/>
          <p:nvPr/>
        </p:nvSpPr>
        <p:spPr>
          <a:xfrm>
            <a:off x="-2475653" y="5484852"/>
            <a:ext cx="213600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42" name="图片 41">
            <a:extLst>
              <a:ext uri="{FF2B5EF4-FFF2-40B4-BE49-F238E27FC236}">
                <a16:creationId xmlns:a16="http://schemas.microsoft.com/office/drawing/2014/main" id="{92C62DDD-9BC8-A94E-8A0B-5A743436F8EF}"/>
              </a:ext>
            </a:extLst>
          </p:cNvPr>
          <p:cNvPicPr>
            <a:picLocks noChangeAspect="1"/>
          </p:cNvPicPr>
          <p:nvPr/>
        </p:nvPicPr>
        <p:blipFill rotWithShape="1">
          <a:blip r:embed="rId4"/>
          <a:srcRect l="27808" r="5234"/>
          <a:stretch/>
        </p:blipFill>
        <p:spPr>
          <a:xfrm>
            <a:off x="-3055119" y="2847977"/>
            <a:ext cx="2470309" cy="2305878"/>
          </a:xfrm>
          <a:prstGeom prst="rect">
            <a:avLst/>
          </a:prstGeom>
        </p:spPr>
      </p:pic>
      <p:sp>
        <p:nvSpPr>
          <p:cNvPr id="43" name="右箭头 42">
            <a:extLst>
              <a:ext uri="{FF2B5EF4-FFF2-40B4-BE49-F238E27FC236}">
                <a16:creationId xmlns:a16="http://schemas.microsoft.com/office/drawing/2014/main" id="{15D7095E-B695-77E3-76BA-33469BBD2DA3}"/>
              </a:ext>
            </a:extLst>
          </p:cNvPr>
          <p:cNvSpPr/>
          <p:nvPr/>
        </p:nvSpPr>
        <p:spPr>
          <a:xfrm>
            <a:off x="-4031469" y="3875267"/>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4" name="文本框 30">
            <a:extLst>
              <a:ext uri="{FF2B5EF4-FFF2-40B4-BE49-F238E27FC236}">
                <a16:creationId xmlns:a16="http://schemas.microsoft.com/office/drawing/2014/main" id="{F271F378-5AE1-5C96-0FA6-9EDA8EC28C66}"/>
              </a:ext>
            </a:extLst>
          </p:cNvPr>
          <p:cNvSpPr txBox="1"/>
          <p:nvPr/>
        </p:nvSpPr>
        <p:spPr>
          <a:xfrm>
            <a:off x="-3126758" y="5379922"/>
            <a:ext cx="81188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
        <p:nvSpPr>
          <p:cNvPr id="45" name="文本框 25">
            <a:extLst>
              <a:ext uri="{FF2B5EF4-FFF2-40B4-BE49-F238E27FC236}">
                <a16:creationId xmlns:a16="http://schemas.microsoft.com/office/drawing/2014/main" id="{D9D105C5-7E59-F187-901F-BCB7152A2A60}"/>
              </a:ext>
            </a:extLst>
          </p:cNvPr>
          <p:cNvSpPr txBox="1"/>
          <p:nvPr/>
        </p:nvSpPr>
        <p:spPr>
          <a:xfrm>
            <a:off x="-7039208" y="6131183"/>
            <a:ext cx="3751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solidFill>
                  <a:srgbClr val="FF0000"/>
                </a:solidFill>
                <a:latin typeface="Palatino Linotype" panose="02040502050505030304" pitchFamily="18" charset="0"/>
              </a:rPr>
              <a:t>1,300 employment ads</a:t>
            </a:r>
            <a:endParaRPr kumimoji="1" lang="zh-CN" altLang="en-US" dirty="0">
              <a:solidFill>
                <a:srgbClr val="FF0000"/>
              </a:solidFill>
              <a:latin typeface="Palatino Linotype" panose="02040502050505030304" pitchFamily="18" charset="0"/>
            </a:endParaRPr>
          </a:p>
        </p:txBody>
      </p:sp>
      <p:sp>
        <p:nvSpPr>
          <p:cNvPr id="46" name="圆角矩形 45">
            <a:extLst>
              <a:ext uri="{FF2B5EF4-FFF2-40B4-BE49-F238E27FC236}">
                <a16:creationId xmlns:a16="http://schemas.microsoft.com/office/drawing/2014/main" id="{48CE98E1-CCB8-2247-F1C9-B69243B71CE3}"/>
              </a:ext>
            </a:extLst>
          </p:cNvPr>
          <p:cNvSpPr/>
          <p:nvPr/>
        </p:nvSpPr>
        <p:spPr>
          <a:xfrm>
            <a:off x="-7072435" y="2694090"/>
            <a:ext cx="102041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Sales</a:t>
            </a:r>
            <a:endParaRPr kumimoji="1" lang="zh-CN" altLang="en-US" sz="1400" dirty="0">
              <a:latin typeface="Palatino Linotype" panose="02040502050505030304" pitchFamily="18" charset="0"/>
            </a:endParaRPr>
          </a:p>
        </p:txBody>
      </p:sp>
      <p:sp>
        <p:nvSpPr>
          <p:cNvPr id="47" name="圆角矩形 46">
            <a:extLst>
              <a:ext uri="{FF2B5EF4-FFF2-40B4-BE49-F238E27FC236}">
                <a16:creationId xmlns:a16="http://schemas.microsoft.com/office/drawing/2014/main" id="{509FCBF1-250C-A97B-9BB4-4F68EB720F4E}"/>
              </a:ext>
            </a:extLst>
          </p:cNvPr>
          <p:cNvSpPr/>
          <p:nvPr/>
        </p:nvSpPr>
        <p:spPr>
          <a:xfrm>
            <a:off x="-7072435" y="3370746"/>
            <a:ext cx="2201612"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Administrative support</a:t>
            </a:r>
            <a:endParaRPr kumimoji="1" lang="zh-CN" altLang="en-US" sz="1400" dirty="0">
              <a:latin typeface="Palatino Linotype" panose="02040502050505030304" pitchFamily="18" charset="0"/>
            </a:endParaRPr>
          </a:p>
        </p:txBody>
      </p:sp>
      <p:sp>
        <p:nvSpPr>
          <p:cNvPr id="48" name="圆角矩形 47">
            <a:extLst>
              <a:ext uri="{FF2B5EF4-FFF2-40B4-BE49-F238E27FC236}">
                <a16:creationId xmlns:a16="http://schemas.microsoft.com/office/drawing/2014/main" id="{3AFAD69A-0C39-C29C-D09E-DF2B94AA1CD6}"/>
              </a:ext>
            </a:extLst>
          </p:cNvPr>
          <p:cNvSpPr/>
          <p:nvPr/>
        </p:nvSpPr>
        <p:spPr>
          <a:xfrm>
            <a:off x="-7052545" y="4047402"/>
            <a:ext cx="100052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clerical</a:t>
            </a:r>
            <a:endParaRPr kumimoji="1" lang="zh-CN" altLang="en-US" sz="1400" dirty="0">
              <a:latin typeface="Palatino Linotype" panose="02040502050505030304" pitchFamily="18" charset="0"/>
            </a:endParaRPr>
          </a:p>
        </p:txBody>
      </p:sp>
      <p:sp>
        <p:nvSpPr>
          <p:cNvPr id="49" name="圆角矩形 48">
            <a:extLst>
              <a:ext uri="{FF2B5EF4-FFF2-40B4-BE49-F238E27FC236}">
                <a16:creationId xmlns:a16="http://schemas.microsoft.com/office/drawing/2014/main" id="{EEC4A33A-7F0D-20EC-888C-C525A4DA124E}"/>
              </a:ext>
            </a:extLst>
          </p:cNvPr>
          <p:cNvSpPr/>
          <p:nvPr/>
        </p:nvSpPr>
        <p:spPr>
          <a:xfrm>
            <a:off x="-7034258" y="4797210"/>
            <a:ext cx="179236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Customer service</a:t>
            </a:r>
            <a:endParaRPr kumimoji="1" lang="zh-CN" altLang="en-US" sz="1400" dirty="0">
              <a:latin typeface="Palatino Linotype" panose="02040502050505030304" pitchFamily="18" charset="0"/>
            </a:endParaRPr>
          </a:p>
        </p:txBody>
      </p:sp>
      <p:sp>
        <p:nvSpPr>
          <p:cNvPr id="50" name="双大括号 49">
            <a:extLst>
              <a:ext uri="{FF2B5EF4-FFF2-40B4-BE49-F238E27FC236}">
                <a16:creationId xmlns:a16="http://schemas.microsoft.com/office/drawing/2014/main" id="{D378E189-6659-091A-4ADA-A13C5771A036}"/>
              </a:ext>
            </a:extLst>
          </p:cNvPr>
          <p:cNvSpPr/>
          <p:nvPr/>
        </p:nvSpPr>
        <p:spPr>
          <a:xfrm>
            <a:off x="-7844348" y="2694090"/>
            <a:ext cx="3497211" cy="2650495"/>
          </a:xfrm>
          <a:prstGeom prst="bracePair">
            <a:avLst>
              <a:gd name="adj" fmla="val 11093"/>
            </a:avLst>
          </a:prstGeom>
        </p:spPr>
        <p:style>
          <a:lnRef idx="1">
            <a:schemeClr val="dk1"/>
          </a:lnRef>
          <a:fillRef idx="0">
            <a:schemeClr val="dk1"/>
          </a:fillRef>
          <a:effectRef idx="0">
            <a:schemeClr val="dk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a:p>
        </p:txBody>
      </p:sp>
      <p:sp>
        <p:nvSpPr>
          <p:cNvPr id="25" name="椭圆 24">
            <a:extLst>
              <a:ext uri="{FF2B5EF4-FFF2-40B4-BE49-F238E27FC236}">
                <a16:creationId xmlns:a16="http://schemas.microsoft.com/office/drawing/2014/main" id="{B34B9788-EEC9-BED1-9FE0-13D1AC678B21}"/>
              </a:ext>
            </a:extLst>
          </p:cNvPr>
          <p:cNvSpPr/>
          <p:nvPr/>
        </p:nvSpPr>
        <p:spPr>
          <a:xfrm>
            <a:off x="1303471" y="699357"/>
            <a:ext cx="1150557" cy="104631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1600" dirty="0">
                <a:latin typeface="Palatino Linotype" panose="02040502050505030304" pitchFamily="18" charset="0"/>
              </a:rPr>
              <a:t>Race</a:t>
            </a:r>
          </a:p>
          <a:p>
            <a:pPr algn="ctr"/>
            <a:r>
              <a:rPr kumimoji="1" lang="en-US" altLang="zh-CN" sz="1600" dirty="0">
                <a:latin typeface="Palatino Linotype" panose="02040502050505030304" pitchFamily="18" charset="0"/>
              </a:rPr>
              <a:t>(name)</a:t>
            </a:r>
            <a:endParaRPr kumimoji="1" lang="zh-CN" altLang="en-US" sz="1600" dirty="0">
              <a:latin typeface="Palatino Linotype" panose="02040502050505030304" pitchFamily="18" charset="0"/>
            </a:endParaRPr>
          </a:p>
        </p:txBody>
      </p:sp>
      <p:sp>
        <p:nvSpPr>
          <p:cNvPr id="26" name="椭圆 25">
            <a:extLst>
              <a:ext uri="{FF2B5EF4-FFF2-40B4-BE49-F238E27FC236}">
                <a16:creationId xmlns:a16="http://schemas.microsoft.com/office/drawing/2014/main" id="{2AFFF9FC-DB81-3A4F-402D-C3522953FBF7}"/>
              </a:ext>
            </a:extLst>
          </p:cNvPr>
          <p:cNvSpPr/>
          <p:nvPr/>
        </p:nvSpPr>
        <p:spPr>
          <a:xfrm>
            <a:off x="3789709" y="664566"/>
            <a:ext cx="1389754" cy="111589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sz="1600" dirty="0">
                <a:latin typeface="Palatino Linotype" panose="02040502050505030304" pitchFamily="18" charset="0"/>
              </a:rPr>
              <a:t>Callback</a:t>
            </a:r>
          </a:p>
          <a:p>
            <a:pPr algn="ctr"/>
            <a:r>
              <a:rPr kumimoji="1" lang="en-US" altLang="zh-CN" sz="1600" dirty="0">
                <a:latin typeface="Palatino Linotype" panose="02040502050505030304" pitchFamily="18" charset="0"/>
              </a:rPr>
              <a:t>rates</a:t>
            </a:r>
            <a:endParaRPr kumimoji="1" lang="zh-CN" altLang="en-US" sz="1600" dirty="0">
              <a:latin typeface="Palatino Linotype" panose="02040502050505030304" pitchFamily="18" charset="0"/>
            </a:endParaRPr>
          </a:p>
        </p:txBody>
      </p:sp>
      <p:sp>
        <p:nvSpPr>
          <p:cNvPr id="27" name="椭圆 26">
            <a:extLst>
              <a:ext uri="{FF2B5EF4-FFF2-40B4-BE49-F238E27FC236}">
                <a16:creationId xmlns:a16="http://schemas.microsoft.com/office/drawing/2014/main" id="{C8D32932-0A67-EEEF-E40E-7229C458D30C}"/>
              </a:ext>
            </a:extLst>
          </p:cNvPr>
          <p:cNvSpPr/>
          <p:nvPr/>
        </p:nvSpPr>
        <p:spPr>
          <a:xfrm>
            <a:off x="197027" y="4304349"/>
            <a:ext cx="1315420" cy="118050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1600" dirty="0">
                <a:latin typeface="Palatino Linotype" panose="02040502050505030304" pitchFamily="18" charset="0"/>
              </a:rPr>
              <a:t>Quality</a:t>
            </a:r>
          </a:p>
          <a:p>
            <a:pPr algn="ctr"/>
            <a:r>
              <a:rPr kumimoji="1" lang="en-US" altLang="zh-CN" sz="1400" dirty="0">
                <a:latin typeface="Palatino Linotype" panose="02040502050505030304" pitchFamily="18" charset="0"/>
              </a:rPr>
              <a:t>(</a:t>
            </a:r>
            <a:r>
              <a:rPr kumimoji="1" lang="en-US" altLang="zh-CN" sz="1100" dirty="0">
                <a:latin typeface="Palatino Linotype" panose="02040502050505030304" pitchFamily="18" charset="0"/>
              </a:rPr>
              <a:t>degree, experience..</a:t>
            </a:r>
            <a:r>
              <a:rPr kumimoji="1" lang="en-US" altLang="zh-CN" sz="1400" dirty="0">
                <a:latin typeface="Palatino Linotype" panose="02040502050505030304" pitchFamily="18" charset="0"/>
              </a:rPr>
              <a:t>)</a:t>
            </a:r>
            <a:endParaRPr kumimoji="1" lang="zh-CN" altLang="en-US" sz="1400" dirty="0">
              <a:latin typeface="Palatino Linotype" panose="02040502050505030304" pitchFamily="18" charset="0"/>
            </a:endParaRPr>
          </a:p>
        </p:txBody>
      </p:sp>
      <p:sp>
        <p:nvSpPr>
          <p:cNvPr id="28" name="椭圆 27">
            <a:extLst>
              <a:ext uri="{FF2B5EF4-FFF2-40B4-BE49-F238E27FC236}">
                <a16:creationId xmlns:a16="http://schemas.microsoft.com/office/drawing/2014/main" id="{627F1609-404F-593E-FFFA-CABC78A3E4ED}"/>
              </a:ext>
            </a:extLst>
          </p:cNvPr>
          <p:cNvSpPr/>
          <p:nvPr/>
        </p:nvSpPr>
        <p:spPr>
          <a:xfrm>
            <a:off x="3129732" y="5043810"/>
            <a:ext cx="1696087" cy="1351775"/>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sz="1400" dirty="0">
                <a:latin typeface="Palatino Linotype" panose="02040502050505030304" pitchFamily="18" charset="0"/>
              </a:rPr>
              <a:t>Job/Industry categories</a:t>
            </a:r>
            <a:endParaRPr kumimoji="1" lang="zh-CN" altLang="en-US" sz="1400" dirty="0">
              <a:latin typeface="Palatino Linotype" panose="02040502050505030304" pitchFamily="18" charset="0"/>
            </a:endParaRPr>
          </a:p>
        </p:txBody>
      </p:sp>
      <p:sp>
        <p:nvSpPr>
          <p:cNvPr id="31" name="椭圆 30">
            <a:extLst>
              <a:ext uri="{FF2B5EF4-FFF2-40B4-BE49-F238E27FC236}">
                <a16:creationId xmlns:a16="http://schemas.microsoft.com/office/drawing/2014/main" id="{7B2CADB1-31F7-A9B4-638E-4A501428C5FB}"/>
              </a:ext>
            </a:extLst>
          </p:cNvPr>
          <p:cNvSpPr/>
          <p:nvPr/>
        </p:nvSpPr>
        <p:spPr>
          <a:xfrm>
            <a:off x="1663379" y="4797210"/>
            <a:ext cx="1315421" cy="1248819"/>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sz="1600" dirty="0">
                <a:latin typeface="Palatino Linotype" panose="02040502050505030304" pitchFamily="18" charset="0"/>
              </a:rPr>
              <a:t>Wealth</a:t>
            </a:r>
          </a:p>
          <a:p>
            <a:pPr algn="ctr"/>
            <a:r>
              <a:rPr kumimoji="1" lang="en-US" altLang="zh-CN" sz="1400" dirty="0">
                <a:latin typeface="Palatino Linotype" panose="02040502050505030304" pitchFamily="18" charset="0"/>
              </a:rPr>
              <a:t>(address)</a:t>
            </a:r>
            <a:endParaRPr kumimoji="1" lang="zh-CN" altLang="en-US" sz="1400" dirty="0">
              <a:latin typeface="Palatino Linotype" panose="02040502050505030304" pitchFamily="18" charset="0"/>
            </a:endParaRPr>
          </a:p>
        </p:txBody>
      </p:sp>
      <p:cxnSp>
        <p:nvCxnSpPr>
          <p:cNvPr id="33" name="直线箭头连接符 32">
            <a:extLst>
              <a:ext uri="{FF2B5EF4-FFF2-40B4-BE49-F238E27FC236}">
                <a16:creationId xmlns:a16="http://schemas.microsoft.com/office/drawing/2014/main" id="{1130EC8C-3C91-53C1-615E-21ABBE4971C8}"/>
              </a:ext>
            </a:extLst>
          </p:cNvPr>
          <p:cNvCxnSpPr>
            <a:cxnSpLocks/>
            <a:stCxn id="25" idx="6"/>
            <a:endCxn id="26" idx="2"/>
          </p:cNvCxnSpPr>
          <p:nvPr/>
        </p:nvCxnSpPr>
        <p:spPr>
          <a:xfrm>
            <a:off x="2454028" y="1222515"/>
            <a:ext cx="1335681"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35" name="文本框 34">
            <a:extLst>
              <a:ext uri="{FF2B5EF4-FFF2-40B4-BE49-F238E27FC236}">
                <a16:creationId xmlns:a16="http://schemas.microsoft.com/office/drawing/2014/main" id="{7A02C573-26DA-90BB-8130-5DC2EA1C882F}"/>
              </a:ext>
            </a:extLst>
          </p:cNvPr>
          <p:cNvSpPr txBox="1"/>
          <p:nvPr/>
        </p:nvSpPr>
        <p:spPr>
          <a:xfrm>
            <a:off x="1512447" y="1863607"/>
            <a:ext cx="3313372" cy="400110"/>
          </a:xfrm>
          <a:prstGeom prst="rect">
            <a:avLst/>
          </a:prstGeom>
          <a:noFill/>
        </p:spPr>
        <p:txBody>
          <a:bodyPr wrap="square" rtlCol="0">
            <a:spAutoFit/>
          </a:bodyPr>
          <a:lstStyle/>
          <a:p>
            <a:r>
              <a:rPr kumimoji="1" lang="en-US" altLang="zh-CN" sz="2000" dirty="0">
                <a:latin typeface="Palatino Linotype" panose="02040502050505030304" pitchFamily="18" charset="0"/>
              </a:rPr>
              <a:t>The Racial Gap in Callback</a:t>
            </a:r>
            <a:endParaRPr kumimoji="1" lang="zh-CN" altLang="en-US" sz="2000" dirty="0">
              <a:latin typeface="Palatino Linotype" panose="02040502050505030304" pitchFamily="18" charset="0"/>
            </a:endParaRPr>
          </a:p>
        </p:txBody>
      </p:sp>
      <p:cxnSp>
        <p:nvCxnSpPr>
          <p:cNvPr id="52" name="直线箭头连接符 51">
            <a:extLst>
              <a:ext uri="{FF2B5EF4-FFF2-40B4-BE49-F238E27FC236}">
                <a16:creationId xmlns:a16="http://schemas.microsoft.com/office/drawing/2014/main" id="{7D65BCA8-B99F-50F8-54BA-A6081FF80D65}"/>
              </a:ext>
            </a:extLst>
          </p:cNvPr>
          <p:cNvCxnSpPr>
            <a:cxnSpLocks/>
            <a:stCxn id="27" idx="0"/>
            <a:endCxn id="34" idx="2"/>
          </p:cNvCxnSpPr>
          <p:nvPr/>
        </p:nvCxnSpPr>
        <p:spPr>
          <a:xfrm flipV="1">
            <a:off x="854737" y="2346860"/>
            <a:ext cx="2314397" cy="1957489"/>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54" name="直线箭头连接符 53">
            <a:extLst>
              <a:ext uri="{FF2B5EF4-FFF2-40B4-BE49-F238E27FC236}">
                <a16:creationId xmlns:a16="http://schemas.microsoft.com/office/drawing/2014/main" id="{AE26769F-0CE7-B006-27B1-B6E4AD7920EE}"/>
              </a:ext>
            </a:extLst>
          </p:cNvPr>
          <p:cNvCxnSpPr>
            <a:cxnSpLocks/>
            <a:stCxn id="31" idx="0"/>
            <a:endCxn id="34" idx="2"/>
          </p:cNvCxnSpPr>
          <p:nvPr/>
        </p:nvCxnSpPr>
        <p:spPr>
          <a:xfrm flipV="1">
            <a:off x="2321090" y="2346860"/>
            <a:ext cx="848044" cy="245035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56" name="直线箭头连接符 55">
            <a:extLst>
              <a:ext uri="{FF2B5EF4-FFF2-40B4-BE49-F238E27FC236}">
                <a16:creationId xmlns:a16="http://schemas.microsoft.com/office/drawing/2014/main" id="{BF273888-C20F-8E08-4FA7-ADDF37130645}"/>
              </a:ext>
            </a:extLst>
          </p:cNvPr>
          <p:cNvCxnSpPr>
            <a:cxnSpLocks/>
            <a:stCxn id="28" idx="0"/>
            <a:endCxn id="34" idx="2"/>
          </p:cNvCxnSpPr>
          <p:nvPr/>
        </p:nvCxnSpPr>
        <p:spPr>
          <a:xfrm flipH="1" flipV="1">
            <a:off x="3169134" y="2346860"/>
            <a:ext cx="808642" cy="269695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sp>
        <p:nvSpPr>
          <p:cNvPr id="57" name="椭圆 56">
            <a:extLst>
              <a:ext uri="{FF2B5EF4-FFF2-40B4-BE49-F238E27FC236}">
                <a16:creationId xmlns:a16="http://schemas.microsoft.com/office/drawing/2014/main" id="{046536C7-D354-D001-47B5-ACB3B998BB46}"/>
              </a:ext>
            </a:extLst>
          </p:cNvPr>
          <p:cNvSpPr/>
          <p:nvPr/>
        </p:nvSpPr>
        <p:spPr>
          <a:xfrm>
            <a:off x="11119759" y="244929"/>
            <a:ext cx="326572"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0E83F518-06AF-FA8D-7591-0CD736035848}"/>
              </a:ext>
            </a:extLst>
          </p:cNvPr>
          <p:cNvSpPr/>
          <p:nvPr/>
        </p:nvSpPr>
        <p:spPr>
          <a:xfrm>
            <a:off x="11119759" y="669470"/>
            <a:ext cx="326572" cy="3265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59" name="文本框 58">
            <a:extLst>
              <a:ext uri="{FF2B5EF4-FFF2-40B4-BE49-F238E27FC236}">
                <a16:creationId xmlns:a16="http://schemas.microsoft.com/office/drawing/2014/main" id="{D802D83B-0E7E-6949-7AB2-04953CC3EAAE}"/>
              </a:ext>
            </a:extLst>
          </p:cNvPr>
          <p:cNvSpPr txBox="1"/>
          <p:nvPr/>
        </p:nvSpPr>
        <p:spPr>
          <a:xfrm>
            <a:off x="11446331" y="669470"/>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IV</a:t>
            </a:r>
            <a:endParaRPr kumimoji="1" lang="zh-CN" altLang="en-US" dirty="0">
              <a:latin typeface="Palatino Linotype" panose="02040502050505030304" pitchFamily="18" charset="0"/>
            </a:endParaRPr>
          </a:p>
        </p:txBody>
      </p:sp>
      <p:sp>
        <p:nvSpPr>
          <p:cNvPr id="60" name="文本框 59">
            <a:extLst>
              <a:ext uri="{FF2B5EF4-FFF2-40B4-BE49-F238E27FC236}">
                <a16:creationId xmlns:a16="http://schemas.microsoft.com/office/drawing/2014/main" id="{EEC24A43-E5A1-5115-3745-DF4BF801753E}"/>
              </a:ext>
            </a:extLst>
          </p:cNvPr>
          <p:cNvSpPr txBox="1"/>
          <p:nvPr/>
        </p:nvSpPr>
        <p:spPr>
          <a:xfrm>
            <a:off x="11446331" y="223548"/>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DV</a:t>
            </a:r>
            <a:endParaRPr kumimoji="1" lang="zh-CN" altLang="en-US" dirty="0">
              <a:latin typeface="Palatino Linotype" panose="02040502050505030304" pitchFamily="18" charset="0"/>
            </a:endParaRPr>
          </a:p>
        </p:txBody>
      </p:sp>
      <p:sp>
        <p:nvSpPr>
          <p:cNvPr id="4" name="文本框 3">
            <a:extLst>
              <a:ext uri="{FF2B5EF4-FFF2-40B4-BE49-F238E27FC236}">
                <a16:creationId xmlns:a16="http://schemas.microsoft.com/office/drawing/2014/main" id="{F8D158DB-F027-A2F7-A46E-8E8BFD6DC0B7}"/>
              </a:ext>
            </a:extLst>
          </p:cNvPr>
          <p:cNvSpPr txBox="1"/>
          <p:nvPr/>
        </p:nvSpPr>
        <p:spPr>
          <a:xfrm>
            <a:off x="2497884" y="832755"/>
            <a:ext cx="1150558" cy="369332"/>
          </a:xfrm>
          <a:prstGeom prst="rect">
            <a:avLst/>
          </a:prstGeom>
          <a:noFill/>
        </p:spPr>
        <p:txBody>
          <a:bodyPr wrap="square" rtlCol="0">
            <a:spAutoFit/>
          </a:bodyPr>
          <a:lstStyle/>
          <a:p>
            <a:r>
              <a:rPr kumimoji="1" lang="en-US" altLang="zh-CN" dirty="0">
                <a:latin typeface="Iowan Old Style Roman" panose="02040602040506020204" pitchFamily="18" charset="0"/>
              </a:rPr>
              <a:t>WA 1/10</a:t>
            </a:r>
            <a:endParaRPr kumimoji="1" lang="zh-CN" altLang="en-US" dirty="0">
              <a:latin typeface="Iowan Old Style Roman" panose="02040602040506020204" pitchFamily="18" charset="0"/>
            </a:endParaRPr>
          </a:p>
        </p:txBody>
      </p:sp>
      <p:sp>
        <p:nvSpPr>
          <p:cNvPr id="32" name="文本框 31">
            <a:extLst>
              <a:ext uri="{FF2B5EF4-FFF2-40B4-BE49-F238E27FC236}">
                <a16:creationId xmlns:a16="http://schemas.microsoft.com/office/drawing/2014/main" id="{9221AFC4-EA17-4B75-9308-AB2DE7B37E67}"/>
              </a:ext>
            </a:extLst>
          </p:cNvPr>
          <p:cNvSpPr txBox="1"/>
          <p:nvPr/>
        </p:nvSpPr>
        <p:spPr>
          <a:xfrm>
            <a:off x="2533740" y="1278999"/>
            <a:ext cx="1389755" cy="369332"/>
          </a:xfrm>
          <a:prstGeom prst="rect">
            <a:avLst/>
          </a:prstGeom>
          <a:noFill/>
        </p:spPr>
        <p:txBody>
          <a:bodyPr wrap="square" rtlCol="0">
            <a:spAutoFit/>
          </a:bodyPr>
          <a:lstStyle/>
          <a:p>
            <a:r>
              <a:rPr kumimoji="1" lang="en-US" altLang="zh-CN" dirty="0">
                <a:latin typeface="Iowan Old Style Roman" panose="02040602040506020204" pitchFamily="18" charset="0"/>
              </a:rPr>
              <a:t>AA 1/15</a:t>
            </a:r>
            <a:endParaRPr kumimoji="1" lang="zh-CN" altLang="en-US" dirty="0">
              <a:latin typeface="Iowan Old Style Roman" panose="02040602040506020204" pitchFamily="18" charset="0"/>
            </a:endParaRPr>
          </a:p>
        </p:txBody>
      </p:sp>
      <p:sp>
        <p:nvSpPr>
          <p:cNvPr id="37" name="文本框 36">
            <a:extLst>
              <a:ext uri="{FF2B5EF4-FFF2-40B4-BE49-F238E27FC236}">
                <a16:creationId xmlns:a16="http://schemas.microsoft.com/office/drawing/2014/main" id="{D2E03598-BE23-1118-D99A-4CD48C8BE158}"/>
              </a:ext>
            </a:extLst>
          </p:cNvPr>
          <p:cNvSpPr txBox="1"/>
          <p:nvPr/>
        </p:nvSpPr>
        <p:spPr>
          <a:xfrm rot="19260635">
            <a:off x="750667" y="3118509"/>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Widening the gap</a:t>
            </a:r>
            <a:endParaRPr kumimoji="1" lang="zh-CN" altLang="en-US" sz="1600" dirty="0">
              <a:latin typeface="Iowan Old Style Roman" panose="02040602040506020204" pitchFamily="18" charset="0"/>
            </a:endParaRPr>
          </a:p>
        </p:txBody>
      </p:sp>
      <p:sp>
        <p:nvSpPr>
          <p:cNvPr id="38" name="文本框 37">
            <a:extLst>
              <a:ext uri="{FF2B5EF4-FFF2-40B4-BE49-F238E27FC236}">
                <a16:creationId xmlns:a16="http://schemas.microsoft.com/office/drawing/2014/main" id="{39D6A322-8911-5B8F-AC99-9F0237F0DC34}"/>
              </a:ext>
            </a:extLst>
          </p:cNvPr>
          <p:cNvSpPr txBox="1"/>
          <p:nvPr/>
        </p:nvSpPr>
        <p:spPr>
          <a:xfrm rot="17209546">
            <a:off x="1490398" y="3696690"/>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Widening the gap</a:t>
            </a:r>
            <a:endParaRPr kumimoji="1" lang="zh-CN" altLang="en-US" sz="1600" dirty="0">
              <a:latin typeface="Iowan Old Style Roman" panose="02040602040506020204" pitchFamily="18" charset="0"/>
            </a:endParaRPr>
          </a:p>
        </p:txBody>
      </p:sp>
      <p:sp>
        <p:nvSpPr>
          <p:cNvPr id="39" name="文本框 38">
            <a:extLst>
              <a:ext uri="{FF2B5EF4-FFF2-40B4-BE49-F238E27FC236}">
                <a16:creationId xmlns:a16="http://schemas.microsoft.com/office/drawing/2014/main" id="{D1C656C6-4410-B2DB-7CAB-FD72E229D3AA}"/>
              </a:ext>
            </a:extLst>
          </p:cNvPr>
          <p:cNvSpPr txBox="1"/>
          <p:nvPr/>
        </p:nvSpPr>
        <p:spPr>
          <a:xfrm rot="4384057">
            <a:off x="2846315" y="3908247"/>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no difference</a:t>
            </a:r>
            <a:endParaRPr kumimoji="1" lang="zh-CN" altLang="en-US" sz="1600" dirty="0">
              <a:latin typeface="Iowan Old Style Roman" panose="02040602040506020204" pitchFamily="18" charset="0"/>
            </a:endParaRPr>
          </a:p>
        </p:txBody>
      </p:sp>
      <p:sp>
        <p:nvSpPr>
          <p:cNvPr id="77" name="文本框 76">
            <a:extLst>
              <a:ext uri="{FF2B5EF4-FFF2-40B4-BE49-F238E27FC236}">
                <a16:creationId xmlns:a16="http://schemas.microsoft.com/office/drawing/2014/main" id="{31761FEE-7CA0-D1EA-2C60-ED6998D60C8D}"/>
              </a:ext>
            </a:extLst>
          </p:cNvPr>
          <p:cNvSpPr txBox="1"/>
          <p:nvPr/>
        </p:nvSpPr>
        <p:spPr>
          <a:xfrm>
            <a:off x="4812691" y="2431106"/>
            <a:ext cx="7172560" cy="2862322"/>
          </a:xfrm>
          <a:prstGeom prst="rect">
            <a:avLst/>
          </a:prstGeom>
          <a:noFill/>
        </p:spPr>
        <p:txBody>
          <a:bodyPr wrap="square" rtlCol="0">
            <a:spAutoFit/>
          </a:bodyPr>
          <a:lstStyle/>
          <a:p>
            <a:pPr marL="342900" indent="-342900">
              <a:buAutoNum type="arabicPeriod"/>
            </a:pPr>
            <a:r>
              <a:rPr kumimoji="1" lang="en-US" altLang="zh-CN" sz="2000" b="1" dirty="0">
                <a:latin typeface="Iowan Old Style Roman" panose="02040602040506020204" pitchFamily="18" charset="0"/>
              </a:rPr>
              <a:t>“Tyrone”, “Latoya” = </a:t>
            </a:r>
            <a:r>
              <a:rPr kumimoji="1" lang="en-US" altLang="zh-CN" sz="2000" b="1" dirty="0">
                <a:solidFill>
                  <a:srgbClr val="FF0000"/>
                </a:solidFill>
                <a:latin typeface="Iowan Old Style Roman" panose="02040602040506020204" pitchFamily="18" charset="0"/>
              </a:rPr>
              <a:t>Race ? Class ?</a:t>
            </a:r>
          </a:p>
          <a:p>
            <a:pPr lvl="1"/>
            <a:r>
              <a:rPr kumimoji="1" lang="en-US" altLang="zh-CN" sz="2000" dirty="0">
                <a:latin typeface="Iowan Old Style Roman" panose="02040602040506020204" pitchFamily="18" charset="0"/>
              </a:rPr>
              <a:t>	better address, greater callback❌</a:t>
            </a:r>
          </a:p>
          <a:p>
            <a:pPr lvl="1"/>
            <a:r>
              <a:rPr kumimoji="1" lang="en-US" altLang="zh-CN" sz="2000" dirty="0">
                <a:latin typeface="Iowan Old Style Roman" panose="02040602040506020204" pitchFamily="18" charset="0"/>
              </a:rPr>
              <a:t>	managerial jobs, higher gap❌</a:t>
            </a:r>
          </a:p>
          <a:p>
            <a:pPr lvl="1"/>
            <a:r>
              <a:rPr kumimoji="1" lang="en-US" altLang="zh-CN" sz="2000" dirty="0">
                <a:latin typeface="Iowan Old Style Roman" panose="02040602040506020204" pitchFamily="18" charset="0"/>
              </a:rPr>
              <a:t>		</a:t>
            </a:r>
            <a:r>
              <a:rPr kumimoji="1" lang="en-US" altLang="zh-CN" sz="2000" b="1" dirty="0">
                <a:latin typeface="Iowan Old Style Roman" panose="02040602040506020204" pitchFamily="18" charset="0"/>
              </a:rPr>
              <a:t>“Tyrone”, “Latoya” = </a:t>
            </a:r>
            <a:r>
              <a:rPr kumimoji="1" lang="en-US" altLang="zh-CN" sz="2000" b="1" dirty="0">
                <a:solidFill>
                  <a:srgbClr val="FF0000"/>
                </a:solidFill>
                <a:latin typeface="Iowan Old Style Roman" panose="02040602040506020204" pitchFamily="18" charset="0"/>
              </a:rPr>
              <a:t>Race </a:t>
            </a:r>
            <a:endParaRPr kumimoji="1" lang="en-US" altLang="zh-CN" sz="2000" dirty="0">
              <a:latin typeface="Iowan Old Style Roman" panose="02040602040506020204" pitchFamily="18" charset="0"/>
            </a:endParaRPr>
          </a:p>
          <a:p>
            <a:pPr lvl="1"/>
            <a:endParaRPr kumimoji="1" lang="en-US" altLang="zh-CN" sz="2000" dirty="0">
              <a:latin typeface="Iowan Old Style Roman" panose="02040602040506020204" pitchFamily="18" charset="0"/>
            </a:endParaRPr>
          </a:p>
          <a:p>
            <a:pPr marL="342900" indent="-342900">
              <a:buAutoNum type="arabicPeriod"/>
            </a:pPr>
            <a:r>
              <a:rPr kumimoji="1" lang="en-US" altLang="zh-CN" sz="2000" b="1" dirty="0">
                <a:latin typeface="Iowan Old Style Roman" panose="02040602040506020204" pitchFamily="18" charset="0"/>
              </a:rPr>
              <a:t>Reverse Discrimination ?</a:t>
            </a:r>
          </a:p>
          <a:p>
            <a:pPr lvl="2"/>
            <a:r>
              <a:rPr kumimoji="1" lang="en-US" altLang="zh-CN" sz="2000" dirty="0">
                <a:latin typeface="Iowan Old Style Roman" panose="02040602040506020204" pitchFamily="18" charset="0"/>
              </a:rPr>
              <a:t>AA Overqualified</a:t>
            </a:r>
          </a:p>
          <a:p>
            <a:pPr lvl="2"/>
            <a:r>
              <a:rPr kumimoji="1" lang="en-US" altLang="zh-CN" sz="2000" dirty="0">
                <a:latin typeface="Iowan Old Style Roman" panose="02040602040506020204" pitchFamily="18" charset="0"/>
              </a:rPr>
              <a:t>AA Overrepresented</a:t>
            </a:r>
          </a:p>
          <a:p>
            <a:pPr lvl="2"/>
            <a:r>
              <a:rPr kumimoji="1" lang="en-US" altLang="zh-CN" sz="2000" b="1" dirty="0">
                <a:latin typeface="Iowan Old Style Roman" panose="02040602040506020204" pitchFamily="18" charset="0"/>
              </a:rPr>
              <a:t>	no job difference, no reverse discrimination</a:t>
            </a:r>
            <a:endParaRPr kumimoji="1" lang="en-US" altLang="zh-CN" sz="2000" dirty="0">
              <a:latin typeface="Iowan Old Style Roman" panose="02040602040506020204" pitchFamily="18" charset="0"/>
            </a:endParaRPr>
          </a:p>
        </p:txBody>
      </p:sp>
      <p:sp>
        <p:nvSpPr>
          <p:cNvPr id="78" name="文本框 77">
            <a:extLst>
              <a:ext uri="{FF2B5EF4-FFF2-40B4-BE49-F238E27FC236}">
                <a16:creationId xmlns:a16="http://schemas.microsoft.com/office/drawing/2014/main" id="{7D92B148-AA29-C5AD-9B7B-681170B04010}"/>
              </a:ext>
            </a:extLst>
          </p:cNvPr>
          <p:cNvSpPr txBox="1"/>
          <p:nvPr/>
        </p:nvSpPr>
        <p:spPr>
          <a:xfrm>
            <a:off x="5742750" y="1177122"/>
            <a:ext cx="5229102" cy="646331"/>
          </a:xfrm>
          <a:prstGeom prst="rect">
            <a:avLst/>
          </a:prstGeom>
          <a:noFill/>
        </p:spPr>
        <p:txBody>
          <a:bodyPr wrap="square" rtlCol="0">
            <a:spAutoFit/>
          </a:bodyPr>
          <a:lstStyle/>
          <a:p>
            <a:pPr algn="ctr"/>
            <a:r>
              <a:rPr kumimoji="1" lang="en-US" altLang="zh-CN" sz="3600" dirty="0">
                <a:latin typeface="Iowan Old Style Roman" panose="02040602040506020204" pitchFamily="18" charset="0"/>
              </a:rPr>
              <a:t>Reliability &amp; Validity</a:t>
            </a:r>
            <a:endParaRPr kumimoji="1" lang="en-US" altLang="zh-CN" sz="2800" dirty="0">
              <a:latin typeface="Iowan Old Style Roman" panose="02040602040506020204" pitchFamily="18" charset="0"/>
            </a:endParaRPr>
          </a:p>
        </p:txBody>
      </p:sp>
      <p:sp>
        <p:nvSpPr>
          <p:cNvPr id="82" name="文本框 81">
            <a:extLst>
              <a:ext uri="{FF2B5EF4-FFF2-40B4-BE49-F238E27FC236}">
                <a16:creationId xmlns:a16="http://schemas.microsoft.com/office/drawing/2014/main" id="{848446CD-3904-EC91-30E0-24883102DF99}"/>
              </a:ext>
            </a:extLst>
          </p:cNvPr>
          <p:cNvSpPr txBox="1"/>
          <p:nvPr/>
        </p:nvSpPr>
        <p:spPr>
          <a:xfrm rot="1752467">
            <a:off x="10778699" y="1029614"/>
            <a:ext cx="872802" cy="1569660"/>
          </a:xfrm>
          <a:prstGeom prst="rect">
            <a:avLst/>
          </a:prstGeom>
          <a:noFill/>
        </p:spPr>
        <p:txBody>
          <a:bodyPr wrap="square" rtlCol="0">
            <a:spAutoFit/>
          </a:bodyPr>
          <a:lstStyle/>
          <a:p>
            <a:r>
              <a:rPr kumimoji="1" lang="en-US" altLang="zh-CN" sz="9600" dirty="0">
                <a:latin typeface="Iowan Old Style Roman" panose="02040602040506020204" pitchFamily="18" charset="0"/>
              </a:rPr>
              <a:t>?</a:t>
            </a:r>
            <a:endParaRPr kumimoji="1" lang="zh-CN" altLang="en-US" sz="9600" dirty="0">
              <a:latin typeface="Iowan Old Style Roman" panose="02040602040506020204" pitchFamily="18" charset="0"/>
            </a:endParaRPr>
          </a:p>
        </p:txBody>
      </p:sp>
      <p:sp>
        <p:nvSpPr>
          <p:cNvPr id="36" name="椭圆 35">
            <a:extLst>
              <a:ext uri="{FF2B5EF4-FFF2-40B4-BE49-F238E27FC236}">
                <a16:creationId xmlns:a16="http://schemas.microsoft.com/office/drawing/2014/main" id="{6A1248D6-DE4B-4490-21B4-E04CE6B5BA48}"/>
              </a:ext>
            </a:extLst>
          </p:cNvPr>
          <p:cNvSpPr/>
          <p:nvPr/>
        </p:nvSpPr>
        <p:spPr>
          <a:xfrm>
            <a:off x="2595295" y="28461"/>
            <a:ext cx="1044597" cy="972308"/>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dirty="0"/>
              <a:t>Class</a:t>
            </a:r>
            <a:endParaRPr kumimoji="1" lang="zh-CN" altLang="en-US" dirty="0"/>
          </a:p>
        </p:txBody>
      </p:sp>
      <p:sp>
        <p:nvSpPr>
          <p:cNvPr id="40" name="文本框 39">
            <a:extLst>
              <a:ext uri="{FF2B5EF4-FFF2-40B4-BE49-F238E27FC236}">
                <a16:creationId xmlns:a16="http://schemas.microsoft.com/office/drawing/2014/main" id="{75373633-4B4C-4F95-6692-146DAD313F54}"/>
              </a:ext>
            </a:extLst>
          </p:cNvPr>
          <p:cNvSpPr txBox="1"/>
          <p:nvPr/>
        </p:nvSpPr>
        <p:spPr>
          <a:xfrm>
            <a:off x="4976751" y="5526810"/>
            <a:ext cx="7522836" cy="1323439"/>
          </a:xfrm>
          <a:prstGeom prst="rect">
            <a:avLst/>
          </a:prstGeom>
          <a:noFill/>
        </p:spPr>
        <p:txBody>
          <a:bodyPr wrap="square" rtlCol="0">
            <a:spAutoFit/>
          </a:bodyPr>
          <a:lstStyle/>
          <a:p>
            <a:r>
              <a:rPr kumimoji="1" lang="en-US" altLang="zh-CN" sz="2000" dirty="0">
                <a:latin typeface="Iowan Old Style Roman" panose="02040602040506020204" pitchFamily="18" charset="0"/>
              </a:rPr>
              <a:t>“The racial gap does not vary across jobs with different skill requirements, nor does it vary across occupation categories” (P248)</a:t>
            </a:r>
          </a:p>
          <a:p>
            <a:pPr marL="342900" indent="-342900">
              <a:buAutoNum type="arabicPeriod"/>
            </a:pPr>
            <a:endParaRPr kumimoji="1" lang="en-US" altLang="zh-CN" sz="2000" dirty="0">
              <a:latin typeface="Iowan Old Style Roman" panose="02040602040506020204" pitchFamily="18" charset="0"/>
            </a:endParaRPr>
          </a:p>
        </p:txBody>
      </p:sp>
      <p:cxnSp>
        <p:nvCxnSpPr>
          <p:cNvPr id="53" name="直线箭头连接符 52">
            <a:extLst>
              <a:ext uri="{FF2B5EF4-FFF2-40B4-BE49-F238E27FC236}">
                <a16:creationId xmlns:a16="http://schemas.microsoft.com/office/drawing/2014/main" id="{10D38503-2438-17A9-835A-29A5A46E4C4F}"/>
              </a:ext>
            </a:extLst>
          </p:cNvPr>
          <p:cNvCxnSpPr>
            <a:stCxn id="25" idx="0"/>
            <a:endCxn id="36" idx="2"/>
          </p:cNvCxnSpPr>
          <p:nvPr/>
        </p:nvCxnSpPr>
        <p:spPr>
          <a:xfrm flipV="1">
            <a:off x="1878750" y="514615"/>
            <a:ext cx="716545" cy="184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a:extLst>
              <a:ext uri="{FF2B5EF4-FFF2-40B4-BE49-F238E27FC236}">
                <a16:creationId xmlns:a16="http://schemas.microsoft.com/office/drawing/2014/main" id="{21C37304-09AF-89B2-CB7E-1246EBB37BB8}"/>
              </a:ext>
            </a:extLst>
          </p:cNvPr>
          <p:cNvCxnSpPr>
            <a:stCxn id="36" idx="6"/>
            <a:endCxn id="26" idx="0"/>
          </p:cNvCxnSpPr>
          <p:nvPr/>
        </p:nvCxnSpPr>
        <p:spPr>
          <a:xfrm>
            <a:off x="3639892" y="514615"/>
            <a:ext cx="844694" cy="149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432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a:extLst>
              <a:ext uri="{FF2B5EF4-FFF2-40B4-BE49-F238E27FC236}">
                <a16:creationId xmlns:a16="http://schemas.microsoft.com/office/drawing/2014/main" id="{14438881-99B4-D760-E837-0F52988F8C64}"/>
              </a:ext>
            </a:extLst>
          </p:cNvPr>
          <p:cNvSpPr/>
          <p:nvPr/>
        </p:nvSpPr>
        <p:spPr>
          <a:xfrm>
            <a:off x="647854" y="317947"/>
            <a:ext cx="5042559" cy="2028913"/>
          </a:xfrm>
          <a:prstGeom prst="roundRect">
            <a:avLst/>
          </a:prstGeom>
          <a:ln w="3492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 name="圆角矩形 4">
            <a:extLst>
              <a:ext uri="{FF2B5EF4-FFF2-40B4-BE49-F238E27FC236}">
                <a16:creationId xmlns:a16="http://schemas.microsoft.com/office/drawing/2014/main" id="{EE104D4E-BFCB-6C8F-36A1-4C9B0EDAEF5C}"/>
              </a:ext>
            </a:extLst>
          </p:cNvPr>
          <p:cNvSpPr/>
          <p:nvPr/>
        </p:nvSpPr>
        <p:spPr>
          <a:xfrm>
            <a:off x="-10676077"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0578344"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3937347"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9834564"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3162095"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7936187" y="2099458"/>
            <a:ext cx="3384273" cy="584775"/>
          </a:xfrm>
          <a:prstGeom prst="rect">
            <a:avLst/>
          </a:prstGeom>
          <a:noFill/>
        </p:spPr>
        <p:txBody>
          <a:bodyPr wrap="square" rtlCol="0">
            <a:spAutoFit/>
          </a:bodyPr>
          <a:lstStyle/>
          <a:p>
            <a:r>
              <a:rPr kumimoji="1" lang="en-US" altLang="zh-CN" sz="3200" dirty="0">
                <a:latin typeface="Iowan Old Style Roman" panose="02040602040506020204" pitchFamily="18" charset="0"/>
              </a:rPr>
              <a:t>Field Experiment</a:t>
            </a:r>
            <a:endParaRPr kumimoji="1" lang="zh-CN" altLang="en-US" sz="32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FF11B8DF-3F90-25E2-E184-483B6CF4A789}"/>
              </a:ext>
            </a:extLst>
          </p:cNvPr>
          <p:cNvSpPr txBox="1"/>
          <p:nvPr/>
        </p:nvSpPr>
        <p:spPr>
          <a:xfrm>
            <a:off x="-18619481"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22" name="组合 21">
            <a:extLst>
              <a:ext uri="{FF2B5EF4-FFF2-40B4-BE49-F238E27FC236}">
                <a16:creationId xmlns:a16="http://schemas.microsoft.com/office/drawing/2014/main" id="{2A2CDDA9-0EE9-135B-60D5-EF8D1770AF7E}"/>
              </a:ext>
            </a:extLst>
          </p:cNvPr>
          <p:cNvGrpSpPr/>
          <p:nvPr/>
        </p:nvGrpSpPr>
        <p:grpSpPr>
          <a:xfrm>
            <a:off x="-18278236" y="2486113"/>
            <a:ext cx="1800223" cy="2656169"/>
            <a:chOff x="549846" y="2319748"/>
            <a:chExt cx="1800223" cy="2656169"/>
          </a:xfrm>
        </p:grpSpPr>
        <p:pic>
          <p:nvPicPr>
            <p:cNvPr id="13" name="图片 12">
              <a:extLst>
                <a:ext uri="{FF2B5EF4-FFF2-40B4-BE49-F238E27FC236}">
                  <a16:creationId xmlns:a16="http://schemas.microsoft.com/office/drawing/2014/main" id="{5A46C538-8210-4609-7D83-9D149DA1F2E9}"/>
                </a:ext>
              </a:extLst>
            </p:cNvPr>
            <p:cNvPicPr>
              <a:picLocks noChangeAspect="1"/>
            </p:cNvPicPr>
            <p:nvPr/>
          </p:nvPicPr>
          <p:blipFill rotWithShape="1">
            <a:blip r:embed="rId3"/>
            <a:srcRect l="4558" t="2971" r="-1"/>
            <a:stretch/>
          </p:blipFill>
          <p:spPr>
            <a:xfrm>
              <a:off x="764498" y="2319748"/>
              <a:ext cx="1165903" cy="1702262"/>
            </a:xfrm>
            <a:prstGeom prst="rect">
              <a:avLst/>
            </a:prstGeom>
          </p:spPr>
        </p:pic>
        <p:pic>
          <p:nvPicPr>
            <p:cNvPr id="14" name="图片 13">
              <a:extLst>
                <a:ext uri="{FF2B5EF4-FFF2-40B4-BE49-F238E27FC236}">
                  <a16:creationId xmlns:a16="http://schemas.microsoft.com/office/drawing/2014/main" id="{EEE5DF23-6871-F45E-C4AA-90895F7A9EAC}"/>
                </a:ext>
              </a:extLst>
            </p:cNvPr>
            <p:cNvPicPr>
              <a:picLocks noChangeAspect="1"/>
            </p:cNvPicPr>
            <p:nvPr/>
          </p:nvPicPr>
          <p:blipFill rotWithShape="1">
            <a:blip r:embed="rId3"/>
            <a:srcRect l="4558" t="2971" r="-1"/>
            <a:stretch/>
          </p:blipFill>
          <p:spPr>
            <a:xfrm>
              <a:off x="1184166" y="2637313"/>
              <a:ext cx="1165903" cy="1702262"/>
            </a:xfrm>
            <a:prstGeom prst="rect">
              <a:avLst/>
            </a:prstGeom>
          </p:spPr>
        </p:pic>
        <p:pic>
          <p:nvPicPr>
            <p:cNvPr id="15" name="图片 14">
              <a:extLst>
                <a:ext uri="{FF2B5EF4-FFF2-40B4-BE49-F238E27FC236}">
                  <a16:creationId xmlns:a16="http://schemas.microsoft.com/office/drawing/2014/main" id="{C7DA774F-A50A-A780-967C-57CB5B77B2AD}"/>
                </a:ext>
              </a:extLst>
            </p:cNvPr>
            <p:cNvPicPr>
              <a:picLocks noChangeAspect="1"/>
            </p:cNvPicPr>
            <p:nvPr/>
          </p:nvPicPr>
          <p:blipFill rotWithShape="1">
            <a:blip r:embed="rId3"/>
            <a:srcRect l="4558" t="2971" r="-1"/>
            <a:stretch/>
          </p:blipFill>
          <p:spPr>
            <a:xfrm>
              <a:off x="549846" y="2884105"/>
              <a:ext cx="1165903" cy="1702262"/>
            </a:xfrm>
            <a:prstGeom prst="rect">
              <a:avLst/>
            </a:prstGeom>
          </p:spPr>
        </p:pic>
        <p:pic>
          <p:nvPicPr>
            <p:cNvPr id="16" name="图片 15">
              <a:extLst>
                <a:ext uri="{FF2B5EF4-FFF2-40B4-BE49-F238E27FC236}">
                  <a16:creationId xmlns:a16="http://schemas.microsoft.com/office/drawing/2014/main" id="{2BB6E5C1-4BF3-CBF9-AA3A-33320432EBFE}"/>
                </a:ext>
              </a:extLst>
            </p:cNvPr>
            <p:cNvPicPr>
              <a:picLocks noChangeAspect="1"/>
            </p:cNvPicPr>
            <p:nvPr/>
          </p:nvPicPr>
          <p:blipFill rotWithShape="1">
            <a:blip r:embed="rId3"/>
            <a:srcRect l="4558" t="2971" r="-1"/>
            <a:stretch/>
          </p:blipFill>
          <p:spPr>
            <a:xfrm>
              <a:off x="1052770" y="3273655"/>
              <a:ext cx="1165903" cy="1702262"/>
            </a:xfrm>
            <a:prstGeom prst="rect">
              <a:avLst/>
            </a:prstGeom>
          </p:spPr>
        </p:pic>
      </p:grpSp>
      <p:pic>
        <p:nvPicPr>
          <p:cNvPr id="18" name="图片 17">
            <a:extLst>
              <a:ext uri="{FF2B5EF4-FFF2-40B4-BE49-F238E27FC236}">
                <a16:creationId xmlns:a16="http://schemas.microsoft.com/office/drawing/2014/main" id="{061E27B0-BC49-8E91-C3ED-744A568A6E15}"/>
              </a:ext>
            </a:extLst>
          </p:cNvPr>
          <p:cNvPicPr>
            <a:picLocks noChangeAspect="1"/>
          </p:cNvPicPr>
          <p:nvPr/>
        </p:nvPicPr>
        <p:blipFill rotWithShape="1">
          <a:blip r:embed="rId4"/>
          <a:srcRect l="1353" t="3230" b="1532"/>
          <a:stretch/>
        </p:blipFill>
        <p:spPr>
          <a:xfrm>
            <a:off x="-11324985" y="2851048"/>
            <a:ext cx="3183124" cy="2175370"/>
          </a:xfrm>
          <a:prstGeom prst="rect">
            <a:avLst/>
          </a:prstGeom>
        </p:spPr>
      </p:pic>
      <p:sp>
        <p:nvSpPr>
          <p:cNvPr id="23" name="文本框 22">
            <a:extLst>
              <a:ext uri="{FF2B5EF4-FFF2-40B4-BE49-F238E27FC236}">
                <a16:creationId xmlns:a16="http://schemas.microsoft.com/office/drawing/2014/main" id="{96A7B1E4-0244-9953-095C-ECDAB48F127A}"/>
              </a:ext>
            </a:extLst>
          </p:cNvPr>
          <p:cNvSpPr txBox="1"/>
          <p:nvPr/>
        </p:nvSpPr>
        <p:spPr>
          <a:xfrm>
            <a:off x="-11089769"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4" name="右箭头 23">
            <a:extLst>
              <a:ext uri="{FF2B5EF4-FFF2-40B4-BE49-F238E27FC236}">
                <a16:creationId xmlns:a16="http://schemas.microsoft.com/office/drawing/2014/main" id="{81925813-27E8-DE6D-6FA9-61C24EC8302B}"/>
              </a:ext>
            </a:extLst>
          </p:cNvPr>
          <p:cNvSpPr/>
          <p:nvPr/>
        </p:nvSpPr>
        <p:spPr>
          <a:xfrm>
            <a:off x="-12577672" y="3737771"/>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69DB8D94-1DBA-9617-0C24-B11B30F56D19}"/>
              </a:ext>
            </a:extLst>
          </p:cNvPr>
          <p:cNvSpPr txBox="1"/>
          <p:nvPr/>
        </p:nvSpPr>
        <p:spPr>
          <a:xfrm>
            <a:off x="-18387436"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0" name="文本框 29">
            <a:extLst>
              <a:ext uri="{FF2B5EF4-FFF2-40B4-BE49-F238E27FC236}">
                <a16:creationId xmlns:a16="http://schemas.microsoft.com/office/drawing/2014/main" id="{91AE6A3B-7CF8-A14B-1958-810AE93624CF}"/>
              </a:ext>
            </a:extLst>
          </p:cNvPr>
          <p:cNvSpPr txBox="1"/>
          <p:nvPr/>
        </p:nvSpPr>
        <p:spPr>
          <a:xfrm>
            <a:off x="-11495709"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10" name="圆角矩形 9">
            <a:extLst>
              <a:ext uri="{FF2B5EF4-FFF2-40B4-BE49-F238E27FC236}">
                <a16:creationId xmlns:a16="http://schemas.microsoft.com/office/drawing/2014/main" id="{46D6C0B0-2DEA-3E78-D7F1-26F0251F186B}"/>
              </a:ext>
            </a:extLst>
          </p:cNvPr>
          <p:cNvSpPr/>
          <p:nvPr/>
        </p:nvSpPr>
        <p:spPr>
          <a:xfrm>
            <a:off x="-15840125" y="2703222"/>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AA applicant</a:t>
            </a:r>
            <a:endParaRPr kumimoji="1" lang="zh-CN" altLang="en-US" sz="1400" dirty="0">
              <a:latin typeface="Palatino Linotype" panose="02040502050505030304" pitchFamily="18" charset="0"/>
            </a:endParaRPr>
          </a:p>
        </p:txBody>
      </p:sp>
      <p:sp>
        <p:nvSpPr>
          <p:cNvPr id="11" name="圆角矩形 10">
            <a:extLst>
              <a:ext uri="{FF2B5EF4-FFF2-40B4-BE49-F238E27FC236}">
                <a16:creationId xmlns:a16="http://schemas.microsoft.com/office/drawing/2014/main" id="{D0F38968-C6B8-A90D-289D-2F6BAAF76026}"/>
              </a:ext>
            </a:extLst>
          </p:cNvPr>
          <p:cNvSpPr/>
          <p:nvPr/>
        </p:nvSpPr>
        <p:spPr>
          <a:xfrm>
            <a:off x="-15855115" y="3362789"/>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AA applicant</a:t>
            </a:r>
            <a:endParaRPr kumimoji="1" lang="zh-CN" altLang="en-US" sz="1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A985FDF4-BF93-7188-C0D9-66EFC63A2375}"/>
              </a:ext>
            </a:extLst>
          </p:cNvPr>
          <p:cNvSpPr/>
          <p:nvPr/>
        </p:nvSpPr>
        <p:spPr>
          <a:xfrm>
            <a:off x="-15840125" y="4037346"/>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WA applicant</a:t>
            </a:r>
            <a:endParaRPr kumimoji="1" lang="zh-CN" altLang="en-US" sz="1400"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8B3A4A8F-1AA6-DB78-E615-1E5696A976FD}"/>
              </a:ext>
            </a:extLst>
          </p:cNvPr>
          <p:cNvSpPr/>
          <p:nvPr/>
        </p:nvSpPr>
        <p:spPr>
          <a:xfrm>
            <a:off x="-15840125" y="4681923"/>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WA applicant</a:t>
            </a:r>
            <a:endParaRPr kumimoji="1" lang="zh-CN" altLang="en-US" sz="1400" dirty="0">
              <a:latin typeface="Palatino Linotype" panose="02040502050505030304" pitchFamily="18" charset="0"/>
            </a:endParaRPr>
          </a:p>
        </p:txBody>
      </p:sp>
      <p:sp>
        <p:nvSpPr>
          <p:cNvPr id="19" name="左大括号 18">
            <a:extLst>
              <a:ext uri="{FF2B5EF4-FFF2-40B4-BE49-F238E27FC236}">
                <a16:creationId xmlns:a16="http://schemas.microsoft.com/office/drawing/2014/main" id="{4B9D3E4A-E7E2-C797-12AE-87F5001EBCC8}"/>
              </a:ext>
            </a:extLst>
          </p:cNvPr>
          <p:cNvSpPr/>
          <p:nvPr/>
        </p:nvSpPr>
        <p:spPr>
          <a:xfrm>
            <a:off x="-16394757" y="2694090"/>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0" name="左大括号 19">
            <a:extLst>
              <a:ext uri="{FF2B5EF4-FFF2-40B4-BE49-F238E27FC236}">
                <a16:creationId xmlns:a16="http://schemas.microsoft.com/office/drawing/2014/main" id="{275563C7-7082-6DDF-14B2-006EA7B69254}"/>
              </a:ext>
            </a:extLst>
          </p:cNvPr>
          <p:cNvSpPr/>
          <p:nvPr/>
        </p:nvSpPr>
        <p:spPr>
          <a:xfrm flipH="1">
            <a:off x="-13164759" y="2703222"/>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0250AA1-77D3-9D13-46D2-018D70C319BD}"/>
              </a:ext>
            </a:extLst>
          </p:cNvPr>
          <p:cNvSpPr txBox="1"/>
          <p:nvPr/>
        </p:nvSpPr>
        <p:spPr>
          <a:xfrm>
            <a:off x="-15572172" y="5676697"/>
            <a:ext cx="3254856"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Altogether 5,000 resumes</a:t>
            </a:r>
            <a:endParaRPr kumimoji="1" lang="zh-CN" altLang="en-US" dirty="0">
              <a:solidFill>
                <a:srgbClr val="FF0000"/>
              </a:solidFill>
              <a:latin typeface="Palatino Linotype" panose="02040502050505030304" pitchFamily="18" charset="0"/>
            </a:endParaRPr>
          </a:p>
        </p:txBody>
      </p:sp>
      <p:sp>
        <p:nvSpPr>
          <p:cNvPr id="41" name="文本框 24">
            <a:extLst>
              <a:ext uri="{FF2B5EF4-FFF2-40B4-BE49-F238E27FC236}">
                <a16:creationId xmlns:a16="http://schemas.microsoft.com/office/drawing/2014/main" id="{7974FFB3-5E77-3D41-8F70-22D9471B59CD}"/>
              </a:ext>
            </a:extLst>
          </p:cNvPr>
          <p:cNvSpPr txBox="1"/>
          <p:nvPr/>
        </p:nvSpPr>
        <p:spPr>
          <a:xfrm>
            <a:off x="-2475653" y="5484852"/>
            <a:ext cx="213600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42" name="图片 41">
            <a:extLst>
              <a:ext uri="{FF2B5EF4-FFF2-40B4-BE49-F238E27FC236}">
                <a16:creationId xmlns:a16="http://schemas.microsoft.com/office/drawing/2014/main" id="{92C62DDD-9BC8-A94E-8A0B-5A743436F8EF}"/>
              </a:ext>
            </a:extLst>
          </p:cNvPr>
          <p:cNvPicPr>
            <a:picLocks noChangeAspect="1"/>
          </p:cNvPicPr>
          <p:nvPr/>
        </p:nvPicPr>
        <p:blipFill rotWithShape="1">
          <a:blip r:embed="rId5"/>
          <a:srcRect l="27808" r="5234"/>
          <a:stretch/>
        </p:blipFill>
        <p:spPr>
          <a:xfrm>
            <a:off x="-3055119" y="2847977"/>
            <a:ext cx="2470309" cy="2305878"/>
          </a:xfrm>
          <a:prstGeom prst="rect">
            <a:avLst/>
          </a:prstGeom>
        </p:spPr>
      </p:pic>
      <p:sp>
        <p:nvSpPr>
          <p:cNvPr id="43" name="右箭头 42">
            <a:extLst>
              <a:ext uri="{FF2B5EF4-FFF2-40B4-BE49-F238E27FC236}">
                <a16:creationId xmlns:a16="http://schemas.microsoft.com/office/drawing/2014/main" id="{15D7095E-B695-77E3-76BA-33469BBD2DA3}"/>
              </a:ext>
            </a:extLst>
          </p:cNvPr>
          <p:cNvSpPr/>
          <p:nvPr/>
        </p:nvSpPr>
        <p:spPr>
          <a:xfrm>
            <a:off x="-4031469" y="3875267"/>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4" name="文本框 30">
            <a:extLst>
              <a:ext uri="{FF2B5EF4-FFF2-40B4-BE49-F238E27FC236}">
                <a16:creationId xmlns:a16="http://schemas.microsoft.com/office/drawing/2014/main" id="{F271F378-5AE1-5C96-0FA6-9EDA8EC28C66}"/>
              </a:ext>
            </a:extLst>
          </p:cNvPr>
          <p:cNvSpPr txBox="1"/>
          <p:nvPr/>
        </p:nvSpPr>
        <p:spPr>
          <a:xfrm>
            <a:off x="-3126758" y="5379922"/>
            <a:ext cx="81188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
        <p:nvSpPr>
          <p:cNvPr id="45" name="文本框 25">
            <a:extLst>
              <a:ext uri="{FF2B5EF4-FFF2-40B4-BE49-F238E27FC236}">
                <a16:creationId xmlns:a16="http://schemas.microsoft.com/office/drawing/2014/main" id="{D9D105C5-7E59-F187-901F-BCB7152A2A60}"/>
              </a:ext>
            </a:extLst>
          </p:cNvPr>
          <p:cNvSpPr txBox="1"/>
          <p:nvPr/>
        </p:nvSpPr>
        <p:spPr>
          <a:xfrm>
            <a:off x="-7039208" y="6131183"/>
            <a:ext cx="3751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solidFill>
                  <a:srgbClr val="FF0000"/>
                </a:solidFill>
                <a:latin typeface="Palatino Linotype" panose="02040502050505030304" pitchFamily="18" charset="0"/>
              </a:rPr>
              <a:t>1,300 employment ads</a:t>
            </a:r>
            <a:endParaRPr kumimoji="1" lang="zh-CN" altLang="en-US" dirty="0">
              <a:solidFill>
                <a:srgbClr val="FF0000"/>
              </a:solidFill>
              <a:latin typeface="Palatino Linotype" panose="02040502050505030304" pitchFamily="18" charset="0"/>
            </a:endParaRPr>
          </a:p>
        </p:txBody>
      </p:sp>
      <p:sp>
        <p:nvSpPr>
          <p:cNvPr id="46" name="圆角矩形 45">
            <a:extLst>
              <a:ext uri="{FF2B5EF4-FFF2-40B4-BE49-F238E27FC236}">
                <a16:creationId xmlns:a16="http://schemas.microsoft.com/office/drawing/2014/main" id="{48CE98E1-CCB8-2247-F1C9-B69243B71CE3}"/>
              </a:ext>
            </a:extLst>
          </p:cNvPr>
          <p:cNvSpPr/>
          <p:nvPr/>
        </p:nvSpPr>
        <p:spPr>
          <a:xfrm>
            <a:off x="-7072435" y="2694090"/>
            <a:ext cx="102041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Sales</a:t>
            </a:r>
            <a:endParaRPr kumimoji="1" lang="zh-CN" altLang="en-US" sz="1400" dirty="0">
              <a:latin typeface="Palatino Linotype" panose="02040502050505030304" pitchFamily="18" charset="0"/>
            </a:endParaRPr>
          </a:p>
        </p:txBody>
      </p:sp>
      <p:sp>
        <p:nvSpPr>
          <p:cNvPr id="47" name="圆角矩形 46">
            <a:extLst>
              <a:ext uri="{FF2B5EF4-FFF2-40B4-BE49-F238E27FC236}">
                <a16:creationId xmlns:a16="http://schemas.microsoft.com/office/drawing/2014/main" id="{509FCBF1-250C-A97B-9BB4-4F68EB720F4E}"/>
              </a:ext>
            </a:extLst>
          </p:cNvPr>
          <p:cNvSpPr/>
          <p:nvPr/>
        </p:nvSpPr>
        <p:spPr>
          <a:xfrm>
            <a:off x="-7072435" y="3370746"/>
            <a:ext cx="2201612"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Administrative support</a:t>
            </a:r>
            <a:endParaRPr kumimoji="1" lang="zh-CN" altLang="en-US" sz="1400" dirty="0">
              <a:latin typeface="Palatino Linotype" panose="02040502050505030304" pitchFamily="18" charset="0"/>
            </a:endParaRPr>
          </a:p>
        </p:txBody>
      </p:sp>
      <p:sp>
        <p:nvSpPr>
          <p:cNvPr id="48" name="圆角矩形 47">
            <a:extLst>
              <a:ext uri="{FF2B5EF4-FFF2-40B4-BE49-F238E27FC236}">
                <a16:creationId xmlns:a16="http://schemas.microsoft.com/office/drawing/2014/main" id="{3AFAD69A-0C39-C29C-D09E-DF2B94AA1CD6}"/>
              </a:ext>
            </a:extLst>
          </p:cNvPr>
          <p:cNvSpPr/>
          <p:nvPr/>
        </p:nvSpPr>
        <p:spPr>
          <a:xfrm>
            <a:off x="-7052545" y="4047402"/>
            <a:ext cx="100052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clerical</a:t>
            </a:r>
            <a:endParaRPr kumimoji="1" lang="zh-CN" altLang="en-US" sz="1400" dirty="0">
              <a:latin typeface="Palatino Linotype" panose="02040502050505030304" pitchFamily="18" charset="0"/>
            </a:endParaRPr>
          </a:p>
        </p:txBody>
      </p:sp>
      <p:sp>
        <p:nvSpPr>
          <p:cNvPr id="49" name="圆角矩形 48">
            <a:extLst>
              <a:ext uri="{FF2B5EF4-FFF2-40B4-BE49-F238E27FC236}">
                <a16:creationId xmlns:a16="http://schemas.microsoft.com/office/drawing/2014/main" id="{EEC4A33A-7F0D-20EC-888C-C525A4DA124E}"/>
              </a:ext>
            </a:extLst>
          </p:cNvPr>
          <p:cNvSpPr/>
          <p:nvPr/>
        </p:nvSpPr>
        <p:spPr>
          <a:xfrm>
            <a:off x="-7034258" y="4797210"/>
            <a:ext cx="179236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Customer service</a:t>
            </a:r>
            <a:endParaRPr kumimoji="1" lang="zh-CN" altLang="en-US" sz="1400" dirty="0">
              <a:latin typeface="Palatino Linotype" panose="02040502050505030304" pitchFamily="18" charset="0"/>
            </a:endParaRPr>
          </a:p>
        </p:txBody>
      </p:sp>
      <p:sp>
        <p:nvSpPr>
          <p:cNvPr id="50" name="双大括号 49">
            <a:extLst>
              <a:ext uri="{FF2B5EF4-FFF2-40B4-BE49-F238E27FC236}">
                <a16:creationId xmlns:a16="http://schemas.microsoft.com/office/drawing/2014/main" id="{D378E189-6659-091A-4ADA-A13C5771A036}"/>
              </a:ext>
            </a:extLst>
          </p:cNvPr>
          <p:cNvSpPr/>
          <p:nvPr/>
        </p:nvSpPr>
        <p:spPr>
          <a:xfrm>
            <a:off x="-7844348" y="2694090"/>
            <a:ext cx="3497211" cy="2650495"/>
          </a:xfrm>
          <a:prstGeom prst="bracePair">
            <a:avLst>
              <a:gd name="adj" fmla="val 11093"/>
            </a:avLst>
          </a:prstGeom>
        </p:spPr>
        <p:style>
          <a:lnRef idx="1">
            <a:schemeClr val="dk1"/>
          </a:lnRef>
          <a:fillRef idx="0">
            <a:schemeClr val="dk1"/>
          </a:fillRef>
          <a:effectRef idx="0">
            <a:schemeClr val="dk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a:p>
        </p:txBody>
      </p:sp>
      <p:sp>
        <p:nvSpPr>
          <p:cNvPr id="25" name="椭圆 24">
            <a:extLst>
              <a:ext uri="{FF2B5EF4-FFF2-40B4-BE49-F238E27FC236}">
                <a16:creationId xmlns:a16="http://schemas.microsoft.com/office/drawing/2014/main" id="{B34B9788-EEC9-BED1-9FE0-13D1AC678B21}"/>
              </a:ext>
            </a:extLst>
          </p:cNvPr>
          <p:cNvSpPr/>
          <p:nvPr/>
        </p:nvSpPr>
        <p:spPr>
          <a:xfrm>
            <a:off x="1303471" y="699357"/>
            <a:ext cx="1150557" cy="104631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1600" dirty="0">
                <a:latin typeface="Palatino Linotype" panose="02040502050505030304" pitchFamily="18" charset="0"/>
              </a:rPr>
              <a:t>Race</a:t>
            </a:r>
          </a:p>
          <a:p>
            <a:pPr algn="ctr"/>
            <a:r>
              <a:rPr kumimoji="1" lang="en-US" altLang="zh-CN" sz="1600" dirty="0">
                <a:latin typeface="Palatino Linotype" panose="02040502050505030304" pitchFamily="18" charset="0"/>
              </a:rPr>
              <a:t>(name)</a:t>
            </a:r>
            <a:endParaRPr kumimoji="1" lang="zh-CN" altLang="en-US" sz="1600" dirty="0">
              <a:latin typeface="Palatino Linotype" panose="02040502050505030304" pitchFamily="18" charset="0"/>
            </a:endParaRPr>
          </a:p>
        </p:txBody>
      </p:sp>
      <p:sp>
        <p:nvSpPr>
          <p:cNvPr id="26" name="椭圆 25">
            <a:extLst>
              <a:ext uri="{FF2B5EF4-FFF2-40B4-BE49-F238E27FC236}">
                <a16:creationId xmlns:a16="http://schemas.microsoft.com/office/drawing/2014/main" id="{2AFFF9FC-DB81-3A4F-402D-C3522953FBF7}"/>
              </a:ext>
            </a:extLst>
          </p:cNvPr>
          <p:cNvSpPr/>
          <p:nvPr/>
        </p:nvSpPr>
        <p:spPr>
          <a:xfrm>
            <a:off x="3789709" y="664566"/>
            <a:ext cx="1389754" cy="111589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sz="1600" dirty="0">
                <a:latin typeface="Palatino Linotype" panose="02040502050505030304" pitchFamily="18" charset="0"/>
              </a:rPr>
              <a:t>Callback</a:t>
            </a:r>
          </a:p>
          <a:p>
            <a:pPr algn="ctr"/>
            <a:r>
              <a:rPr kumimoji="1" lang="en-US" altLang="zh-CN" sz="1600" dirty="0">
                <a:latin typeface="Palatino Linotype" panose="02040502050505030304" pitchFamily="18" charset="0"/>
              </a:rPr>
              <a:t>rates</a:t>
            </a:r>
            <a:endParaRPr kumimoji="1" lang="zh-CN" altLang="en-US" sz="1600" dirty="0">
              <a:latin typeface="Palatino Linotype" panose="02040502050505030304" pitchFamily="18" charset="0"/>
            </a:endParaRPr>
          </a:p>
        </p:txBody>
      </p:sp>
      <p:sp>
        <p:nvSpPr>
          <p:cNvPr id="27" name="椭圆 26">
            <a:extLst>
              <a:ext uri="{FF2B5EF4-FFF2-40B4-BE49-F238E27FC236}">
                <a16:creationId xmlns:a16="http://schemas.microsoft.com/office/drawing/2014/main" id="{C8D32932-0A67-EEEF-E40E-7229C458D30C}"/>
              </a:ext>
            </a:extLst>
          </p:cNvPr>
          <p:cNvSpPr/>
          <p:nvPr/>
        </p:nvSpPr>
        <p:spPr>
          <a:xfrm>
            <a:off x="197027" y="4304349"/>
            <a:ext cx="1315420" cy="118050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1600" dirty="0">
                <a:latin typeface="Palatino Linotype" panose="02040502050505030304" pitchFamily="18" charset="0"/>
              </a:rPr>
              <a:t>Quality</a:t>
            </a:r>
          </a:p>
          <a:p>
            <a:pPr algn="ctr"/>
            <a:r>
              <a:rPr kumimoji="1" lang="en-US" altLang="zh-CN" sz="1400" dirty="0">
                <a:latin typeface="Palatino Linotype" panose="02040502050505030304" pitchFamily="18" charset="0"/>
              </a:rPr>
              <a:t>(</a:t>
            </a:r>
            <a:r>
              <a:rPr kumimoji="1" lang="en-US" altLang="zh-CN" sz="1100" dirty="0">
                <a:latin typeface="Palatino Linotype" panose="02040502050505030304" pitchFamily="18" charset="0"/>
              </a:rPr>
              <a:t>degree, experience..</a:t>
            </a:r>
            <a:r>
              <a:rPr kumimoji="1" lang="en-US" altLang="zh-CN" sz="1400" dirty="0">
                <a:latin typeface="Palatino Linotype" panose="02040502050505030304" pitchFamily="18" charset="0"/>
              </a:rPr>
              <a:t>)</a:t>
            </a:r>
            <a:endParaRPr kumimoji="1" lang="zh-CN" altLang="en-US" sz="1400" dirty="0">
              <a:latin typeface="Palatino Linotype" panose="02040502050505030304" pitchFamily="18" charset="0"/>
            </a:endParaRPr>
          </a:p>
        </p:txBody>
      </p:sp>
      <p:sp>
        <p:nvSpPr>
          <p:cNvPr id="28" name="椭圆 27">
            <a:extLst>
              <a:ext uri="{FF2B5EF4-FFF2-40B4-BE49-F238E27FC236}">
                <a16:creationId xmlns:a16="http://schemas.microsoft.com/office/drawing/2014/main" id="{627F1609-404F-593E-FFFA-CABC78A3E4ED}"/>
              </a:ext>
            </a:extLst>
          </p:cNvPr>
          <p:cNvSpPr/>
          <p:nvPr/>
        </p:nvSpPr>
        <p:spPr>
          <a:xfrm>
            <a:off x="3129732" y="5043810"/>
            <a:ext cx="1696087" cy="135177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1400" dirty="0">
                <a:latin typeface="Palatino Linotype" panose="02040502050505030304" pitchFamily="18" charset="0"/>
              </a:rPr>
              <a:t>Job/Industry categories</a:t>
            </a:r>
            <a:endParaRPr kumimoji="1" lang="zh-CN" altLang="en-US" sz="1400" dirty="0">
              <a:latin typeface="Palatino Linotype" panose="02040502050505030304" pitchFamily="18" charset="0"/>
            </a:endParaRPr>
          </a:p>
        </p:txBody>
      </p:sp>
      <p:sp>
        <p:nvSpPr>
          <p:cNvPr id="31" name="椭圆 30">
            <a:extLst>
              <a:ext uri="{FF2B5EF4-FFF2-40B4-BE49-F238E27FC236}">
                <a16:creationId xmlns:a16="http://schemas.microsoft.com/office/drawing/2014/main" id="{7B2CADB1-31F7-A9B4-638E-4A501428C5FB}"/>
              </a:ext>
            </a:extLst>
          </p:cNvPr>
          <p:cNvSpPr/>
          <p:nvPr/>
        </p:nvSpPr>
        <p:spPr>
          <a:xfrm>
            <a:off x="1663379" y="4797210"/>
            <a:ext cx="1315421" cy="124881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1600" dirty="0">
                <a:latin typeface="Palatino Linotype" panose="02040502050505030304" pitchFamily="18" charset="0"/>
              </a:rPr>
              <a:t>Wealth</a:t>
            </a:r>
          </a:p>
          <a:p>
            <a:pPr algn="ctr"/>
            <a:r>
              <a:rPr kumimoji="1" lang="en-US" altLang="zh-CN" sz="1400" dirty="0">
                <a:latin typeface="Palatino Linotype" panose="02040502050505030304" pitchFamily="18" charset="0"/>
              </a:rPr>
              <a:t>(address)</a:t>
            </a:r>
            <a:endParaRPr kumimoji="1" lang="zh-CN" altLang="en-US" sz="1400" dirty="0">
              <a:latin typeface="Palatino Linotype" panose="02040502050505030304" pitchFamily="18" charset="0"/>
            </a:endParaRPr>
          </a:p>
        </p:txBody>
      </p:sp>
      <p:cxnSp>
        <p:nvCxnSpPr>
          <p:cNvPr id="33" name="直线箭头连接符 32">
            <a:extLst>
              <a:ext uri="{FF2B5EF4-FFF2-40B4-BE49-F238E27FC236}">
                <a16:creationId xmlns:a16="http://schemas.microsoft.com/office/drawing/2014/main" id="{1130EC8C-3C91-53C1-615E-21ABBE4971C8}"/>
              </a:ext>
            </a:extLst>
          </p:cNvPr>
          <p:cNvCxnSpPr>
            <a:cxnSpLocks/>
            <a:stCxn id="25" idx="6"/>
            <a:endCxn id="26" idx="2"/>
          </p:cNvCxnSpPr>
          <p:nvPr/>
        </p:nvCxnSpPr>
        <p:spPr>
          <a:xfrm>
            <a:off x="2454028" y="1222515"/>
            <a:ext cx="1335681"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35" name="文本框 34">
            <a:extLst>
              <a:ext uri="{FF2B5EF4-FFF2-40B4-BE49-F238E27FC236}">
                <a16:creationId xmlns:a16="http://schemas.microsoft.com/office/drawing/2014/main" id="{7A02C573-26DA-90BB-8130-5DC2EA1C882F}"/>
              </a:ext>
            </a:extLst>
          </p:cNvPr>
          <p:cNvSpPr txBox="1"/>
          <p:nvPr/>
        </p:nvSpPr>
        <p:spPr>
          <a:xfrm>
            <a:off x="1512447" y="1863607"/>
            <a:ext cx="3313372" cy="400110"/>
          </a:xfrm>
          <a:prstGeom prst="rect">
            <a:avLst/>
          </a:prstGeom>
          <a:noFill/>
        </p:spPr>
        <p:txBody>
          <a:bodyPr wrap="square" rtlCol="0">
            <a:spAutoFit/>
          </a:bodyPr>
          <a:lstStyle/>
          <a:p>
            <a:r>
              <a:rPr kumimoji="1" lang="en-US" altLang="zh-CN" sz="2000" dirty="0">
                <a:latin typeface="Palatino Linotype" panose="02040502050505030304" pitchFamily="18" charset="0"/>
              </a:rPr>
              <a:t>The Racial Gap in Callback</a:t>
            </a:r>
            <a:endParaRPr kumimoji="1" lang="zh-CN" altLang="en-US" sz="2000" dirty="0">
              <a:latin typeface="Palatino Linotype" panose="02040502050505030304" pitchFamily="18" charset="0"/>
            </a:endParaRPr>
          </a:p>
        </p:txBody>
      </p:sp>
      <p:cxnSp>
        <p:nvCxnSpPr>
          <p:cNvPr id="52" name="直线箭头连接符 51">
            <a:extLst>
              <a:ext uri="{FF2B5EF4-FFF2-40B4-BE49-F238E27FC236}">
                <a16:creationId xmlns:a16="http://schemas.microsoft.com/office/drawing/2014/main" id="{7D65BCA8-B99F-50F8-54BA-A6081FF80D65}"/>
              </a:ext>
            </a:extLst>
          </p:cNvPr>
          <p:cNvCxnSpPr>
            <a:cxnSpLocks/>
            <a:stCxn id="27" idx="0"/>
            <a:endCxn id="34" idx="2"/>
          </p:cNvCxnSpPr>
          <p:nvPr/>
        </p:nvCxnSpPr>
        <p:spPr>
          <a:xfrm flipV="1">
            <a:off x="854737" y="2346860"/>
            <a:ext cx="2314397" cy="1957489"/>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54" name="直线箭头连接符 53">
            <a:extLst>
              <a:ext uri="{FF2B5EF4-FFF2-40B4-BE49-F238E27FC236}">
                <a16:creationId xmlns:a16="http://schemas.microsoft.com/office/drawing/2014/main" id="{AE26769F-0CE7-B006-27B1-B6E4AD7920EE}"/>
              </a:ext>
            </a:extLst>
          </p:cNvPr>
          <p:cNvCxnSpPr>
            <a:cxnSpLocks/>
            <a:stCxn id="31" idx="0"/>
            <a:endCxn id="34" idx="2"/>
          </p:cNvCxnSpPr>
          <p:nvPr/>
        </p:nvCxnSpPr>
        <p:spPr>
          <a:xfrm flipV="1">
            <a:off x="2321090" y="2346860"/>
            <a:ext cx="848044" cy="245035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56" name="直线箭头连接符 55">
            <a:extLst>
              <a:ext uri="{FF2B5EF4-FFF2-40B4-BE49-F238E27FC236}">
                <a16:creationId xmlns:a16="http://schemas.microsoft.com/office/drawing/2014/main" id="{BF273888-C20F-8E08-4FA7-ADDF37130645}"/>
              </a:ext>
            </a:extLst>
          </p:cNvPr>
          <p:cNvCxnSpPr>
            <a:cxnSpLocks/>
            <a:stCxn id="28" idx="0"/>
            <a:endCxn id="34" idx="2"/>
          </p:cNvCxnSpPr>
          <p:nvPr/>
        </p:nvCxnSpPr>
        <p:spPr>
          <a:xfrm flipH="1" flipV="1">
            <a:off x="3169134" y="2346860"/>
            <a:ext cx="808642" cy="269695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sp>
        <p:nvSpPr>
          <p:cNvPr id="57" name="椭圆 56">
            <a:extLst>
              <a:ext uri="{FF2B5EF4-FFF2-40B4-BE49-F238E27FC236}">
                <a16:creationId xmlns:a16="http://schemas.microsoft.com/office/drawing/2014/main" id="{046536C7-D354-D001-47B5-ACB3B998BB46}"/>
              </a:ext>
            </a:extLst>
          </p:cNvPr>
          <p:cNvSpPr/>
          <p:nvPr/>
        </p:nvSpPr>
        <p:spPr>
          <a:xfrm>
            <a:off x="11119759" y="244929"/>
            <a:ext cx="326572"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0E83F518-06AF-FA8D-7591-0CD736035848}"/>
              </a:ext>
            </a:extLst>
          </p:cNvPr>
          <p:cNvSpPr/>
          <p:nvPr/>
        </p:nvSpPr>
        <p:spPr>
          <a:xfrm>
            <a:off x="11119759" y="669470"/>
            <a:ext cx="326572" cy="3265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59" name="文本框 58">
            <a:extLst>
              <a:ext uri="{FF2B5EF4-FFF2-40B4-BE49-F238E27FC236}">
                <a16:creationId xmlns:a16="http://schemas.microsoft.com/office/drawing/2014/main" id="{D802D83B-0E7E-6949-7AB2-04953CC3EAAE}"/>
              </a:ext>
            </a:extLst>
          </p:cNvPr>
          <p:cNvSpPr txBox="1"/>
          <p:nvPr/>
        </p:nvSpPr>
        <p:spPr>
          <a:xfrm>
            <a:off x="11446331" y="669470"/>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IV</a:t>
            </a:r>
            <a:endParaRPr kumimoji="1" lang="zh-CN" altLang="en-US" dirty="0">
              <a:latin typeface="Palatino Linotype" panose="02040502050505030304" pitchFamily="18" charset="0"/>
            </a:endParaRPr>
          </a:p>
        </p:txBody>
      </p:sp>
      <p:sp>
        <p:nvSpPr>
          <p:cNvPr id="60" name="文本框 59">
            <a:extLst>
              <a:ext uri="{FF2B5EF4-FFF2-40B4-BE49-F238E27FC236}">
                <a16:creationId xmlns:a16="http://schemas.microsoft.com/office/drawing/2014/main" id="{EEC24A43-E5A1-5115-3745-DF4BF801753E}"/>
              </a:ext>
            </a:extLst>
          </p:cNvPr>
          <p:cNvSpPr txBox="1"/>
          <p:nvPr/>
        </p:nvSpPr>
        <p:spPr>
          <a:xfrm>
            <a:off x="11446331" y="223548"/>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DV</a:t>
            </a:r>
            <a:endParaRPr kumimoji="1" lang="zh-CN" altLang="en-US" dirty="0">
              <a:latin typeface="Palatino Linotype" panose="02040502050505030304" pitchFamily="18" charset="0"/>
            </a:endParaRPr>
          </a:p>
        </p:txBody>
      </p:sp>
      <p:sp>
        <p:nvSpPr>
          <p:cNvPr id="4" name="文本框 3">
            <a:extLst>
              <a:ext uri="{FF2B5EF4-FFF2-40B4-BE49-F238E27FC236}">
                <a16:creationId xmlns:a16="http://schemas.microsoft.com/office/drawing/2014/main" id="{F8D158DB-F027-A2F7-A46E-8E8BFD6DC0B7}"/>
              </a:ext>
            </a:extLst>
          </p:cNvPr>
          <p:cNvSpPr txBox="1"/>
          <p:nvPr/>
        </p:nvSpPr>
        <p:spPr>
          <a:xfrm>
            <a:off x="2497884" y="832755"/>
            <a:ext cx="1150558" cy="369332"/>
          </a:xfrm>
          <a:prstGeom prst="rect">
            <a:avLst/>
          </a:prstGeom>
          <a:noFill/>
        </p:spPr>
        <p:txBody>
          <a:bodyPr wrap="square" rtlCol="0">
            <a:spAutoFit/>
          </a:bodyPr>
          <a:lstStyle/>
          <a:p>
            <a:r>
              <a:rPr kumimoji="1" lang="en-US" altLang="zh-CN" dirty="0">
                <a:latin typeface="Iowan Old Style Roman" panose="02040602040506020204" pitchFamily="18" charset="0"/>
              </a:rPr>
              <a:t>WA 1/10</a:t>
            </a:r>
            <a:endParaRPr kumimoji="1" lang="zh-CN" altLang="en-US" dirty="0">
              <a:latin typeface="Iowan Old Style Roman" panose="02040602040506020204" pitchFamily="18" charset="0"/>
            </a:endParaRPr>
          </a:p>
        </p:txBody>
      </p:sp>
      <p:sp>
        <p:nvSpPr>
          <p:cNvPr id="32" name="文本框 31">
            <a:extLst>
              <a:ext uri="{FF2B5EF4-FFF2-40B4-BE49-F238E27FC236}">
                <a16:creationId xmlns:a16="http://schemas.microsoft.com/office/drawing/2014/main" id="{9221AFC4-EA17-4B75-9308-AB2DE7B37E67}"/>
              </a:ext>
            </a:extLst>
          </p:cNvPr>
          <p:cNvSpPr txBox="1"/>
          <p:nvPr/>
        </p:nvSpPr>
        <p:spPr>
          <a:xfrm>
            <a:off x="2533740" y="1278999"/>
            <a:ext cx="1389755" cy="369332"/>
          </a:xfrm>
          <a:prstGeom prst="rect">
            <a:avLst/>
          </a:prstGeom>
          <a:noFill/>
        </p:spPr>
        <p:txBody>
          <a:bodyPr wrap="square" rtlCol="0">
            <a:spAutoFit/>
          </a:bodyPr>
          <a:lstStyle/>
          <a:p>
            <a:r>
              <a:rPr kumimoji="1" lang="en-US" altLang="zh-CN" dirty="0">
                <a:latin typeface="Iowan Old Style Roman" panose="02040602040506020204" pitchFamily="18" charset="0"/>
              </a:rPr>
              <a:t>AA 1/15</a:t>
            </a:r>
            <a:endParaRPr kumimoji="1" lang="zh-CN" altLang="en-US" dirty="0">
              <a:latin typeface="Iowan Old Style Roman" panose="02040602040506020204" pitchFamily="18" charset="0"/>
            </a:endParaRPr>
          </a:p>
        </p:txBody>
      </p:sp>
      <p:sp>
        <p:nvSpPr>
          <p:cNvPr id="37" name="文本框 36">
            <a:extLst>
              <a:ext uri="{FF2B5EF4-FFF2-40B4-BE49-F238E27FC236}">
                <a16:creationId xmlns:a16="http://schemas.microsoft.com/office/drawing/2014/main" id="{D2E03598-BE23-1118-D99A-4CD48C8BE158}"/>
              </a:ext>
            </a:extLst>
          </p:cNvPr>
          <p:cNvSpPr txBox="1"/>
          <p:nvPr/>
        </p:nvSpPr>
        <p:spPr>
          <a:xfrm rot="19260635">
            <a:off x="750667" y="3118509"/>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Widening the gap</a:t>
            </a:r>
            <a:endParaRPr kumimoji="1" lang="zh-CN" altLang="en-US" sz="1600" dirty="0">
              <a:latin typeface="Iowan Old Style Roman" panose="02040602040506020204" pitchFamily="18" charset="0"/>
            </a:endParaRPr>
          </a:p>
        </p:txBody>
      </p:sp>
      <p:sp>
        <p:nvSpPr>
          <p:cNvPr id="38" name="文本框 37">
            <a:extLst>
              <a:ext uri="{FF2B5EF4-FFF2-40B4-BE49-F238E27FC236}">
                <a16:creationId xmlns:a16="http://schemas.microsoft.com/office/drawing/2014/main" id="{39D6A322-8911-5B8F-AC99-9F0237F0DC34}"/>
              </a:ext>
            </a:extLst>
          </p:cNvPr>
          <p:cNvSpPr txBox="1"/>
          <p:nvPr/>
        </p:nvSpPr>
        <p:spPr>
          <a:xfrm rot="17209546">
            <a:off x="1490398" y="3696690"/>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Widening the gap</a:t>
            </a:r>
            <a:endParaRPr kumimoji="1" lang="zh-CN" altLang="en-US" sz="1600" dirty="0">
              <a:latin typeface="Iowan Old Style Roman" panose="02040602040506020204" pitchFamily="18" charset="0"/>
            </a:endParaRPr>
          </a:p>
        </p:txBody>
      </p:sp>
      <p:sp>
        <p:nvSpPr>
          <p:cNvPr id="39" name="文本框 38">
            <a:extLst>
              <a:ext uri="{FF2B5EF4-FFF2-40B4-BE49-F238E27FC236}">
                <a16:creationId xmlns:a16="http://schemas.microsoft.com/office/drawing/2014/main" id="{D1C656C6-4410-B2DB-7CAB-FD72E229D3AA}"/>
              </a:ext>
            </a:extLst>
          </p:cNvPr>
          <p:cNvSpPr txBox="1"/>
          <p:nvPr/>
        </p:nvSpPr>
        <p:spPr>
          <a:xfrm rot="4384057">
            <a:off x="2846315" y="3908247"/>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no difference</a:t>
            </a:r>
            <a:endParaRPr kumimoji="1" lang="zh-CN" altLang="en-US" sz="1600" dirty="0">
              <a:latin typeface="Iowan Old Style Roman" panose="02040602040506020204" pitchFamily="18" charset="0"/>
            </a:endParaRPr>
          </a:p>
        </p:txBody>
      </p:sp>
      <p:sp>
        <p:nvSpPr>
          <p:cNvPr id="77" name="文本框 76">
            <a:extLst>
              <a:ext uri="{FF2B5EF4-FFF2-40B4-BE49-F238E27FC236}">
                <a16:creationId xmlns:a16="http://schemas.microsoft.com/office/drawing/2014/main" id="{31761FEE-7CA0-D1EA-2C60-ED6998D60C8D}"/>
              </a:ext>
            </a:extLst>
          </p:cNvPr>
          <p:cNvSpPr txBox="1"/>
          <p:nvPr/>
        </p:nvSpPr>
        <p:spPr>
          <a:xfrm>
            <a:off x="5559708" y="1523295"/>
            <a:ext cx="6833595" cy="5016758"/>
          </a:xfrm>
          <a:prstGeom prst="rect">
            <a:avLst/>
          </a:prstGeom>
          <a:noFill/>
        </p:spPr>
        <p:txBody>
          <a:bodyPr wrap="square" rtlCol="0">
            <a:spAutoFit/>
          </a:bodyPr>
          <a:lstStyle/>
          <a:p>
            <a:pPr marL="342900" indent="-342900">
              <a:buAutoNum type="arabicPeriod"/>
            </a:pPr>
            <a:r>
              <a:rPr kumimoji="1" lang="en-US" altLang="zh-CN" sz="2000" b="1" dirty="0">
                <a:latin typeface="Iowan Old Style Roman" panose="02040602040506020204" pitchFamily="18" charset="0"/>
              </a:rPr>
              <a:t>Taste-based models</a:t>
            </a:r>
          </a:p>
          <a:p>
            <a:pPr lvl="1"/>
            <a:r>
              <a:rPr kumimoji="1" lang="en-US" altLang="zh-CN" sz="2000" dirty="0">
                <a:solidFill>
                  <a:srgbClr val="FF0000"/>
                </a:solidFill>
                <a:latin typeface="Iowan Old Style Roman" panose="02040602040506020204" pitchFamily="18" charset="0"/>
              </a:rPr>
              <a:t>a. Consumer/coworker</a:t>
            </a:r>
            <a:r>
              <a:rPr kumimoji="1" lang="en-US" altLang="zh-CN" sz="2000" dirty="0">
                <a:latin typeface="Iowan Old Style Roman" panose="02040602040506020204" pitchFamily="18" charset="0"/>
              </a:rPr>
              <a:t> discrimination </a:t>
            </a:r>
          </a:p>
          <a:p>
            <a:pPr lvl="1"/>
            <a:r>
              <a:rPr kumimoji="1" lang="en-US" altLang="zh-CN" sz="2000" dirty="0">
                <a:latin typeface="Iowan Old Style Roman" panose="02040602040506020204" pitchFamily="18" charset="0"/>
              </a:rPr>
              <a:t>	❌Finding 4</a:t>
            </a:r>
          </a:p>
          <a:p>
            <a:pPr lvl="2"/>
            <a:r>
              <a:rPr kumimoji="1" lang="zh-CN" altLang="en-US" sz="2000" dirty="0">
                <a:latin typeface="Iowan Old Style Roman" panose="02040602040506020204" pitchFamily="18" charset="0"/>
              </a:rPr>
              <a:t>“</a:t>
            </a:r>
            <a:r>
              <a:rPr kumimoji="1" lang="en-US" altLang="zh-CN" sz="2000" dirty="0">
                <a:latin typeface="Iowan Old Style Roman" panose="02040602040506020204" pitchFamily="18" charset="0"/>
              </a:rPr>
              <a:t>The amount of customer contact and the fraction of WA vary a lot across jobs/industries</a:t>
            </a:r>
            <a:r>
              <a:rPr kumimoji="1" lang="zh-CN" altLang="en-US" sz="2000" dirty="0">
                <a:latin typeface="Iowan Old Style Roman" panose="02040602040506020204" pitchFamily="18" charset="0"/>
              </a:rPr>
              <a:t>”</a:t>
            </a:r>
            <a:endParaRPr kumimoji="1" lang="en-US" altLang="zh-CN" sz="2000" dirty="0">
              <a:latin typeface="Iowan Old Style Roman" panose="02040602040506020204" pitchFamily="18" charset="0"/>
            </a:endParaRPr>
          </a:p>
          <a:p>
            <a:pPr lvl="1"/>
            <a:r>
              <a:rPr kumimoji="1" lang="en-US" altLang="zh-CN" sz="2000" dirty="0">
                <a:solidFill>
                  <a:srgbClr val="FF0000"/>
                </a:solidFill>
                <a:latin typeface="Iowan Old Style Roman" panose="02040602040506020204" pitchFamily="18" charset="0"/>
              </a:rPr>
              <a:t>b. Employer </a:t>
            </a:r>
            <a:r>
              <a:rPr kumimoji="1" lang="en-US" altLang="zh-CN" sz="2000" dirty="0">
                <a:latin typeface="Iowan Old Style Roman" panose="02040602040506020204" pitchFamily="18" charset="0"/>
              </a:rPr>
              <a:t>discrimination</a:t>
            </a:r>
          </a:p>
          <a:p>
            <a:pPr lvl="1"/>
            <a:r>
              <a:rPr kumimoji="1" lang="en-US" altLang="zh-CN" sz="2000" dirty="0">
                <a:latin typeface="Iowan Old Style Roman" panose="02040602040506020204" pitchFamily="18" charset="0"/>
              </a:rPr>
              <a:t>	❌Finding 2</a:t>
            </a:r>
          </a:p>
          <a:p>
            <a:pPr lvl="1"/>
            <a:r>
              <a:rPr kumimoji="1" lang="en-US" altLang="zh-CN" sz="2000" dirty="0">
                <a:latin typeface="Iowan Old Style Roman" panose="02040602040506020204" pitchFamily="18" charset="0"/>
              </a:rPr>
              <a:t>	higher credentials -&gt;maximization of profit</a:t>
            </a:r>
          </a:p>
          <a:p>
            <a:pPr lvl="1"/>
            <a:endParaRPr kumimoji="1" lang="en-US" altLang="zh-CN" sz="2000" dirty="0">
              <a:latin typeface="Iowan Old Style Roman" panose="02040602040506020204" pitchFamily="18" charset="0"/>
            </a:endParaRPr>
          </a:p>
          <a:p>
            <a:pPr marL="342900" indent="-342900">
              <a:buAutoNum type="arabicPeriod"/>
            </a:pPr>
            <a:r>
              <a:rPr kumimoji="1" lang="en-US" altLang="zh-CN" sz="2000" b="1" dirty="0">
                <a:latin typeface="Iowan Old Style Roman" panose="02040602040506020204" pitchFamily="18" charset="0"/>
              </a:rPr>
              <a:t>Statistical discrimination models</a:t>
            </a:r>
          </a:p>
          <a:p>
            <a:pPr lvl="1"/>
            <a:r>
              <a:rPr kumimoji="1" lang="en-US" altLang="zh-CN" sz="2000" dirty="0">
                <a:latin typeface="Iowan Old Style Roman" panose="02040602040506020204" pitchFamily="18" charset="0"/>
              </a:rPr>
              <a:t>a. observable race = unobservable skills</a:t>
            </a:r>
          </a:p>
          <a:p>
            <a:pPr lvl="1"/>
            <a:r>
              <a:rPr kumimoji="1" lang="en-US" altLang="zh-CN" sz="2000" dirty="0">
                <a:latin typeface="Iowan Old Style Roman" panose="02040602040506020204" pitchFamily="18" charset="0"/>
              </a:rPr>
              <a:t>	❌Finding 2</a:t>
            </a:r>
          </a:p>
          <a:p>
            <a:pPr lvl="1"/>
            <a:r>
              <a:rPr kumimoji="1" lang="en-US" altLang="zh-CN" sz="2000" dirty="0">
                <a:latin typeface="Iowan Old Style Roman" panose="02040602040506020204" pitchFamily="18" charset="0"/>
              </a:rPr>
              <a:t>b</a:t>
            </a:r>
            <a:r>
              <a:rPr kumimoji="1" lang="en-US" altLang="zh-CN" sz="2000" dirty="0">
                <a:solidFill>
                  <a:srgbClr val="FF0000"/>
                </a:solidFill>
                <a:latin typeface="Iowan Old Style Roman" panose="02040602040506020204" pitchFamily="18" charset="0"/>
              </a:rPr>
              <a:t>. Information </a:t>
            </a:r>
            <a:r>
              <a:rPr kumimoji="1" lang="en-US" altLang="zh-CN" sz="2000" dirty="0">
                <a:latin typeface="Iowan Old Style Roman" panose="02040602040506020204" pitchFamily="18" charset="0"/>
              </a:rPr>
              <a:t>contained in a credential </a:t>
            </a:r>
          </a:p>
          <a:p>
            <a:pPr lvl="1"/>
            <a:r>
              <a:rPr kumimoji="1" lang="en-US" altLang="zh-CN" sz="2000" dirty="0">
                <a:latin typeface="Iowan Old Style Roman" panose="02040602040506020204" pitchFamily="18" charset="0"/>
              </a:rPr>
              <a:t>	same set of credentials which are verifiable</a:t>
            </a:r>
          </a:p>
          <a:p>
            <a:pPr lvl="1"/>
            <a:endParaRPr kumimoji="1" lang="en-US" altLang="zh-CN" sz="2000" dirty="0">
              <a:latin typeface="Iowan Old Style Roman" panose="02040602040506020204" pitchFamily="18" charset="0"/>
            </a:endParaRPr>
          </a:p>
          <a:p>
            <a:r>
              <a:rPr kumimoji="1" lang="en-US" altLang="zh-CN" sz="2000" b="1" dirty="0">
                <a:latin typeface="Iowan Old Style Roman" panose="02040602040506020204" pitchFamily="18" charset="0"/>
              </a:rPr>
              <a:t>3. Lexicographic search</a:t>
            </a:r>
          </a:p>
        </p:txBody>
      </p:sp>
      <p:sp>
        <p:nvSpPr>
          <p:cNvPr id="78" name="文本框 77">
            <a:extLst>
              <a:ext uri="{FF2B5EF4-FFF2-40B4-BE49-F238E27FC236}">
                <a16:creationId xmlns:a16="http://schemas.microsoft.com/office/drawing/2014/main" id="{7D92B148-AA29-C5AD-9B7B-681170B04010}"/>
              </a:ext>
            </a:extLst>
          </p:cNvPr>
          <p:cNvSpPr txBox="1"/>
          <p:nvPr/>
        </p:nvSpPr>
        <p:spPr>
          <a:xfrm>
            <a:off x="5953821" y="867008"/>
            <a:ext cx="5229102" cy="523220"/>
          </a:xfrm>
          <a:prstGeom prst="rect">
            <a:avLst/>
          </a:prstGeom>
          <a:noFill/>
        </p:spPr>
        <p:txBody>
          <a:bodyPr wrap="square" rtlCol="0">
            <a:spAutoFit/>
          </a:bodyPr>
          <a:lstStyle/>
          <a:p>
            <a:pPr algn="ctr"/>
            <a:r>
              <a:rPr kumimoji="1" lang="en-US" altLang="zh-CN" sz="2800" dirty="0">
                <a:latin typeface="Iowan Old Style Roman" panose="02040602040506020204" pitchFamily="18" charset="0"/>
              </a:rPr>
              <a:t>Existing Theories</a:t>
            </a:r>
            <a:endParaRPr kumimoji="1" lang="en-US" altLang="zh-CN" sz="2000" dirty="0">
              <a:latin typeface="Iowan Old Style Roman" panose="02040602040506020204" pitchFamily="18" charset="0"/>
            </a:endParaRPr>
          </a:p>
        </p:txBody>
      </p:sp>
      <p:sp>
        <p:nvSpPr>
          <p:cNvPr id="82" name="文本框 81">
            <a:extLst>
              <a:ext uri="{FF2B5EF4-FFF2-40B4-BE49-F238E27FC236}">
                <a16:creationId xmlns:a16="http://schemas.microsoft.com/office/drawing/2014/main" id="{848446CD-3904-EC91-30E0-24883102DF99}"/>
              </a:ext>
            </a:extLst>
          </p:cNvPr>
          <p:cNvSpPr txBox="1"/>
          <p:nvPr/>
        </p:nvSpPr>
        <p:spPr>
          <a:xfrm rot="1752467">
            <a:off x="10065465" y="605398"/>
            <a:ext cx="872802" cy="1569660"/>
          </a:xfrm>
          <a:prstGeom prst="rect">
            <a:avLst/>
          </a:prstGeom>
          <a:noFill/>
        </p:spPr>
        <p:txBody>
          <a:bodyPr wrap="square" rtlCol="0">
            <a:spAutoFit/>
          </a:bodyPr>
          <a:lstStyle/>
          <a:p>
            <a:r>
              <a:rPr kumimoji="1" lang="en-US" altLang="zh-CN" sz="9600" dirty="0">
                <a:latin typeface="Iowan Old Style Roman" panose="02040602040506020204" pitchFamily="18" charset="0"/>
              </a:rPr>
              <a:t>?</a:t>
            </a:r>
            <a:endParaRPr kumimoji="1" lang="zh-CN" altLang="en-US" sz="9600" dirty="0">
              <a:latin typeface="Iowan Old Style Roman" panose="02040602040506020204" pitchFamily="18" charset="0"/>
            </a:endParaRPr>
          </a:p>
        </p:txBody>
      </p:sp>
    </p:spTree>
    <p:extLst>
      <p:ext uri="{BB962C8B-B14F-4D97-AF65-F5344CB8AC3E}">
        <p14:creationId xmlns:p14="http://schemas.microsoft.com/office/powerpoint/2010/main" val="36882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A1E1A-650B-3CCD-84F3-80D6CA59A8C2}"/>
              </a:ext>
            </a:extLst>
          </p:cNvPr>
          <p:cNvSpPr>
            <a:spLocks noGrp="1"/>
          </p:cNvSpPr>
          <p:nvPr>
            <p:ph type="ctrTitle"/>
          </p:nvPr>
        </p:nvSpPr>
        <p:spPr>
          <a:xfrm>
            <a:off x="1649100" y="-297243"/>
            <a:ext cx="9144000" cy="2387600"/>
          </a:xfrm>
        </p:spPr>
        <p:txBody>
          <a:bodyPr>
            <a:normAutofit/>
          </a:bodyPr>
          <a:lstStyle/>
          <a:p>
            <a:r>
              <a:rPr kumimoji="1" lang="en-US" altLang="zh-CN" dirty="0">
                <a:latin typeface="Palatino Linotype" panose="02040502050505030304" pitchFamily="18" charset="0"/>
              </a:rPr>
              <a:t>Inequality and Race</a:t>
            </a:r>
            <a:endParaRPr kumimoji="1" lang="zh-CN" altLang="en-US" dirty="0">
              <a:latin typeface="Palatino Linotype" panose="02040502050505030304" pitchFamily="18" charset="0"/>
            </a:endParaRPr>
          </a:p>
        </p:txBody>
      </p:sp>
      <p:sp>
        <p:nvSpPr>
          <p:cNvPr id="5" name="文本框 4">
            <a:extLst>
              <a:ext uri="{FF2B5EF4-FFF2-40B4-BE49-F238E27FC236}">
                <a16:creationId xmlns:a16="http://schemas.microsoft.com/office/drawing/2014/main" id="{EAA6C193-9BCD-F107-35A2-BA6BD9E00BE3}"/>
              </a:ext>
            </a:extLst>
          </p:cNvPr>
          <p:cNvSpPr txBox="1"/>
          <p:nvPr/>
        </p:nvSpPr>
        <p:spPr>
          <a:xfrm>
            <a:off x="1088268" y="5269828"/>
            <a:ext cx="10265664" cy="707886"/>
          </a:xfrm>
          <a:prstGeom prst="rect">
            <a:avLst/>
          </a:prstGeom>
          <a:noFill/>
        </p:spPr>
        <p:txBody>
          <a:bodyPr wrap="square" rtlCol="0">
            <a:spAutoFit/>
          </a:bodyPr>
          <a:lstStyle/>
          <a:p>
            <a:pPr algn="ctr"/>
            <a:r>
              <a:rPr kumimoji="1" lang="en-US" altLang="zh-CN" sz="2000" dirty="0">
                <a:solidFill>
                  <a:schemeClr val="bg1">
                    <a:lumMod val="65000"/>
                  </a:schemeClr>
                </a:solidFill>
                <a:latin typeface="Iowan Old Style Roman" panose="02040602040506020204" pitchFamily="18" charset="0"/>
              </a:rPr>
              <a:t>Presented by Zhang Wei</a:t>
            </a:r>
          </a:p>
          <a:p>
            <a:pPr algn="ctr"/>
            <a:r>
              <a:rPr kumimoji="1" lang="en-US" altLang="zh-CN" sz="2000" dirty="0">
                <a:solidFill>
                  <a:schemeClr val="bg1">
                    <a:lumMod val="65000"/>
                  </a:schemeClr>
                </a:solidFill>
                <a:latin typeface="Iowan Old Style Roman" panose="02040602040506020204" pitchFamily="18" charset="0"/>
              </a:rPr>
              <a:t>6 June 2023</a:t>
            </a:r>
            <a:endParaRPr kumimoji="1" lang="zh-CN" altLang="en-US" sz="2000" dirty="0">
              <a:solidFill>
                <a:schemeClr val="bg1">
                  <a:lumMod val="65000"/>
                </a:schemeClr>
              </a:solidFill>
              <a:latin typeface="Iowan Old Style Roman" panose="02040602040506020204" pitchFamily="18" charset="0"/>
            </a:endParaRPr>
          </a:p>
        </p:txBody>
      </p:sp>
      <p:sp>
        <p:nvSpPr>
          <p:cNvPr id="6" name="文本框 5">
            <a:extLst>
              <a:ext uri="{FF2B5EF4-FFF2-40B4-BE49-F238E27FC236}">
                <a16:creationId xmlns:a16="http://schemas.microsoft.com/office/drawing/2014/main" id="{F6F0AA4E-7F01-FB97-879D-40A0E697F01B}"/>
              </a:ext>
            </a:extLst>
          </p:cNvPr>
          <p:cNvSpPr txBox="1"/>
          <p:nvPr/>
        </p:nvSpPr>
        <p:spPr>
          <a:xfrm>
            <a:off x="3557587" y="2516317"/>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Jiménez (2008)</a:t>
            </a:r>
          </a:p>
          <a:p>
            <a:r>
              <a:rPr kumimoji="1" lang="en-US" altLang="zh-CN" sz="1800" b="1" dirty="0">
                <a:latin typeface="Iowan Old Style Roman" panose="02040602040506020204" pitchFamily="18" charset="0"/>
              </a:rPr>
              <a:t>Why Replenishment Strengthens Racial and Ethnic Boundaries?</a:t>
            </a:r>
            <a:endParaRPr kumimoji="1" lang="zh-CN" altLang="en-US" b="1" dirty="0">
              <a:latin typeface="Iowan Old Style Roman" panose="02040602040506020204" pitchFamily="18" charset="0"/>
            </a:endParaRPr>
          </a:p>
        </p:txBody>
      </p:sp>
      <p:sp>
        <p:nvSpPr>
          <p:cNvPr id="7" name="文本框 6">
            <a:extLst>
              <a:ext uri="{FF2B5EF4-FFF2-40B4-BE49-F238E27FC236}">
                <a16:creationId xmlns:a16="http://schemas.microsoft.com/office/drawing/2014/main" id="{F32E9340-B3AC-0F4D-069E-F95564E30DA8}"/>
              </a:ext>
            </a:extLst>
          </p:cNvPr>
          <p:cNvSpPr txBox="1"/>
          <p:nvPr/>
        </p:nvSpPr>
        <p:spPr>
          <a:xfrm>
            <a:off x="2700337" y="2516317"/>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A1</a:t>
            </a:r>
            <a:endParaRPr kumimoji="1" lang="zh-CN" altLang="en-US" sz="3600" b="1" dirty="0">
              <a:solidFill>
                <a:srgbClr val="FF0000"/>
              </a:solidFill>
              <a:latin typeface="Iowan Old Style Roman" panose="02040602040506020204" pitchFamily="18" charset="0"/>
            </a:endParaRPr>
          </a:p>
        </p:txBody>
      </p:sp>
      <p:sp>
        <p:nvSpPr>
          <p:cNvPr id="8" name="文本框 7">
            <a:extLst>
              <a:ext uri="{FF2B5EF4-FFF2-40B4-BE49-F238E27FC236}">
                <a16:creationId xmlns:a16="http://schemas.microsoft.com/office/drawing/2014/main" id="{3065C570-C038-E675-498F-85A09DA2A5AD}"/>
              </a:ext>
            </a:extLst>
          </p:cNvPr>
          <p:cNvSpPr txBox="1"/>
          <p:nvPr/>
        </p:nvSpPr>
        <p:spPr>
          <a:xfrm>
            <a:off x="3557587" y="3291365"/>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Bertrand and Mullainathan (2004)</a:t>
            </a:r>
          </a:p>
          <a:p>
            <a:r>
              <a:rPr kumimoji="1" lang="en-US" altLang="zh-CN" sz="1800" b="1" dirty="0">
                <a:latin typeface="Iowan Old Style Roman" panose="02040602040506020204" pitchFamily="18" charset="0"/>
              </a:rPr>
              <a:t>Are Emily and Greg More Employable Than Lakisha and Jamal?</a:t>
            </a:r>
            <a:endParaRPr kumimoji="1" lang="zh-CN" altLang="en-US" b="1" dirty="0">
              <a:latin typeface="Iowan Old Style Roman" panose="02040602040506020204" pitchFamily="18" charset="0"/>
            </a:endParaRPr>
          </a:p>
        </p:txBody>
      </p:sp>
      <p:sp>
        <p:nvSpPr>
          <p:cNvPr id="9" name="文本框 8">
            <a:extLst>
              <a:ext uri="{FF2B5EF4-FFF2-40B4-BE49-F238E27FC236}">
                <a16:creationId xmlns:a16="http://schemas.microsoft.com/office/drawing/2014/main" id="{5895C30A-6D85-20E5-9330-5EFF5D9D4063}"/>
              </a:ext>
            </a:extLst>
          </p:cNvPr>
          <p:cNvSpPr txBox="1"/>
          <p:nvPr/>
        </p:nvSpPr>
        <p:spPr>
          <a:xfrm>
            <a:off x="2700337" y="3291365"/>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A2</a:t>
            </a:r>
            <a:endParaRPr kumimoji="1" lang="zh-CN" altLang="en-US" sz="3600" b="1" dirty="0">
              <a:solidFill>
                <a:srgbClr val="FF0000"/>
              </a:solidFill>
              <a:latin typeface="Iowan Old Style Roman" panose="02040602040506020204" pitchFamily="18" charset="0"/>
            </a:endParaRPr>
          </a:p>
        </p:txBody>
      </p:sp>
      <p:sp>
        <p:nvSpPr>
          <p:cNvPr id="10" name="文本框 9">
            <a:extLst>
              <a:ext uri="{FF2B5EF4-FFF2-40B4-BE49-F238E27FC236}">
                <a16:creationId xmlns:a16="http://schemas.microsoft.com/office/drawing/2014/main" id="{B9B66766-BF05-1DDC-FC7B-42FD8BDA9C0E}"/>
              </a:ext>
            </a:extLst>
          </p:cNvPr>
          <p:cNvSpPr txBox="1"/>
          <p:nvPr/>
        </p:nvSpPr>
        <p:spPr>
          <a:xfrm>
            <a:off x="3557587" y="4066413"/>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Wilson (1978)</a:t>
            </a:r>
          </a:p>
          <a:p>
            <a:r>
              <a:rPr kumimoji="1" lang="en-US" altLang="zh-CN" b="1" dirty="0">
                <a:latin typeface="Iowan Old Style Roman" panose="02040602040506020204" pitchFamily="18" charset="0"/>
              </a:rPr>
              <a:t>The Declining Significance of Race</a:t>
            </a:r>
          </a:p>
        </p:txBody>
      </p:sp>
      <p:sp>
        <p:nvSpPr>
          <p:cNvPr id="11" name="文本框 10">
            <a:extLst>
              <a:ext uri="{FF2B5EF4-FFF2-40B4-BE49-F238E27FC236}">
                <a16:creationId xmlns:a16="http://schemas.microsoft.com/office/drawing/2014/main" id="{F9CED2B5-A815-BD76-1C57-DCB4EC5AF165}"/>
              </a:ext>
            </a:extLst>
          </p:cNvPr>
          <p:cNvSpPr txBox="1"/>
          <p:nvPr/>
        </p:nvSpPr>
        <p:spPr>
          <a:xfrm>
            <a:off x="2700337" y="4066413"/>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A3</a:t>
            </a:r>
            <a:endParaRPr kumimoji="1" lang="zh-CN" altLang="en-US" sz="3600" b="1"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1268545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1156252" y="2319668"/>
            <a:ext cx="2644224" cy="64633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Immigration</a:t>
            </a:r>
            <a:r>
              <a:rPr kumimoji="1" lang="zh-CN" altLang="en-US" dirty="0">
                <a:latin typeface="Palatino Linotype" panose="02040502050505030304" pitchFamily="18" charset="0"/>
              </a:rPr>
              <a:t> </a:t>
            </a:r>
            <a:r>
              <a:rPr kumimoji="1" lang="en-US" altLang="zh-CN" dirty="0">
                <a:latin typeface="Palatino Linotype" panose="02040502050505030304" pitchFamily="18" charset="0"/>
              </a:rPr>
              <a:t>Patterns</a:t>
            </a:r>
            <a:endParaRPr kumimoji="1" lang="zh-CN" altLang="en-US" dirty="0">
              <a:latin typeface="Palatino Linotype" panose="02040502050505030304" pitchFamily="18" charset="0"/>
            </a:endParaRPr>
          </a:p>
        </p:txBody>
      </p:sp>
      <p:sp>
        <p:nvSpPr>
          <p:cNvPr id="27" name="文本框 26">
            <a:extLst>
              <a:ext uri="{FF2B5EF4-FFF2-40B4-BE49-F238E27FC236}">
                <a16:creationId xmlns:a16="http://schemas.microsoft.com/office/drawing/2014/main" id="{FD9567F3-5420-97A8-277B-5954A7F3BBB6}"/>
              </a:ext>
            </a:extLst>
          </p:cNvPr>
          <p:cNvSpPr txBox="1"/>
          <p:nvPr/>
        </p:nvSpPr>
        <p:spPr>
          <a:xfrm>
            <a:off x="957262" y="0"/>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Jiménez (2008)</a:t>
            </a:r>
          </a:p>
          <a:p>
            <a:r>
              <a:rPr kumimoji="1" lang="en-US" altLang="zh-CN" sz="1800" b="1" dirty="0">
                <a:latin typeface="Iowan Old Style Roman" panose="02040602040506020204" pitchFamily="18" charset="0"/>
              </a:rPr>
              <a:t>Why Replenishment Strengthens Racial and Ethnic Boundaries?</a:t>
            </a:r>
            <a:endParaRPr kumimoji="1" lang="zh-CN" altLang="en-US" b="1" dirty="0">
              <a:latin typeface="Iowan Old Style Roman" panose="02040602040506020204" pitchFamily="18" charset="0"/>
            </a:endParaRPr>
          </a:p>
        </p:txBody>
      </p:sp>
      <p:sp>
        <p:nvSpPr>
          <p:cNvPr id="28" name="文本框 27">
            <a:extLst>
              <a:ext uri="{FF2B5EF4-FFF2-40B4-BE49-F238E27FC236}">
                <a16:creationId xmlns:a16="http://schemas.microsoft.com/office/drawing/2014/main" id="{46263973-D1A4-16C0-C2E5-0107C818EFB0}"/>
              </a:ext>
            </a:extLst>
          </p:cNvPr>
          <p:cNvSpPr txBox="1"/>
          <p:nvPr/>
        </p:nvSpPr>
        <p:spPr>
          <a:xfrm>
            <a:off x="100012" y="0"/>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A1</a:t>
            </a:r>
            <a:endParaRPr kumimoji="1" lang="zh-CN" altLang="en-US" sz="3600" b="1" dirty="0">
              <a:solidFill>
                <a:srgbClr val="FF0000"/>
              </a:solidFill>
              <a:latin typeface="Iowan Old Style Roman" panose="02040602040506020204" pitchFamily="18" charset="0"/>
            </a:endParaRPr>
          </a:p>
        </p:txBody>
      </p:sp>
      <p:sp>
        <p:nvSpPr>
          <p:cNvPr id="2" name="文本框 1">
            <a:extLst>
              <a:ext uri="{FF2B5EF4-FFF2-40B4-BE49-F238E27FC236}">
                <a16:creationId xmlns:a16="http://schemas.microsoft.com/office/drawing/2014/main" id="{500A9B09-2DEB-D7AB-F8C9-D461743E1524}"/>
              </a:ext>
            </a:extLst>
          </p:cNvPr>
          <p:cNvSpPr txBox="1"/>
          <p:nvPr/>
        </p:nvSpPr>
        <p:spPr>
          <a:xfrm>
            <a:off x="7809351" y="980283"/>
            <a:ext cx="2378336" cy="830997"/>
          </a:xfrm>
          <a:prstGeom prst="rect">
            <a:avLst/>
          </a:prstGeom>
          <a:noFill/>
        </p:spPr>
        <p:txBody>
          <a:bodyPr wrap="square" rtlCol="0">
            <a:spAutoFit/>
          </a:bodyPr>
          <a:lstStyle/>
          <a:p>
            <a:pPr algn="ctr"/>
            <a:r>
              <a:rPr kumimoji="1" lang="en-US" altLang="zh-CN" sz="2400" dirty="0">
                <a:solidFill>
                  <a:schemeClr val="accent6">
                    <a:lumMod val="75000"/>
                  </a:schemeClr>
                </a:solidFill>
                <a:latin typeface="Palatino Linotype" panose="02040502050505030304" pitchFamily="18" charset="0"/>
              </a:rPr>
              <a:t>Mexican Immigration</a:t>
            </a:r>
            <a:endParaRPr kumimoji="1" lang="zh-CN" altLang="en-US" sz="2400" dirty="0">
              <a:solidFill>
                <a:schemeClr val="accent6">
                  <a:lumMod val="75000"/>
                </a:schemeClr>
              </a:solidFill>
              <a:latin typeface="Palatino Linotype" panose="02040502050505030304" pitchFamily="18" charset="0"/>
            </a:endParaRPr>
          </a:p>
        </p:txBody>
      </p:sp>
      <p:sp>
        <p:nvSpPr>
          <p:cNvPr id="3" name="文本框 2">
            <a:extLst>
              <a:ext uri="{FF2B5EF4-FFF2-40B4-BE49-F238E27FC236}">
                <a16:creationId xmlns:a16="http://schemas.microsoft.com/office/drawing/2014/main" id="{91061BD3-06D9-9495-220C-79E8C6E9A6E2}"/>
              </a:ext>
            </a:extLst>
          </p:cNvPr>
          <p:cNvSpPr txBox="1"/>
          <p:nvPr/>
        </p:nvSpPr>
        <p:spPr>
          <a:xfrm>
            <a:off x="4204670" y="981490"/>
            <a:ext cx="2813437" cy="830997"/>
          </a:xfrm>
          <a:prstGeom prst="rect">
            <a:avLst/>
          </a:prstGeom>
          <a:noFill/>
        </p:spPr>
        <p:txBody>
          <a:bodyPr wrap="square" rtlCol="0">
            <a:spAutoFit/>
          </a:bodyPr>
          <a:lstStyle/>
          <a:p>
            <a:pPr algn="ctr"/>
            <a:r>
              <a:rPr kumimoji="1" lang="en-US" altLang="zh-CN" sz="2400" dirty="0">
                <a:solidFill>
                  <a:schemeClr val="accent6">
                    <a:lumMod val="75000"/>
                  </a:schemeClr>
                </a:solidFill>
                <a:latin typeface="Palatino Linotype" panose="02040502050505030304" pitchFamily="18" charset="0"/>
              </a:rPr>
              <a:t>European Immigration</a:t>
            </a:r>
            <a:endParaRPr kumimoji="1" lang="zh-CN" altLang="en-US" sz="2400" dirty="0">
              <a:solidFill>
                <a:schemeClr val="accent6">
                  <a:lumMod val="75000"/>
                </a:schemeClr>
              </a:solidFill>
              <a:latin typeface="Palatino Linotype" panose="02040502050505030304" pitchFamily="18" charset="0"/>
            </a:endParaRPr>
          </a:p>
        </p:txBody>
      </p:sp>
      <p:sp>
        <p:nvSpPr>
          <p:cNvPr id="4" name="圆角矩形 3">
            <a:extLst>
              <a:ext uri="{FF2B5EF4-FFF2-40B4-BE49-F238E27FC236}">
                <a16:creationId xmlns:a16="http://schemas.microsoft.com/office/drawing/2014/main" id="{B33F5A69-DCF8-D980-FEF2-B32EE9546957}"/>
              </a:ext>
            </a:extLst>
          </p:cNvPr>
          <p:cNvSpPr/>
          <p:nvPr/>
        </p:nvSpPr>
        <p:spPr>
          <a:xfrm>
            <a:off x="1141965" y="4519943"/>
            <a:ext cx="2644224" cy="6463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latin typeface="Palatino Linotype" panose="02040502050505030304" pitchFamily="18" charset="0"/>
              </a:rPr>
              <a:t>Ethnicity Identity</a:t>
            </a:r>
            <a:endParaRPr kumimoji="1" lang="zh-CN" altLang="en-US" dirty="0">
              <a:latin typeface="Palatino Linotype" panose="02040502050505030304" pitchFamily="18" charset="0"/>
            </a:endParaRPr>
          </a:p>
        </p:txBody>
      </p:sp>
      <p:sp>
        <p:nvSpPr>
          <p:cNvPr id="10" name="椭圆 9">
            <a:extLst>
              <a:ext uri="{FF2B5EF4-FFF2-40B4-BE49-F238E27FC236}">
                <a16:creationId xmlns:a16="http://schemas.microsoft.com/office/drawing/2014/main" id="{B8CC75C2-F672-D5AE-6E31-B57598B712AB}"/>
              </a:ext>
            </a:extLst>
          </p:cNvPr>
          <p:cNvSpPr/>
          <p:nvPr/>
        </p:nvSpPr>
        <p:spPr>
          <a:xfrm>
            <a:off x="4611266" y="4397647"/>
            <a:ext cx="1201437" cy="1148807"/>
          </a:xfrm>
          <a:prstGeom prst="ellipse">
            <a:avLst/>
          </a:prstGeom>
          <a:noFill/>
          <a:ln w="6350">
            <a:prstDash val="lgDashDot"/>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椭圆 10">
            <a:extLst>
              <a:ext uri="{FF2B5EF4-FFF2-40B4-BE49-F238E27FC236}">
                <a16:creationId xmlns:a16="http://schemas.microsoft.com/office/drawing/2014/main" id="{8E27B6C0-F8D1-C46A-6B8A-17C50F04AE1C}"/>
              </a:ext>
            </a:extLst>
          </p:cNvPr>
          <p:cNvSpPr/>
          <p:nvPr/>
        </p:nvSpPr>
        <p:spPr>
          <a:xfrm>
            <a:off x="5611389" y="4397647"/>
            <a:ext cx="1201437" cy="1148807"/>
          </a:xfrm>
          <a:prstGeom prst="ellipse">
            <a:avLst/>
          </a:prstGeom>
          <a:noFill/>
          <a:ln w="6350">
            <a:prstDash val="lgDashDotDot"/>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2" name="椭圆 11">
            <a:extLst>
              <a:ext uri="{FF2B5EF4-FFF2-40B4-BE49-F238E27FC236}">
                <a16:creationId xmlns:a16="http://schemas.microsoft.com/office/drawing/2014/main" id="{09F822CD-B9BF-2E4D-5809-912CEAD082AA}"/>
              </a:ext>
            </a:extLst>
          </p:cNvPr>
          <p:cNvSpPr/>
          <p:nvPr/>
        </p:nvSpPr>
        <p:spPr>
          <a:xfrm>
            <a:off x="7954541" y="4369072"/>
            <a:ext cx="1201437" cy="1148807"/>
          </a:xfrm>
          <a:prstGeom prst="ellipse">
            <a:avLst/>
          </a:prstGeom>
          <a:noFill/>
          <a:ln w="41275"/>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3" name="椭圆 12">
            <a:extLst>
              <a:ext uri="{FF2B5EF4-FFF2-40B4-BE49-F238E27FC236}">
                <a16:creationId xmlns:a16="http://schemas.microsoft.com/office/drawing/2014/main" id="{74912C38-C09F-C22C-97C8-A2027890567D}"/>
              </a:ext>
            </a:extLst>
          </p:cNvPr>
          <p:cNvSpPr/>
          <p:nvPr/>
        </p:nvSpPr>
        <p:spPr>
          <a:xfrm>
            <a:off x="8971269" y="4363265"/>
            <a:ext cx="1201437" cy="1148807"/>
          </a:xfrm>
          <a:prstGeom prst="ellipse">
            <a:avLst/>
          </a:prstGeom>
          <a:noFill/>
          <a:ln w="41275"/>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cxnSp>
        <p:nvCxnSpPr>
          <p:cNvPr id="15" name="直线箭头连接符 14">
            <a:extLst>
              <a:ext uri="{FF2B5EF4-FFF2-40B4-BE49-F238E27FC236}">
                <a16:creationId xmlns:a16="http://schemas.microsoft.com/office/drawing/2014/main" id="{3AED853B-8D60-BC51-D7EC-FBC08A124F16}"/>
              </a:ext>
            </a:extLst>
          </p:cNvPr>
          <p:cNvCxnSpPr>
            <a:stCxn id="5" idx="2"/>
            <a:endCxn id="4" idx="0"/>
          </p:cNvCxnSpPr>
          <p:nvPr/>
        </p:nvCxnSpPr>
        <p:spPr>
          <a:xfrm flipH="1">
            <a:off x="2464077" y="2966000"/>
            <a:ext cx="14287" cy="1553943"/>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A0F7C936-6494-CF10-854A-3473D9F6B1B8}"/>
              </a:ext>
            </a:extLst>
          </p:cNvPr>
          <p:cNvSpPr txBox="1"/>
          <p:nvPr/>
        </p:nvSpPr>
        <p:spPr>
          <a:xfrm>
            <a:off x="9343399" y="4753002"/>
            <a:ext cx="461986" cy="369332"/>
          </a:xfrm>
          <a:prstGeom prst="rect">
            <a:avLst/>
          </a:prstGeom>
          <a:noFill/>
        </p:spPr>
        <p:txBody>
          <a:bodyPr wrap="none" rtlCol="0">
            <a:spAutoFit/>
          </a:bodyPr>
          <a:lstStyle/>
          <a:p>
            <a:r>
              <a:rPr kumimoji="1" lang="en-US" altLang="zh-CN" dirty="0">
                <a:latin typeface="Palatino Linotype" panose="02040502050505030304" pitchFamily="18" charset="0"/>
              </a:rPr>
              <a:t>Us</a:t>
            </a:r>
            <a:endParaRPr kumimoji="1" lang="zh-CN" altLang="en-US" dirty="0">
              <a:latin typeface="Palatino Linotype" panose="02040502050505030304" pitchFamily="18" charset="0"/>
            </a:endParaRPr>
          </a:p>
        </p:txBody>
      </p:sp>
      <p:sp>
        <p:nvSpPr>
          <p:cNvPr id="17" name="文本框 16">
            <a:extLst>
              <a:ext uri="{FF2B5EF4-FFF2-40B4-BE49-F238E27FC236}">
                <a16:creationId xmlns:a16="http://schemas.microsoft.com/office/drawing/2014/main" id="{FBA575D4-B872-2AA4-C5C4-D6D0D672F145}"/>
              </a:ext>
            </a:extLst>
          </p:cNvPr>
          <p:cNvSpPr txBox="1"/>
          <p:nvPr/>
        </p:nvSpPr>
        <p:spPr>
          <a:xfrm>
            <a:off x="8183930" y="4775777"/>
            <a:ext cx="774571" cy="369332"/>
          </a:xfrm>
          <a:prstGeom prst="rect">
            <a:avLst/>
          </a:prstGeom>
          <a:noFill/>
        </p:spPr>
        <p:txBody>
          <a:bodyPr wrap="none" rtlCol="0">
            <a:spAutoFit/>
          </a:bodyPr>
          <a:lstStyle/>
          <a:p>
            <a:r>
              <a:rPr kumimoji="1" lang="en-US" altLang="zh-CN" dirty="0">
                <a:latin typeface="Palatino Linotype" panose="02040502050505030304" pitchFamily="18" charset="0"/>
              </a:rPr>
              <a:t>Them</a:t>
            </a:r>
            <a:endParaRPr kumimoji="1" lang="zh-CN" altLang="en-US" dirty="0">
              <a:latin typeface="Palatino Linotype" panose="02040502050505030304" pitchFamily="18" charset="0"/>
            </a:endParaRPr>
          </a:p>
        </p:txBody>
      </p:sp>
      <p:sp>
        <p:nvSpPr>
          <p:cNvPr id="18" name="文本框 17">
            <a:extLst>
              <a:ext uri="{FF2B5EF4-FFF2-40B4-BE49-F238E27FC236}">
                <a16:creationId xmlns:a16="http://schemas.microsoft.com/office/drawing/2014/main" id="{1AAC3470-8D52-63A6-F31F-19E8CF0AED63}"/>
              </a:ext>
            </a:extLst>
          </p:cNvPr>
          <p:cNvSpPr txBox="1"/>
          <p:nvPr/>
        </p:nvSpPr>
        <p:spPr>
          <a:xfrm>
            <a:off x="4841485" y="4805430"/>
            <a:ext cx="774571" cy="369332"/>
          </a:xfrm>
          <a:prstGeom prst="rect">
            <a:avLst/>
          </a:prstGeom>
          <a:noFill/>
        </p:spPr>
        <p:txBody>
          <a:bodyPr wrap="none" rtlCol="0">
            <a:spAutoFit/>
          </a:bodyPr>
          <a:lstStyle/>
          <a:p>
            <a:r>
              <a:rPr kumimoji="1" lang="en-US" altLang="zh-CN" dirty="0">
                <a:latin typeface="Palatino Linotype" panose="02040502050505030304" pitchFamily="18" charset="0"/>
              </a:rPr>
              <a:t>Them</a:t>
            </a:r>
            <a:endParaRPr kumimoji="1" lang="zh-CN" altLang="en-US" dirty="0">
              <a:latin typeface="Palatino Linotype" panose="02040502050505030304" pitchFamily="18" charset="0"/>
            </a:endParaRPr>
          </a:p>
        </p:txBody>
      </p:sp>
      <p:sp>
        <p:nvSpPr>
          <p:cNvPr id="19" name="文本框 18">
            <a:extLst>
              <a:ext uri="{FF2B5EF4-FFF2-40B4-BE49-F238E27FC236}">
                <a16:creationId xmlns:a16="http://schemas.microsoft.com/office/drawing/2014/main" id="{60B78F38-8313-533E-B07D-6330B44B7FA2}"/>
              </a:ext>
            </a:extLst>
          </p:cNvPr>
          <p:cNvSpPr txBox="1"/>
          <p:nvPr/>
        </p:nvSpPr>
        <p:spPr>
          <a:xfrm>
            <a:off x="6002298" y="4805430"/>
            <a:ext cx="461986" cy="369332"/>
          </a:xfrm>
          <a:prstGeom prst="rect">
            <a:avLst/>
          </a:prstGeom>
          <a:noFill/>
        </p:spPr>
        <p:txBody>
          <a:bodyPr wrap="none" rtlCol="0">
            <a:spAutoFit/>
          </a:bodyPr>
          <a:lstStyle/>
          <a:p>
            <a:r>
              <a:rPr kumimoji="1" lang="en-US" altLang="zh-CN" dirty="0">
                <a:latin typeface="Palatino Linotype" panose="02040502050505030304" pitchFamily="18" charset="0"/>
              </a:rPr>
              <a:t>Us</a:t>
            </a:r>
            <a:endParaRPr kumimoji="1" lang="zh-CN" altLang="en-US" dirty="0">
              <a:latin typeface="Palatino Linotype" panose="02040502050505030304" pitchFamily="18" charset="0"/>
            </a:endParaRPr>
          </a:p>
        </p:txBody>
      </p:sp>
      <p:sp>
        <p:nvSpPr>
          <p:cNvPr id="20" name="文本框 19">
            <a:extLst>
              <a:ext uri="{FF2B5EF4-FFF2-40B4-BE49-F238E27FC236}">
                <a16:creationId xmlns:a16="http://schemas.microsoft.com/office/drawing/2014/main" id="{2AEC7C8D-B788-5773-6D69-0B697C76CDFE}"/>
              </a:ext>
            </a:extLst>
          </p:cNvPr>
          <p:cNvSpPr txBox="1"/>
          <p:nvPr/>
        </p:nvSpPr>
        <p:spPr>
          <a:xfrm>
            <a:off x="4769973" y="2460353"/>
            <a:ext cx="1971341" cy="369332"/>
          </a:xfrm>
          <a:prstGeom prst="rect">
            <a:avLst/>
          </a:prstGeom>
          <a:noFill/>
        </p:spPr>
        <p:txBody>
          <a:bodyPr wrap="square" rtlCol="0">
            <a:spAutoFit/>
          </a:bodyPr>
          <a:lstStyle/>
          <a:p>
            <a:r>
              <a:rPr kumimoji="1" lang="en-US" altLang="zh-CN" dirty="0">
                <a:latin typeface="Palatino Linotype" panose="02040502050505030304" pitchFamily="18" charset="0"/>
              </a:rPr>
              <a:t>Near cessation</a:t>
            </a:r>
            <a:endParaRPr kumimoji="1" lang="zh-CN" altLang="en-US" dirty="0">
              <a:latin typeface="Palatino Linotype" panose="02040502050505030304" pitchFamily="18" charset="0"/>
            </a:endParaRPr>
          </a:p>
        </p:txBody>
      </p:sp>
      <p:sp>
        <p:nvSpPr>
          <p:cNvPr id="21" name="文本框 20">
            <a:extLst>
              <a:ext uri="{FF2B5EF4-FFF2-40B4-BE49-F238E27FC236}">
                <a16:creationId xmlns:a16="http://schemas.microsoft.com/office/drawing/2014/main" id="{97F03C1B-35E6-5B9E-D760-1D70FE9F4C14}"/>
              </a:ext>
            </a:extLst>
          </p:cNvPr>
          <p:cNvSpPr txBox="1"/>
          <p:nvPr/>
        </p:nvSpPr>
        <p:spPr>
          <a:xfrm>
            <a:off x="8157698" y="2388913"/>
            <a:ext cx="1971341" cy="369332"/>
          </a:xfrm>
          <a:prstGeom prst="rect">
            <a:avLst/>
          </a:prstGeom>
          <a:noFill/>
        </p:spPr>
        <p:txBody>
          <a:bodyPr wrap="square" rtlCol="0">
            <a:spAutoFit/>
          </a:bodyPr>
          <a:lstStyle/>
          <a:p>
            <a:r>
              <a:rPr kumimoji="1" lang="en-US" altLang="zh-CN" dirty="0">
                <a:latin typeface="Palatino Linotype" panose="02040502050505030304" pitchFamily="18" charset="0"/>
              </a:rPr>
              <a:t>Replenishment</a:t>
            </a:r>
            <a:endParaRPr kumimoji="1" lang="zh-CN" altLang="en-US" dirty="0">
              <a:latin typeface="Palatino Linotype" panose="02040502050505030304" pitchFamily="18" charset="0"/>
            </a:endParaRPr>
          </a:p>
        </p:txBody>
      </p:sp>
      <p:sp>
        <p:nvSpPr>
          <p:cNvPr id="22" name="椭圆 21">
            <a:extLst>
              <a:ext uri="{FF2B5EF4-FFF2-40B4-BE49-F238E27FC236}">
                <a16:creationId xmlns:a16="http://schemas.microsoft.com/office/drawing/2014/main" id="{977B4BD3-F0F5-8144-1014-84BA6A3BB8C8}"/>
              </a:ext>
            </a:extLst>
          </p:cNvPr>
          <p:cNvSpPr/>
          <p:nvPr/>
        </p:nvSpPr>
        <p:spPr>
          <a:xfrm>
            <a:off x="6197178" y="3054622"/>
            <a:ext cx="1201437" cy="1148807"/>
          </a:xfrm>
          <a:prstGeom prst="ellipse">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3" name="椭圆 22">
            <a:extLst>
              <a:ext uri="{FF2B5EF4-FFF2-40B4-BE49-F238E27FC236}">
                <a16:creationId xmlns:a16="http://schemas.microsoft.com/office/drawing/2014/main" id="{7FF27163-1153-F10B-498B-0844F8A5C2F4}"/>
              </a:ext>
            </a:extLst>
          </p:cNvPr>
          <p:cNvSpPr/>
          <p:nvPr/>
        </p:nvSpPr>
        <p:spPr>
          <a:xfrm>
            <a:off x="7213906" y="3048815"/>
            <a:ext cx="1201437" cy="1148807"/>
          </a:xfrm>
          <a:prstGeom prst="ellipse">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E37055E2-3315-CC21-0910-D96ACFA52229}"/>
              </a:ext>
            </a:extLst>
          </p:cNvPr>
          <p:cNvSpPr txBox="1"/>
          <p:nvPr/>
        </p:nvSpPr>
        <p:spPr>
          <a:xfrm>
            <a:off x="7586036" y="3438552"/>
            <a:ext cx="461986" cy="369332"/>
          </a:xfrm>
          <a:prstGeom prst="rect">
            <a:avLst/>
          </a:prstGeom>
          <a:noFill/>
        </p:spPr>
        <p:txBody>
          <a:bodyPr wrap="none" rtlCol="0">
            <a:spAutoFit/>
          </a:bodyPr>
          <a:lstStyle/>
          <a:p>
            <a:r>
              <a:rPr kumimoji="1" lang="en-US" altLang="zh-CN" dirty="0">
                <a:latin typeface="Palatino Linotype" panose="02040502050505030304" pitchFamily="18" charset="0"/>
              </a:rPr>
              <a:t>Us</a:t>
            </a:r>
            <a:endParaRPr kumimoji="1" lang="zh-CN" altLang="en-US" dirty="0">
              <a:latin typeface="Palatino Linotype" panose="02040502050505030304" pitchFamily="18" charset="0"/>
            </a:endParaRPr>
          </a:p>
        </p:txBody>
      </p:sp>
      <p:sp>
        <p:nvSpPr>
          <p:cNvPr id="25" name="文本框 24">
            <a:extLst>
              <a:ext uri="{FF2B5EF4-FFF2-40B4-BE49-F238E27FC236}">
                <a16:creationId xmlns:a16="http://schemas.microsoft.com/office/drawing/2014/main" id="{E289A0F8-92C8-6679-33F8-6D6A3736FF20}"/>
              </a:ext>
            </a:extLst>
          </p:cNvPr>
          <p:cNvSpPr txBox="1"/>
          <p:nvPr/>
        </p:nvSpPr>
        <p:spPr>
          <a:xfrm>
            <a:off x="6426567" y="3461327"/>
            <a:ext cx="774571" cy="369332"/>
          </a:xfrm>
          <a:prstGeom prst="rect">
            <a:avLst/>
          </a:prstGeom>
          <a:noFill/>
        </p:spPr>
        <p:txBody>
          <a:bodyPr wrap="none" rtlCol="0">
            <a:spAutoFit/>
          </a:bodyPr>
          <a:lstStyle/>
          <a:p>
            <a:r>
              <a:rPr kumimoji="1" lang="en-US" altLang="zh-CN" dirty="0">
                <a:latin typeface="Palatino Linotype" panose="02040502050505030304" pitchFamily="18" charset="0"/>
              </a:rPr>
              <a:t>Them</a:t>
            </a:r>
            <a:endParaRPr kumimoji="1" lang="zh-CN" altLang="en-US" dirty="0">
              <a:latin typeface="Palatino Linotype" panose="02040502050505030304" pitchFamily="18" charset="0"/>
            </a:endParaRPr>
          </a:p>
        </p:txBody>
      </p:sp>
      <p:sp>
        <p:nvSpPr>
          <p:cNvPr id="26" name="下箭头 25">
            <a:extLst>
              <a:ext uri="{FF2B5EF4-FFF2-40B4-BE49-F238E27FC236}">
                <a16:creationId xmlns:a16="http://schemas.microsoft.com/office/drawing/2014/main" id="{1BE5D977-B29B-1683-B93C-F156EA6B23D9}"/>
              </a:ext>
            </a:extLst>
          </p:cNvPr>
          <p:cNvSpPr/>
          <p:nvPr/>
        </p:nvSpPr>
        <p:spPr>
          <a:xfrm rot="2631116">
            <a:off x="5609195" y="3744457"/>
            <a:ext cx="292899" cy="52828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下箭头 28">
            <a:extLst>
              <a:ext uri="{FF2B5EF4-FFF2-40B4-BE49-F238E27FC236}">
                <a16:creationId xmlns:a16="http://schemas.microsoft.com/office/drawing/2014/main" id="{89399CFC-FFCA-A17C-6E33-21C664A6E63B}"/>
              </a:ext>
            </a:extLst>
          </p:cNvPr>
          <p:cNvSpPr/>
          <p:nvPr/>
        </p:nvSpPr>
        <p:spPr>
          <a:xfrm rot="18968884" flipH="1">
            <a:off x="8744921" y="3641493"/>
            <a:ext cx="292899" cy="52828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cxnSp>
        <p:nvCxnSpPr>
          <p:cNvPr id="30" name="直线箭头连接符 29">
            <a:extLst>
              <a:ext uri="{FF2B5EF4-FFF2-40B4-BE49-F238E27FC236}">
                <a16:creationId xmlns:a16="http://schemas.microsoft.com/office/drawing/2014/main" id="{DF334BCF-DD9A-7AC5-2BA7-F23EC4FDFFD8}"/>
              </a:ext>
            </a:extLst>
          </p:cNvPr>
          <p:cNvCxnSpPr>
            <a:cxnSpLocks/>
          </p:cNvCxnSpPr>
          <p:nvPr/>
        </p:nvCxnSpPr>
        <p:spPr>
          <a:xfrm>
            <a:off x="5632302" y="1812487"/>
            <a:ext cx="0" cy="719468"/>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32" name="直线箭头连接符 31">
            <a:extLst>
              <a:ext uri="{FF2B5EF4-FFF2-40B4-BE49-F238E27FC236}">
                <a16:creationId xmlns:a16="http://schemas.microsoft.com/office/drawing/2014/main" id="{5805D04C-296F-FE96-B31B-B586296C3691}"/>
              </a:ext>
            </a:extLst>
          </p:cNvPr>
          <p:cNvCxnSpPr>
            <a:cxnSpLocks/>
          </p:cNvCxnSpPr>
          <p:nvPr/>
        </p:nvCxnSpPr>
        <p:spPr>
          <a:xfrm>
            <a:off x="9047009" y="1741047"/>
            <a:ext cx="0" cy="719468"/>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33" name="直线箭头连接符 32">
            <a:extLst>
              <a:ext uri="{FF2B5EF4-FFF2-40B4-BE49-F238E27FC236}">
                <a16:creationId xmlns:a16="http://schemas.microsoft.com/office/drawing/2014/main" id="{0FAA851D-EB34-BBC0-04DE-E0F84DFCB26D}"/>
              </a:ext>
            </a:extLst>
          </p:cNvPr>
          <p:cNvCxnSpPr>
            <a:cxnSpLocks/>
          </p:cNvCxnSpPr>
          <p:nvPr/>
        </p:nvCxnSpPr>
        <p:spPr>
          <a:xfrm>
            <a:off x="5603727" y="3112649"/>
            <a:ext cx="0" cy="719468"/>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34" name="直线箭头连接符 33">
            <a:extLst>
              <a:ext uri="{FF2B5EF4-FFF2-40B4-BE49-F238E27FC236}">
                <a16:creationId xmlns:a16="http://schemas.microsoft.com/office/drawing/2014/main" id="{F21D6980-531E-DB9B-2604-8864FD8365D6}"/>
              </a:ext>
            </a:extLst>
          </p:cNvPr>
          <p:cNvCxnSpPr>
            <a:cxnSpLocks/>
          </p:cNvCxnSpPr>
          <p:nvPr/>
        </p:nvCxnSpPr>
        <p:spPr>
          <a:xfrm>
            <a:off x="9018435" y="3126934"/>
            <a:ext cx="0" cy="719468"/>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sp>
        <p:nvSpPr>
          <p:cNvPr id="35" name="文本框 34">
            <a:extLst>
              <a:ext uri="{FF2B5EF4-FFF2-40B4-BE49-F238E27FC236}">
                <a16:creationId xmlns:a16="http://schemas.microsoft.com/office/drawing/2014/main" id="{11B8C49E-8679-4267-3BDD-F7107DC9DFA0}"/>
              </a:ext>
            </a:extLst>
          </p:cNvPr>
          <p:cNvSpPr txBox="1"/>
          <p:nvPr/>
        </p:nvSpPr>
        <p:spPr>
          <a:xfrm>
            <a:off x="4154559" y="5740672"/>
            <a:ext cx="3316287" cy="369332"/>
          </a:xfrm>
          <a:prstGeom prst="rect">
            <a:avLst/>
          </a:prstGeom>
          <a:noFill/>
        </p:spPr>
        <p:txBody>
          <a:bodyPr wrap="square" rtlCol="0">
            <a:spAutoFit/>
          </a:bodyPr>
          <a:lstStyle/>
          <a:p>
            <a:r>
              <a:rPr kumimoji="1" lang="en-US" altLang="zh-CN" dirty="0">
                <a:latin typeface="Palatino Linotype" panose="02040502050505030304" pitchFamily="18" charset="0"/>
              </a:rPr>
              <a:t>Canonical assimilation theory</a:t>
            </a:r>
            <a:endParaRPr kumimoji="1" lang="zh-CN" altLang="en-US" dirty="0">
              <a:latin typeface="Palatino Linotype" panose="02040502050505030304" pitchFamily="18" charset="0"/>
            </a:endParaRPr>
          </a:p>
        </p:txBody>
      </p:sp>
      <p:sp>
        <p:nvSpPr>
          <p:cNvPr id="36" name="文本框 35">
            <a:extLst>
              <a:ext uri="{FF2B5EF4-FFF2-40B4-BE49-F238E27FC236}">
                <a16:creationId xmlns:a16="http://schemas.microsoft.com/office/drawing/2014/main" id="{7832087C-AFB8-1F9D-0EDB-785B5C7331D9}"/>
              </a:ext>
            </a:extLst>
          </p:cNvPr>
          <p:cNvSpPr txBox="1"/>
          <p:nvPr/>
        </p:nvSpPr>
        <p:spPr>
          <a:xfrm>
            <a:off x="8114432" y="6069469"/>
            <a:ext cx="2915110"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Strengthened boundaries</a:t>
            </a:r>
            <a:endParaRPr kumimoji="1" lang="zh-CN" altLang="en-US" dirty="0">
              <a:solidFill>
                <a:srgbClr val="FF0000"/>
              </a:solidFill>
              <a:latin typeface="Palatino Linotype" panose="02040502050505030304" pitchFamily="18" charset="0"/>
            </a:endParaRPr>
          </a:p>
        </p:txBody>
      </p:sp>
      <p:sp>
        <p:nvSpPr>
          <p:cNvPr id="37" name="文本框 36">
            <a:extLst>
              <a:ext uri="{FF2B5EF4-FFF2-40B4-BE49-F238E27FC236}">
                <a16:creationId xmlns:a16="http://schemas.microsoft.com/office/drawing/2014/main" id="{F25ABB2D-AB0E-B50F-6EFC-E84A5C40C0C4}"/>
              </a:ext>
            </a:extLst>
          </p:cNvPr>
          <p:cNvSpPr txBox="1"/>
          <p:nvPr/>
        </p:nvSpPr>
        <p:spPr>
          <a:xfrm>
            <a:off x="4299258" y="6090808"/>
            <a:ext cx="3748764" cy="369332"/>
          </a:xfrm>
          <a:prstGeom prst="rect">
            <a:avLst/>
          </a:prstGeom>
          <a:noFill/>
        </p:spPr>
        <p:txBody>
          <a:bodyPr wrap="square" rtlCol="0">
            <a:spAutoFit/>
          </a:bodyPr>
          <a:lstStyle/>
          <a:p>
            <a:r>
              <a:rPr kumimoji="1" lang="en-US" altLang="zh-CN" dirty="0">
                <a:latin typeface="Palatino Linotype" panose="02040502050505030304" pitchFamily="18" charset="0"/>
              </a:rPr>
              <a:t>Race: symbolic and optional</a:t>
            </a:r>
            <a:endParaRPr kumimoji="1" lang="zh-CN" altLang="en-US" dirty="0">
              <a:latin typeface="Palatino Linotype" panose="02040502050505030304" pitchFamily="18" charset="0"/>
            </a:endParaRPr>
          </a:p>
        </p:txBody>
      </p:sp>
      <p:sp>
        <p:nvSpPr>
          <p:cNvPr id="38" name="文本框 37">
            <a:extLst>
              <a:ext uri="{FF2B5EF4-FFF2-40B4-BE49-F238E27FC236}">
                <a16:creationId xmlns:a16="http://schemas.microsoft.com/office/drawing/2014/main" id="{3900FBC3-47CB-DF26-A531-2692B4A34FAA}"/>
              </a:ext>
            </a:extLst>
          </p:cNvPr>
          <p:cNvSpPr txBox="1"/>
          <p:nvPr/>
        </p:nvSpPr>
        <p:spPr>
          <a:xfrm>
            <a:off x="8602764" y="5740672"/>
            <a:ext cx="2915110"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Jiménez (2008)</a:t>
            </a:r>
            <a:endParaRPr kumimoji="1" lang="zh-CN" altLang="en-US" dirty="0">
              <a:solidFill>
                <a:srgbClr val="FF0000"/>
              </a:solidFill>
              <a:latin typeface="Palatino Linotype" panose="02040502050505030304" pitchFamily="18" charset="0"/>
            </a:endParaRPr>
          </a:p>
        </p:txBody>
      </p:sp>
    </p:spTree>
    <p:extLst>
      <p:ext uri="{BB962C8B-B14F-4D97-AF65-F5344CB8AC3E}">
        <p14:creationId xmlns:p14="http://schemas.microsoft.com/office/powerpoint/2010/main" val="1699445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a:extLst>
              <a:ext uri="{FF2B5EF4-FFF2-40B4-BE49-F238E27FC236}">
                <a16:creationId xmlns:a16="http://schemas.microsoft.com/office/drawing/2014/main" id="{9446AC59-EF01-C19E-3D89-6BAED8AD4178}"/>
              </a:ext>
            </a:extLst>
          </p:cNvPr>
          <p:cNvSpPr/>
          <p:nvPr/>
        </p:nvSpPr>
        <p:spPr>
          <a:xfrm>
            <a:off x="8465195" y="3936799"/>
            <a:ext cx="3449374" cy="2747783"/>
          </a:xfrm>
          <a:prstGeom prst="roundRect">
            <a:avLst>
              <a:gd name="adj" fmla="val 1164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FD9567F3-5420-97A8-277B-5954A7F3BBB6}"/>
              </a:ext>
            </a:extLst>
          </p:cNvPr>
          <p:cNvSpPr txBox="1"/>
          <p:nvPr/>
        </p:nvSpPr>
        <p:spPr>
          <a:xfrm>
            <a:off x="957262" y="0"/>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Wilson (1978)</a:t>
            </a:r>
          </a:p>
          <a:p>
            <a:r>
              <a:rPr kumimoji="1" lang="en-US" altLang="zh-CN" b="1" dirty="0">
                <a:latin typeface="Iowan Old Style Roman" panose="02040602040506020204" pitchFamily="18" charset="0"/>
              </a:rPr>
              <a:t>The Declining Significance of Race</a:t>
            </a:r>
          </a:p>
        </p:txBody>
      </p:sp>
      <p:sp>
        <p:nvSpPr>
          <p:cNvPr id="28" name="文本框 27">
            <a:extLst>
              <a:ext uri="{FF2B5EF4-FFF2-40B4-BE49-F238E27FC236}">
                <a16:creationId xmlns:a16="http://schemas.microsoft.com/office/drawing/2014/main" id="{46263973-D1A4-16C0-C2E5-0107C818EFB0}"/>
              </a:ext>
            </a:extLst>
          </p:cNvPr>
          <p:cNvSpPr txBox="1"/>
          <p:nvPr/>
        </p:nvSpPr>
        <p:spPr>
          <a:xfrm>
            <a:off x="100012" y="0"/>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A3</a:t>
            </a:r>
            <a:endParaRPr kumimoji="1" lang="zh-CN" altLang="en-US" sz="3600" b="1" dirty="0">
              <a:solidFill>
                <a:srgbClr val="FF0000"/>
              </a:solidFill>
              <a:latin typeface="Iowan Old Style Roman" panose="02040602040506020204" pitchFamily="18" charset="0"/>
            </a:endParaRPr>
          </a:p>
        </p:txBody>
      </p:sp>
      <p:sp>
        <p:nvSpPr>
          <p:cNvPr id="4" name="文本框 3">
            <a:extLst>
              <a:ext uri="{FF2B5EF4-FFF2-40B4-BE49-F238E27FC236}">
                <a16:creationId xmlns:a16="http://schemas.microsoft.com/office/drawing/2014/main" id="{4AF6CA20-2594-C696-77A6-633B12698246}"/>
              </a:ext>
            </a:extLst>
          </p:cNvPr>
          <p:cNvSpPr txBox="1"/>
          <p:nvPr/>
        </p:nvSpPr>
        <p:spPr>
          <a:xfrm>
            <a:off x="8564044" y="5539962"/>
            <a:ext cx="1975503" cy="461665"/>
          </a:xfrm>
          <a:prstGeom prst="rect">
            <a:avLst/>
          </a:prstGeom>
          <a:noFill/>
        </p:spPr>
        <p:txBody>
          <a:bodyPr wrap="square" rtlCol="0">
            <a:spAutoFit/>
          </a:bodyPr>
          <a:lstStyle/>
          <a:p>
            <a:r>
              <a:rPr kumimoji="1" lang="en-US" altLang="zh-CN" sz="2400" dirty="0">
                <a:latin typeface="Palatino Linotype" panose="02040502050505030304" pitchFamily="18" charset="0"/>
              </a:rPr>
              <a:t>Life Chances</a:t>
            </a:r>
            <a:endParaRPr kumimoji="1" lang="zh-CN" altLang="en-US" sz="2400" dirty="0">
              <a:latin typeface="Palatino Linotype" panose="02040502050505030304" pitchFamily="18" charset="0"/>
            </a:endParaRPr>
          </a:p>
        </p:txBody>
      </p:sp>
      <p:sp>
        <p:nvSpPr>
          <p:cNvPr id="6" name="文本框 5">
            <a:extLst>
              <a:ext uri="{FF2B5EF4-FFF2-40B4-BE49-F238E27FC236}">
                <a16:creationId xmlns:a16="http://schemas.microsoft.com/office/drawing/2014/main" id="{2822F72F-3F3D-17C3-8B1D-CD6283CD1CD9}"/>
              </a:ext>
            </a:extLst>
          </p:cNvPr>
          <p:cNvSpPr txBox="1"/>
          <p:nvPr/>
        </p:nvSpPr>
        <p:spPr>
          <a:xfrm>
            <a:off x="10816978" y="5078297"/>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race</a:t>
            </a:r>
            <a:endParaRPr kumimoji="1" lang="zh-CN" altLang="en-US" sz="2400" dirty="0">
              <a:latin typeface="Palatino Linotype" panose="02040502050505030304" pitchFamily="18" charset="0"/>
            </a:endParaRPr>
          </a:p>
        </p:txBody>
      </p:sp>
      <p:sp>
        <p:nvSpPr>
          <p:cNvPr id="7" name="文本框 6">
            <a:extLst>
              <a:ext uri="{FF2B5EF4-FFF2-40B4-BE49-F238E27FC236}">
                <a16:creationId xmlns:a16="http://schemas.microsoft.com/office/drawing/2014/main" id="{32312550-BE47-7203-9297-53B45AB2870C}"/>
              </a:ext>
            </a:extLst>
          </p:cNvPr>
          <p:cNvSpPr txBox="1"/>
          <p:nvPr/>
        </p:nvSpPr>
        <p:spPr>
          <a:xfrm>
            <a:off x="10816978" y="6034206"/>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class</a:t>
            </a:r>
            <a:endParaRPr kumimoji="1" lang="zh-CN" altLang="en-US" sz="2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C8B69241-FDCA-2231-6DAD-A7FE58798CF4}"/>
              </a:ext>
            </a:extLst>
          </p:cNvPr>
          <p:cNvSpPr/>
          <p:nvPr/>
        </p:nvSpPr>
        <p:spPr>
          <a:xfrm>
            <a:off x="566959" y="2331720"/>
            <a:ext cx="3043646"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The Economy</a:t>
            </a:r>
          </a:p>
          <a:p>
            <a:pPr algn="ctr"/>
            <a:r>
              <a:rPr kumimoji="1" lang="en-US" altLang="zh-CN" dirty="0">
                <a:latin typeface="Palatino Linotype" panose="02040502050505030304" pitchFamily="18" charset="0"/>
              </a:rPr>
              <a:t>(The system of production)</a:t>
            </a:r>
            <a:endParaRPr kumimoji="1" lang="zh-CN" altLang="en-US" dirty="0">
              <a:latin typeface="Palatino Linotype" panose="02040502050505030304" pitchFamily="18" charset="0"/>
            </a:endParaRPr>
          </a:p>
        </p:txBody>
      </p:sp>
      <p:sp>
        <p:nvSpPr>
          <p:cNvPr id="13" name="圆角矩形 12">
            <a:extLst>
              <a:ext uri="{FF2B5EF4-FFF2-40B4-BE49-F238E27FC236}">
                <a16:creationId xmlns:a16="http://schemas.microsoft.com/office/drawing/2014/main" id="{F430EAA8-21B3-6390-D3A3-4113D1255A5D}"/>
              </a:ext>
            </a:extLst>
          </p:cNvPr>
          <p:cNvSpPr/>
          <p:nvPr/>
        </p:nvSpPr>
        <p:spPr>
          <a:xfrm>
            <a:off x="566959" y="3294519"/>
            <a:ext cx="3043646"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The polity</a:t>
            </a:r>
          </a:p>
          <a:p>
            <a:pPr algn="ctr"/>
            <a:r>
              <a:rPr kumimoji="1" lang="en-US" altLang="zh-CN" dirty="0">
                <a:latin typeface="Palatino Linotype" panose="02040502050505030304" pitchFamily="18" charset="0"/>
              </a:rPr>
              <a:t>(The laws and policies)</a:t>
            </a:r>
            <a:endParaRPr kumimoji="1" lang="zh-CN" altLang="en-US" dirty="0">
              <a:latin typeface="Palatino Linotype" panose="02040502050505030304" pitchFamily="18" charset="0"/>
            </a:endParaRPr>
          </a:p>
        </p:txBody>
      </p:sp>
      <p:sp>
        <p:nvSpPr>
          <p:cNvPr id="14" name="圆角矩形 13">
            <a:extLst>
              <a:ext uri="{FF2B5EF4-FFF2-40B4-BE49-F238E27FC236}">
                <a16:creationId xmlns:a16="http://schemas.microsoft.com/office/drawing/2014/main" id="{ED6EF4D6-C7A7-2FCC-7419-E7825877D092}"/>
              </a:ext>
            </a:extLst>
          </p:cNvPr>
          <p:cNvSpPr/>
          <p:nvPr/>
        </p:nvSpPr>
        <p:spPr>
          <a:xfrm>
            <a:off x="4435177" y="2077503"/>
            <a:ext cx="2183312" cy="201164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en-US" altLang="zh-CN" dirty="0">
                <a:latin typeface="Palatino Linotype" panose="02040502050505030304" pitchFamily="18" charset="0"/>
              </a:rPr>
              <a:t>Race relations</a:t>
            </a:r>
            <a:endParaRPr kumimoji="1" lang="zh-CN" altLang="en-US" dirty="0">
              <a:latin typeface="Palatino Linotype" panose="02040502050505030304" pitchFamily="18" charset="0"/>
            </a:endParaRPr>
          </a:p>
        </p:txBody>
      </p:sp>
      <p:sp>
        <p:nvSpPr>
          <p:cNvPr id="15" name="圆角矩形 14">
            <a:extLst>
              <a:ext uri="{FF2B5EF4-FFF2-40B4-BE49-F238E27FC236}">
                <a16:creationId xmlns:a16="http://schemas.microsoft.com/office/drawing/2014/main" id="{95FF99F9-4492-DA50-4913-D57BD2F47360}"/>
              </a:ext>
            </a:extLst>
          </p:cNvPr>
          <p:cNvSpPr/>
          <p:nvPr/>
        </p:nvSpPr>
        <p:spPr>
          <a:xfrm>
            <a:off x="8659400" y="1492492"/>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Preindustrial race relations</a:t>
            </a:r>
            <a:endParaRPr kumimoji="1" lang="zh-CN" altLang="en-US" dirty="0">
              <a:latin typeface="Palatino Linotype" panose="02040502050505030304" pitchFamily="18" charset="0"/>
            </a:endParaRPr>
          </a:p>
        </p:txBody>
      </p:sp>
      <p:sp>
        <p:nvSpPr>
          <p:cNvPr id="16" name="圆角矩形 15">
            <a:extLst>
              <a:ext uri="{FF2B5EF4-FFF2-40B4-BE49-F238E27FC236}">
                <a16:creationId xmlns:a16="http://schemas.microsoft.com/office/drawing/2014/main" id="{B96EA22F-5507-F970-80EB-9509C29037AD}"/>
              </a:ext>
            </a:extLst>
          </p:cNvPr>
          <p:cNvSpPr/>
          <p:nvPr/>
        </p:nvSpPr>
        <p:spPr>
          <a:xfrm>
            <a:off x="8659400" y="2724098"/>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Industrial race relations</a:t>
            </a:r>
            <a:endParaRPr kumimoji="1" lang="zh-CN" altLang="en-US"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7C5DA723-7528-AF61-4B66-266A633B3D33}"/>
              </a:ext>
            </a:extLst>
          </p:cNvPr>
          <p:cNvSpPr/>
          <p:nvPr/>
        </p:nvSpPr>
        <p:spPr>
          <a:xfrm>
            <a:off x="8659400" y="3977148"/>
            <a:ext cx="3067493" cy="718457"/>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en-US" altLang="zh-CN" dirty="0">
                <a:latin typeface="Palatino Linotype" panose="02040502050505030304" pitchFamily="18" charset="0"/>
              </a:rPr>
              <a:t>Modern industrial race relations</a:t>
            </a:r>
            <a:endParaRPr kumimoji="1" lang="zh-CN" altLang="en-US" dirty="0">
              <a:latin typeface="Palatino Linotype" panose="02040502050505030304" pitchFamily="18" charset="0"/>
            </a:endParaRPr>
          </a:p>
        </p:txBody>
      </p:sp>
      <p:sp>
        <p:nvSpPr>
          <p:cNvPr id="19" name="下箭头 18">
            <a:extLst>
              <a:ext uri="{FF2B5EF4-FFF2-40B4-BE49-F238E27FC236}">
                <a16:creationId xmlns:a16="http://schemas.microsoft.com/office/drawing/2014/main" id="{F581C5B8-140B-26C0-CC4B-D4C6DB6EE739}"/>
              </a:ext>
            </a:extLst>
          </p:cNvPr>
          <p:cNvSpPr/>
          <p:nvPr/>
        </p:nvSpPr>
        <p:spPr>
          <a:xfrm>
            <a:off x="9963408" y="2228202"/>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0" name="下箭头 19">
            <a:extLst>
              <a:ext uri="{FF2B5EF4-FFF2-40B4-BE49-F238E27FC236}">
                <a16:creationId xmlns:a16="http://schemas.microsoft.com/office/drawing/2014/main" id="{2E6FA9A5-13A3-C748-CA77-C319BF71F67D}"/>
              </a:ext>
            </a:extLst>
          </p:cNvPr>
          <p:cNvSpPr/>
          <p:nvPr/>
        </p:nvSpPr>
        <p:spPr>
          <a:xfrm>
            <a:off x="9976471" y="3494314"/>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80ED3DAB-3679-F636-AE60-905B0EA8354B}"/>
              </a:ext>
            </a:extLst>
          </p:cNvPr>
          <p:cNvSpPr txBox="1"/>
          <p:nvPr/>
        </p:nvSpPr>
        <p:spPr>
          <a:xfrm>
            <a:off x="6734444" y="2607194"/>
            <a:ext cx="1123035" cy="369332"/>
          </a:xfrm>
          <a:prstGeom prst="rect">
            <a:avLst/>
          </a:prstGeom>
          <a:noFill/>
        </p:spPr>
        <p:txBody>
          <a:bodyPr wrap="square" rtlCol="0">
            <a:spAutoFit/>
          </a:bodyPr>
          <a:lstStyle/>
          <a:p>
            <a:r>
              <a:rPr kumimoji="1" lang="en-US" altLang="zh-CN" dirty="0">
                <a:latin typeface="Palatino Linotype" panose="02040502050505030304" pitchFamily="18" charset="0"/>
              </a:rPr>
              <a:t>3 stages</a:t>
            </a:r>
            <a:endParaRPr kumimoji="1" lang="zh-CN" altLang="en-US" dirty="0">
              <a:latin typeface="Palatino Linotype" panose="02040502050505030304" pitchFamily="18" charset="0"/>
            </a:endParaRPr>
          </a:p>
        </p:txBody>
      </p:sp>
      <p:sp>
        <p:nvSpPr>
          <p:cNvPr id="26" name="圆角矩形 25">
            <a:extLst>
              <a:ext uri="{FF2B5EF4-FFF2-40B4-BE49-F238E27FC236}">
                <a16:creationId xmlns:a16="http://schemas.microsoft.com/office/drawing/2014/main" id="{B53E8CB8-08DB-0AE5-2CED-96465E3770B9}"/>
              </a:ext>
            </a:extLst>
          </p:cNvPr>
          <p:cNvSpPr/>
          <p:nvPr/>
        </p:nvSpPr>
        <p:spPr>
          <a:xfrm>
            <a:off x="4798560" y="3292119"/>
            <a:ext cx="1490696" cy="646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dirty="0">
                <a:latin typeface="Palatino Linotype" panose="02040502050505030304" pitchFamily="18" charset="0"/>
              </a:rPr>
              <a:t>Racial antagonism</a:t>
            </a:r>
          </a:p>
        </p:txBody>
      </p:sp>
      <p:sp>
        <p:nvSpPr>
          <p:cNvPr id="29" name="圆角矩形 28">
            <a:extLst>
              <a:ext uri="{FF2B5EF4-FFF2-40B4-BE49-F238E27FC236}">
                <a16:creationId xmlns:a16="http://schemas.microsoft.com/office/drawing/2014/main" id="{7C2D6882-61AE-B7FB-B655-FF5046FE7089}"/>
              </a:ext>
            </a:extLst>
          </p:cNvPr>
          <p:cNvSpPr/>
          <p:nvPr/>
        </p:nvSpPr>
        <p:spPr>
          <a:xfrm>
            <a:off x="4798560" y="2209462"/>
            <a:ext cx="1487358"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sz="1600" dirty="0">
                <a:latin typeface="Palatino Linotype" panose="02040502050505030304" pitchFamily="18" charset="0"/>
              </a:rPr>
              <a:t>Racial group access to privileges</a:t>
            </a:r>
            <a:endParaRPr kumimoji="1" lang="zh-CN" altLang="en-US" sz="1600" dirty="0">
              <a:latin typeface="Palatino Linotype" panose="02040502050505030304" pitchFamily="18" charset="0"/>
            </a:endParaRPr>
          </a:p>
        </p:txBody>
      </p:sp>
      <p:sp>
        <p:nvSpPr>
          <p:cNvPr id="31" name="左中括号 30">
            <a:extLst>
              <a:ext uri="{FF2B5EF4-FFF2-40B4-BE49-F238E27FC236}">
                <a16:creationId xmlns:a16="http://schemas.microsoft.com/office/drawing/2014/main" id="{2137EB67-C55E-3351-4000-E3391C37F6A7}"/>
              </a:ext>
            </a:extLst>
          </p:cNvPr>
          <p:cNvSpPr/>
          <p:nvPr/>
        </p:nvSpPr>
        <p:spPr>
          <a:xfrm>
            <a:off x="7869380" y="1643054"/>
            <a:ext cx="773234" cy="2984061"/>
          </a:xfrm>
          <a:prstGeom prst="lef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cxnSp>
        <p:nvCxnSpPr>
          <p:cNvPr id="33" name="直线连接符 32">
            <a:extLst>
              <a:ext uri="{FF2B5EF4-FFF2-40B4-BE49-F238E27FC236}">
                <a16:creationId xmlns:a16="http://schemas.microsoft.com/office/drawing/2014/main" id="{54F219A7-E878-7A0A-C7C0-2C3BDD4AD027}"/>
              </a:ext>
            </a:extLst>
          </p:cNvPr>
          <p:cNvCxnSpPr>
            <a:cxnSpLocks/>
            <a:stCxn id="14" idx="3"/>
            <a:endCxn id="16" idx="1"/>
          </p:cNvCxnSpPr>
          <p:nvPr/>
        </p:nvCxnSpPr>
        <p:spPr>
          <a:xfrm>
            <a:off x="6618489" y="3083327"/>
            <a:ext cx="2040911"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线箭头连接符 38">
            <a:extLst>
              <a:ext uri="{FF2B5EF4-FFF2-40B4-BE49-F238E27FC236}">
                <a16:creationId xmlns:a16="http://schemas.microsoft.com/office/drawing/2014/main" id="{5CD3F8CB-7DCC-2E1B-05C6-10E6C1FBFBEC}"/>
              </a:ext>
            </a:extLst>
          </p:cNvPr>
          <p:cNvCxnSpPr>
            <a:stCxn id="12" idx="3"/>
            <a:endCxn id="14" idx="1"/>
          </p:cNvCxnSpPr>
          <p:nvPr/>
        </p:nvCxnSpPr>
        <p:spPr>
          <a:xfrm>
            <a:off x="3610605" y="2690949"/>
            <a:ext cx="824572" cy="39237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C2C961E4-0FB3-68F6-81FB-8E2F9D506F4E}"/>
              </a:ext>
            </a:extLst>
          </p:cNvPr>
          <p:cNvCxnSpPr>
            <a:stCxn id="13" idx="3"/>
            <a:endCxn id="14" idx="1"/>
          </p:cNvCxnSpPr>
          <p:nvPr/>
        </p:nvCxnSpPr>
        <p:spPr>
          <a:xfrm flipV="1">
            <a:off x="3610605" y="3083327"/>
            <a:ext cx="824572" cy="570421"/>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44" name="直线箭头连接符 43">
            <a:extLst>
              <a:ext uri="{FF2B5EF4-FFF2-40B4-BE49-F238E27FC236}">
                <a16:creationId xmlns:a16="http://schemas.microsoft.com/office/drawing/2014/main" id="{8906ACB1-E469-9AD6-2BB2-1D4E0C14E9EF}"/>
              </a:ext>
            </a:extLst>
          </p:cNvPr>
          <p:cNvCxnSpPr>
            <a:endCxn id="4" idx="3"/>
          </p:cNvCxnSpPr>
          <p:nvPr/>
        </p:nvCxnSpPr>
        <p:spPr>
          <a:xfrm flipH="1">
            <a:off x="10539547" y="5309129"/>
            <a:ext cx="277431" cy="461666"/>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9EA9DE79-44B4-0D18-8488-E39A1BB66FFA}"/>
              </a:ext>
            </a:extLst>
          </p:cNvPr>
          <p:cNvCxnSpPr>
            <a:stCxn id="7" idx="1"/>
            <a:endCxn id="4" idx="3"/>
          </p:cNvCxnSpPr>
          <p:nvPr/>
        </p:nvCxnSpPr>
        <p:spPr>
          <a:xfrm flipH="1" flipV="1">
            <a:off x="10539547" y="5770795"/>
            <a:ext cx="277431" cy="494244"/>
          </a:xfrm>
          <a:prstGeom prst="straightConnector1">
            <a:avLst/>
          </a:prstGeom>
          <a:ln w="476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9258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a:extLst>
              <a:ext uri="{FF2B5EF4-FFF2-40B4-BE49-F238E27FC236}">
                <a16:creationId xmlns:a16="http://schemas.microsoft.com/office/drawing/2014/main" id="{B6A0A25D-2D5C-535C-04F8-559D501FC251}"/>
              </a:ext>
            </a:extLst>
          </p:cNvPr>
          <p:cNvSpPr/>
          <p:nvPr/>
        </p:nvSpPr>
        <p:spPr>
          <a:xfrm>
            <a:off x="6228271" y="1509623"/>
            <a:ext cx="5779698" cy="5029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圆角矩形 8">
            <a:extLst>
              <a:ext uri="{FF2B5EF4-FFF2-40B4-BE49-F238E27FC236}">
                <a16:creationId xmlns:a16="http://schemas.microsoft.com/office/drawing/2014/main" id="{D99E3D34-E17A-CCF7-DEEB-8DEB0FB46E63}"/>
              </a:ext>
            </a:extLst>
          </p:cNvPr>
          <p:cNvSpPr/>
          <p:nvPr/>
        </p:nvSpPr>
        <p:spPr>
          <a:xfrm>
            <a:off x="224286" y="1526875"/>
            <a:ext cx="5779698" cy="5029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4" name="文本框 3">
            <a:extLst>
              <a:ext uri="{FF2B5EF4-FFF2-40B4-BE49-F238E27FC236}">
                <a16:creationId xmlns:a16="http://schemas.microsoft.com/office/drawing/2014/main" id="{79A0B155-4386-D461-4DE5-1F60DA3A71CD}"/>
              </a:ext>
            </a:extLst>
          </p:cNvPr>
          <p:cNvSpPr txBox="1"/>
          <p:nvPr/>
        </p:nvSpPr>
        <p:spPr>
          <a:xfrm>
            <a:off x="836763" y="1886797"/>
            <a:ext cx="5210352" cy="461665"/>
          </a:xfrm>
          <a:prstGeom prst="rect">
            <a:avLst/>
          </a:prstGeom>
          <a:noFill/>
        </p:spPr>
        <p:txBody>
          <a:bodyPr wrap="square" rtlCol="0">
            <a:spAutoFit/>
          </a:bodyPr>
          <a:lstStyle/>
          <a:p>
            <a:r>
              <a:rPr kumimoji="1" lang="en-US" altLang="zh-CN" sz="2400" b="1" dirty="0">
                <a:latin typeface="Palatino Linotype" panose="02040502050505030304" pitchFamily="18" charset="0"/>
              </a:rPr>
              <a:t>A. The Orthodox Marxist theory</a:t>
            </a:r>
            <a:endParaRPr kumimoji="1" lang="zh-CN" altLang="en-US" sz="2400" b="1" dirty="0">
              <a:latin typeface="Palatino Linotype" panose="02040502050505030304" pitchFamily="18" charset="0"/>
            </a:endParaRPr>
          </a:p>
        </p:txBody>
      </p:sp>
      <p:sp>
        <p:nvSpPr>
          <p:cNvPr id="5" name="文本框 4">
            <a:extLst>
              <a:ext uri="{FF2B5EF4-FFF2-40B4-BE49-F238E27FC236}">
                <a16:creationId xmlns:a16="http://schemas.microsoft.com/office/drawing/2014/main" id="{A19FE7BB-23C8-BABF-E34E-2235E02BF17F}"/>
              </a:ext>
            </a:extLst>
          </p:cNvPr>
          <p:cNvSpPr txBox="1"/>
          <p:nvPr/>
        </p:nvSpPr>
        <p:spPr>
          <a:xfrm>
            <a:off x="6711354" y="1886797"/>
            <a:ext cx="5210352" cy="461665"/>
          </a:xfrm>
          <a:prstGeom prst="rect">
            <a:avLst/>
          </a:prstGeom>
          <a:noFill/>
        </p:spPr>
        <p:txBody>
          <a:bodyPr wrap="square" rtlCol="0">
            <a:spAutoFit/>
          </a:bodyPr>
          <a:lstStyle/>
          <a:p>
            <a:r>
              <a:rPr kumimoji="1" lang="en-US" altLang="zh-CN" sz="2400" b="1" dirty="0">
                <a:latin typeface="Palatino Linotype" panose="02040502050505030304" pitchFamily="18" charset="0"/>
              </a:rPr>
              <a:t>B. The Split Labor-Market theory</a:t>
            </a:r>
            <a:endParaRPr kumimoji="1" lang="zh-CN" altLang="en-US" sz="2400" b="1" dirty="0">
              <a:latin typeface="Palatino Linotype" panose="02040502050505030304" pitchFamily="18" charset="0"/>
            </a:endParaRPr>
          </a:p>
        </p:txBody>
      </p:sp>
      <p:sp>
        <p:nvSpPr>
          <p:cNvPr id="6" name="文本框 5">
            <a:extLst>
              <a:ext uri="{FF2B5EF4-FFF2-40B4-BE49-F238E27FC236}">
                <a16:creationId xmlns:a16="http://schemas.microsoft.com/office/drawing/2014/main" id="{B86BCC75-A87E-0400-FEB9-89451B0B0BF2}"/>
              </a:ext>
            </a:extLst>
          </p:cNvPr>
          <p:cNvSpPr txBox="1"/>
          <p:nvPr/>
        </p:nvSpPr>
        <p:spPr>
          <a:xfrm>
            <a:off x="529086" y="2708384"/>
            <a:ext cx="5434644" cy="3170099"/>
          </a:xfrm>
          <a:prstGeom prst="rect">
            <a:avLst/>
          </a:prstGeom>
          <a:noFill/>
        </p:spPr>
        <p:txBody>
          <a:bodyPr wrap="square" rtlCol="0">
            <a:spAutoFit/>
          </a:bodyPr>
          <a:lstStyle/>
          <a:p>
            <a:r>
              <a:rPr kumimoji="1" lang="en-US" altLang="zh-CN" sz="2000" dirty="0">
                <a:solidFill>
                  <a:schemeClr val="accent2"/>
                </a:solidFill>
                <a:latin typeface="Iowan Old Style Roman" panose="02040602040506020204" pitchFamily="18" charset="0"/>
              </a:rPr>
              <a:t>The capitalist class</a:t>
            </a:r>
            <a:r>
              <a:rPr kumimoji="1" lang="en-US" altLang="zh-CN" sz="2000" dirty="0">
                <a:latin typeface="Iowan Old Style Roman" panose="02040602040506020204" pitchFamily="18" charset="0"/>
              </a:rPr>
              <a:t>, in pursuit of profit maximization, intentionally divides workers into smaller groups, rendering their demands for better treatment suppressed and their bargaining power weakened.</a:t>
            </a:r>
          </a:p>
          <a:p>
            <a:endParaRPr kumimoji="1" lang="en-US" altLang="zh-CN" sz="2000" dirty="0">
              <a:latin typeface="Iowan Old Style Roman" panose="02040602040506020204" pitchFamily="18" charset="0"/>
            </a:endParaRPr>
          </a:p>
          <a:p>
            <a:r>
              <a:rPr kumimoji="1" lang="en-US" altLang="zh-CN" sz="2000" dirty="0">
                <a:latin typeface="Iowan Old Style Roman" panose="02040602040506020204" pitchFamily="18" charset="0"/>
              </a:rPr>
              <a:t>The existence of a marginalized African working class is not only conducive to their further </a:t>
            </a:r>
            <a:r>
              <a:rPr kumimoji="1" lang="en-US" altLang="zh-CN" sz="2000" dirty="0">
                <a:solidFill>
                  <a:schemeClr val="accent2"/>
                </a:solidFill>
                <a:latin typeface="Iowan Old Style Roman" panose="02040602040506020204" pitchFamily="18" charset="0"/>
              </a:rPr>
              <a:t>exploitation</a:t>
            </a:r>
            <a:r>
              <a:rPr kumimoji="1" lang="en-US" altLang="zh-CN" sz="2000" dirty="0">
                <a:latin typeface="Iowan Old Style Roman" panose="02040602040506020204" pitchFamily="18" charset="0"/>
              </a:rPr>
              <a:t>, but also prevents white working class from asking for more.</a:t>
            </a:r>
          </a:p>
        </p:txBody>
      </p:sp>
      <p:sp>
        <p:nvSpPr>
          <p:cNvPr id="7" name="文本框 6">
            <a:extLst>
              <a:ext uri="{FF2B5EF4-FFF2-40B4-BE49-F238E27FC236}">
                <a16:creationId xmlns:a16="http://schemas.microsoft.com/office/drawing/2014/main" id="{29D710BD-C6B9-EA53-9724-04D0251BA13F}"/>
              </a:ext>
            </a:extLst>
          </p:cNvPr>
          <p:cNvSpPr txBox="1"/>
          <p:nvPr/>
        </p:nvSpPr>
        <p:spPr>
          <a:xfrm>
            <a:off x="971910" y="461665"/>
            <a:ext cx="10570234"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Class conflicts theory: </a:t>
            </a:r>
          </a:p>
          <a:p>
            <a:pPr algn="ctr"/>
            <a:r>
              <a:rPr kumimoji="1" lang="en-US" altLang="zh-CN" sz="2400" dirty="0">
                <a:latin typeface="Iowan Old Style Roman" panose="02040602040506020204" pitchFamily="18" charset="0"/>
              </a:rPr>
              <a:t>“Racial conflict is merely a special manifestation of class conflict”</a:t>
            </a:r>
            <a:endParaRPr kumimoji="1" lang="zh-CN" altLang="en-US" sz="2400" dirty="0">
              <a:latin typeface="Iowan Old Style Roman" panose="02040602040506020204" pitchFamily="18" charset="0"/>
            </a:endParaRPr>
          </a:p>
        </p:txBody>
      </p:sp>
      <p:sp>
        <p:nvSpPr>
          <p:cNvPr id="8" name="文本框 7">
            <a:extLst>
              <a:ext uri="{FF2B5EF4-FFF2-40B4-BE49-F238E27FC236}">
                <a16:creationId xmlns:a16="http://schemas.microsoft.com/office/drawing/2014/main" id="{86661B37-50CA-A8A1-97FD-6530DA1298AB}"/>
              </a:ext>
            </a:extLst>
          </p:cNvPr>
          <p:cNvSpPr txBox="1"/>
          <p:nvPr/>
        </p:nvSpPr>
        <p:spPr>
          <a:xfrm>
            <a:off x="6504318" y="2550816"/>
            <a:ext cx="5227603" cy="3785652"/>
          </a:xfrm>
          <a:prstGeom prst="rect">
            <a:avLst/>
          </a:prstGeom>
          <a:noFill/>
        </p:spPr>
        <p:txBody>
          <a:bodyPr wrap="square" rtlCol="0">
            <a:spAutoFit/>
          </a:bodyPr>
          <a:lstStyle/>
          <a:p>
            <a:r>
              <a:rPr kumimoji="1" lang="en-US" altLang="zh-CN" sz="2000" dirty="0">
                <a:latin typeface="Iowan Old Style Roman" panose="02040602040506020204" pitchFamily="18" charset="0"/>
              </a:rPr>
              <a:t>“A split labor market occurs when the price of labor for the same work differs for at least two groups”</a:t>
            </a:r>
          </a:p>
          <a:p>
            <a:r>
              <a:rPr kumimoji="1" lang="en-US" altLang="zh-CN" sz="2000" dirty="0">
                <a:latin typeface="Iowan Old Style Roman" panose="02040602040506020204" pitchFamily="18" charset="0"/>
              </a:rPr>
              <a:t>(1) Employers</a:t>
            </a:r>
          </a:p>
          <a:p>
            <a:r>
              <a:rPr kumimoji="1" lang="en-US" altLang="zh-CN" sz="2000" dirty="0">
                <a:latin typeface="Iowan Old Style Roman" panose="02040602040506020204" pitchFamily="18" charset="0"/>
              </a:rPr>
              <a:t>(2) Higher-paid labor</a:t>
            </a:r>
          </a:p>
          <a:p>
            <a:r>
              <a:rPr kumimoji="1" lang="en-US" altLang="zh-CN" sz="2000" dirty="0">
                <a:latin typeface="Iowan Old Style Roman" panose="02040602040506020204" pitchFamily="18" charset="0"/>
              </a:rPr>
              <a:t>(3) Cheaper labor</a:t>
            </a:r>
          </a:p>
          <a:p>
            <a:r>
              <a:rPr kumimoji="1" lang="en-US" altLang="zh-CN" sz="2000" dirty="0">
                <a:solidFill>
                  <a:schemeClr val="accent2"/>
                </a:solidFill>
                <a:latin typeface="Iowan Old Style Roman" panose="02040602040506020204" pitchFamily="18" charset="0"/>
              </a:rPr>
              <a:t>The higher-paid labor </a:t>
            </a:r>
            <a:r>
              <a:rPr kumimoji="1" lang="en-US" altLang="zh-CN" sz="2000" dirty="0">
                <a:latin typeface="Iowan Old Style Roman" panose="02040602040506020204" pitchFamily="18" charset="0"/>
              </a:rPr>
              <a:t>will try to exclude the cheap labor from entering the job market, or utilizes the following methods to create ethnic stratification:</a:t>
            </a:r>
          </a:p>
          <a:p>
            <a:r>
              <a:rPr kumimoji="1" lang="en-US" altLang="zh-CN" sz="2000" dirty="0">
                <a:latin typeface="Iowan Old Style Roman" panose="02040602040506020204" pitchFamily="18" charset="0"/>
              </a:rPr>
              <a:t>	a. </a:t>
            </a:r>
            <a:r>
              <a:rPr kumimoji="1" lang="en-US" altLang="zh-CN" sz="2000" dirty="0">
                <a:solidFill>
                  <a:schemeClr val="accent2"/>
                </a:solidFill>
                <a:latin typeface="Iowan Old Style Roman" panose="02040602040506020204" pitchFamily="18" charset="0"/>
              </a:rPr>
              <a:t>Monopoly</a:t>
            </a:r>
            <a:r>
              <a:rPr kumimoji="1" lang="en-US" altLang="zh-CN" sz="2000" dirty="0">
                <a:latin typeface="Iowan Old Style Roman" panose="02040602040506020204" pitchFamily="18" charset="0"/>
              </a:rPr>
              <a:t> of skills, </a:t>
            </a:r>
          </a:p>
          <a:p>
            <a:r>
              <a:rPr kumimoji="1" lang="en-US" altLang="zh-CN" sz="2000" dirty="0">
                <a:latin typeface="Iowan Old Style Roman" panose="02040602040506020204" pitchFamily="18" charset="0"/>
              </a:rPr>
              <a:t>	b. Control of government regulation</a:t>
            </a:r>
            <a:endParaRPr kumimoji="1" lang="zh-CN" altLang="en-US" sz="2000" dirty="0">
              <a:latin typeface="Iowan Old Style Roman" panose="02040602040506020204" pitchFamily="18" charset="0"/>
            </a:endParaRPr>
          </a:p>
        </p:txBody>
      </p:sp>
      <p:sp>
        <p:nvSpPr>
          <p:cNvPr id="14" name="圆角矩形标注 13">
            <a:extLst>
              <a:ext uri="{FF2B5EF4-FFF2-40B4-BE49-F238E27FC236}">
                <a16:creationId xmlns:a16="http://schemas.microsoft.com/office/drawing/2014/main" id="{6B2A83F5-6AD2-8F1D-BDAC-DD3D75BB2284}"/>
              </a:ext>
            </a:extLst>
          </p:cNvPr>
          <p:cNvSpPr/>
          <p:nvPr/>
        </p:nvSpPr>
        <p:spPr>
          <a:xfrm>
            <a:off x="9721969" y="3609258"/>
            <a:ext cx="1311216" cy="864433"/>
          </a:xfrm>
          <a:prstGeom prst="wedgeRoundRectCallout">
            <a:avLst>
              <a:gd name="adj1" fmla="val -140570"/>
              <a:gd name="adj2" fmla="val 14599"/>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000" dirty="0">
                <a:latin typeface="Iowan Old Style Roman" panose="02040602040506020204" pitchFamily="18" charset="0"/>
              </a:rPr>
              <a:t>The split</a:t>
            </a:r>
            <a:endParaRPr kumimoji="1" lang="zh-CN" altLang="en-US" sz="2000" dirty="0">
              <a:latin typeface="Iowan Old Style Roman" panose="02040602040506020204" pitchFamily="18" charset="0"/>
            </a:endParaRPr>
          </a:p>
        </p:txBody>
      </p:sp>
      <p:sp>
        <p:nvSpPr>
          <p:cNvPr id="2" name="圆角矩形标注 1">
            <a:extLst>
              <a:ext uri="{FF2B5EF4-FFF2-40B4-BE49-F238E27FC236}">
                <a16:creationId xmlns:a16="http://schemas.microsoft.com/office/drawing/2014/main" id="{0280E126-945A-337E-7186-149BBB0DC22F}"/>
              </a:ext>
            </a:extLst>
          </p:cNvPr>
          <p:cNvSpPr/>
          <p:nvPr/>
        </p:nvSpPr>
        <p:spPr>
          <a:xfrm>
            <a:off x="4071672" y="3975225"/>
            <a:ext cx="1733910" cy="678164"/>
          </a:xfrm>
          <a:prstGeom prst="wedgeRoundRectCallout">
            <a:avLst>
              <a:gd name="adj1" fmla="val -92475"/>
              <a:gd name="adj2" fmla="val -46894"/>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2000" dirty="0">
                <a:latin typeface="Iowan Old Style Roman" panose="02040602040506020204" pitchFamily="18" charset="0"/>
              </a:rPr>
              <a:t>❌</a:t>
            </a:r>
            <a:r>
              <a:rPr kumimoji="1" lang="zh-CN" altLang="en-US" sz="2000" dirty="0">
                <a:latin typeface="Iowan Old Style Roman" panose="02040602040506020204" pitchFamily="18" charset="0"/>
              </a:rPr>
              <a:t> </a:t>
            </a:r>
            <a:r>
              <a:rPr kumimoji="1" lang="en-US" altLang="zh-CN" sz="2000" dirty="0">
                <a:latin typeface="Iowan Old Style Roman" panose="02040602040506020204" pitchFamily="18" charset="0"/>
              </a:rPr>
              <a:t>Solidarity</a:t>
            </a:r>
            <a:endParaRPr kumimoji="1" lang="zh-CN" altLang="en-US" sz="2000" dirty="0">
              <a:latin typeface="Iowan Old Style Roman" panose="02040602040506020204" pitchFamily="18" charset="0"/>
            </a:endParaRPr>
          </a:p>
        </p:txBody>
      </p:sp>
      <p:sp>
        <p:nvSpPr>
          <p:cNvPr id="11" name="圆角矩形标注 10">
            <a:extLst>
              <a:ext uri="{FF2B5EF4-FFF2-40B4-BE49-F238E27FC236}">
                <a16:creationId xmlns:a16="http://schemas.microsoft.com/office/drawing/2014/main" id="{8DDE0D7B-05C8-9516-9722-9966AA8C86CA}"/>
              </a:ext>
            </a:extLst>
          </p:cNvPr>
          <p:cNvSpPr/>
          <p:nvPr/>
        </p:nvSpPr>
        <p:spPr>
          <a:xfrm>
            <a:off x="3536828" y="5812558"/>
            <a:ext cx="1733910" cy="678164"/>
          </a:xfrm>
          <a:prstGeom prst="wedgeRoundRectCallout">
            <a:avLst>
              <a:gd name="adj1" fmla="val -74564"/>
              <a:gd name="adj2" fmla="val -51982"/>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2000" dirty="0">
                <a:latin typeface="Iowan Old Style Roman" panose="02040602040506020204" pitchFamily="18" charset="0"/>
              </a:rPr>
              <a:t>❌</a:t>
            </a:r>
            <a:r>
              <a:rPr kumimoji="1" lang="zh-CN" altLang="en-US" sz="2000" dirty="0">
                <a:latin typeface="Iowan Old Style Roman" panose="02040602040506020204" pitchFamily="18" charset="0"/>
              </a:rPr>
              <a:t> </a:t>
            </a:r>
            <a:r>
              <a:rPr kumimoji="1" lang="en-US" altLang="zh-CN" sz="2000" dirty="0">
                <a:latin typeface="Iowan Old Style Roman" panose="02040602040506020204" pitchFamily="18" charset="0"/>
              </a:rPr>
              <a:t>Mobility</a:t>
            </a:r>
            <a:endParaRPr kumimoji="1" lang="zh-CN" altLang="en-US" sz="2000" dirty="0">
              <a:latin typeface="Iowan Old Style Roman" panose="02040602040506020204" pitchFamily="18" charset="0"/>
            </a:endParaRPr>
          </a:p>
        </p:txBody>
      </p:sp>
    </p:spTree>
    <p:extLst>
      <p:ext uri="{BB962C8B-B14F-4D97-AF65-F5344CB8AC3E}">
        <p14:creationId xmlns:p14="http://schemas.microsoft.com/office/powerpoint/2010/main" val="3003648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a:extLst>
              <a:ext uri="{FF2B5EF4-FFF2-40B4-BE49-F238E27FC236}">
                <a16:creationId xmlns:a16="http://schemas.microsoft.com/office/drawing/2014/main" id="{9446AC59-EF01-C19E-3D89-6BAED8AD4178}"/>
              </a:ext>
            </a:extLst>
          </p:cNvPr>
          <p:cNvSpPr/>
          <p:nvPr/>
        </p:nvSpPr>
        <p:spPr>
          <a:xfrm>
            <a:off x="8465195" y="3936799"/>
            <a:ext cx="3449374" cy="2747783"/>
          </a:xfrm>
          <a:prstGeom prst="roundRect">
            <a:avLst>
              <a:gd name="adj" fmla="val 1164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FD9567F3-5420-97A8-277B-5954A7F3BBB6}"/>
              </a:ext>
            </a:extLst>
          </p:cNvPr>
          <p:cNvSpPr txBox="1"/>
          <p:nvPr/>
        </p:nvSpPr>
        <p:spPr>
          <a:xfrm>
            <a:off x="957262" y="0"/>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Wilson (1978)</a:t>
            </a:r>
          </a:p>
          <a:p>
            <a:r>
              <a:rPr kumimoji="1" lang="en-US" altLang="zh-CN" b="1" dirty="0">
                <a:latin typeface="Iowan Old Style Roman" panose="02040602040506020204" pitchFamily="18" charset="0"/>
              </a:rPr>
              <a:t>The Declining Significance of Race</a:t>
            </a:r>
          </a:p>
        </p:txBody>
      </p:sp>
      <p:sp>
        <p:nvSpPr>
          <p:cNvPr id="28" name="文本框 27">
            <a:extLst>
              <a:ext uri="{FF2B5EF4-FFF2-40B4-BE49-F238E27FC236}">
                <a16:creationId xmlns:a16="http://schemas.microsoft.com/office/drawing/2014/main" id="{46263973-D1A4-16C0-C2E5-0107C818EFB0}"/>
              </a:ext>
            </a:extLst>
          </p:cNvPr>
          <p:cNvSpPr txBox="1"/>
          <p:nvPr/>
        </p:nvSpPr>
        <p:spPr>
          <a:xfrm>
            <a:off x="100012" y="0"/>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A3</a:t>
            </a:r>
            <a:endParaRPr kumimoji="1" lang="zh-CN" altLang="en-US" sz="3600" b="1" dirty="0">
              <a:solidFill>
                <a:srgbClr val="FF0000"/>
              </a:solidFill>
              <a:latin typeface="Iowan Old Style Roman" panose="02040602040506020204" pitchFamily="18" charset="0"/>
            </a:endParaRPr>
          </a:p>
        </p:txBody>
      </p:sp>
      <p:sp>
        <p:nvSpPr>
          <p:cNvPr id="4" name="文本框 3">
            <a:extLst>
              <a:ext uri="{FF2B5EF4-FFF2-40B4-BE49-F238E27FC236}">
                <a16:creationId xmlns:a16="http://schemas.microsoft.com/office/drawing/2014/main" id="{4AF6CA20-2594-C696-77A6-633B12698246}"/>
              </a:ext>
            </a:extLst>
          </p:cNvPr>
          <p:cNvSpPr txBox="1"/>
          <p:nvPr/>
        </p:nvSpPr>
        <p:spPr>
          <a:xfrm>
            <a:off x="8564044" y="5539962"/>
            <a:ext cx="1975503" cy="461665"/>
          </a:xfrm>
          <a:prstGeom prst="rect">
            <a:avLst/>
          </a:prstGeom>
          <a:noFill/>
        </p:spPr>
        <p:txBody>
          <a:bodyPr wrap="square" rtlCol="0">
            <a:spAutoFit/>
          </a:bodyPr>
          <a:lstStyle/>
          <a:p>
            <a:r>
              <a:rPr kumimoji="1" lang="en-US" altLang="zh-CN" sz="2400" dirty="0">
                <a:latin typeface="Palatino Linotype" panose="02040502050505030304" pitchFamily="18" charset="0"/>
              </a:rPr>
              <a:t>Life Chances</a:t>
            </a:r>
            <a:endParaRPr kumimoji="1" lang="zh-CN" altLang="en-US" sz="2400" dirty="0">
              <a:latin typeface="Palatino Linotype" panose="02040502050505030304" pitchFamily="18" charset="0"/>
            </a:endParaRPr>
          </a:p>
        </p:txBody>
      </p:sp>
      <p:sp>
        <p:nvSpPr>
          <p:cNvPr id="6" name="文本框 5">
            <a:extLst>
              <a:ext uri="{FF2B5EF4-FFF2-40B4-BE49-F238E27FC236}">
                <a16:creationId xmlns:a16="http://schemas.microsoft.com/office/drawing/2014/main" id="{2822F72F-3F3D-17C3-8B1D-CD6283CD1CD9}"/>
              </a:ext>
            </a:extLst>
          </p:cNvPr>
          <p:cNvSpPr txBox="1"/>
          <p:nvPr/>
        </p:nvSpPr>
        <p:spPr>
          <a:xfrm>
            <a:off x="10816978" y="5078297"/>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race</a:t>
            </a:r>
            <a:endParaRPr kumimoji="1" lang="zh-CN" altLang="en-US" sz="2400" dirty="0">
              <a:latin typeface="Palatino Linotype" panose="02040502050505030304" pitchFamily="18" charset="0"/>
            </a:endParaRPr>
          </a:p>
        </p:txBody>
      </p:sp>
      <p:sp>
        <p:nvSpPr>
          <p:cNvPr id="7" name="文本框 6">
            <a:extLst>
              <a:ext uri="{FF2B5EF4-FFF2-40B4-BE49-F238E27FC236}">
                <a16:creationId xmlns:a16="http://schemas.microsoft.com/office/drawing/2014/main" id="{32312550-BE47-7203-9297-53B45AB2870C}"/>
              </a:ext>
            </a:extLst>
          </p:cNvPr>
          <p:cNvSpPr txBox="1"/>
          <p:nvPr/>
        </p:nvSpPr>
        <p:spPr>
          <a:xfrm>
            <a:off x="10816978" y="6034206"/>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class</a:t>
            </a:r>
            <a:endParaRPr kumimoji="1" lang="zh-CN" altLang="en-US" sz="2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C8B69241-FDCA-2231-6DAD-A7FE58798CF4}"/>
              </a:ext>
            </a:extLst>
          </p:cNvPr>
          <p:cNvSpPr/>
          <p:nvPr/>
        </p:nvSpPr>
        <p:spPr>
          <a:xfrm>
            <a:off x="566959" y="2331720"/>
            <a:ext cx="3043646" cy="718457"/>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en-US" altLang="zh-CN" dirty="0">
                <a:latin typeface="Palatino Linotype" panose="02040502050505030304" pitchFamily="18" charset="0"/>
              </a:rPr>
              <a:t>The Economy</a:t>
            </a:r>
          </a:p>
          <a:p>
            <a:pPr algn="ctr"/>
            <a:r>
              <a:rPr kumimoji="1" lang="en-US" altLang="zh-CN" dirty="0">
                <a:latin typeface="Palatino Linotype" panose="02040502050505030304" pitchFamily="18" charset="0"/>
              </a:rPr>
              <a:t>(The system of production)</a:t>
            </a:r>
            <a:endParaRPr kumimoji="1" lang="zh-CN" altLang="en-US" dirty="0">
              <a:latin typeface="Palatino Linotype" panose="02040502050505030304" pitchFamily="18" charset="0"/>
            </a:endParaRPr>
          </a:p>
        </p:txBody>
      </p:sp>
      <p:sp>
        <p:nvSpPr>
          <p:cNvPr id="13" name="圆角矩形 12">
            <a:extLst>
              <a:ext uri="{FF2B5EF4-FFF2-40B4-BE49-F238E27FC236}">
                <a16:creationId xmlns:a16="http://schemas.microsoft.com/office/drawing/2014/main" id="{F430EAA8-21B3-6390-D3A3-4113D1255A5D}"/>
              </a:ext>
            </a:extLst>
          </p:cNvPr>
          <p:cNvSpPr/>
          <p:nvPr/>
        </p:nvSpPr>
        <p:spPr>
          <a:xfrm>
            <a:off x="566959" y="3294519"/>
            <a:ext cx="3043646"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The polity</a:t>
            </a:r>
          </a:p>
          <a:p>
            <a:pPr algn="ctr"/>
            <a:r>
              <a:rPr kumimoji="1" lang="en-US" altLang="zh-CN" dirty="0">
                <a:latin typeface="Palatino Linotype" panose="02040502050505030304" pitchFamily="18" charset="0"/>
              </a:rPr>
              <a:t>(The laws and policies)</a:t>
            </a:r>
            <a:endParaRPr kumimoji="1" lang="zh-CN" altLang="en-US" dirty="0">
              <a:latin typeface="Palatino Linotype" panose="02040502050505030304" pitchFamily="18" charset="0"/>
            </a:endParaRPr>
          </a:p>
        </p:txBody>
      </p:sp>
      <p:sp>
        <p:nvSpPr>
          <p:cNvPr id="14" name="圆角矩形 13">
            <a:extLst>
              <a:ext uri="{FF2B5EF4-FFF2-40B4-BE49-F238E27FC236}">
                <a16:creationId xmlns:a16="http://schemas.microsoft.com/office/drawing/2014/main" id="{ED6EF4D6-C7A7-2FCC-7419-E7825877D092}"/>
              </a:ext>
            </a:extLst>
          </p:cNvPr>
          <p:cNvSpPr/>
          <p:nvPr/>
        </p:nvSpPr>
        <p:spPr>
          <a:xfrm>
            <a:off x="4435177" y="2077503"/>
            <a:ext cx="2183312" cy="20116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Race relations</a:t>
            </a:r>
            <a:endParaRPr kumimoji="1" lang="zh-CN" altLang="en-US" dirty="0">
              <a:latin typeface="Palatino Linotype" panose="02040502050505030304" pitchFamily="18" charset="0"/>
            </a:endParaRPr>
          </a:p>
        </p:txBody>
      </p:sp>
      <p:sp>
        <p:nvSpPr>
          <p:cNvPr id="15" name="圆角矩形 14">
            <a:extLst>
              <a:ext uri="{FF2B5EF4-FFF2-40B4-BE49-F238E27FC236}">
                <a16:creationId xmlns:a16="http://schemas.microsoft.com/office/drawing/2014/main" id="{95FF99F9-4492-DA50-4913-D57BD2F47360}"/>
              </a:ext>
            </a:extLst>
          </p:cNvPr>
          <p:cNvSpPr/>
          <p:nvPr/>
        </p:nvSpPr>
        <p:spPr>
          <a:xfrm>
            <a:off x="8659400" y="1492492"/>
            <a:ext cx="3067493" cy="718457"/>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en-US" altLang="zh-CN" dirty="0">
                <a:latin typeface="Palatino Linotype" panose="02040502050505030304" pitchFamily="18" charset="0"/>
              </a:rPr>
              <a:t>Preindustrial race relations</a:t>
            </a:r>
            <a:endParaRPr kumimoji="1" lang="zh-CN" altLang="en-US" dirty="0">
              <a:latin typeface="Palatino Linotype" panose="02040502050505030304" pitchFamily="18" charset="0"/>
            </a:endParaRPr>
          </a:p>
        </p:txBody>
      </p:sp>
      <p:sp>
        <p:nvSpPr>
          <p:cNvPr id="16" name="圆角矩形 15">
            <a:extLst>
              <a:ext uri="{FF2B5EF4-FFF2-40B4-BE49-F238E27FC236}">
                <a16:creationId xmlns:a16="http://schemas.microsoft.com/office/drawing/2014/main" id="{B96EA22F-5507-F970-80EB-9509C29037AD}"/>
              </a:ext>
            </a:extLst>
          </p:cNvPr>
          <p:cNvSpPr/>
          <p:nvPr/>
        </p:nvSpPr>
        <p:spPr>
          <a:xfrm>
            <a:off x="8659400" y="2724098"/>
            <a:ext cx="3067493" cy="718457"/>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en-US" altLang="zh-CN" dirty="0">
                <a:latin typeface="Palatino Linotype" panose="02040502050505030304" pitchFamily="18" charset="0"/>
              </a:rPr>
              <a:t>Industrial race relations</a:t>
            </a:r>
            <a:endParaRPr kumimoji="1" lang="zh-CN" altLang="en-US"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7C5DA723-7528-AF61-4B66-266A633B3D33}"/>
              </a:ext>
            </a:extLst>
          </p:cNvPr>
          <p:cNvSpPr/>
          <p:nvPr/>
        </p:nvSpPr>
        <p:spPr>
          <a:xfrm>
            <a:off x="8659400" y="3977148"/>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Modern industrial race relations</a:t>
            </a:r>
            <a:endParaRPr kumimoji="1" lang="zh-CN" altLang="en-US" dirty="0">
              <a:latin typeface="Palatino Linotype" panose="02040502050505030304" pitchFamily="18" charset="0"/>
            </a:endParaRPr>
          </a:p>
        </p:txBody>
      </p:sp>
      <p:sp>
        <p:nvSpPr>
          <p:cNvPr id="19" name="下箭头 18">
            <a:extLst>
              <a:ext uri="{FF2B5EF4-FFF2-40B4-BE49-F238E27FC236}">
                <a16:creationId xmlns:a16="http://schemas.microsoft.com/office/drawing/2014/main" id="{F581C5B8-140B-26C0-CC4B-D4C6DB6EE739}"/>
              </a:ext>
            </a:extLst>
          </p:cNvPr>
          <p:cNvSpPr/>
          <p:nvPr/>
        </p:nvSpPr>
        <p:spPr>
          <a:xfrm>
            <a:off x="9963408" y="2228202"/>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0" name="下箭头 19">
            <a:extLst>
              <a:ext uri="{FF2B5EF4-FFF2-40B4-BE49-F238E27FC236}">
                <a16:creationId xmlns:a16="http://schemas.microsoft.com/office/drawing/2014/main" id="{2E6FA9A5-13A3-C748-CA77-C319BF71F67D}"/>
              </a:ext>
            </a:extLst>
          </p:cNvPr>
          <p:cNvSpPr/>
          <p:nvPr/>
        </p:nvSpPr>
        <p:spPr>
          <a:xfrm>
            <a:off x="9976471" y="3494314"/>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80ED3DAB-3679-F636-AE60-905B0EA8354B}"/>
              </a:ext>
            </a:extLst>
          </p:cNvPr>
          <p:cNvSpPr txBox="1"/>
          <p:nvPr/>
        </p:nvSpPr>
        <p:spPr>
          <a:xfrm>
            <a:off x="6734444" y="2607194"/>
            <a:ext cx="1123035" cy="369332"/>
          </a:xfrm>
          <a:prstGeom prst="rect">
            <a:avLst/>
          </a:prstGeom>
          <a:noFill/>
        </p:spPr>
        <p:txBody>
          <a:bodyPr wrap="square" rtlCol="0">
            <a:spAutoFit/>
          </a:bodyPr>
          <a:lstStyle/>
          <a:p>
            <a:r>
              <a:rPr kumimoji="1" lang="en-US" altLang="zh-CN" dirty="0">
                <a:latin typeface="Palatino Linotype" panose="02040502050505030304" pitchFamily="18" charset="0"/>
              </a:rPr>
              <a:t>3 stages</a:t>
            </a:r>
            <a:endParaRPr kumimoji="1" lang="zh-CN" altLang="en-US" dirty="0">
              <a:latin typeface="Palatino Linotype" panose="02040502050505030304" pitchFamily="18" charset="0"/>
            </a:endParaRPr>
          </a:p>
        </p:txBody>
      </p:sp>
      <p:sp>
        <p:nvSpPr>
          <p:cNvPr id="26" name="圆角矩形 25">
            <a:extLst>
              <a:ext uri="{FF2B5EF4-FFF2-40B4-BE49-F238E27FC236}">
                <a16:creationId xmlns:a16="http://schemas.microsoft.com/office/drawing/2014/main" id="{B53E8CB8-08DB-0AE5-2CED-96465E3770B9}"/>
              </a:ext>
            </a:extLst>
          </p:cNvPr>
          <p:cNvSpPr/>
          <p:nvPr/>
        </p:nvSpPr>
        <p:spPr>
          <a:xfrm>
            <a:off x="4798560" y="3292119"/>
            <a:ext cx="1490696" cy="646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dirty="0">
                <a:latin typeface="Palatino Linotype" panose="02040502050505030304" pitchFamily="18" charset="0"/>
              </a:rPr>
              <a:t>Racial antagonism</a:t>
            </a:r>
          </a:p>
        </p:txBody>
      </p:sp>
      <p:sp>
        <p:nvSpPr>
          <p:cNvPr id="29" name="圆角矩形 28">
            <a:extLst>
              <a:ext uri="{FF2B5EF4-FFF2-40B4-BE49-F238E27FC236}">
                <a16:creationId xmlns:a16="http://schemas.microsoft.com/office/drawing/2014/main" id="{7C2D6882-61AE-B7FB-B655-FF5046FE7089}"/>
              </a:ext>
            </a:extLst>
          </p:cNvPr>
          <p:cNvSpPr/>
          <p:nvPr/>
        </p:nvSpPr>
        <p:spPr>
          <a:xfrm>
            <a:off x="4798560" y="2209462"/>
            <a:ext cx="1487358"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sz="1600" dirty="0">
                <a:latin typeface="Palatino Linotype" panose="02040502050505030304" pitchFamily="18" charset="0"/>
              </a:rPr>
              <a:t>Racial group access to privileges</a:t>
            </a:r>
            <a:endParaRPr kumimoji="1" lang="zh-CN" altLang="en-US" sz="1600" dirty="0">
              <a:latin typeface="Palatino Linotype" panose="02040502050505030304" pitchFamily="18" charset="0"/>
            </a:endParaRPr>
          </a:p>
        </p:txBody>
      </p:sp>
      <p:sp>
        <p:nvSpPr>
          <p:cNvPr id="31" name="左中括号 30">
            <a:extLst>
              <a:ext uri="{FF2B5EF4-FFF2-40B4-BE49-F238E27FC236}">
                <a16:creationId xmlns:a16="http://schemas.microsoft.com/office/drawing/2014/main" id="{2137EB67-C55E-3351-4000-E3391C37F6A7}"/>
              </a:ext>
            </a:extLst>
          </p:cNvPr>
          <p:cNvSpPr/>
          <p:nvPr/>
        </p:nvSpPr>
        <p:spPr>
          <a:xfrm>
            <a:off x="7869380" y="1643054"/>
            <a:ext cx="773234" cy="2984061"/>
          </a:xfrm>
          <a:prstGeom prst="lef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cxnSp>
        <p:nvCxnSpPr>
          <p:cNvPr id="33" name="直线连接符 32">
            <a:extLst>
              <a:ext uri="{FF2B5EF4-FFF2-40B4-BE49-F238E27FC236}">
                <a16:creationId xmlns:a16="http://schemas.microsoft.com/office/drawing/2014/main" id="{54F219A7-E878-7A0A-C7C0-2C3BDD4AD027}"/>
              </a:ext>
            </a:extLst>
          </p:cNvPr>
          <p:cNvCxnSpPr>
            <a:cxnSpLocks/>
            <a:stCxn id="14" idx="3"/>
            <a:endCxn id="16" idx="1"/>
          </p:cNvCxnSpPr>
          <p:nvPr/>
        </p:nvCxnSpPr>
        <p:spPr>
          <a:xfrm>
            <a:off x="6618489" y="3083327"/>
            <a:ext cx="2040911"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线箭头连接符 38">
            <a:extLst>
              <a:ext uri="{FF2B5EF4-FFF2-40B4-BE49-F238E27FC236}">
                <a16:creationId xmlns:a16="http://schemas.microsoft.com/office/drawing/2014/main" id="{5CD3F8CB-7DCC-2E1B-05C6-10E6C1FBFBEC}"/>
              </a:ext>
            </a:extLst>
          </p:cNvPr>
          <p:cNvCxnSpPr>
            <a:stCxn id="12" idx="3"/>
            <a:endCxn id="14" idx="1"/>
          </p:cNvCxnSpPr>
          <p:nvPr/>
        </p:nvCxnSpPr>
        <p:spPr>
          <a:xfrm>
            <a:off x="3610605" y="2690949"/>
            <a:ext cx="824572" cy="39237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C2C961E4-0FB3-68F6-81FB-8E2F9D506F4E}"/>
              </a:ext>
            </a:extLst>
          </p:cNvPr>
          <p:cNvCxnSpPr>
            <a:stCxn id="13" idx="3"/>
            <a:endCxn id="14" idx="1"/>
          </p:cNvCxnSpPr>
          <p:nvPr/>
        </p:nvCxnSpPr>
        <p:spPr>
          <a:xfrm flipV="1">
            <a:off x="3610605" y="3083327"/>
            <a:ext cx="824572" cy="570421"/>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44" name="直线箭头连接符 43">
            <a:extLst>
              <a:ext uri="{FF2B5EF4-FFF2-40B4-BE49-F238E27FC236}">
                <a16:creationId xmlns:a16="http://schemas.microsoft.com/office/drawing/2014/main" id="{8906ACB1-E469-9AD6-2BB2-1D4E0C14E9EF}"/>
              </a:ext>
            </a:extLst>
          </p:cNvPr>
          <p:cNvCxnSpPr>
            <a:endCxn id="4" idx="3"/>
          </p:cNvCxnSpPr>
          <p:nvPr/>
        </p:nvCxnSpPr>
        <p:spPr>
          <a:xfrm flipH="1">
            <a:off x="10539547" y="5309129"/>
            <a:ext cx="277431" cy="461666"/>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9EA9DE79-44B4-0D18-8488-E39A1BB66FFA}"/>
              </a:ext>
            </a:extLst>
          </p:cNvPr>
          <p:cNvCxnSpPr>
            <a:stCxn id="7" idx="1"/>
            <a:endCxn id="4" idx="3"/>
          </p:cNvCxnSpPr>
          <p:nvPr/>
        </p:nvCxnSpPr>
        <p:spPr>
          <a:xfrm flipH="1" flipV="1">
            <a:off x="10539547" y="5770795"/>
            <a:ext cx="277431" cy="494244"/>
          </a:xfrm>
          <a:prstGeom prst="straightConnector1">
            <a:avLst/>
          </a:prstGeom>
          <a:ln w="476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5096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a:extLst>
              <a:ext uri="{FF2B5EF4-FFF2-40B4-BE49-F238E27FC236}">
                <a16:creationId xmlns:a16="http://schemas.microsoft.com/office/drawing/2014/main" id="{9446AC59-EF01-C19E-3D89-6BAED8AD4178}"/>
              </a:ext>
            </a:extLst>
          </p:cNvPr>
          <p:cNvSpPr/>
          <p:nvPr/>
        </p:nvSpPr>
        <p:spPr>
          <a:xfrm>
            <a:off x="8465195" y="2487547"/>
            <a:ext cx="3449374" cy="2747783"/>
          </a:xfrm>
          <a:prstGeom prst="roundRect">
            <a:avLst>
              <a:gd name="adj" fmla="val 1164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FD9567F3-5420-97A8-277B-5954A7F3BBB6}"/>
              </a:ext>
            </a:extLst>
          </p:cNvPr>
          <p:cNvSpPr txBox="1"/>
          <p:nvPr/>
        </p:nvSpPr>
        <p:spPr>
          <a:xfrm>
            <a:off x="957262" y="0"/>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Wilson (1978)</a:t>
            </a:r>
          </a:p>
          <a:p>
            <a:r>
              <a:rPr kumimoji="1" lang="en-US" altLang="zh-CN" b="1" dirty="0">
                <a:latin typeface="Iowan Old Style Roman" panose="02040602040506020204" pitchFamily="18" charset="0"/>
              </a:rPr>
              <a:t>The Declining Significance of Race</a:t>
            </a:r>
          </a:p>
        </p:txBody>
      </p:sp>
      <p:sp>
        <p:nvSpPr>
          <p:cNvPr id="28" name="文本框 27">
            <a:extLst>
              <a:ext uri="{FF2B5EF4-FFF2-40B4-BE49-F238E27FC236}">
                <a16:creationId xmlns:a16="http://schemas.microsoft.com/office/drawing/2014/main" id="{46263973-D1A4-16C0-C2E5-0107C818EFB0}"/>
              </a:ext>
            </a:extLst>
          </p:cNvPr>
          <p:cNvSpPr txBox="1"/>
          <p:nvPr/>
        </p:nvSpPr>
        <p:spPr>
          <a:xfrm>
            <a:off x="100012" y="0"/>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A3</a:t>
            </a:r>
            <a:endParaRPr kumimoji="1" lang="zh-CN" altLang="en-US" sz="3600" b="1" dirty="0">
              <a:solidFill>
                <a:srgbClr val="FF0000"/>
              </a:solidFill>
              <a:latin typeface="Iowan Old Style Roman" panose="02040602040506020204" pitchFamily="18" charset="0"/>
            </a:endParaRPr>
          </a:p>
        </p:txBody>
      </p:sp>
      <p:sp>
        <p:nvSpPr>
          <p:cNvPr id="4" name="文本框 3">
            <a:extLst>
              <a:ext uri="{FF2B5EF4-FFF2-40B4-BE49-F238E27FC236}">
                <a16:creationId xmlns:a16="http://schemas.microsoft.com/office/drawing/2014/main" id="{4AF6CA20-2594-C696-77A6-633B12698246}"/>
              </a:ext>
            </a:extLst>
          </p:cNvPr>
          <p:cNvSpPr txBox="1"/>
          <p:nvPr/>
        </p:nvSpPr>
        <p:spPr>
          <a:xfrm>
            <a:off x="8564044" y="4090710"/>
            <a:ext cx="1975503" cy="461665"/>
          </a:xfrm>
          <a:prstGeom prst="rect">
            <a:avLst/>
          </a:prstGeom>
          <a:noFill/>
        </p:spPr>
        <p:txBody>
          <a:bodyPr wrap="square" rtlCol="0">
            <a:spAutoFit/>
          </a:bodyPr>
          <a:lstStyle/>
          <a:p>
            <a:r>
              <a:rPr kumimoji="1" lang="en-US" altLang="zh-CN" sz="2400" dirty="0">
                <a:latin typeface="Palatino Linotype" panose="02040502050505030304" pitchFamily="18" charset="0"/>
              </a:rPr>
              <a:t>Life Chances</a:t>
            </a:r>
            <a:endParaRPr kumimoji="1" lang="zh-CN" altLang="en-US" sz="2400" dirty="0">
              <a:latin typeface="Palatino Linotype" panose="02040502050505030304" pitchFamily="18" charset="0"/>
            </a:endParaRPr>
          </a:p>
        </p:txBody>
      </p:sp>
      <p:sp>
        <p:nvSpPr>
          <p:cNvPr id="6" name="文本框 5">
            <a:extLst>
              <a:ext uri="{FF2B5EF4-FFF2-40B4-BE49-F238E27FC236}">
                <a16:creationId xmlns:a16="http://schemas.microsoft.com/office/drawing/2014/main" id="{2822F72F-3F3D-17C3-8B1D-CD6283CD1CD9}"/>
              </a:ext>
            </a:extLst>
          </p:cNvPr>
          <p:cNvSpPr txBox="1"/>
          <p:nvPr/>
        </p:nvSpPr>
        <p:spPr>
          <a:xfrm>
            <a:off x="10816978" y="3629045"/>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race</a:t>
            </a:r>
            <a:endParaRPr kumimoji="1" lang="zh-CN" altLang="en-US" sz="2400" dirty="0">
              <a:latin typeface="Palatino Linotype" panose="02040502050505030304" pitchFamily="18" charset="0"/>
            </a:endParaRPr>
          </a:p>
        </p:txBody>
      </p:sp>
      <p:sp>
        <p:nvSpPr>
          <p:cNvPr id="7" name="文本框 6">
            <a:extLst>
              <a:ext uri="{FF2B5EF4-FFF2-40B4-BE49-F238E27FC236}">
                <a16:creationId xmlns:a16="http://schemas.microsoft.com/office/drawing/2014/main" id="{32312550-BE47-7203-9297-53B45AB2870C}"/>
              </a:ext>
            </a:extLst>
          </p:cNvPr>
          <p:cNvSpPr txBox="1"/>
          <p:nvPr/>
        </p:nvSpPr>
        <p:spPr>
          <a:xfrm>
            <a:off x="10816978" y="4584954"/>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class</a:t>
            </a:r>
            <a:endParaRPr kumimoji="1" lang="zh-CN" altLang="en-US" sz="2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C8B69241-FDCA-2231-6DAD-A7FE58798CF4}"/>
              </a:ext>
            </a:extLst>
          </p:cNvPr>
          <p:cNvSpPr/>
          <p:nvPr/>
        </p:nvSpPr>
        <p:spPr>
          <a:xfrm>
            <a:off x="566959" y="882468"/>
            <a:ext cx="3043646" cy="718457"/>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en-US" altLang="zh-CN" dirty="0">
                <a:latin typeface="Palatino Linotype" panose="02040502050505030304" pitchFamily="18" charset="0"/>
              </a:rPr>
              <a:t>The Economy</a:t>
            </a:r>
          </a:p>
          <a:p>
            <a:pPr algn="ctr"/>
            <a:r>
              <a:rPr kumimoji="1" lang="en-US" altLang="zh-CN" dirty="0">
                <a:latin typeface="Palatino Linotype" panose="02040502050505030304" pitchFamily="18" charset="0"/>
              </a:rPr>
              <a:t>(The system of production)</a:t>
            </a:r>
            <a:endParaRPr kumimoji="1" lang="zh-CN" altLang="en-US" dirty="0">
              <a:latin typeface="Palatino Linotype" panose="02040502050505030304" pitchFamily="18" charset="0"/>
            </a:endParaRPr>
          </a:p>
        </p:txBody>
      </p:sp>
      <p:sp>
        <p:nvSpPr>
          <p:cNvPr id="13" name="圆角矩形 12">
            <a:extLst>
              <a:ext uri="{FF2B5EF4-FFF2-40B4-BE49-F238E27FC236}">
                <a16:creationId xmlns:a16="http://schemas.microsoft.com/office/drawing/2014/main" id="{F430EAA8-21B3-6390-D3A3-4113D1255A5D}"/>
              </a:ext>
            </a:extLst>
          </p:cNvPr>
          <p:cNvSpPr/>
          <p:nvPr/>
        </p:nvSpPr>
        <p:spPr>
          <a:xfrm>
            <a:off x="566959" y="1845267"/>
            <a:ext cx="3043646"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The polity</a:t>
            </a:r>
          </a:p>
          <a:p>
            <a:pPr algn="ctr"/>
            <a:r>
              <a:rPr kumimoji="1" lang="en-US" altLang="zh-CN" dirty="0">
                <a:latin typeface="Palatino Linotype" panose="02040502050505030304" pitchFamily="18" charset="0"/>
              </a:rPr>
              <a:t>(The laws and policies)</a:t>
            </a:r>
            <a:endParaRPr kumimoji="1" lang="zh-CN" altLang="en-US" dirty="0">
              <a:latin typeface="Palatino Linotype" panose="02040502050505030304" pitchFamily="18" charset="0"/>
            </a:endParaRPr>
          </a:p>
        </p:txBody>
      </p:sp>
      <p:sp>
        <p:nvSpPr>
          <p:cNvPr id="14" name="圆角矩形 13">
            <a:extLst>
              <a:ext uri="{FF2B5EF4-FFF2-40B4-BE49-F238E27FC236}">
                <a16:creationId xmlns:a16="http://schemas.microsoft.com/office/drawing/2014/main" id="{ED6EF4D6-C7A7-2FCC-7419-E7825877D092}"/>
              </a:ext>
            </a:extLst>
          </p:cNvPr>
          <p:cNvSpPr/>
          <p:nvPr/>
        </p:nvSpPr>
        <p:spPr>
          <a:xfrm>
            <a:off x="4435177" y="628251"/>
            <a:ext cx="2183312" cy="20116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Race relations</a:t>
            </a:r>
            <a:endParaRPr kumimoji="1" lang="zh-CN" altLang="en-US" dirty="0">
              <a:latin typeface="Palatino Linotype" panose="02040502050505030304" pitchFamily="18" charset="0"/>
            </a:endParaRPr>
          </a:p>
        </p:txBody>
      </p:sp>
      <p:sp>
        <p:nvSpPr>
          <p:cNvPr id="15" name="圆角矩形 14">
            <a:extLst>
              <a:ext uri="{FF2B5EF4-FFF2-40B4-BE49-F238E27FC236}">
                <a16:creationId xmlns:a16="http://schemas.microsoft.com/office/drawing/2014/main" id="{95FF99F9-4492-DA50-4913-D57BD2F47360}"/>
              </a:ext>
            </a:extLst>
          </p:cNvPr>
          <p:cNvSpPr/>
          <p:nvPr/>
        </p:nvSpPr>
        <p:spPr>
          <a:xfrm>
            <a:off x="8659400" y="43240"/>
            <a:ext cx="3067493" cy="718457"/>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en-US" altLang="zh-CN" dirty="0">
                <a:latin typeface="Palatino Linotype" panose="02040502050505030304" pitchFamily="18" charset="0"/>
              </a:rPr>
              <a:t>Preindustrial race relations</a:t>
            </a:r>
            <a:endParaRPr kumimoji="1" lang="zh-CN" altLang="en-US" dirty="0">
              <a:latin typeface="Palatino Linotype" panose="02040502050505030304" pitchFamily="18" charset="0"/>
            </a:endParaRPr>
          </a:p>
        </p:txBody>
      </p:sp>
      <p:sp>
        <p:nvSpPr>
          <p:cNvPr id="16" name="圆角矩形 15">
            <a:extLst>
              <a:ext uri="{FF2B5EF4-FFF2-40B4-BE49-F238E27FC236}">
                <a16:creationId xmlns:a16="http://schemas.microsoft.com/office/drawing/2014/main" id="{B96EA22F-5507-F970-80EB-9509C29037AD}"/>
              </a:ext>
            </a:extLst>
          </p:cNvPr>
          <p:cNvSpPr/>
          <p:nvPr/>
        </p:nvSpPr>
        <p:spPr>
          <a:xfrm>
            <a:off x="8659400" y="1274846"/>
            <a:ext cx="3067493" cy="718457"/>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en-US" altLang="zh-CN" dirty="0">
                <a:latin typeface="Palatino Linotype" panose="02040502050505030304" pitchFamily="18" charset="0"/>
              </a:rPr>
              <a:t>Industrial race relations</a:t>
            </a:r>
            <a:endParaRPr kumimoji="1" lang="zh-CN" altLang="en-US"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7C5DA723-7528-AF61-4B66-266A633B3D33}"/>
              </a:ext>
            </a:extLst>
          </p:cNvPr>
          <p:cNvSpPr/>
          <p:nvPr/>
        </p:nvSpPr>
        <p:spPr>
          <a:xfrm>
            <a:off x="8659400" y="2527896"/>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Modern industrial race relations</a:t>
            </a:r>
            <a:endParaRPr kumimoji="1" lang="zh-CN" altLang="en-US" dirty="0">
              <a:latin typeface="Palatino Linotype" panose="02040502050505030304" pitchFamily="18" charset="0"/>
            </a:endParaRPr>
          </a:p>
        </p:txBody>
      </p:sp>
      <p:sp>
        <p:nvSpPr>
          <p:cNvPr id="19" name="下箭头 18">
            <a:extLst>
              <a:ext uri="{FF2B5EF4-FFF2-40B4-BE49-F238E27FC236}">
                <a16:creationId xmlns:a16="http://schemas.microsoft.com/office/drawing/2014/main" id="{F581C5B8-140B-26C0-CC4B-D4C6DB6EE739}"/>
              </a:ext>
            </a:extLst>
          </p:cNvPr>
          <p:cNvSpPr/>
          <p:nvPr/>
        </p:nvSpPr>
        <p:spPr>
          <a:xfrm>
            <a:off x="9963408" y="778950"/>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0" name="下箭头 19">
            <a:extLst>
              <a:ext uri="{FF2B5EF4-FFF2-40B4-BE49-F238E27FC236}">
                <a16:creationId xmlns:a16="http://schemas.microsoft.com/office/drawing/2014/main" id="{2E6FA9A5-13A3-C748-CA77-C319BF71F67D}"/>
              </a:ext>
            </a:extLst>
          </p:cNvPr>
          <p:cNvSpPr/>
          <p:nvPr/>
        </p:nvSpPr>
        <p:spPr>
          <a:xfrm>
            <a:off x="9976471" y="2045062"/>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80ED3DAB-3679-F636-AE60-905B0EA8354B}"/>
              </a:ext>
            </a:extLst>
          </p:cNvPr>
          <p:cNvSpPr txBox="1"/>
          <p:nvPr/>
        </p:nvSpPr>
        <p:spPr>
          <a:xfrm>
            <a:off x="6734444" y="1157942"/>
            <a:ext cx="1123035" cy="369332"/>
          </a:xfrm>
          <a:prstGeom prst="rect">
            <a:avLst/>
          </a:prstGeom>
          <a:noFill/>
        </p:spPr>
        <p:txBody>
          <a:bodyPr wrap="square" rtlCol="0">
            <a:spAutoFit/>
          </a:bodyPr>
          <a:lstStyle/>
          <a:p>
            <a:r>
              <a:rPr kumimoji="1" lang="en-US" altLang="zh-CN" dirty="0">
                <a:latin typeface="Palatino Linotype" panose="02040502050505030304" pitchFamily="18" charset="0"/>
              </a:rPr>
              <a:t>3 stages</a:t>
            </a:r>
            <a:endParaRPr kumimoji="1" lang="zh-CN" altLang="en-US" dirty="0">
              <a:latin typeface="Palatino Linotype" panose="02040502050505030304" pitchFamily="18" charset="0"/>
            </a:endParaRPr>
          </a:p>
        </p:txBody>
      </p:sp>
      <p:sp>
        <p:nvSpPr>
          <p:cNvPr id="26" name="圆角矩形 25">
            <a:extLst>
              <a:ext uri="{FF2B5EF4-FFF2-40B4-BE49-F238E27FC236}">
                <a16:creationId xmlns:a16="http://schemas.microsoft.com/office/drawing/2014/main" id="{B53E8CB8-08DB-0AE5-2CED-96465E3770B9}"/>
              </a:ext>
            </a:extLst>
          </p:cNvPr>
          <p:cNvSpPr/>
          <p:nvPr/>
        </p:nvSpPr>
        <p:spPr>
          <a:xfrm>
            <a:off x="4798560" y="1842867"/>
            <a:ext cx="1490696" cy="646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dirty="0">
                <a:latin typeface="Palatino Linotype" panose="02040502050505030304" pitchFamily="18" charset="0"/>
              </a:rPr>
              <a:t>Racial antagonism</a:t>
            </a:r>
          </a:p>
        </p:txBody>
      </p:sp>
      <p:sp>
        <p:nvSpPr>
          <p:cNvPr id="29" name="圆角矩形 28">
            <a:extLst>
              <a:ext uri="{FF2B5EF4-FFF2-40B4-BE49-F238E27FC236}">
                <a16:creationId xmlns:a16="http://schemas.microsoft.com/office/drawing/2014/main" id="{7C2D6882-61AE-B7FB-B655-FF5046FE7089}"/>
              </a:ext>
            </a:extLst>
          </p:cNvPr>
          <p:cNvSpPr/>
          <p:nvPr/>
        </p:nvSpPr>
        <p:spPr>
          <a:xfrm>
            <a:off x="4798560" y="760210"/>
            <a:ext cx="1487358"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sz="1600" dirty="0">
                <a:latin typeface="Palatino Linotype" panose="02040502050505030304" pitchFamily="18" charset="0"/>
              </a:rPr>
              <a:t>Racial group access to privileges</a:t>
            </a:r>
            <a:endParaRPr kumimoji="1" lang="zh-CN" altLang="en-US" sz="1600" dirty="0">
              <a:latin typeface="Palatino Linotype" panose="02040502050505030304" pitchFamily="18" charset="0"/>
            </a:endParaRPr>
          </a:p>
        </p:txBody>
      </p:sp>
      <p:sp>
        <p:nvSpPr>
          <p:cNvPr id="31" name="左中括号 30">
            <a:extLst>
              <a:ext uri="{FF2B5EF4-FFF2-40B4-BE49-F238E27FC236}">
                <a16:creationId xmlns:a16="http://schemas.microsoft.com/office/drawing/2014/main" id="{2137EB67-C55E-3351-4000-E3391C37F6A7}"/>
              </a:ext>
            </a:extLst>
          </p:cNvPr>
          <p:cNvSpPr/>
          <p:nvPr/>
        </p:nvSpPr>
        <p:spPr>
          <a:xfrm>
            <a:off x="7869380" y="193802"/>
            <a:ext cx="773234" cy="2984061"/>
          </a:xfrm>
          <a:prstGeom prst="lef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cxnSp>
        <p:nvCxnSpPr>
          <p:cNvPr id="33" name="直线连接符 32">
            <a:extLst>
              <a:ext uri="{FF2B5EF4-FFF2-40B4-BE49-F238E27FC236}">
                <a16:creationId xmlns:a16="http://schemas.microsoft.com/office/drawing/2014/main" id="{54F219A7-E878-7A0A-C7C0-2C3BDD4AD027}"/>
              </a:ext>
            </a:extLst>
          </p:cNvPr>
          <p:cNvCxnSpPr>
            <a:cxnSpLocks/>
            <a:stCxn id="14" idx="3"/>
            <a:endCxn id="16" idx="1"/>
          </p:cNvCxnSpPr>
          <p:nvPr/>
        </p:nvCxnSpPr>
        <p:spPr>
          <a:xfrm>
            <a:off x="6618489" y="1634075"/>
            <a:ext cx="2040911"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线箭头连接符 38">
            <a:extLst>
              <a:ext uri="{FF2B5EF4-FFF2-40B4-BE49-F238E27FC236}">
                <a16:creationId xmlns:a16="http://schemas.microsoft.com/office/drawing/2014/main" id="{5CD3F8CB-7DCC-2E1B-05C6-10E6C1FBFBEC}"/>
              </a:ext>
            </a:extLst>
          </p:cNvPr>
          <p:cNvCxnSpPr>
            <a:stCxn id="12" idx="3"/>
            <a:endCxn id="14" idx="1"/>
          </p:cNvCxnSpPr>
          <p:nvPr/>
        </p:nvCxnSpPr>
        <p:spPr>
          <a:xfrm>
            <a:off x="3610605" y="1241697"/>
            <a:ext cx="824572" cy="39237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C2C961E4-0FB3-68F6-81FB-8E2F9D506F4E}"/>
              </a:ext>
            </a:extLst>
          </p:cNvPr>
          <p:cNvCxnSpPr>
            <a:stCxn id="13" idx="3"/>
            <a:endCxn id="14" idx="1"/>
          </p:cNvCxnSpPr>
          <p:nvPr/>
        </p:nvCxnSpPr>
        <p:spPr>
          <a:xfrm flipV="1">
            <a:off x="3610605" y="1634075"/>
            <a:ext cx="824572" cy="570421"/>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44" name="直线箭头连接符 43">
            <a:extLst>
              <a:ext uri="{FF2B5EF4-FFF2-40B4-BE49-F238E27FC236}">
                <a16:creationId xmlns:a16="http://schemas.microsoft.com/office/drawing/2014/main" id="{8906ACB1-E469-9AD6-2BB2-1D4E0C14E9EF}"/>
              </a:ext>
            </a:extLst>
          </p:cNvPr>
          <p:cNvCxnSpPr>
            <a:endCxn id="4" idx="3"/>
          </p:cNvCxnSpPr>
          <p:nvPr/>
        </p:nvCxnSpPr>
        <p:spPr>
          <a:xfrm flipH="1">
            <a:off x="10539547" y="3859877"/>
            <a:ext cx="277431" cy="461666"/>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9EA9DE79-44B4-0D18-8488-E39A1BB66FFA}"/>
              </a:ext>
            </a:extLst>
          </p:cNvPr>
          <p:cNvCxnSpPr>
            <a:stCxn id="7" idx="1"/>
            <a:endCxn id="4" idx="3"/>
          </p:cNvCxnSpPr>
          <p:nvPr/>
        </p:nvCxnSpPr>
        <p:spPr>
          <a:xfrm flipH="1" flipV="1">
            <a:off x="10539547" y="4321543"/>
            <a:ext cx="277431" cy="494244"/>
          </a:xfrm>
          <a:prstGeom prst="straightConnector1">
            <a:avLst/>
          </a:prstGeom>
          <a:ln w="47625">
            <a:tailEnd type="triangle" w="lg" len="lg"/>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A09A2802-79EE-2925-9D40-EBCADE862D97}"/>
              </a:ext>
            </a:extLst>
          </p:cNvPr>
          <p:cNvSpPr txBox="1"/>
          <p:nvPr/>
        </p:nvSpPr>
        <p:spPr>
          <a:xfrm>
            <a:off x="639667" y="3512277"/>
            <a:ext cx="6984389" cy="3416320"/>
          </a:xfrm>
          <a:prstGeom prst="rect">
            <a:avLst/>
          </a:prstGeom>
          <a:noFill/>
        </p:spPr>
        <p:txBody>
          <a:bodyPr wrap="square" rtlCol="0">
            <a:spAutoFit/>
          </a:bodyPr>
          <a:lstStyle/>
          <a:p>
            <a:pPr marL="342900" indent="-342900">
              <a:buFont typeface="Wingdings" pitchFamily="2" charset="2"/>
              <a:buChar char="Ø"/>
            </a:pPr>
            <a:r>
              <a:rPr kumimoji="1" lang="en-US" altLang="zh-CN" sz="2400" dirty="0">
                <a:latin typeface="Iowan Old Style Roman" panose="02040602040506020204" pitchFamily="18" charset="0"/>
              </a:rPr>
              <a:t>The white economic elites were responsible for exploitation (slavery)</a:t>
            </a:r>
          </a:p>
          <a:p>
            <a:pPr marL="342900" indent="-342900">
              <a:buFont typeface="Wingdings" pitchFamily="2" charset="2"/>
              <a:buChar char="Ø"/>
            </a:pPr>
            <a:endParaRPr kumimoji="1" lang="en-US" altLang="zh-CN" sz="2400" dirty="0">
              <a:latin typeface="Iowan Old Style Roman" panose="02040602040506020204" pitchFamily="18" charset="0"/>
            </a:endParaRPr>
          </a:p>
          <a:p>
            <a:pPr marL="342900" indent="-342900">
              <a:buFont typeface="Wingdings" pitchFamily="2" charset="2"/>
              <a:buChar char="Ø"/>
            </a:pPr>
            <a:r>
              <a:rPr kumimoji="1" lang="en-US" altLang="zh-CN" sz="2400" dirty="0">
                <a:latin typeface="Iowan Old Style Roman" panose="02040602040506020204" pitchFamily="18" charset="0"/>
              </a:rPr>
              <a:t>The white working class people were responsible for split (segregation)</a:t>
            </a:r>
          </a:p>
          <a:p>
            <a:pPr marL="342900" indent="-342900">
              <a:buFont typeface="Wingdings" pitchFamily="2" charset="2"/>
              <a:buChar char="Ø"/>
            </a:pPr>
            <a:endParaRPr kumimoji="1" lang="en-US" altLang="zh-CN" sz="2400" dirty="0">
              <a:latin typeface="Iowan Old Style Roman" panose="02040602040506020204" pitchFamily="18" charset="0"/>
            </a:endParaRPr>
          </a:p>
          <a:p>
            <a:pPr marL="342900" indent="-342900">
              <a:buFont typeface="Wingdings" pitchFamily="2" charset="2"/>
              <a:buChar char="Ø"/>
            </a:pPr>
            <a:r>
              <a:rPr kumimoji="1" lang="en-US" altLang="zh-CN" sz="2400" dirty="0">
                <a:latin typeface="Iowan Old Style Roman" panose="02040602040506020204" pitchFamily="18" charset="0"/>
              </a:rPr>
              <a:t>Both were responsible for racial inequality</a:t>
            </a:r>
          </a:p>
          <a:p>
            <a:pPr marL="342900" indent="-342900">
              <a:buFont typeface="Wingdings" pitchFamily="2" charset="2"/>
              <a:buChar char="Ø"/>
            </a:pPr>
            <a:endParaRPr kumimoji="1" lang="en-US" altLang="zh-CN" sz="2400" dirty="0">
              <a:latin typeface="Iowan Old Style Roman" panose="02040602040506020204" pitchFamily="18" charset="0"/>
            </a:endParaRPr>
          </a:p>
          <a:p>
            <a:pPr marL="342900" indent="-342900">
              <a:buFont typeface="Wingdings" pitchFamily="2" charset="2"/>
              <a:buChar char="Ø"/>
            </a:pPr>
            <a:r>
              <a:rPr kumimoji="1" lang="en-US" altLang="zh-CN" sz="2400" dirty="0">
                <a:solidFill>
                  <a:schemeClr val="accent2"/>
                </a:solidFill>
                <a:latin typeface="Iowan Old Style Roman" panose="02040602040506020204" pitchFamily="18" charset="0"/>
              </a:rPr>
              <a:t>Dynamics of interaction??? Modern stage???</a:t>
            </a:r>
            <a:endParaRPr kumimoji="1" lang="zh-CN" altLang="en-US" sz="2400" dirty="0">
              <a:solidFill>
                <a:schemeClr val="accent2"/>
              </a:solidFill>
              <a:latin typeface="Iowan Old Style Roman" panose="02040602040506020204" pitchFamily="18" charset="0"/>
            </a:endParaRPr>
          </a:p>
        </p:txBody>
      </p:sp>
      <p:sp>
        <p:nvSpPr>
          <p:cNvPr id="3" name="文本框 2">
            <a:extLst>
              <a:ext uri="{FF2B5EF4-FFF2-40B4-BE49-F238E27FC236}">
                <a16:creationId xmlns:a16="http://schemas.microsoft.com/office/drawing/2014/main" id="{9094D6D7-F27B-C4E5-E5C0-FC3F5A3E65BB}"/>
              </a:ext>
            </a:extLst>
          </p:cNvPr>
          <p:cNvSpPr txBox="1"/>
          <p:nvPr/>
        </p:nvSpPr>
        <p:spPr>
          <a:xfrm>
            <a:off x="1881845" y="2908706"/>
            <a:ext cx="4886051" cy="461665"/>
          </a:xfrm>
          <a:prstGeom prst="rect">
            <a:avLst/>
          </a:prstGeom>
          <a:noFill/>
        </p:spPr>
        <p:txBody>
          <a:bodyPr wrap="square" rtlCol="0">
            <a:spAutoFit/>
          </a:bodyPr>
          <a:lstStyle/>
          <a:p>
            <a:r>
              <a:rPr kumimoji="1" lang="en-US" altLang="zh-CN" sz="2400" dirty="0">
                <a:solidFill>
                  <a:srgbClr val="FF0000"/>
                </a:solidFill>
                <a:latin typeface="Iowan Old Style Roman" panose="02040602040506020204" pitchFamily="18" charset="0"/>
              </a:rPr>
              <a:t>Existing theories not enough </a:t>
            </a:r>
            <a:endParaRPr kumimoji="1" lang="zh-CN" altLang="en-US" sz="2400"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35713607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a:extLst>
              <a:ext uri="{FF2B5EF4-FFF2-40B4-BE49-F238E27FC236}">
                <a16:creationId xmlns:a16="http://schemas.microsoft.com/office/drawing/2014/main" id="{9446AC59-EF01-C19E-3D89-6BAED8AD4178}"/>
              </a:ext>
            </a:extLst>
          </p:cNvPr>
          <p:cNvSpPr/>
          <p:nvPr/>
        </p:nvSpPr>
        <p:spPr>
          <a:xfrm>
            <a:off x="8465195" y="2487547"/>
            <a:ext cx="3449374" cy="2747783"/>
          </a:xfrm>
          <a:prstGeom prst="roundRect">
            <a:avLst>
              <a:gd name="adj" fmla="val 1164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FD9567F3-5420-97A8-277B-5954A7F3BBB6}"/>
              </a:ext>
            </a:extLst>
          </p:cNvPr>
          <p:cNvSpPr txBox="1"/>
          <p:nvPr/>
        </p:nvSpPr>
        <p:spPr>
          <a:xfrm>
            <a:off x="957262" y="0"/>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Wilson (1978)</a:t>
            </a:r>
          </a:p>
          <a:p>
            <a:r>
              <a:rPr kumimoji="1" lang="en-US" altLang="zh-CN" b="1" dirty="0">
                <a:latin typeface="Iowan Old Style Roman" panose="02040602040506020204" pitchFamily="18" charset="0"/>
              </a:rPr>
              <a:t>The Declining Significance of Race</a:t>
            </a:r>
          </a:p>
        </p:txBody>
      </p:sp>
      <p:sp>
        <p:nvSpPr>
          <p:cNvPr id="28" name="文本框 27">
            <a:extLst>
              <a:ext uri="{FF2B5EF4-FFF2-40B4-BE49-F238E27FC236}">
                <a16:creationId xmlns:a16="http://schemas.microsoft.com/office/drawing/2014/main" id="{46263973-D1A4-16C0-C2E5-0107C818EFB0}"/>
              </a:ext>
            </a:extLst>
          </p:cNvPr>
          <p:cNvSpPr txBox="1"/>
          <p:nvPr/>
        </p:nvSpPr>
        <p:spPr>
          <a:xfrm>
            <a:off x="100012" y="0"/>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A3</a:t>
            </a:r>
            <a:endParaRPr kumimoji="1" lang="zh-CN" altLang="en-US" sz="3600" b="1" dirty="0">
              <a:solidFill>
                <a:srgbClr val="FF0000"/>
              </a:solidFill>
              <a:latin typeface="Iowan Old Style Roman" panose="02040602040506020204" pitchFamily="18" charset="0"/>
            </a:endParaRPr>
          </a:p>
        </p:txBody>
      </p:sp>
      <p:sp>
        <p:nvSpPr>
          <p:cNvPr id="4" name="文本框 3">
            <a:extLst>
              <a:ext uri="{FF2B5EF4-FFF2-40B4-BE49-F238E27FC236}">
                <a16:creationId xmlns:a16="http://schemas.microsoft.com/office/drawing/2014/main" id="{4AF6CA20-2594-C696-77A6-633B12698246}"/>
              </a:ext>
            </a:extLst>
          </p:cNvPr>
          <p:cNvSpPr txBox="1"/>
          <p:nvPr/>
        </p:nvSpPr>
        <p:spPr>
          <a:xfrm>
            <a:off x="8564044" y="4090710"/>
            <a:ext cx="1975503" cy="461665"/>
          </a:xfrm>
          <a:prstGeom prst="rect">
            <a:avLst/>
          </a:prstGeom>
          <a:noFill/>
        </p:spPr>
        <p:txBody>
          <a:bodyPr wrap="square" rtlCol="0">
            <a:spAutoFit/>
          </a:bodyPr>
          <a:lstStyle/>
          <a:p>
            <a:r>
              <a:rPr kumimoji="1" lang="en-US" altLang="zh-CN" sz="2400" dirty="0">
                <a:latin typeface="Palatino Linotype" panose="02040502050505030304" pitchFamily="18" charset="0"/>
              </a:rPr>
              <a:t>Life Chances</a:t>
            </a:r>
            <a:endParaRPr kumimoji="1" lang="zh-CN" altLang="en-US" sz="2400" dirty="0">
              <a:latin typeface="Palatino Linotype" panose="02040502050505030304" pitchFamily="18" charset="0"/>
            </a:endParaRPr>
          </a:p>
        </p:txBody>
      </p:sp>
      <p:sp>
        <p:nvSpPr>
          <p:cNvPr id="6" name="文本框 5">
            <a:extLst>
              <a:ext uri="{FF2B5EF4-FFF2-40B4-BE49-F238E27FC236}">
                <a16:creationId xmlns:a16="http://schemas.microsoft.com/office/drawing/2014/main" id="{2822F72F-3F3D-17C3-8B1D-CD6283CD1CD9}"/>
              </a:ext>
            </a:extLst>
          </p:cNvPr>
          <p:cNvSpPr txBox="1"/>
          <p:nvPr/>
        </p:nvSpPr>
        <p:spPr>
          <a:xfrm>
            <a:off x="10816978" y="3629045"/>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race</a:t>
            </a:r>
            <a:endParaRPr kumimoji="1" lang="zh-CN" altLang="en-US" sz="2400" dirty="0">
              <a:latin typeface="Palatino Linotype" panose="02040502050505030304" pitchFamily="18" charset="0"/>
            </a:endParaRPr>
          </a:p>
        </p:txBody>
      </p:sp>
      <p:sp>
        <p:nvSpPr>
          <p:cNvPr id="7" name="文本框 6">
            <a:extLst>
              <a:ext uri="{FF2B5EF4-FFF2-40B4-BE49-F238E27FC236}">
                <a16:creationId xmlns:a16="http://schemas.microsoft.com/office/drawing/2014/main" id="{32312550-BE47-7203-9297-53B45AB2870C}"/>
              </a:ext>
            </a:extLst>
          </p:cNvPr>
          <p:cNvSpPr txBox="1"/>
          <p:nvPr/>
        </p:nvSpPr>
        <p:spPr>
          <a:xfrm>
            <a:off x="10816978" y="4584954"/>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class</a:t>
            </a:r>
            <a:endParaRPr kumimoji="1" lang="zh-CN" altLang="en-US" sz="2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C8B69241-FDCA-2231-6DAD-A7FE58798CF4}"/>
              </a:ext>
            </a:extLst>
          </p:cNvPr>
          <p:cNvSpPr/>
          <p:nvPr/>
        </p:nvSpPr>
        <p:spPr>
          <a:xfrm>
            <a:off x="566959" y="882468"/>
            <a:ext cx="3043646" cy="718457"/>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en-US" altLang="zh-CN" dirty="0">
                <a:latin typeface="Palatino Linotype" panose="02040502050505030304" pitchFamily="18" charset="0"/>
              </a:rPr>
              <a:t>The Economy</a:t>
            </a:r>
          </a:p>
          <a:p>
            <a:pPr algn="ctr"/>
            <a:r>
              <a:rPr kumimoji="1" lang="en-US" altLang="zh-CN" dirty="0">
                <a:latin typeface="Palatino Linotype" panose="02040502050505030304" pitchFamily="18" charset="0"/>
              </a:rPr>
              <a:t>(The system of production)</a:t>
            </a:r>
            <a:endParaRPr kumimoji="1" lang="zh-CN" altLang="en-US" dirty="0">
              <a:latin typeface="Palatino Linotype" panose="02040502050505030304" pitchFamily="18" charset="0"/>
            </a:endParaRPr>
          </a:p>
        </p:txBody>
      </p:sp>
      <p:sp>
        <p:nvSpPr>
          <p:cNvPr id="13" name="圆角矩形 12">
            <a:extLst>
              <a:ext uri="{FF2B5EF4-FFF2-40B4-BE49-F238E27FC236}">
                <a16:creationId xmlns:a16="http://schemas.microsoft.com/office/drawing/2014/main" id="{F430EAA8-21B3-6390-D3A3-4113D1255A5D}"/>
              </a:ext>
            </a:extLst>
          </p:cNvPr>
          <p:cNvSpPr/>
          <p:nvPr/>
        </p:nvSpPr>
        <p:spPr>
          <a:xfrm>
            <a:off x="566959" y="1845267"/>
            <a:ext cx="3043646"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The polity</a:t>
            </a:r>
          </a:p>
          <a:p>
            <a:pPr algn="ctr"/>
            <a:r>
              <a:rPr kumimoji="1" lang="en-US" altLang="zh-CN" dirty="0">
                <a:latin typeface="Palatino Linotype" panose="02040502050505030304" pitchFamily="18" charset="0"/>
              </a:rPr>
              <a:t>(The laws and policies)</a:t>
            </a:r>
            <a:endParaRPr kumimoji="1" lang="zh-CN" altLang="en-US" dirty="0">
              <a:latin typeface="Palatino Linotype" panose="02040502050505030304" pitchFamily="18" charset="0"/>
            </a:endParaRPr>
          </a:p>
        </p:txBody>
      </p:sp>
      <p:sp>
        <p:nvSpPr>
          <p:cNvPr id="14" name="圆角矩形 13">
            <a:extLst>
              <a:ext uri="{FF2B5EF4-FFF2-40B4-BE49-F238E27FC236}">
                <a16:creationId xmlns:a16="http://schemas.microsoft.com/office/drawing/2014/main" id="{ED6EF4D6-C7A7-2FCC-7419-E7825877D092}"/>
              </a:ext>
            </a:extLst>
          </p:cNvPr>
          <p:cNvSpPr/>
          <p:nvPr/>
        </p:nvSpPr>
        <p:spPr>
          <a:xfrm>
            <a:off x="4435177" y="628251"/>
            <a:ext cx="2183312" cy="20116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Race relations</a:t>
            </a:r>
            <a:endParaRPr kumimoji="1" lang="zh-CN" altLang="en-US" dirty="0">
              <a:latin typeface="Palatino Linotype" panose="02040502050505030304" pitchFamily="18" charset="0"/>
            </a:endParaRPr>
          </a:p>
        </p:txBody>
      </p:sp>
      <p:sp>
        <p:nvSpPr>
          <p:cNvPr id="15" name="圆角矩形 14">
            <a:extLst>
              <a:ext uri="{FF2B5EF4-FFF2-40B4-BE49-F238E27FC236}">
                <a16:creationId xmlns:a16="http://schemas.microsoft.com/office/drawing/2014/main" id="{95FF99F9-4492-DA50-4913-D57BD2F47360}"/>
              </a:ext>
            </a:extLst>
          </p:cNvPr>
          <p:cNvSpPr/>
          <p:nvPr/>
        </p:nvSpPr>
        <p:spPr>
          <a:xfrm>
            <a:off x="8659400" y="43240"/>
            <a:ext cx="3067493" cy="7184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Preindustrial race relations</a:t>
            </a:r>
            <a:endParaRPr kumimoji="1" lang="zh-CN" altLang="en-US" dirty="0">
              <a:latin typeface="Palatino Linotype" panose="02040502050505030304" pitchFamily="18" charset="0"/>
            </a:endParaRPr>
          </a:p>
        </p:txBody>
      </p:sp>
      <p:sp>
        <p:nvSpPr>
          <p:cNvPr id="16" name="圆角矩形 15">
            <a:extLst>
              <a:ext uri="{FF2B5EF4-FFF2-40B4-BE49-F238E27FC236}">
                <a16:creationId xmlns:a16="http://schemas.microsoft.com/office/drawing/2014/main" id="{B96EA22F-5507-F970-80EB-9509C29037AD}"/>
              </a:ext>
            </a:extLst>
          </p:cNvPr>
          <p:cNvSpPr/>
          <p:nvPr/>
        </p:nvSpPr>
        <p:spPr>
          <a:xfrm>
            <a:off x="8659400" y="1274846"/>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Industrial race relations</a:t>
            </a:r>
            <a:endParaRPr kumimoji="1" lang="zh-CN" altLang="en-US"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7C5DA723-7528-AF61-4B66-266A633B3D33}"/>
              </a:ext>
            </a:extLst>
          </p:cNvPr>
          <p:cNvSpPr/>
          <p:nvPr/>
        </p:nvSpPr>
        <p:spPr>
          <a:xfrm>
            <a:off x="8659400" y="2527896"/>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Modern industrial race relations</a:t>
            </a:r>
            <a:endParaRPr kumimoji="1" lang="zh-CN" altLang="en-US" dirty="0">
              <a:latin typeface="Palatino Linotype" panose="02040502050505030304" pitchFamily="18" charset="0"/>
            </a:endParaRPr>
          </a:p>
        </p:txBody>
      </p:sp>
      <p:sp>
        <p:nvSpPr>
          <p:cNvPr id="19" name="下箭头 18">
            <a:extLst>
              <a:ext uri="{FF2B5EF4-FFF2-40B4-BE49-F238E27FC236}">
                <a16:creationId xmlns:a16="http://schemas.microsoft.com/office/drawing/2014/main" id="{F581C5B8-140B-26C0-CC4B-D4C6DB6EE739}"/>
              </a:ext>
            </a:extLst>
          </p:cNvPr>
          <p:cNvSpPr/>
          <p:nvPr/>
        </p:nvSpPr>
        <p:spPr>
          <a:xfrm>
            <a:off x="9963408" y="778950"/>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0" name="下箭头 19">
            <a:extLst>
              <a:ext uri="{FF2B5EF4-FFF2-40B4-BE49-F238E27FC236}">
                <a16:creationId xmlns:a16="http://schemas.microsoft.com/office/drawing/2014/main" id="{2E6FA9A5-13A3-C748-CA77-C319BF71F67D}"/>
              </a:ext>
            </a:extLst>
          </p:cNvPr>
          <p:cNvSpPr/>
          <p:nvPr/>
        </p:nvSpPr>
        <p:spPr>
          <a:xfrm>
            <a:off x="9976471" y="2045062"/>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80ED3DAB-3679-F636-AE60-905B0EA8354B}"/>
              </a:ext>
            </a:extLst>
          </p:cNvPr>
          <p:cNvSpPr txBox="1"/>
          <p:nvPr/>
        </p:nvSpPr>
        <p:spPr>
          <a:xfrm>
            <a:off x="6734444" y="1157942"/>
            <a:ext cx="1123035" cy="369332"/>
          </a:xfrm>
          <a:prstGeom prst="rect">
            <a:avLst/>
          </a:prstGeom>
          <a:noFill/>
        </p:spPr>
        <p:txBody>
          <a:bodyPr wrap="square" rtlCol="0">
            <a:spAutoFit/>
          </a:bodyPr>
          <a:lstStyle/>
          <a:p>
            <a:r>
              <a:rPr kumimoji="1" lang="en-US" altLang="zh-CN" dirty="0">
                <a:latin typeface="Palatino Linotype" panose="02040502050505030304" pitchFamily="18" charset="0"/>
              </a:rPr>
              <a:t>3 stages</a:t>
            </a:r>
            <a:endParaRPr kumimoji="1" lang="zh-CN" altLang="en-US" dirty="0">
              <a:latin typeface="Palatino Linotype" panose="02040502050505030304" pitchFamily="18" charset="0"/>
            </a:endParaRPr>
          </a:p>
        </p:txBody>
      </p:sp>
      <p:sp>
        <p:nvSpPr>
          <p:cNvPr id="26" name="圆角矩形 25">
            <a:extLst>
              <a:ext uri="{FF2B5EF4-FFF2-40B4-BE49-F238E27FC236}">
                <a16:creationId xmlns:a16="http://schemas.microsoft.com/office/drawing/2014/main" id="{B53E8CB8-08DB-0AE5-2CED-96465E3770B9}"/>
              </a:ext>
            </a:extLst>
          </p:cNvPr>
          <p:cNvSpPr/>
          <p:nvPr/>
        </p:nvSpPr>
        <p:spPr>
          <a:xfrm>
            <a:off x="4798560" y="1842867"/>
            <a:ext cx="1490696" cy="646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dirty="0">
                <a:latin typeface="Palatino Linotype" panose="02040502050505030304" pitchFamily="18" charset="0"/>
              </a:rPr>
              <a:t>Racial antagonism</a:t>
            </a:r>
          </a:p>
        </p:txBody>
      </p:sp>
      <p:sp>
        <p:nvSpPr>
          <p:cNvPr id="29" name="圆角矩形 28">
            <a:extLst>
              <a:ext uri="{FF2B5EF4-FFF2-40B4-BE49-F238E27FC236}">
                <a16:creationId xmlns:a16="http://schemas.microsoft.com/office/drawing/2014/main" id="{7C2D6882-61AE-B7FB-B655-FF5046FE7089}"/>
              </a:ext>
            </a:extLst>
          </p:cNvPr>
          <p:cNvSpPr/>
          <p:nvPr/>
        </p:nvSpPr>
        <p:spPr>
          <a:xfrm>
            <a:off x="4798560" y="760210"/>
            <a:ext cx="1487358"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sz="1600" dirty="0">
                <a:latin typeface="Palatino Linotype" panose="02040502050505030304" pitchFamily="18" charset="0"/>
              </a:rPr>
              <a:t>Racial group access to privileges</a:t>
            </a:r>
            <a:endParaRPr kumimoji="1" lang="zh-CN" altLang="en-US" sz="1600" dirty="0">
              <a:latin typeface="Palatino Linotype" panose="02040502050505030304" pitchFamily="18" charset="0"/>
            </a:endParaRPr>
          </a:p>
        </p:txBody>
      </p:sp>
      <p:sp>
        <p:nvSpPr>
          <p:cNvPr id="31" name="左中括号 30">
            <a:extLst>
              <a:ext uri="{FF2B5EF4-FFF2-40B4-BE49-F238E27FC236}">
                <a16:creationId xmlns:a16="http://schemas.microsoft.com/office/drawing/2014/main" id="{2137EB67-C55E-3351-4000-E3391C37F6A7}"/>
              </a:ext>
            </a:extLst>
          </p:cNvPr>
          <p:cNvSpPr/>
          <p:nvPr/>
        </p:nvSpPr>
        <p:spPr>
          <a:xfrm>
            <a:off x="7869380" y="193802"/>
            <a:ext cx="773234" cy="2984061"/>
          </a:xfrm>
          <a:prstGeom prst="lef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cxnSp>
        <p:nvCxnSpPr>
          <p:cNvPr id="33" name="直线连接符 32">
            <a:extLst>
              <a:ext uri="{FF2B5EF4-FFF2-40B4-BE49-F238E27FC236}">
                <a16:creationId xmlns:a16="http://schemas.microsoft.com/office/drawing/2014/main" id="{54F219A7-E878-7A0A-C7C0-2C3BDD4AD027}"/>
              </a:ext>
            </a:extLst>
          </p:cNvPr>
          <p:cNvCxnSpPr>
            <a:cxnSpLocks/>
            <a:stCxn id="14" idx="3"/>
            <a:endCxn id="16" idx="1"/>
          </p:cNvCxnSpPr>
          <p:nvPr/>
        </p:nvCxnSpPr>
        <p:spPr>
          <a:xfrm>
            <a:off x="6618489" y="1634075"/>
            <a:ext cx="2040911"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线箭头连接符 38">
            <a:extLst>
              <a:ext uri="{FF2B5EF4-FFF2-40B4-BE49-F238E27FC236}">
                <a16:creationId xmlns:a16="http://schemas.microsoft.com/office/drawing/2014/main" id="{5CD3F8CB-7DCC-2E1B-05C6-10E6C1FBFBEC}"/>
              </a:ext>
            </a:extLst>
          </p:cNvPr>
          <p:cNvCxnSpPr>
            <a:stCxn id="12" idx="3"/>
            <a:endCxn id="14" idx="1"/>
          </p:cNvCxnSpPr>
          <p:nvPr/>
        </p:nvCxnSpPr>
        <p:spPr>
          <a:xfrm>
            <a:off x="3610605" y="1241697"/>
            <a:ext cx="824572" cy="39237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C2C961E4-0FB3-68F6-81FB-8E2F9D506F4E}"/>
              </a:ext>
            </a:extLst>
          </p:cNvPr>
          <p:cNvCxnSpPr>
            <a:stCxn id="13" idx="3"/>
            <a:endCxn id="14" idx="1"/>
          </p:cNvCxnSpPr>
          <p:nvPr/>
        </p:nvCxnSpPr>
        <p:spPr>
          <a:xfrm flipV="1">
            <a:off x="3610605" y="1634075"/>
            <a:ext cx="824572" cy="570421"/>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44" name="直线箭头连接符 43">
            <a:extLst>
              <a:ext uri="{FF2B5EF4-FFF2-40B4-BE49-F238E27FC236}">
                <a16:creationId xmlns:a16="http://schemas.microsoft.com/office/drawing/2014/main" id="{8906ACB1-E469-9AD6-2BB2-1D4E0C14E9EF}"/>
              </a:ext>
            </a:extLst>
          </p:cNvPr>
          <p:cNvCxnSpPr>
            <a:endCxn id="4" idx="3"/>
          </p:cNvCxnSpPr>
          <p:nvPr/>
        </p:nvCxnSpPr>
        <p:spPr>
          <a:xfrm flipH="1">
            <a:off x="10539547" y="3859877"/>
            <a:ext cx="277431" cy="461666"/>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9EA9DE79-44B4-0D18-8488-E39A1BB66FFA}"/>
              </a:ext>
            </a:extLst>
          </p:cNvPr>
          <p:cNvCxnSpPr>
            <a:stCxn id="7" idx="1"/>
            <a:endCxn id="4" idx="3"/>
          </p:cNvCxnSpPr>
          <p:nvPr/>
        </p:nvCxnSpPr>
        <p:spPr>
          <a:xfrm flipH="1" flipV="1">
            <a:off x="10539547" y="4321543"/>
            <a:ext cx="277431" cy="494244"/>
          </a:xfrm>
          <a:prstGeom prst="straightConnector1">
            <a:avLst/>
          </a:prstGeom>
          <a:ln w="47625">
            <a:tailEnd type="triangle" w="lg" len="lg"/>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A09A2802-79EE-2925-9D40-EBCADE862D97}"/>
              </a:ext>
            </a:extLst>
          </p:cNvPr>
          <p:cNvSpPr txBox="1"/>
          <p:nvPr/>
        </p:nvSpPr>
        <p:spPr>
          <a:xfrm>
            <a:off x="639667" y="3512277"/>
            <a:ext cx="7548097" cy="3046988"/>
          </a:xfrm>
          <a:prstGeom prst="rect">
            <a:avLst/>
          </a:prstGeom>
          <a:noFill/>
        </p:spPr>
        <p:txBody>
          <a:bodyPr wrap="square" rtlCol="0">
            <a:spAutoFit/>
          </a:bodyPr>
          <a:lstStyle/>
          <a:p>
            <a:pPr marL="342900" indent="-342900">
              <a:buFont typeface="Wingdings" pitchFamily="2" charset="2"/>
              <a:buChar char="Ø"/>
            </a:pPr>
            <a:r>
              <a:rPr kumimoji="1" lang="en-US" altLang="zh-CN" sz="2400" dirty="0">
                <a:solidFill>
                  <a:schemeClr val="accent1"/>
                </a:solidFill>
                <a:latin typeface="Iowan Old Style Roman" panose="02040602040506020204" pitchFamily="18" charset="0"/>
              </a:rPr>
              <a:t>Antebellum and early postbellum era</a:t>
            </a:r>
          </a:p>
          <a:p>
            <a:pPr marL="342900" indent="-342900">
              <a:buFont typeface="Wingdings" pitchFamily="2" charset="2"/>
              <a:buChar char="Ø"/>
            </a:pPr>
            <a:r>
              <a:rPr kumimoji="1" lang="en-US" altLang="zh-CN" sz="2400" dirty="0">
                <a:latin typeface="Iowan Old Style Roman" panose="02040602040506020204" pitchFamily="18" charset="0"/>
              </a:rPr>
              <a:t>Nonmanufacturing/plantation economy</a:t>
            </a:r>
          </a:p>
          <a:p>
            <a:pPr marL="342900" indent="-342900">
              <a:buFont typeface="Wingdings" pitchFamily="2" charset="2"/>
              <a:buChar char="Ø"/>
            </a:pPr>
            <a:r>
              <a:rPr kumimoji="1" lang="en-US" altLang="zh-CN" sz="2400" dirty="0">
                <a:latin typeface="Iowan Old Style Roman" panose="02040602040506020204" pitchFamily="18" charset="0"/>
              </a:rPr>
              <a:t>Paternalism: “close symbiotic relationship marked by dominance and subservience”</a:t>
            </a:r>
          </a:p>
          <a:p>
            <a:pPr marL="342900" indent="-342900">
              <a:buFont typeface="Wingdings" pitchFamily="2" charset="2"/>
              <a:buChar char="Ø"/>
            </a:pPr>
            <a:r>
              <a:rPr kumimoji="1" lang="en-US" altLang="zh-CN" sz="2400" dirty="0">
                <a:latin typeface="Iowan Old Style Roman" panose="02040602040506020204" pitchFamily="18" charset="0"/>
              </a:rPr>
              <a:t>White aristocracy (eco, judicial power, norms)</a:t>
            </a:r>
          </a:p>
          <a:p>
            <a:pPr marL="800100" lvl="1" indent="-342900">
              <a:buFont typeface="Wingdings" pitchFamily="2" charset="2"/>
              <a:buChar char="Ø"/>
            </a:pPr>
            <a:r>
              <a:rPr kumimoji="1" lang="en-US" altLang="zh-CN" sz="2400" dirty="0">
                <a:latin typeface="Iowan Old Style Roman" panose="02040602040506020204" pitchFamily="18" charset="0"/>
              </a:rPr>
              <a:t>exploitation</a:t>
            </a:r>
          </a:p>
          <a:p>
            <a:pPr marL="342900" indent="-342900">
              <a:buFont typeface="Wingdings" pitchFamily="2" charset="2"/>
              <a:buChar char="Ø"/>
            </a:pPr>
            <a:r>
              <a:rPr kumimoji="1" lang="en-US" altLang="zh-CN" sz="2400" dirty="0">
                <a:solidFill>
                  <a:schemeClr val="accent2"/>
                </a:solidFill>
                <a:latin typeface="Iowan Old Style Roman" panose="02040602040506020204" pitchFamily="18" charset="0"/>
              </a:rPr>
              <a:t>No complex division of labor, weak white workers</a:t>
            </a:r>
          </a:p>
          <a:p>
            <a:pPr marL="800100" lvl="1" indent="-342900">
              <a:buFont typeface="Wingdings" pitchFamily="2" charset="2"/>
              <a:buChar char="Ø"/>
            </a:pPr>
            <a:r>
              <a:rPr kumimoji="1" lang="en-US" altLang="zh-CN" sz="2400" dirty="0">
                <a:latin typeface="Iowan Old Style Roman" panose="02040602040506020204" pitchFamily="18" charset="0"/>
              </a:rPr>
              <a:t>segregation, ideological racism</a:t>
            </a:r>
            <a:r>
              <a:rPr kumimoji="1" lang="zh-CN" altLang="en-US" sz="2400" dirty="0">
                <a:latin typeface="Iowan Old Style Roman" panose="02040602040506020204" pitchFamily="18" charset="0"/>
              </a:rPr>
              <a:t>可以但没必要</a:t>
            </a:r>
          </a:p>
        </p:txBody>
      </p:sp>
      <p:sp>
        <p:nvSpPr>
          <p:cNvPr id="3" name="文本框 2">
            <a:extLst>
              <a:ext uri="{FF2B5EF4-FFF2-40B4-BE49-F238E27FC236}">
                <a16:creationId xmlns:a16="http://schemas.microsoft.com/office/drawing/2014/main" id="{12A7FFF5-8DAC-A90C-1F38-583D558406B8}"/>
              </a:ext>
            </a:extLst>
          </p:cNvPr>
          <p:cNvSpPr txBox="1"/>
          <p:nvPr/>
        </p:nvSpPr>
        <p:spPr>
          <a:xfrm>
            <a:off x="2048720" y="2835797"/>
            <a:ext cx="1561886" cy="523220"/>
          </a:xfrm>
          <a:prstGeom prst="rect">
            <a:avLst/>
          </a:prstGeom>
          <a:noFill/>
        </p:spPr>
        <p:txBody>
          <a:bodyPr wrap="square" rtlCol="0">
            <a:spAutoFit/>
          </a:bodyPr>
          <a:lstStyle/>
          <a:p>
            <a:r>
              <a:rPr kumimoji="1" lang="en-US" altLang="zh-CN" sz="2800" dirty="0">
                <a:solidFill>
                  <a:srgbClr val="FF0000"/>
                </a:solidFill>
                <a:latin typeface="Iowan Old Style Roman" panose="02040602040506020204" pitchFamily="18" charset="0"/>
              </a:rPr>
              <a:t>Stage 1</a:t>
            </a:r>
            <a:endParaRPr kumimoji="1" lang="zh-CN" altLang="en-US" sz="2800"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3652295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a:extLst>
              <a:ext uri="{FF2B5EF4-FFF2-40B4-BE49-F238E27FC236}">
                <a16:creationId xmlns:a16="http://schemas.microsoft.com/office/drawing/2014/main" id="{9446AC59-EF01-C19E-3D89-6BAED8AD4178}"/>
              </a:ext>
            </a:extLst>
          </p:cNvPr>
          <p:cNvSpPr/>
          <p:nvPr/>
        </p:nvSpPr>
        <p:spPr>
          <a:xfrm>
            <a:off x="8465195" y="2487547"/>
            <a:ext cx="3449374" cy="2747783"/>
          </a:xfrm>
          <a:prstGeom prst="roundRect">
            <a:avLst>
              <a:gd name="adj" fmla="val 1164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FD9567F3-5420-97A8-277B-5954A7F3BBB6}"/>
              </a:ext>
            </a:extLst>
          </p:cNvPr>
          <p:cNvSpPr txBox="1"/>
          <p:nvPr/>
        </p:nvSpPr>
        <p:spPr>
          <a:xfrm>
            <a:off x="957262" y="0"/>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Wilson (1978)</a:t>
            </a:r>
          </a:p>
          <a:p>
            <a:r>
              <a:rPr kumimoji="1" lang="en-US" altLang="zh-CN" b="1" dirty="0">
                <a:latin typeface="Iowan Old Style Roman" panose="02040602040506020204" pitchFamily="18" charset="0"/>
              </a:rPr>
              <a:t>The Declining Significance of Race</a:t>
            </a:r>
          </a:p>
        </p:txBody>
      </p:sp>
      <p:sp>
        <p:nvSpPr>
          <p:cNvPr id="28" name="文本框 27">
            <a:extLst>
              <a:ext uri="{FF2B5EF4-FFF2-40B4-BE49-F238E27FC236}">
                <a16:creationId xmlns:a16="http://schemas.microsoft.com/office/drawing/2014/main" id="{46263973-D1A4-16C0-C2E5-0107C818EFB0}"/>
              </a:ext>
            </a:extLst>
          </p:cNvPr>
          <p:cNvSpPr txBox="1"/>
          <p:nvPr/>
        </p:nvSpPr>
        <p:spPr>
          <a:xfrm>
            <a:off x="100012" y="0"/>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A3</a:t>
            </a:r>
            <a:endParaRPr kumimoji="1" lang="zh-CN" altLang="en-US" sz="3600" b="1" dirty="0">
              <a:solidFill>
                <a:srgbClr val="FF0000"/>
              </a:solidFill>
              <a:latin typeface="Iowan Old Style Roman" panose="02040602040506020204" pitchFamily="18" charset="0"/>
            </a:endParaRPr>
          </a:p>
        </p:txBody>
      </p:sp>
      <p:sp>
        <p:nvSpPr>
          <p:cNvPr id="4" name="文本框 3">
            <a:extLst>
              <a:ext uri="{FF2B5EF4-FFF2-40B4-BE49-F238E27FC236}">
                <a16:creationId xmlns:a16="http://schemas.microsoft.com/office/drawing/2014/main" id="{4AF6CA20-2594-C696-77A6-633B12698246}"/>
              </a:ext>
            </a:extLst>
          </p:cNvPr>
          <p:cNvSpPr txBox="1"/>
          <p:nvPr/>
        </p:nvSpPr>
        <p:spPr>
          <a:xfrm>
            <a:off x="8564044" y="4090710"/>
            <a:ext cx="1975503" cy="461665"/>
          </a:xfrm>
          <a:prstGeom prst="rect">
            <a:avLst/>
          </a:prstGeom>
          <a:noFill/>
        </p:spPr>
        <p:txBody>
          <a:bodyPr wrap="square" rtlCol="0">
            <a:spAutoFit/>
          </a:bodyPr>
          <a:lstStyle/>
          <a:p>
            <a:r>
              <a:rPr kumimoji="1" lang="en-US" altLang="zh-CN" sz="2400" dirty="0">
                <a:latin typeface="Palatino Linotype" panose="02040502050505030304" pitchFamily="18" charset="0"/>
              </a:rPr>
              <a:t>Life Chances</a:t>
            </a:r>
            <a:endParaRPr kumimoji="1" lang="zh-CN" altLang="en-US" sz="2400" dirty="0">
              <a:latin typeface="Palatino Linotype" panose="02040502050505030304" pitchFamily="18" charset="0"/>
            </a:endParaRPr>
          </a:p>
        </p:txBody>
      </p:sp>
      <p:sp>
        <p:nvSpPr>
          <p:cNvPr id="6" name="文本框 5">
            <a:extLst>
              <a:ext uri="{FF2B5EF4-FFF2-40B4-BE49-F238E27FC236}">
                <a16:creationId xmlns:a16="http://schemas.microsoft.com/office/drawing/2014/main" id="{2822F72F-3F3D-17C3-8B1D-CD6283CD1CD9}"/>
              </a:ext>
            </a:extLst>
          </p:cNvPr>
          <p:cNvSpPr txBox="1"/>
          <p:nvPr/>
        </p:nvSpPr>
        <p:spPr>
          <a:xfrm>
            <a:off x="10816978" y="3629045"/>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race</a:t>
            </a:r>
            <a:endParaRPr kumimoji="1" lang="zh-CN" altLang="en-US" sz="2400" dirty="0">
              <a:latin typeface="Palatino Linotype" panose="02040502050505030304" pitchFamily="18" charset="0"/>
            </a:endParaRPr>
          </a:p>
        </p:txBody>
      </p:sp>
      <p:sp>
        <p:nvSpPr>
          <p:cNvPr id="7" name="文本框 6">
            <a:extLst>
              <a:ext uri="{FF2B5EF4-FFF2-40B4-BE49-F238E27FC236}">
                <a16:creationId xmlns:a16="http://schemas.microsoft.com/office/drawing/2014/main" id="{32312550-BE47-7203-9297-53B45AB2870C}"/>
              </a:ext>
            </a:extLst>
          </p:cNvPr>
          <p:cNvSpPr txBox="1"/>
          <p:nvPr/>
        </p:nvSpPr>
        <p:spPr>
          <a:xfrm>
            <a:off x="10816978" y="4584954"/>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class</a:t>
            </a:r>
            <a:endParaRPr kumimoji="1" lang="zh-CN" altLang="en-US" sz="2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C8B69241-FDCA-2231-6DAD-A7FE58798CF4}"/>
              </a:ext>
            </a:extLst>
          </p:cNvPr>
          <p:cNvSpPr/>
          <p:nvPr/>
        </p:nvSpPr>
        <p:spPr>
          <a:xfrm>
            <a:off x="566959" y="882468"/>
            <a:ext cx="3043646" cy="718457"/>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en-US" altLang="zh-CN" dirty="0">
                <a:latin typeface="Palatino Linotype" panose="02040502050505030304" pitchFamily="18" charset="0"/>
              </a:rPr>
              <a:t>The Economy</a:t>
            </a:r>
          </a:p>
          <a:p>
            <a:pPr algn="ctr"/>
            <a:r>
              <a:rPr kumimoji="1" lang="en-US" altLang="zh-CN" dirty="0">
                <a:latin typeface="Palatino Linotype" panose="02040502050505030304" pitchFamily="18" charset="0"/>
              </a:rPr>
              <a:t>(The system of production)</a:t>
            </a:r>
            <a:endParaRPr kumimoji="1" lang="zh-CN" altLang="en-US" dirty="0">
              <a:latin typeface="Palatino Linotype" panose="02040502050505030304" pitchFamily="18" charset="0"/>
            </a:endParaRPr>
          </a:p>
        </p:txBody>
      </p:sp>
      <p:sp>
        <p:nvSpPr>
          <p:cNvPr id="13" name="圆角矩形 12">
            <a:extLst>
              <a:ext uri="{FF2B5EF4-FFF2-40B4-BE49-F238E27FC236}">
                <a16:creationId xmlns:a16="http://schemas.microsoft.com/office/drawing/2014/main" id="{F430EAA8-21B3-6390-D3A3-4113D1255A5D}"/>
              </a:ext>
            </a:extLst>
          </p:cNvPr>
          <p:cNvSpPr/>
          <p:nvPr/>
        </p:nvSpPr>
        <p:spPr>
          <a:xfrm>
            <a:off x="566959" y="1845267"/>
            <a:ext cx="3043646"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The polity</a:t>
            </a:r>
          </a:p>
          <a:p>
            <a:pPr algn="ctr"/>
            <a:r>
              <a:rPr kumimoji="1" lang="en-US" altLang="zh-CN" dirty="0">
                <a:latin typeface="Palatino Linotype" panose="02040502050505030304" pitchFamily="18" charset="0"/>
              </a:rPr>
              <a:t>(The laws and policies)</a:t>
            </a:r>
            <a:endParaRPr kumimoji="1" lang="zh-CN" altLang="en-US" dirty="0">
              <a:latin typeface="Palatino Linotype" panose="02040502050505030304" pitchFamily="18" charset="0"/>
            </a:endParaRPr>
          </a:p>
        </p:txBody>
      </p:sp>
      <p:sp>
        <p:nvSpPr>
          <p:cNvPr id="14" name="圆角矩形 13">
            <a:extLst>
              <a:ext uri="{FF2B5EF4-FFF2-40B4-BE49-F238E27FC236}">
                <a16:creationId xmlns:a16="http://schemas.microsoft.com/office/drawing/2014/main" id="{ED6EF4D6-C7A7-2FCC-7419-E7825877D092}"/>
              </a:ext>
            </a:extLst>
          </p:cNvPr>
          <p:cNvSpPr/>
          <p:nvPr/>
        </p:nvSpPr>
        <p:spPr>
          <a:xfrm>
            <a:off x="4435177" y="628251"/>
            <a:ext cx="2183312" cy="20116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Race relations</a:t>
            </a:r>
            <a:endParaRPr kumimoji="1" lang="zh-CN" altLang="en-US" dirty="0">
              <a:latin typeface="Palatino Linotype" panose="02040502050505030304" pitchFamily="18" charset="0"/>
            </a:endParaRPr>
          </a:p>
        </p:txBody>
      </p:sp>
      <p:sp>
        <p:nvSpPr>
          <p:cNvPr id="15" name="圆角矩形 14">
            <a:extLst>
              <a:ext uri="{FF2B5EF4-FFF2-40B4-BE49-F238E27FC236}">
                <a16:creationId xmlns:a16="http://schemas.microsoft.com/office/drawing/2014/main" id="{95FF99F9-4492-DA50-4913-D57BD2F47360}"/>
              </a:ext>
            </a:extLst>
          </p:cNvPr>
          <p:cNvSpPr/>
          <p:nvPr/>
        </p:nvSpPr>
        <p:spPr>
          <a:xfrm>
            <a:off x="8659400" y="43240"/>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Preindustrial race relations</a:t>
            </a:r>
            <a:endParaRPr kumimoji="1" lang="zh-CN" altLang="en-US" dirty="0">
              <a:latin typeface="Palatino Linotype" panose="02040502050505030304" pitchFamily="18" charset="0"/>
            </a:endParaRPr>
          </a:p>
        </p:txBody>
      </p:sp>
      <p:sp>
        <p:nvSpPr>
          <p:cNvPr id="16" name="圆角矩形 15">
            <a:extLst>
              <a:ext uri="{FF2B5EF4-FFF2-40B4-BE49-F238E27FC236}">
                <a16:creationId xmlns:a16="http://schemas.microsoft.com/office/drawing/2014/main" id="{B96EA22F-5507-F970-80EB-9509C29037AD}"/>
              </a:ext>
            </a:extLst>
          </p:cNvPr>
          <p:cNvSpPr/>
          <p:nvPr/>
        </p:nvSpPr>
        <p:spPr>
          <a:xfrm>
            <a:off x="8659400" y="1274846"/>
            <a:ext cx="3067493" cy="7184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Industrial race relations</a:t>
            </a:r>
            <a:endParaRPr kumimoji="1" lang="zh-CN" altLang="en-US"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7C5DA723-7528-AF61-4B66-266A633B3D33}"/>
              </a:ext>
            </a:extLst>
          </p:cNvPr>
          <p:cNvSpPr/>
          <p:nvPr/>
        </p:nvSpPr>
        <p:spPr>
          <a:xfrm>
            <a:off x="8659400" y="2527896"/>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Modern industrial race relations</a:t>
            </a:r>
            <a:endParaRPr kumimoji="1" lang="zh-CN" altLang="en-US" dirty="0">
              <a:latin typeface="Palatino Linotype" panose="02040502050505030304" pitchFamily="18" charset="0"/>
            </a:endParaRPr>
          </a:p>
        </p:txBody>
      </p:sp>
      <p:sp>
        <p:nvSpPr>
          <p:cNvPr id="19" name="下箭头 18">
            <a:extLst>
              <a:ext uri="{FF2B5EF4-FFF2-40B4-BE49-F238E27FC236}">
                <a16:creationId xmlns:a16="http://schemas.microsoft.com/office/drawing/2014/main" id="{F581C5B8-140B-26C0-CC4B-D4C6DB6EE739}"/>
              </a:ext>
            </a:extLst>
          </p:cNvPr>
          <p:cNvSpPr/>
          <p:nvPr/>
        </p:nvSpPr>
        <p:spPr>
          <a:xfrm>
            <a:off x="9963408" y="778950"/>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0" name="下箭头 19">
            <a:extLst>
              <a:ext uri="{FF2B5EF4-FFF2-40B4-BE49-F238E27FC236}">
                <a16:creationId xmlns:a16="http://schemas.microsoft.com/office/drawing/2014/main" id="{2E6FA9A5-13A3-C748-CA77-C319BF71F67D}"/>
              </a:ext>
            </a:extLst>
          </p:cNvPr>
          <p:cNvSpPr/>
          <p:nvPr/>
        </p:nvSpPr>
        <p:spPr>
          <a:xfrm>
            <a:off x="9976471" y="2045062"/>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80ED3DAB-3679-F636-AE60-905B0EA8354B}"/>
              </a:ext>
            </a:extLst>
          </p:cNvPr>
          <p:cNvSpPr txBox="1"/>
          <p:nvPr/>
        </p:nvSpPr>
        <p:spPr>
          <a:xfrm>
            <a:off x="6734444" y="1157942"/>
            <a:ext cx="1123035" cy="369332"/>
          </a:xfrm>
          <a:prstGeom prst="rect">
            <a:avLst/>
          </a:prstGeom>
          <a:noFill/>
        </p:spPr>
        <p:txBody>
          <a:bodyPr wrap="square" rtlCol="0">
            <a:spAutoFit/>
          </a:bodyPr>
          <a:lstStyle/>
          <a:p>
            <a:r>
              <a:rPr kumimoji="1" lang="en-US" altLang="zh-CN" dirty="0">
                <a:latin typeface="Palatino Linotype" panose="02040502050505030304" pitchFamily="18" charset="0"/>
              </a:rPr>
              <a:t>3 stages</a:t>
            </a:r>
            <a:endParaRPr kumimoji="1" lang="zh-CN" altLang="en-US" dirty="0">
              <a:latin typeface="Palatino Linotype" panose="02040502050505030304" pitchFamily="18" charset="0"/>
            </a:endParaRPr>
          </a:p>
        </p:txBody>
      </p:sp>
      <p:sp>
        <p:nvSpPr>
          <p:cNvPr id="26" name="圆角矩形 25">
            <a:extLst>
              <a:ext uri="{FF2B5EF4-FFF2-40B4-BE49-F238E27FC236}">
                <a16:creationId xmlns:a16="http://schemas.microsoft.com/office/drawing/2014/main" id="{B53E8CB8-08DB-0AE5-2CED-96465E3770B9}"/>
              </a:ext>
            </a:extLst>
          </p:cNvPr>
          <p:cNvSpPr/>
          <p:nvPr/>
        </p:nvSpPr>
        <p:spPr>
          <a:xfrm>
            <a:off x="4798560" y="1842867"/>
            <a:ext cx="1490696" cy="646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dirty="0">
                <a:latin typeface="Palatino Linotype" panose="02040502050505030304" pitchFamily="18" charset="0"/>
              </a:rPr>
              <a:t>Racial antagonism</a:t>
            </a:r>
          </a:p>
        </p:txBody>
      </p:sp>
      <p:sp>
        <p:nvSpPr>
          <p:cNvPr id="29" name="圆角矩形 28">
            <a:extLst>
              <a:ext uri="{FF2B5EF4-FFF2-40B4-BE49-F238E27FC236}">
                <a16:creationId xmlns:a16="http://schemas.microsoft.com/office/drawing/2014/main" id="{7C2D6882-61AE-B7FB-B655-FF5046FE7089}"/>
              </a:ext>
            </a:extLst>
          </p:cNvPr>
          <p:cNvSpPr/>
          <p:nvPr/>
        </p:nvSpPr>
        <p:spPr>
          <a:xfrm>
            <a:off x="4798560" y="760210"/>
            <a:ext cx="1487358"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sz="1600" dirty="0">
                <a:latin typeface="Palatino Linotype" panose="02040502050505030304" pitchFamily="18" charset="0"/>
              </a:rPr>
              <a:t>Racial group access to privileges</a:t>
            </a:r>
            <a:endParaRPr kumimoji="1" lang="zh-CN" altLang="en-US" sz="1600" dirty="0">
              <a:latin typeface="Palatino Linotype" panose="02040502050505030304" pitchFamily="18" charset="0"/>
            </a:endParaRPr>
          </a:p>
        </p:txBody>
      </p:sp>
      <p:sp>
        <p:nvSpPr>
          <p:cNvPr id="31" name="左中括号 30">
            <a:extLst>
              <a:ext uri="{FF2B5EF4-FFF2-40B4-BE49-F238E27FC236}">
                <a16:creationId xmlns:a16="http://schemas.microsoft.com/office/drawing/2014/main" id="{2137EB67-C55E-3351-4000-E3391C37F6A7}"/>
              </a:ext>
            </a:extLst>
          </p:cNvPr>
          <p:cNvSpPr/>
          <p:nvPr/>
        </p:nvSpPr>
        <p:spPr>
          <a:xfrm>
            <a:off x="7869380" y="193802"/>
            <a:ext cx="773234" cy="2984061"/>
          </a:xfrm>
          <a:prstGeom prst="lef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cxnSp>
        <p:nvCxnSpPr>
          <p:cNvPr id="33" name="直线连接符 32">
            <a:extLst>
              <a:ext uri="{FF2B5EF4-FFF2-40B4-BE49-F238E27FC236}">
                <a16:creationId xmlns:a16="http://schemas.microsoft.com/office/drawing/2014/main" id="{54F219A7-E878-7A0A-C7C0-2C3BDD4AD027}"/>
              </a:ext>
            </a:extLst>
          </p:cNvPr>
          <p:cNvCxnSpPr>
            <a:cxnSpLocks/>
            <a:stCxn id="14" idx="3"/>
            <a:endCxn id="16" idx="1"/>
          </p:cNvCxnSpPr>
          <p:nvPr/>
        </p:nvCxnSpPr>
        <p:spPr>
          <a:xfrm>
            <a:off x="6618489" y="1634075"/>
            <a:ext cx="2040911"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线箭头连接符 38">
            <a:extLst>
              <a:ext uri="{FF2B5EF4-FFF2-40B4-BE49-F238E27FC236}">
                <a16:creationId xmlns:a16="http://schemas.microsoft.com/office/drawing/2014/main" id="{5CD3F8CB-7DCC-2E1B-05C6-10E6C1FBFBEC}"/>
              </a:ext>
            </a:extLst>
          </p:cNvPr>
          <p:cNvCxnSpPr>
            <a:stCxn id="12" idx="3"/>
            <a:endCxn id="14" idx="1"/>
          </p:cNvCxnSpPr>
          <p:nvPr/>
        </p:nvCxnSpPr>
        <p:spPr>
          <a:xfrm>
            <a:off x="3610605" y="1241697"/>
            <a:ext cx="824572" cy="39237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C2C961E4-0FB3-68F6-81FB-8E2F9D506F4E}"/>
              </a:ext>
            </a:extLst>
          </p:cNvPr>
          <p:cNvCxnSpPr>
            <a:stCxn id="13" idx="3"/>
            <a:endCxn id="14" idx="1"/>
          </p:cNvCxnSpPr>
          <p:nvPr/>
        </p:nvCxnSpPr>
        <p:spPr>
          <a:xfrm flipV="1">
            <a:off x="3610605" y="1634075"/>
            <a:ext cx="824572" cy="570421"/>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44" name="直线箭头连接符 43">
            <a:extLst>
              <a:ext uri="{FF2B5EF4-FFF2-40B4-BE49-F238E27FC236}">
                <a16:creationId xmlns:a16="http://schemas.microsoft.com/office/drawing/2014/main" id="{8906ACB1-E469-9AD6-2BB2-1D4E0C14E9EF}"/>
              </a:ext>
            </a:extLst>
          </p:cNvPr>
          <p:cNvCxnSpPr>
            <a:endCxn id="4" idx="3"/>
          </p:cNvCxnSpPr>
          <p:nvPr/>
        </p:nvCxnSpPr>
        <p:spPr>
          <a:xfrm flipH="1">
            <a:off x="10539547" y="3859877"/>
            <a:ext cx="277431" cy="461666"/>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9EA9DE79-44B4-0D18-8488-E39A1BB66FFA}"/>
              </a:ext>
            </a:extLst>
          </p:cNvPr>
          <p:cNvCxnSpPr>
            <a:stCxn id="7" idx="1"/>
            <a:endCxn id="4" idx="3"/>
          </p:cNvCxnSpPr>
          <p:nvPr/>
        </p:nvCxnSpPr>
        <p:spPr>
          <a:xfrm flipH="1" flipV="1">
            <a:off x="10539547" y="4321543"/>
            <a:ext cx="277431" cy="494244"/>
          </a:xfrm>
          <a:prstGeom prst="straightConnector1">
            <a:avLst/>
          </a:prstGeom>
          <a:ln w="47625">
            <a:tailEnd type="triangle" w="lg" len="lg"/>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A09A2802-79EE-2925-9D40-EBCADE862D97}"/>
              </a:ext>
            </a:extLst>
          </p:cNvPr>
          <p:cNvSpPr txBox="1"/>
          <p:nvPr/>
        </p:nvSpPr>
        <p:spPr>
          <a:xfrm>
            <a:off x="639667" y="3512277"/>
            <a:ext cx="7548097" cy="3785652"/>
          </a:xfrm>
          <a:prstGeom prst="rect">
            <a:avLst/>
          </a:prstGeom>
          <a:noFill/>
        </p:spPr>
        <p:txBody>
          <a:bodyPr wrap="square" rtlCol="0">
            <a:spAutoFit/>
          </a:bodyPr>
          <a:lstStyle/>
          <a:p>
            <a:pPr marL="342900" indent="-342900">
              <a:buFont typeface="Wingdings" pitchFamily="2" charset="2"/>
              <a:buChar char="Ø"/>
            </a:pPr>
            <a:r>
              <a:rPr kumimoji="1" lang="en-US" altLang="zh-CN" sz="2400" dirty="0">
                <a:solidFill>
                  <a:schemeClr val="accent1"/>
                </a:solidFill>
                <a:latin typeface="Iowan Old Style Roman" panose="02040602040506020204" pitchFamily="18" charset="0"/>
              </a:rPr>
              <a:t>Late 19</a:t>
            </a:r>
            <a:r>
              <a:rPr kumimoji="1" lang="en-US" altLang="zh-CN" sz="2400" baseline="30000" dirty="0">
                <a:solidFill>
                  <a:schemeClr val="accent1"/>
                </a:solidFill>
                <a:latin typeface="Iowan Old Style Roman" panose="02040602040506020204" pitchFamily="18" charset="0"/>
              </a:rPr>
              <a:t>th</a:t>
            </a:r>
            <a:r>
              <a:rPr kumimoji="1" lang="en-US" altLang="zh-CN" sz="2400" dirty="0">
                <a:solidFill>
                  <a:schemeClr val="accent1"/>
                </a:solidFill>
                <a:latin typeface="Iowan Old Style Roman" panose="02040602040506020204" pitchFamily="18" charset="0"/>
              </a:rPr>
              <a:t> C - early 20</a:t>
            </a:r>
            <a:r>
              <a:rPr kumimoji="1" lang="en-US" altLang="zh-CN" sz="2400" baseline="30000" dirty="0">
                <a:solidFill>
                  <a:schemeClr val="accent1"/>
                </a:solidFill>
                <a:latin typeface="Iowan Old Style Roman" panose="02040602040506020204" pitchFamily="18" charset="0"/>
              </a:rPr>
              <a:t>th</a:t>
            </a:r>
            <a:r>
              <a:rPr kumimoji="1" lang="en-US" altLang="zh-CN" sz="2400" dirty="0">
                <a:solidFill>
                  <a:schemeClr val="accent1"/>
                </a:solidFill>
                <a:latin typeface="Iowan Old Style Roman" panose="02040602040506020204" pitchFamily="18" charset="0"/>
              </a:rPr>
              <a:t> C</a:t>
            </a:r>
          </a:p>
          <a:p>
            <a:pPr marL="342900" indent="-342900">
              <a:buFont typeface="Wingdings" pitchFamily="2" charset="2"/>
              <a:buChar char="Ø"/>
            </a:pPr>
            <a:r>
              <a:rPr kumimoji="1" lang="en-US" altLang="zh-CN" sz="2400" dirty="0">
                <a:latin typeface="Iowan Old Style Roman" panose="02040602040506020204" pitchFamily="18" charset="0"/>
              </a:rPr>
              <a:t>Industrial capitalism, Competition</a:t>
            </a:r>
          </a:p>
          <a:p>
            <a:pPr marL="342900" indent="-342900">
              <a:buFont typeface="Wingdings" pitchFamily="2" charset="2"/>
              <a:buChar char="Ø"/>
            </a:pPr>
            <a:r>
              <a:rPr kumimoji="1" lang="en-US" altLang="zh-CN" sz="2400" dirty="0">
                <a:solidFill>
                  <a:schemeClr val="accent2"/>
                </a:solidFill>
                <a:latin typeface="Iowan Old Style Roman" panose="02040602040506020204" pitchFamily="18" charset="0"/>
              </a:rPr>
              <a:t>Complex division of labor, Stronger working class</a:t>
            </a:r>
          </a:p>
          <a:p>
            <a:pPr marL="800100" lvl="1" indent="-342900">
              <a:buFont typeface="Wingdings" pitchFamily="2" charset="2"/>
              <a:buChar char="Ø"/>
            </a:pPr>
            <a:r>
              <a:rPr kumimoji="1" lang="en-US" altLang="zh-CN" sz="2400" dirty="0">
                <a:latin typeface="Iowan Old Style Roman" panose="02040602040506020204" pitchFamily="18" charset="0"/>
              </a:rPr>
              <a:t>Jim Crow segregation, ideological racism</a:t>
            </a:r>
          </a:p>
          <a:p>
            <a:pPr marL="800100" lvl="1" indent="-342900">
              <a:buFont typeface="Wingdings" pitchFamily="2" charset="2"/>
              <a:buChar char="Ø"/>
            </a:pPr>
            <a:r>
              <a:rPr kumimoji="1" lang="en-US" altLang="zh-CN" sz="2400" dirty="0">
                <a:latin typeface="Iowan Old Style Roman" panose="02040602040506020204" pitchFamily="18" charset="0"/>
              </a:rPr>
              <a:t>Economic power translated into political power</a:t>
            </a:r>
          </a:p>
          <a:p>
            <a:pPr marL="800100" lvl="1" indent="-342900">
              <a:buFont typeface="Wingdings" pitchFamily="2" charset="2"/>
              <a:buChar char="Ø"/>
            </a:pPr>
            <a:r>
              <a:rPr kumimoji="1" lang="en-US" altLang="zh-CN" sz="2400" dirty="0">
                <a:solidFill>
                  <a:schemeClr val="accent1"/>
                </a:solidFill>
                <a:latin typeface="Iowan Old Style Roman" panose="02040602040506020204" pitchFamily="18" charset="0"/>
              </a:rPr>
              <a:t>Brazil</a:t>
            </a:r>
            <a:r>
              <a:rPr kumimoji="1" lang="en-US" altLang="zh-CN" sz="2400" dirty="0">
                <a:latin typeface="Iowan Old Style Roman" panose="02040602040506020204" pitchFamily="18" charset="0"/>
              </a:rPr>
              <a:t> vs US</a:t>
            </a:r>
          </a:p>
          <a:p>
            <a:pPr marL="1257300" lvl="2" indent="-342900">
              <a:buFont typeface="Wingdings" pitchFamily="2" charset="2"/>
              <a:buChar char="Ø"/>
            </a:pPr>
            <a:r>
              <a:rPr kumimoji="1" lang="en-US" altLang="zh-CN" sz="2400" dirty="0">
                <a:latin typeface="Iowan Old Style Roman" panose="02040602040506020204" pitchFamily="18" charset="0"/>
              </a:rPr>
              <a:t>Two class society</a:t>
            </a:r>
          </a:p>
          <a:p>
            <a:pPr marL="1257300" lvl="2" indent="-342900">
              <a:buFont typeface="Wingdings" pitchFamily="2" charset="2"/>
              <a:buChar char="Ø"/>
            </a:pPr>
            <a:r>
              <a:rPr kumimoji="1" lang="en-US" altLang="zh-CN" sz="2400" dirty="0">
                <a:latin typeface="Iowan Old Style Roman" panose="02040602040506020204" pitchFamily="18" charset="0"/>
              </a:rPr>
              <a:t>Slower industrialization, </a:t>
            </a:r>
          </a:p>
          <a:p>
            <a:pPr marL="1257300" lvl="2" indent="-342900">
              <a:buFont typeface="Wingdings" pitchFamily="2" charset="2"/>
              <a:buChar char="Ø"/>
            </a:pPr>
            <a:r>
              <a:rPr kumimoji="1" lang="en-US" altLang="zh-CN" sz="2400" dirty="0">
                <a:latin typeface="Iowan Old Style Roman" panose="02040602040506020204" pitchFamily="18" charset="0"/>
              </a:rPr>
              <a:t>low mobility</a:t>
            </a:r>
          </a:p>
          <a:p>
            <a:pPr marL="1257300" lvl="2" indent="-342900">
              <a:buFont typeface="Wingdings" pitchFamily="2" charset="2"/>
              <a:buChar char="Ø"/>
            </a:pPr>
            <a:endParaRPr kumimoji="1" lang="zh-CN" altLang="en-US" sz="24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AFBD866F-58DC-5F26-351F-91E1BDA4DB48}"/>
              </a:ext>
            </a:extLst>
          </p:cNvPr>
          <p:cNvSpPr txBox="1"/>
          <p:nvPr/>
        </p:nvSpPr>
        <p:spPr>
          <a:xfrm>
            <a:off x="2048720" y="2835797"/>
            <a:ext cx="1561886" cy="523220"/>
          </a:xfrm>
          <a:prstGeom prst="rect">
            <a:avLst/>
          </a:prstGeom>
          <a:noFill/>
        </p:spPr>
        <p:txBody>
          <a:bodyPr wrap="square" rtlCol="0">
            <a:spAutoFit/>
          </a:bodyPr>
          <a:lstStyle/>
          <a:p>
            <a:r>
              <a:rPr kumimoji="1" lang="en-US" altLang="zh-CN" sz="2800" dirty="0">
                <a:solidFill>
                  <a:srgbClr val="FF0000"/>
                </a:solidFill>
                <a:latin typeface="Iowan Old Style Roman" panose="02040602040506020204" pitchFamily="18" charset="0"/>
              </a:rPr>
              <a:t>Stage 2</a:t>
            </a:r>
            <a:endParaRPr kumimoji="1" lang="zh-CN" altLang="en-US" sz="2800"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434895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a:extLst>
              <a:ext uri="{FF2B5EF4-FFF2-40B4-BE49-F238E27FC236}">
                <a16:creationId xmlns:a16="http://schemas.microsoft.com/office/drawing/2014/main" id="{9446AC59-EF01-C19E-3D89-6BAED8AD4178}"/>
              </a:ext>
            </a:extLst>
          </p:cNvPr>
          <p:cNvSpPr/>
          <p:nvPr/>
        </p:nvSpPr>
        <p:spPr>
          <a:xfrm>
            <a:off x="8465195" y="2487547"/>
            <a:ext cx="3449374" cy="2747783"/>
          </a:xfrm>
          <a:prstGeom prst="roundRect">
            <a:avLst>
              <a:gd name="adj" fmla="val 1164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FD9567F3-5420-97A8-277B-5954A7F3BBB6}"/>
              </a:ext>
            </a:extLst>
          </p:cNvPr>
          <p:cNvSpPr txBox="1"/>
          <p:nvPr/>
        </p:nvSpPr>
        <p:spPr>
          <a:xfrm>
            <a:off x="957262" y="0"/>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Wilson (1978)</a:t>
            </a:r>
          </a:p>
          <a:p>
            <a:r>
              <a:rPr kumimoji="1" lang="en-US" altLang="zh-CN" b="1" dirty="0">
                <a:latin typeface="Iowan Old Style Roman" panose="02040602040506020204" pitchFamily="18" charset="0"/>
              </a:rPr>
              <a:t>The Declining Significance of Race</a:t>
            </a:r>
          </a:p>
        </p:txBody>
      </p:sp>
      <p:sp>
        <p:nvSpPr>
          <p:cNvPr id="28" name="文本框 27">
            <a:extLst>
              <a:ext uri="{FF2B5EF4-FFF2-40B4-BE49-F238E27FC236}">
                <a16:creationId xmlns:a16="http://schemas.microsoft.com/office/drawing/2014/main" id="{46263973-D1A4-16C0-C2E5-0107C818EFB0}"/>
              </a:ext>
            </a:extLst>
          </p:cNvPr>
          <p:cNvSpPr txBox="1"/>
          <p:nvPr/>
        </p:nvSpPr>
        <p:spPr>
          <a:xfrm>
            <a:off x="100012" y="0"/>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A3</a:t>
            </a:r>
            <a:endParaRPr kumimoji="1" lang="zh-CN" altLang="en-US" sz="3600" b="1" dirty="0">
              <a:solidFill>
                <a:srgbClr val="FF0000"/>
              </a:solidFill>
              <a:latin typeface="Iowan Old Style Roman" panose="02040602040506020204" pitchFamily="18" charset="0"/>
            </a:endParaRPr>
          </a:p>
        </p:txBody>
      </p:sp>
      <p:sp>
        <p:nvSpPr>
          <p:cNvPr id="4" name="文本框 3">
            <a:extLst>
              <a:ext uri="{FF2B5EF4-FFF2-40B4-BE49-F238E27FC236}">
                <a16:creationId xmlns:a16="http://schemas.microsoft.com/office/drawing/2014/main" id="{4AF6CA20-2594-C696-77A6-633B12698246}"/>
              </a:ext>
            </a:extLst>
          </p:cNvPr>
          <p:cNvSpPr txBox="1"/>
          <p:nvPr/>
        </p:nvSpPr>
        <p:spPr>
          <a:xfrm>
            <a:off x="8564044" y="4090710"/>
            <a:ext cx="1975503" cy="461665"/>
          </a:xfrm>
          <a:prstGeom prst="rect">
            <a:avLst/>
          </a:prstGeom>
          <a:noFill/>
        </p:spPr>
        <p:txBody>
          <a:bodyPr wrap="square" rtlCol="0">
            <a:spAutoFit/>
          </a:bodyPr>
          <a:lstStyle/>
          <a:p>
            <a:r>
              <a:rPr kumimoji="1" lang="en-US" altLang="zh-CN" sz="2400" dirty="0">
                <a:latin typeface="Palatino Linotype" panose="02040502050505030304" pitchFamily="18" charset="0"/>
              </a:rPr>
              <a:t>Life Chances</a:t>
            </a:r>
            <a:endParaRPr kumimoji="1" lang="zh-CN" altLang="en-US" sz="2400" dirty="0">
              <a:latin typeface="Palatino Linotype" panose="02040502050505030304" pitchFamily="18" charset="0"/>
            </a:endParaRPr>
          </a:p>
        </p:txBody>
      </p:sp>
      <p:sp>
        <p:nvSpPr>
          <p:cNvPr id="6" name="文本框 5">
            <a:extLst>
              <a:ext uri="{FF2B5EF4-FFF2-40B4-BE49-F238E27FC236}">
                <a16:creationId xmlns:a16="http://schemas.microsoft.com/office/drawing/2014/main" id="{2822F72F-3F3D-17C3-8B1D-CD6283CD1CD9}"/>
              </a:ext>
            </a:extLst>
          </p:cNvPr>
          <p:cNvSpPr txBox="1"/>
          <p:nvPr/>
        </p:nvSpPr>
        <p:spPr>
          <a:xfrm>
            <a:off x="10816978" y="3629045"/>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race</a:t>
            </a:r>
            <a:endParaRPr kumimoji="1" lang="zh-CN" altLang="en-US" sz="2400" dirty="0">
              <a:latin typeface="Palatino Linotype" panose="02040502050505030304" pitchFamily="18" charset="0"/>
            </a:endParaRPr>
          </a:p>
        </p:txBody>
      </p:sp>
      <p:sp>
        <p:nvSpPr>
          <p:cNvPr id="7" name="文本框 6">
            <a:extLst>
              <a:ext uri="{FF2B5EF4-FFF2-40B4-BE49-F238E27FC236}">
                <a16:creationId xmlns:a16="http://schemas.microsoft.com/office/drawing/2014/main" id="{32312550-BE47-7203-9297-53B45AB2870C}"/>
              </a:ext>
            </a:extLst>
          </p:cNvPr>
          <p:cNvSpPr txBox="1"/>
          <p:nvPr/>
        </p:nvSpPr>
        <p:spPr>
          <a:xfrm>
            <a:off x="10816978" y="4584954"/>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class</a:t>
            </a:r>
            <a:endParaRPr kumimoji="1" lang="zh-CN" altLang="en-US" sz="2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C8B69241-FDCA-2231-6DAD-A7FE58798CF4}"/>
              </a:ext>
            </a:extLst>
          </p:cNvPr>
          <p:cNvSpPr/>
          <p:nvPr/>
        </p:nvSpPr>
        <p:spPr>
          <a:xfrm>
            <a:off x="566959" y="882468"/>
            <a:ext cx="3043646"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The Economy</a:t>
            </a:r>
          </a:p>
          <a:p>
            <a:pPr algn="ctr"/>
            <a:r>
              <a:rPr kumimoji="1" lang="en-US" altLang="zh-CN" dirty="0">
                <a:latin typeface="Palatino Linotype" panose="02040502050505030304" pitchFamily="18" charset="0"/>
              </a:rPr>
              <a:t>(The system of production)</a:t>
            </a:r>
            <a:endParaRPr kumimoji="1" lang="zh-CN" altLang="en-US" dirty="0">
              <a:latin typeface="Palatino Linotype" panose="02040502050505030304" pitchFamily="18" charset="0"/>
            </a:endParaRPr>
          </a:p>
        </p:txBody>
      </p:sp>
      <p:sp>
        <p:nvSpPr>
          <p:cNvPr id="13" name="圆角矩形 12">
            <a:extLst>
              <a:ext uri="{FF2B5EF4-FFF2-40B4-BE49-F238E27FC236}">
                <a16:creationId xmlns:a16="http://schemas.microsoft.com/office/drawing/2014/main" id="{F430EAA8-21B3-6390-D3A3-4113D1255A5D}"/>
              </a:ext>
            </a:extLst>
          </p:cNvPr>
          <p:cNvSpPr/>
          <p:nvPr/>
        </p:nvSpPr>
        <p:spPr>
          <a:xfrm>
            <a:off x="566959" y="1845267"/>
            <a:ext cx="3043646" cy="718457"/>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en-US" altLang="zh-CN" dirty="0">
                <a:latin typeface="Palatino Linotype" panose="02040502050505030304" pitchFamily="18" charset="0"/>
              </a:rPr>
              <a:t>The polity</a:t>
            </a:r>
          </a:p>
          <a:p>
            <a:pPr algn="ctr"/>
            <a:r>
              <a:rPr kumimoji="1" lang="en-US" altLang="zh-CN" dirty="0">
                <a:latin typeface="Palatino Linotype" panose="02040502050505030304" pitchFamily="18" charset="0"/>
              </a:rPr>
              <a:t>(The laws and policies)</a:t>
            </a:r>
            <a:endParaRPr kumimoji="1" lang="zh-CN" altLang="en-US" dirty="0">
              <a:latin typeface="Palatino Linotype" panose="02040502050505030304" pitchFamily="18" charset="0"/>
            </a:endParaRPr>
          </a:p>
        </p:txBody>
      </p:sp>
      <p:sp>
        <p:nvSpPr>
          <p:cNvPr id="14" name="圆角矩形 13">
            <a:extLst>
              <a:ext uri="{FF2B5EF4-FFF2-40B4-BE49-F238E27FC236}">
                <a16:creationId xmlns:a16="http://schemas.microsoft.com/office/drawing/2014/main" id="{ED6EF4D6-C7A7-2FCC-7419-E7825877D092}"/>
              </a:ext>
            </a:extLst>
          </p:cNvPr>
          <p:cNvSpPr/>
          <p:nvPr/>
        </p:nvSpPr>
        <p:spPr>
          <a:xfrm>
            <a:off x="4435177" y="628251"/>
            <a:ext cx="2183312" cy="20116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Race relations</a:t>
            </a:r>
            <a:endParaRPr kumimoji="1" lang="zh-CN" altLang="en-US" dirty="0">
              <a:latin typeface="Palatino Linotype" panose="02040502050505030304" pitchFamily="18" charset="0"/>
            </a:endParaRPr>
          </a:p>
        </p:txBody>
      </p:sp>
      <p:sp>
        <p:nvSpPr>
          <p:cNvPr id="15" name="圆角矩形 14">
            <a:extLst>
              <a:ext uri="{FF2B5EF4-FFF2-40B4-BE49-F238E27FC236}">
                <a16:creationId xmlns:a16="http://schemas.microsoft.com/office/drawing/2014/main" id="{95FF99F9-4492-DA50-4913-D57BD2F47360}"/>
              </a:ext>
            </a:extLst>
          </p:cNvPr>
          <p:cNvSpPr/>
          <p:nvPr/>
        </p:nvSpPr>
        <p:spPr>
          <a:xfrm>
            <a:off x="8659400" y="43240"/>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Preindustrial race relations</a:t>
            </a:r>
            <a:endParaRPr kumimoji="1" lang="zh-CN" altLang="en-US" dirty="0">
              <a:latin typeface="Palatino Linotype" panose="02040502050505030304" pitchFamily="18" charset="0"/>
            </a:endParaRPr>
          </a:p>
        </p:txBody>
      </p:sp>
      <p:sp>
        <p:nvSpPr>
          <p:cNvPr id="16" name="圆角矩形 15">
            <a:extLst>
              <a:ext uri="{FF2B5EF4-FFF2-40B4-BE49-F238E27FC236}">
                <a16:creationId xmlns:a16="http://schemas.microsoft.com/office/drawing/2014/main" id="{B96EA22F-5507-F970-80EB-9509C29037AD}"/>
              </a:ext>
            </a:extLst>
          </p:cNvPr>
          <p:cNvSpPr/>
          <p:nvPr/>
        </p:nvSpPr>
        <p:spPr>
          <a:xfrm>
            <a:off x="8659400" y="1274846"/>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Industrial race relations</a:t>
            </a:r>
            <a:endParaRPr kumimoji="1" lang="zh-CN" altLang="en-US"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7C5DA723-7528-AF61-4B66-266A633B3D33}"/>
              </a:ext>
            </a:extLst>
          </p:cNvPr>
          <p:cNvSpPr/>
          <p:nvPr/>
        </p:nvSpPr>
        <p:spPr>
          <a:xfrm>
            <a:off x="8659400" y="2527896"/>
            <a:ext cx="3067493" cy="7184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Modern industrial race relations</a:t>
            </a:r>
            <a:endParaRPr kumimoji="1" lang="zh-CN" altLang="en-US" dirty="0">
              <a:latin typeface="Palatino Linotype" panose="02040502050505030304" pitchFamily="18" charset="0"/>
            </a:endParaRPr>
          </a:p>
        </p:txBody>
      </p:sp>
      <p:sp>
        <p:nvSpPr>
          <p:cNvPr id="19" name="下箭头 18">
            <a:extLst>
              <a:ext uri="{FF2B5EF4-FFF2-40B4-BE49-F238E27FC236}">
                <a16:creationId xmlns:a16="http://schemas.microsoft.com/office/drawing/2014/main" id="{F581C5B8-140B-26C0-CC4B-D4C6DB6EE739}"/>
              </a:ext>
            </a:extLst>
          </p:cNvPr>
          <p:cNvSpPr/>
          <p:nvPr/>
        </p:nvSpPr>
        <p:spPr>
          <a:xfrm>
            <a:off x="9963408" y="778950"/>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0" name="下箭头 19">
            <a:extLst>
              <a:ext uri="{FF2B5EF4-FFF2-40B4-BE49-F238E27FC236}">
                <a16:creationId xmlns:a16="http://schemas.microsoft.com/office/drawing/2014/main" id="{2E6FA9A5-13A3-C748-CA77-C319BF71F67D}"/>
              </a:ext>
            </a:extLst>
          </p:cNvPr>
          <p:cNvSpPr/>
          <p:nvPr/>
        </p:nvSpPr>
        <p:spPr>
          <a:xfrm>
            <a:off x="9976471" y="2045062"/>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80ED3DAB-3679-F636-AE60-905B0EA8354B}"/>
              </a:ext>
            </a:extLst>
          </p:cNvPr>
          <p:cNvSpPr txBox="1"/>
          <p:nvPr/>
        </p:nvSpPr>
        <p:spPr>
          <a:xfrm>
            <a:off x="6734444" y="1157942"/>
            <a:ext cx="1123035" cy="369332"/>
          </a:xfrm>
          <a:prstGeom prst="rect">
            <a:avLst/>
          </a:prstGeom>
          <a:noFill/>
        </p:spPr>
        <p:txBody>
          <a:bodyPr wrap="square" rtlCol="0">
            <a:spAutoFit/>
          </a:bodyPr>
          <a:lstStyle/>
          <a:p>
            <a:r>
              <a:rPr kumimoji="1" lang="en-US" altLang="zh-CN" dirty="0">
                <a:latin typeface="Palatino Linotype" panose="02040502050505030304" pitchFamily="18" charset="0"/>
              </a:rPr>
              <a:t>3 stages</a:t>
            </a:r>
            <a:endParaRPr kumimoji="1" lang="zh-CN" altLang="en-US" dirty="0">
              <a:latin typeface="Palatino Linotype" panose="02040502050505030304" pitchFamily="18" charset="0"/>
            </a:endParaRPr>
          </a:p>
        </p:txBody>
      </p:sp>
      <p:sp>
        <p:nvSpPr>
          <p:cNvPr id="26" name="圆角矩形 25">
            <a:extLst>
              <a:ext uri="{FF2B5EF4-FFF2-40B4-BE49-F238E27FC236}">
                <a16:creationId xmlns:a16="http://schemas.microsoft.com/office/drawing/2014/main" id="{B53E8CB8-08DB-0AE5-2CED-96465E3770B9}"/>
              </a:ext>
            </a:extLst>
          </p:cNvPr>
          <p:cNvSpPr/>
          <p:nvPr/>
        </p:nvSpPr>
        <p:spPr>
          <a:xfrm>
            <a:off x="4798560" y="1842867"/>
            <a:ext cx="1490696" cy="646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dirty="0">
                <a:latin typeface="Palatino Linotype" panose="02040502050505030304" pitchFamily="18" charset="0"/>
              </a:rPr>
              <a:t>Racial antagonism</a:t>
            </a:r>
          </a:p>
        </p:txBody>
      </p:sp>
      <p:sp>
        <p:nvSpPr>
          <p:cNvPr id="29" name="圆角矩形 28">
            <a:extLst>
              <a:ext uri="{FF2B5EF4-FFF2-40B4-BE49-F238E27FC236}">
                <a16:creationId xmlns:a16="http://schemas.microsoft.com/office/drawing/2014/main" id="{7C2D6882-61AE-B7FB-B655-FF5046FE7089}"/>
              </a:ext>
            </a:extLst>
          </p:cNvPr>
          <p:cNvSpPr/>
          <p:nvPr/>
        </p:nvSpPr>
        <p:spPr>
          <a:xfrm>
            <a:off x="4798560" y="760210"/>
            <a:ext cx="1487358"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sz="1600" dirty="0">
                <a:latin typeface="Palatino Linotype" panose="02040502050505030304" pitchFamily="18" charset="0"/>
              </a:rPr>
              <a:t>Racial group access to privileges</a:t>
            </a:r>
            <a:endParaRPr kumimoji="1" lang="zh-CN" altLang="en-US" sz="1600" dirty="0">
              <a:latin typeface="Palatino Linotype" panose="02040502050505030304" pitchFamily="18" charset="0"/>
            </a:endParaRPr>
          </a:p>
        </p:txBody>
      </p:sp>
      <p:sp>
        <p:nvSpPr>
          <p:cNvPr id="31" name="左中括号 30">
            <a:extLst>
              <a:ext uri="{FF2B5EF4-FFF2-40B4-BE49-F238E27FC236}">
                <a16:creationId xmlns:a16="http://schemas.microsoft.com/office/drawing/2014/main" id="{2137EB67-C55E-3351-4000-E3391C37F6A7}"/>
              </a:ext>
            </a:extLst>
          </p:cNvPr>
          <p:cNvSpPr/>
          <p:nvPr/>
        </p:nvSpPr>
        <p:spPr>
          <a:xfrm>
            <a:off x="7869380" y="193802"/>
            <a:ext cx="773234" cy="2984061"/>
          </a:xfrm>
          <a:prstGeom prst="lef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cxnSp>
        <p:nvCxnSpPr>
          <p:cNvPr id="33" name="直线连接符 32">
            <a:extLst>
              <a:ext uri="{FF2B5EF4-FFF2-40B4-BE49-F238E27FC236}">
                <a16:creationId xmlns:a16="http://schemas.microsoft.com/office/drawing/2014/main" id="{54F219A7-E878-7A0A-C7C0-2C3BDD4AD027}"/>
              </a:ext>
            </a:extLst>
          </p:cNvPr>
          <p:cNvCxnSpPr>
            <a:cxnSpLocks/>
            <a:stCxn id="14" idx="3"/>
            <a:endCxn id="16" idx="1"/>
          </p:cNvCxnSpPr>
          <p:nvPr/>
        </p:nvCxnSpPr>
        <p:spPr>
          <a:xfrm>
            <a:off x="6618489" y="1634075"/>
            <a:ext cx="2040911"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线箭头连接符 38">
            <a:extLst>
              <a:ext uri="{FF2B5EF4-FFF2-40B4-BE49-F238E27FC236}">
                <a16:creationId xmlns:a16="http://schemas.microsoft.com/office/drawing/2014/main" id="{5CD3F8CB-7DCC-2E1B-05C6-10E6C1FBFBEC}"/>
              </a:ext>
            </a:extLst>
          </p:cNvPr>
          <p:cNvCxnSpPr>
            <a:stCxn id="12" idx="3"/>
            <a:endCxn id="14" idx="1"/>
          </p:cNvCxnSpPr>
          <p:nvPr/>
        </p:nvCxnSpPr>
        <p:spPr>
          <a:xfrm>
            <a:off x="3610605" y="1241697"/>
            <a:ext cx="824572" cy="39237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C2C961E4-0FB3-68F6-81FB-8E2F9D506F4E}"/>
              </a:ext>
            </a:extLst>
          </p:cNvPr>
          <p:cNvCxnSpPr>
            <a:stCxn id="13" idx="3"/>
            <a:endCxn id="14" idx="1"/>
          </p:cNvCxnSpPr>
          <p:nvPr/>
        </p:nvCxnSpPr>
        <p:spPr>
          <a:xfrm flipV="1">
            <a:off x="3610605" y="1634075"/>
            <a:ext cx="824572" cy="570421"/>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44" name="直线箭头连接符 43">
            <a:extLst>
              <a:ext uri="{FF2B5EF4-FFF2-40B4-BE49-F238E27FC236}">
                <a16:creationId xmlns:a16="http://schemas.microsoft.com/office/drawing/2014/main" id="{8906ACB1-E469-9AD6-2BB2-1D4E0C14E9EF}"/>
              </a:ext>
            </a:extLst>
          </p:cNvPr>
          <p:cNvCxnSpPr>
            <a:endCxn id="4" idx="3"/>
          </p:cNvCxnSpPr>
          <p:nvPr/>
        </p:nvCxnSpPr>
        <p:spPr>
          <a:xfrm flipH="1">
            <a:off x="10539547" y="3859877"/>
            <a:ext cx="277431" cy="461666"/>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9EA9DE79-44B4-0D18-8488-E39A1BB66FFA}"/>
              </a:ext>
            </a:extLst>
          </p:cNvPr>
          <p:cNvCxnSpPr>
            <a:stCxn id="7" idx="1"/>
            <a:endCxn id="4" idx="3"/>
          </p:cNvCxnSpPr>
          <p:nvPr/>
        </p:nvCxnSpPr>
        <p:spPr>
          <a:xfrm flipH="1" flipV="1">
            <a:off x="10539547" y="4321543"/>
            <a:ext cx="277431" cy="494244"/>
          </a:xfrm>
          <a:prstGeom prst="straightConnector1">
            <a:avLst/>
          </a:prstGeom>
          <a:ln w="47625">
            <a:tailEnd type="triangle" w="lg" len="lg"/>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A09A2802-79EE-2925-9D40-EBCADE862D97}"/>
              </a:ext>
            </a:extLst>
          </p:cNvPr>
          <p:cNvSpPr txBox="1"/>
          <p:nvPr/>
        </p:nvSpPr>
        <p:spPr>
          <a:xfrm>
            <a:off x="566959" y="4131647"/>
            <a:ext cx="4051132" cy="1938992"/>
          </a:xfrm>
          <a:prstGeom prst="rect">
            <a:avLst/>
          </a:prstGeom>
          <a:noFill/>
        </p:spPr>
        <p:txBody>
          <a:bodyPr wrap="square" rtlCol="0">
            <a:spAutoFit/>
          </a:bodyPr>
          <a:lstStyle/>
          <a:p>
            <a:pPr marL="342900" indent="-342900">
              <a:buFont typeface="Wingdings" pitchFamily="2" charset="2"/>
              <a:buChar char="Ø"/>
            </a:pPr>
            <a:r>
              <a:rPr kumimoji="1" lang="en-US" altLang="zh-CN" sz="2000" dirty="0">
                <a:solidFill>
                  <a:schemeClr val="accent1"/>
                </a:solidFill>
                <a:latin typeface="Iowan Old Style Roman" panose="02040602040506020204" pitchFamily="18" charset="0"/>
              </a:rPr>
              <a:t>The 20</a:t>
            </a:r>
            <a:r>
              <a:rPr kumimoji="1" lang="en-US" altLang="zh-CN" sz="2000" baseline="30000" dirty="0">
                <a:solidFill>
                  <a:schemeClr val="accent1"/>
                </a:solidFill>
                <a:latin typeface="Iowan Old Style Roman" panose="02040602040506020204" pitchFamily="18" charset="0"/>
              </a:rPr>
              <a:t>th</a:t>
            </a:r>
            <a:r>
              <a:rPr kumimoji="1" lang="en-US" altLang="zh-CN" sz="2000" dirty="0">
                <a:solidFill>
                  <a:schemeClr val="accent1"/>
                </a:solidFill>
                <a:latin typeface="Iowan Old Style Roman" panose="02040602040506020204" pitchFamily="18" charset="0"/>
              </a:rPr>
              <a:t> C – present</a:t>
            </a:r>
          </a:p>
          <a:p>
            <a:pPr marL="342900" indent="-342900">
              <a:buFont typeface="Wingdings" pitchFamily="2" charset="2"/>
              <a:buChar char="Ø"/>
            </a:pPr>
            <a:r>
              <a:rPr kumimoji="1" lang="en-US" altLang="zh-CN" sz="2000" dirty="0">
                <a:latin typeface="Iowan Old Style Roman" panose="02040602040506020204" pitchFamily="18" charset="0"/>
              </a:rPr>
              <a:t>Talented &amp; educated blacks</a:t>
            </a:r>
          </a:p>
          <a:p>
            <a:pPr marL="800100" lvl="1" indent="-342900">
              <a:buFont typeface="Wingdings" pitchFamily="2" charset="2"/>
              <a:buChar char="Ø"/>
            </a:pPr>
            <a:r>
              <a:rPr kumimoji="1" lang="en-US" altLang="zh-CN" sz="2000" dirty="0">
                <a:latin typeface="Iowan Old Style Roman" panose="02040602040506020204" pitchFamily="18" charset="0"/>
              </a:rPr>
              <a:t>Competition </a:t>
            </a:r>
          </a:p>
          <a:p>
            <a:pPr marL="800100" lvl="1" indent="-342900">
              <a:buFont typeface="Wingdings" pitchFamily="2" charset="2"/>
              <a:buChar char="Ø"/>
            </a:pPr>
            <a:r>
              <a:rPr kumimoji="1" lang="en-US" altLang="zh-CN" sz="2000" dirty="0">
                <a:latin typeface="Iowan Old Style Roman" panose="02040602040506020204" pitchFamily="18" charset="0"/>
              </a:rPr>
              <a:t>Affirmative action</a:t>
            </a:r>
          </a:p>
          <a:p>
            <a:pPr marL="342900" indent="-342900">
              <a:buFont typeface="Wingdings" pitchFamily="2" charset="2"/>
              <a:buChar char="Ø"/>
            </a:pPr>
            <a:r>
              <a:rPr kumimoji="1" lang="en-US" altLang="zh-CN" sz="2000" dirty="0">
                <a:latin typeface="Iowan Old Style Roman" panose="02040602040506020204" pitchFamily="18" charset="0"/>
              </a:rPr>
              <a:t>Black underclass</a:t>
            </a:r>
          </a:p>
          <a:p>
            <a:pPr marL="800100" lvl="1" indent="-342900">
              <a:buFont typeface="Wingdings" pitchFamily="2" charset="2"/>
              <a:buChar char="Ø"/>
            </a:pPr>
            <a:r>
              <a:rPr kumimoji="1" lang="en-US" altLang="zh-CN" sz="2000" dirty="0">
                <a:latin typeface="Iowan Old Style Roman" panose="02040602040506020204" pitchFamily="18" charset="0"/>
              </a:rPr>
              <a:t>?</a:t>
            </a:r>
          </a:p>
        </p:txBody>
      </p:sp>
      <p:sp>
        <p:nvSpPr>
          <p:cNvPr id="3" name="文本框 2">
            <a:extLst>
              <a:ext uri="{FF2B5EF4-FFF2-40B4-BE49-F238E27FC236}">
                <a16:creationId xmlns:a16="http://schemas.microsoft.com/office/drawing/2014/main" id="{5EA1C74D-0E76-70DE-CE2F-AAD336081877}"/>
              </a:ext>
            </a:extLst>
          </p:cNvPr>
          <p:cNvSpPr txBox="1"/>
          <p:nvPr/>
        </p:nvSpPr>
        <p:spPr>
          <a:xfrm>
            <a:off x="4451084" y="4164797"/>
            <a:ext cx="4720016" cy="1631216"/>
          </a:xfrm>
          <a:prstGeom prst="rect">
            <a:avLst/>
          </a:prstGeom>
          <a:noFill/>
        </p:spPr>
        <p:txBody>
          <a:bodyPr wrap="square" rtlCol="0">
            <a:spAutoFit/>
          </a:bodyPr>
          <a:lstStyle/>
          <a:p>
            <a:pPr marL="342900" indent="-342900">
              <a:buFont typeface="Wingdings" pitchFamily="2" charset="2"/>
              <a:buChar char="Ø"/>
            </a:pPr>
            <a:r>
              <a:rPr kumimoji="1" lang="en-US" altLang="zh-CN" sz="2000" dirty="0">
                <a:latin typeface="Iowan Old Style Roman" panose="02040602040506020204" pitchFamily="18" charset="0"/>
              </a:rPr>
              <a:t>1.Black vote</a:t>
            </a:r>
          </a:p>
          <a:p>
            <a:pPr marL="342900" indent="-342900">
              <a:buFont typeface="Wingdings" pitchFamily="2" charset="2"/>
              <a:buChar char="Ø"/>
            </a:pPr>
            <a:r>
              <a:rPr kumimoji="1" lang="en-US" altLang="zh-CN" sz="2000" dirty="0">
                <a:latin typeface="Iowan Old Style Roman" panose="02040602040506020204" pitchFamily="18" charset="0"/>
              </a:rPr>
              <a:t>2.An independent African state (Increased Sense of power)</a:t>
            </a:r>
          </a:p>
          <a:p>
            <a:pPr marL="342900" indent="-342900">
              <a:buFont typeface="Wingdings" pitchFamily="2" charset="2"/>
              <a:buChar char="Ø"/>
            </a:pPr>
            <a:r>
              <a:rPr kumimoji="1" lang="en-US" altLang="zh-CN" sz="2000" dirty="0">
                <a:latin typeface="Iowan Old Style Roman" panose="02040602040506020204" pitchFamily="18" charset="0"/>
              </a:rPr>
              <a:t>3.Growth of black middle class</a:t>
            </a:r>
          </a:p>
          <a:p>
            <a:pPr marL="342900" indent="-342900">
              <a:buFont typeface="Wingdings" pitchFamily="2" charset="2"/>
              <a:buChar char="Ø"/>
            </a:pPr>
            <a:r>
              <a:rPr kumimoji="1" lang="en-US" altLang="zh-CN" sz="2000" dirty="0">
                <a:latin typeface="Iowan Old Style Roman" panose="02040602040506020204" pitchFamily="18" charset="0"/>
              </a:rPr>
              <a:t>4.Sensitivity to World opinion</a:t>
            </a:r>
            <a:endParaRPr kumimoji="1" lang="zh-CN" altLang="en-US" sz="2000" dirty="0">
              <a:latin typeface="Iowan Old Style Roman" panose="02040602040506020204" pitchFamily="18" charset="0"/>
            </a:endParaRPr>
          </a:p>
        </p:txBody>
      </p:sp>
      <p:sp>
        <p:nvSpPr>
          <p:cNvPr id="5" name="文本框 4">
            <a:extLst>
              <a:ext uri="{FF2B5EF4-FFF2-40B4-BE49-F238E27FC236}">
                <a16:creationId xmlns:a16="http://schemas.microsoft.com/office/drawing/2014/main" id="{5CBD0D1D-DDD4-C566-1D52-F613ED95EFFF}"/>
              </a:ext>
            </a:extLst>
          </p:cNvPr>
          <p:cNvSpPr txBox="1"/>
          <p:nvPr/>
        </p:nvSpPr>
        <p:spPr>
          <a:xfrm>
            <a:off x="1158337" y="3481570"/>
            <a:ext cx="2053281" cy="461665"/>
          </a:xfrm>
          <a:prstGeom prst="rect">
            <a:avLst/>
          </a:prstGeom>
          <a:noFill/>
        </p:spPr>
        <p:txBody>
          <a:bodyPr wrap="square" rtlCol="0">
            <a:spAutoFit/>
          </a:bodyPr>
          <a:lstStyle/>
          <a:p>
            <a:r>
              <a:rPr kumimoji="1" lang="en-US" altLang="zh-CN" sz="2400" dirty="0">
                <a:solidFill>
                  <a:srgbClr val="FF0000"/>
                </a:solidFill>
                <a:latin typeface="Iowan Old Style Roman" panose="02040602040506020204" pitchFamily="18" charset="0"/>
              </a:rPr>
              <a:t>Economic❌</a:t>
            </a:r>
            <a:endParaRPr kumimoji="1" lang="zh-CN" altLang="en-US" sz="2400" dirty="0">
              <a:solidFill>
                <a:srgbClr val="FF0000"/>
              </a:solidFill>
              <a:latin typeface="Iowan Old Style Roman" panose="02040602040506020204" pitchFamily="18" charset="0"/>
            </a:endParaRPr>
          </a:p>
        </p:txBody>
      </p:sp>
      <p:sp>
        <p:nvSpPr>
          <p:cNvPr id="8" name="文本框 7">
            <a:extLst>
              <a:ext uri="{FF2B5EF4-FFF2-40B4-BE49-F238E27FC236}">
                <a16:creationId xmlns:a16="http://schemas.microsoft.com/office/drawing/2014/main" id="{1B8B5C6D-749D-871D-3249-E12D18C37D7C}"/>
              </a:ext>
            </a:extLst>
          </p:cNvPr>
          <p:cNvSpPr txBox="1"/>
          <p:nvPr/>
        </p:nvSpPr>
        <p:spPr>
          <a:xfrm>
            <a:off x="5026233" y="3486769"/>
            <a:ext cx="2053281" cy="461665"/>
          </a:xfrm>
          <a:prstGeom prst="rect">
            <a:avLst/>
          </a:prstGeom>
          <a:noFill/>
        </p:spPr>
        <p:txBody>
          <a:bodyPr wrap="square" rtlCol="0">
            <a:spAutoFit/>
          </a:bodyPr>
          <a:lstStyle/>
          <a:p>
            <a:r>
              <a:rPr kumimoji="1" lang="en-US" altLang="zh-CN" sz="2400" dirty="0">
                <a:solidFill>
                  <a:srgbClr val="FF0000"/>
                </a:solidFill>
                <a:latin typeface="Iowan Old Style Roman" panose="02040602040506020204" pitchFamily="18" charset="0"/>
              </a:rPr>
              <a:t>Politics✅</a:t>
            </a:r>
            <a:endParaRPr kumimoji="1" lang="zh-CN" altLang="en-US" sz="2400" dirty="0">
              <a:solidFill>
                <a:srgbClr val="FF0000"/>
              </a:solidFill>
              <a:latin typeface="Iowan Old Style Roman" panose="02040602040506020204" pitchFamily="18" charset="0"/>
            </a:endParaRPr>
          </a:p>
        </p:txBody>
      </p:sp>
      <p:sp>
        <p:nvSpPr>
          <p:cNvPr id="9" name="文本框 8">
            <a:extLst>
              <a:ext uri="{FF2B5EF4-FFF2-40B4-BE49-F238E27FC236}">
                <a16:creationId xmlns:a16="http://schemas.microsoft.com/office/drawing/2014/main" id="{76BA999B-A61E-6093-38CE-5C4524223685}"/>
              </a:ext>
            </a:extLst>
          </p:cNvPr>
          <p:cNvSpPr txBox="1"/>
          <p:nvPr/>
        </p:nvSpPr>
        <p:spPr>
          <a:xfrm>
            <a:off x="3157540" y="2872742"/>
            <a:ext cx="1561886" cy="523220"/>
          </a:xfrm>
          <a:prstGeom prst="rect">
            <a:avLst/>
          </a:prstGeom>
          <a:noFill/>
        </p:spPr>
        <p:txBody>
          <a:bodyPr wrap="square" rtlCol="0">
            <a:spAutoFit/>
          </a:bodyPr>
          <a:lstStyle/>
          <a:p>
            <a:r>
              <a:rPr kumimoji="1" lang="en-US" altLang="zh-CN" sz="2800" dirty="0">
                <a:solidFill>
                  <a:srgbClr val="FF0000"/>
                </a:solidFill>
                <a:latin typeface="Iowan Old Style Roman" panose="02040602040506020204" pitchFamily="18" charset="0"/>
              </a:rPr>
              <a:t>Stage 3</a:t>
            </a:r>
            <a:endParaRPr kumimoji="1" lang="zh-CN" altLang="en-US" sz="2800"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2274802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a:extLst>
              <a:ext uri="{FF2B5EF4-FFF2-40B4-BE49-F238E27FC236}">
                <a16:creationId xmlns:a16="http://schemas.microsoft.com/office/drawing/2014/main" id="{9446AC59-EF01-C19E-3D89-6BAED8AD4178}"/>
              </a:ext>
            </a:extLst>
          </p:cNvPr>
          <p:cNvSpPr/>
          <p:nvPr/>
        </p:nvSpPr>
        <p:spPr>
          <a:xfrm>
            <a:off x="8465195" y="3781522"/>
            <a:ext cx="3449374" cy="2747783"/>
          </a:xfrm>
          <a:prstGeom prst="roundRect">
            <a:avLst>
              <a:gd name="adj" fmla="val 1164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FD9567F3-5420-97A8-277B-5954A7F3BBB6}"/>
              </a:ext>
            </a:extLst>
          </p:cNvPr>
          <p:cNvSpPr txBox="1"/>
          <p:nvPr/>
        </p:nvSpPr>
        <p:spPr>
          <a:xfrm>
            <a:off x="957262" y="0"/>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Wilson (1978)</a:t>
            </a:r>
          </a:p>
          <a:p>
            <a:r>
              <a:rPr kumimoji="1" lang="en-US" altLang="zh-CN" b="1" dirty="0">
                <a:latin typeface="Iowan Old Style Roman" panose="02040602040506020204" pitchFamily="18" charset="0"/>
              </a:rPr>
              <a:t>The Declining Significance of Race</a:t>
            </a:r>
          </a:p>
        </p:txBody>
      </p:sp>
      <p:sp>
        <p:nvSpPr>
          <p:cNvPr id="28" name="文本框 27">
            <a:extLst>
              <a:ext uri="{FF2B5EF4-FFF2-40B4-BE49-F238E27FC236}">
                <a16:creationId xmlns:a16="http://schemas.microsoft.com/office/drawing/2014/main" id="{46263973-D1A4-16C0-C2E5-0107C818EFB0}"/>
              </a:ext>
            </a:extLst>
          </p:cNvPr>
          <p:cNvSpPr txBox="1"/>
          <p:nvPr/>
        </p:nvSpPr>
        <p:spPr>
          <a:xfrm>
            <a:off x="100012" y="0"/>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A3</a:t>
            </a:r>
            <a:endParaRPr kumimoji="1" lang="zh-CN" altLang="en-US" sz="3600" b="1" dirty="0">
              <a:solidFill>
                <a:srgbClr val="FF0000"/>
              </a:solidFill>
              <a:latin typeface="Iowan Old Style Roman" panose="02040602040506020204" pitchFamily="18" charset="0"/>
            </a:endParaRPr>
          </a:p>
        </p:txBody>
      </p:sp>
      <p:sp>
        <p:nvSpPr>
          <p:cNvPr id="4" name="文本框 3">
            <a:extLst>
              <a:ext uri="{FF2B5EF4-FFF2-40B4-BE49-F238E27FC236}">
                <a16:creationId xmlns:a16="http://schemas.microsoft.com/office/drawing/2014/main" id="{4AF6CA20-2594-C696-77A6-633B12698246}"/>
              </a:ext>
            </a:extLst>
          </p:cNvPr>
          <p:cNvSpPr txBox="1"/>
          <p:nvPr/>
        </p:nvSpPr>
        <p:spPr>
          <a:xfrm>
            <a:off x="8564044" y="5384685"/>
            <a:ext cx="1975503" cy="461665"/>
          </a:xfrm>
          <a:prstGeom prst="rect">
            <a:avLst/>
          </a:prstGeom>
          <a:noFill/>
        </p:spPr>
        <p:txBody>
          <a:bodyPr wrap="square" rtlCol="0">
            <a:spAutoFit/>
          </a:bodyPr>
          <a:lstStyle/>
          <a:p>
            <a:r>
              <a:rPr kumimoji="1" lang="en-US" altLang="zh-CN" sz="2400" dirty="0">
                <a:latin typeface="Palatino Linotype" panose="02040502050505030304" pitchFamily="18" charset="0"/>
              </a:rPr>
              <a:t>Life Chances</a:t>
            </a:r>
            <a:endParaRPr kumimoji="1" lang="zh-CN" altLang="en-US" sz="2400" dirty="0">
              <a:latin typeface="Palatino Linotype" panose="02040502050505030304" pitchFamily="18" charset="0"/>
            </a:endParaRPr>
          </a:p>
        </p:txBody>
      </p:sp>
      <p:sp>
        <p:nvSpPr>
          <p:cNvPr id="6" name="文本框 5">
            <a:extLst>
              <a:ext uri="{FF2B5EF4-FFF2-40B4-BE49-F238E27FC236}">
                <a16:creationId xmlns:a16="http://schemas.microsoft.com/office/drawing/2014/main" id="{2822F72F-3F3D-17C3-8B1D-CD6283CD1CD9}"/>
              </a:ext>
            </a:extLst>
          </p:cNvPr>
          <p:cNvSpPr txBox="1"/>
          <p:nvPr/>
        </p:nvSpPr>
        <p:spPr>
          <a:xfrm>
            <a:off x="10816978" y="4923020"/>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race</a:t>
            </a:r>
            <a:endParaRPr kumimoji="1" lang="zh-CN" altLang="en-US" sz="2400" dirty="0">
              <a:latin typeface="Palatino Linotype" panose="02040502050505030304" pitchFamily="18" charset="0"/>
            </a:endParaRPr>
          </a:p>
        </p:txBody>
      </p:sp>
      <p:sp>
        <p:nvSpPr>
          <p:cNvPr id="7" name="文本框 6">
            <a:extLst>
              <a:ext uri="{FF2B5EF4-FFF2-40B4-BE49-F238E27FC236}">
                <a16:creationId xmlns:a16="http://schemas.microsoft.com/office/drawing/2014/main" id="{32312550-BE47-7203-9297-53B45AB2870C}"/>
              </a:ext>
            </a:extLst>
          </p:cNvPr>
          <p:cNvSpPr txBox="1"/>
          <p:nvPr/>
        </p:nvSpPr>
        <p:spPr>
          <a:xfrm>
            <a:off x="10816978" y="5878929"/>
            <a:ext cx="1375022" cy="461665"/>
          </a:xfrm>
          <a:prstGeom prst="rect">
            <a:avLst/>
          </a:prstGeom>
          <a:noFill/>
        </p:spPr>
        <p:txBody>
          <a:bodyPr wrap="square" rtlCol="0">
            <a:spAutoFit/>
          </a:bodyPr>
          <a:lstStyle/>
          <a:p>
            <a:r>
              <a:rPr kumimoji="1" lang="en-US" altLang="zh-CN" sz="2400" dirty="0">
                <a:solidFill>
                  <a:srgbClr val="FF0000"/>
                </a:solidFill>
                <a:latin typeface="Palatino Linotype" panose="02040502050505030304" pitchFamily="18" charset="0"/>
              </a:rPr>
              <a:t>class</a:t>
            </a:r>
            <a:endParaRPr kumimoji="1" lang="zh-CN" altLang="en-US" sz="2400" dirty="0">
              <a:solidFill>
                <a:srgbClr val="FF0000"/>
              </a:solidFill>
              <a:latin typeface="Palatino Linotype" panose="02040502050505030304" pitchFamily="18" charset="0"/>
            </a:endParaRPr>
          </a:p>
        </p:txBody>
      </p:sp>
      <p:sp>
        <p:nvSpPr>
          <p:cNvPr id="12" name="圆角矩形 11">
            <a:extLst>
              <a:ext uri="{FF2B5EF4-FFF2-40B4-BE49-F238E27FC236}">
                <a16:creationId xmlns:a16="http://schemas.microsoft.com/office/drawing/2014/main" id="{C8B69241-FDCA-2231-6DAD-A7FE58798CF4}"/>
              </a:ext>
            </a:extLst>
          </p:cNvPr>
          <p:cNvSpPr/>
          <p:nvPr/>
        </p:nvSpPr>
        <p:spPr>
          <a:xfrm>
            <a:off x="566959" y="2176443"/>
            <a:ext cx="3043646"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The Economy</a:t>
            </a:r>
          </a:p>
          <a:p>
            <a:pPr algn="ctr"/>
            <a:r>
              <a:rPr kumimoji="1" lang="en-US" altLang="zh-CN" dirty="0">
                <a:latin typeface="Palatino Linotype" panose="02040502050505030304" pitchFamily="18" charset="0"/>
              </a:rPr>
              <a:t>(The system of production)</a:t>
            </a:r>
            <a:endParaRPr kumimoji="1" lang="zh-CN" altLang="en-US" dirty="0">
              <a:latin typeface="Palatino Linotype" panose="02040502050505030304" pitchFamily="18" charset="0"/>
            </a:endParaRPr>
          </a:p>
        </p:txBody>
      </p:sp>
      <p:sp>
        <p:nvSpPr>
          <p:cNvPr id="13" name="圆角矩形 12">
            <a:extLst>
              <a:ext uri="{FF2B5EF4-FFF2-40B4-BE49-F238E27FC236}">
                <a16:creationId xmlns:a16="http://schemas.microsoft.com/office/drawing/2014/main" id="{F430EAA8-21B3-6390-D3A3-4113D1255A5D}"/>
              </a:ext>
            </a:extLst>
          </p:cNvPr>
          <p:cNvSpPr/>
          <p:nvPr/>
        </p:nvSpPr>
        <p:spPr>
          <a:xfrm>
            <a:off x="566959" y="3139242"/>
            <a:ext cx="3043646"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The polity</a:t>
            </a:r>
          </a:p>
          <a:p>
            <a:pPr algn="ctr"/>
            <a:r>
              <a:rPr kumimoji="1" lang="en-US" altLang="zh-CN" dirty="0">
                <a:latin typeface="Palatino Linotype" panose="02040502050505030304" pitchFamily="18" charset="0"/>
              </a:rPr>
              <a:t>(The laws and policies)</a:t>
            </a:r>
            <a:endParaRPr kumimoji="1" lang="zh-CN" altLang="en-US" dirty="0">
              <a:latin typeface="Palatino Linotype" panose="02040502050505030304" pitchFamily="18" charset="0"/>
            </a:endParaRPr>
          </a:p>
        </p:txBody>
      </p:sp>
      <p:sp>
        <p:nvSpPr>
          <p:cNvPr id="14" name="圆角矩形 13">
            <a:extLst>
              <a:ext uri="{FF2B5EF4-FFF2-40B4-BE49-F238E27FC236}">
                <a16:creationId xmlns:a16="http://schemas.microsoft.com/office/drawing/2014/main" id="{ED6EF4D6-C7A7-2FCC-7419-E7825877D092}"/>
              </a:ext>
            </a:extLst>
          </p:cNvPr>
          <p:cNvSpPr/>
          <p:nvPr/>
        </p:nvSpPr>
        <p:spPr>
          <a:xfrm>
            <a:off x="4435177" y="1922226"/>
            <a:ext cx="2183312" cy="20116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Race relations</a:t>
            </a:r>
            <a:endParaRPr kumimoji="1" lang="zh-CN" altLang="en-US" dirty="0">
              <a:latin typeface="Palatino Linotype" panose="02040502050505030304" pitchFamily="18" charset="0"/>
            </a:endParaRPr>
          </a:p>
        </p:txBody>
      </p:sp>
      <p:sp>
        <p:nvSpPr>
          <p:cNvPr id="15" name="圆角矩形 14">
            <a:extLst>
              <a:ext uri="{FF2B5EF4-FFF2-40B4-BE49-F238E27FC236}">
                <a16:creationId xmlns:a16="http://schemas.microsoft.com/office/drawing/2014/main" id="{95FF99F9-4492-DA50-4913-D57BD2F47360}"/>
              </a:ext>
            </a:extLst>
          </p:cNvPr>
          <p:cNvSpPr/>
          <p:nvPr/>
        </p:nvSpPr>
        <p:spPr>
          <a:xfrm>
            <a:off x="8659400" y="1337215"/>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Preindustrial race relations</a:t>
            </a:r>
            <a:endParaRPr kumimoji="1" lang="zh-CN" altLang="en-US" dirty="0">
              <a:latin typeface="Palatino Linotype" panose="02040502050505030304" pitchFamily="18" charset="0"/>
            </a:endParaRPr>
          </a:p>
        </p:txBody>
      </p:sp>
      <p:sp>
        <p:nvSpPr>
          <p:cNvPr id="16" name="圆角矩形 15">
            <a:extLst>
              <a:ext uri="{FF2B5EF4-FFF2-40B4-BE49-F238E27FC236}">
                <a16:creationId xmlns:a16="http://schemas.microsoft.com/office/drawing/2014/main" id="{B96EA22F-5507-F970-80EB-9509C29037AD}"/>
              </a:ext>
            </a:extLst>
          </p:cNvPr>
          <p:cNvSpPr/>
          <p:nvPr/>
        </p:nvSpPr>
        <p:spPr>
          <a:xfrm>
            <a:off x="8659400" y="2568821"/>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Industrial race relations</a:t>
            </a:r>
            <a:endParaRPr kumimoji="1" lang="zh-CN" altLang="en-US"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7C5DA723-7528-AF61-4B66-266A633B3D33}"/>
              </a:ext>
            </a:extLst>
          </p:cNvPr>
          <p:cNvSpPr/>
          <p:nvPr/>
        </p:nvSpPr>
        <p:spPr>
          <a:xfrm>
            <a:off x="8659400" y="3821871"/>
            <a:ext cx="3067493" cy="7184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Modern industrial race relations</a:t>
            </a:r>
            <a:endParaRPr kumimoji="1" lang="zh-CN" altLang="en-US" dirty="0">
              <a:latin typeface="Palatino Linotype" panose="02040502050505030304" pitchFamily="18" charset="0"/>
            </a:endParaRPr>
          </a:p>
        </p:txBody>
      </p:sp>
      <p:sp>
        <p:nvSpPr>
          <p:cNvPr id="19" name="下箭头 18">
            <a:extLst>
              <a:ext uri="{FF2B5EF4-FFF2-40B4-BE49-F238E27FC236}">
                <a16:creationId xmlns:a16="http://schemas.microsoft.com/office/drawing/2014/main" id="{F581C5B8-140B-26C0-CC4B-D4C6DB6EE739}"/>
              </a:ext>
            </a:extLst>
          </p:cNvPr>
          <p:cNvSpPr/>
          <p:nvPr/>
        </p:nvSpPr>
        <p:spPr>
          <a:xfrm>
            <a:off x="9963408" y="2072925"/>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0" name="下箭头 19">
            <a:extLst>
              <a:ext uri="{FF2B5EF4-FFF2-40B4-BE49-F238E27FC236}">
                <a16:creationId xmlns:a16="http://schemas.microsoft.com/office/drawing/2014/main" id="{2E6FA9A5-13A3-C748-CA77-C319BF71F67D}"/>
              </a:ext>
            </a:extLst>
          </p:cNvPr>
          <p:cNvSpPr/>
          <p:nvPr/>
        </p:nvSpPr>
        <p:spPr>
          <a:xfrm>
            <a:off x="9976471" y="3339037"/>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80ED3DAB-3679-F636-AE60-905B0EA8354B}"/>
              </a:ext>
            </a:extLst>
          </p:cNvPr>
          <p:cNvSpPr txBox="1"/>
          <p:nvPr/>
        </p:nvSpPr>
        <p:spPr>
          <a:xfrm>
            <a:off x="6734444" y="2451917"/>
            <a:ext cx="1123035" cy="369332"/>
          </a:xfrm>
          <a:prstGeom prst="rect">
            <a:avLst/>
          </a:prstGeom>
          <a:noFill/>
        </p:spPr>
        <p:txBody>
          <a:bodyPr wrap="square" rtlCol="0">
            <a:spAutoFit/>
          </a:bodyPr>
          <a:lstStyle/>
          <a:p>
            <a:r>
              <a:rPr kumimoji="1" lang="en-US" altLang="zh-CN" dirty="0">
                <a:latin typeface="Palatino Linotype" panose="02040502050505030304" pitchFamily="18" charset="0"/>
              </a:rPr>
              <a:t>3 stages</a:t>
            </a:r>
            <a:endParaRPr kumimoji="1" lang="zh-CN" altLang="en-US" dirty="0">
              <a:latin typeface="Palatino Linotype" panose="02040502050505030304" pitchFamily="18" charset="0"/>
            </a:endParaRPr>
          </a:p>
        </p:txBody>
      </p:sp>
      <p:sp>
        <p:nvSpPr>
          <p:cNvPr id="26" name="圆角矩形 25">
            <a:extLst>
              <a:ext uri="{FF2B5EF4-FFF2-40B4-BE49-F238E27FC236}">
                <a16:creationId xmlns:a16="http://schemas.microsoft.com/office/drawing/2014/main" id="{B53E8CB8-08DB-0AE5-2CED-96465E3770B9}"/>
              </a:ext>
            </a:extLst>
          </p:cNvPr>
          <p:cNvSpPr/>
          <p:nvPr/>
        </p:nvSpPr>
        <p:spPr>
          <a:xfrm>
            <a:off x="4798560" y="3136842"/>
            <a:ext cx="1490696" cy="646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dirty="0">
                <a:latin typeface="Palatino Linotype" panose="02040502050505030304" pitchFamily="18" charset="0"/>
              </a:rPr>
              <a:t>Racial antagonism</a:t>
            </a:r>
          </a:p>
        </p:txBody>
      </p:sp>
      <p:sp>
        <p:nvSpPr>
          <p:cNvPr id="29" name="圆角矩形 28">
            <a:extLst>
              <a:ext uri="{FF2B5EF4-FFF2-40B4-BE49-F238E27FC236}">
                <a16:creationId xmlns:a16="http://schemas.microsoft.com/office/drawing/2014/main" id="{7C2D6882-61AE-B7FB-B655-FF5046FE7089}"/>
              </a:ext>
            </a:extLst>
          </p:cNvPr>
          <p:cNvSpPr/>
          <p:nvPr/>
        </p:nvSpPr>
        <p:spPr>
          <a:xfrm>
            <a:off x="4798560" y="2054185"/>
            <a:ext cx="1487358"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sz="1600" dirty="0">
                <a:latin typeface="Palatino Linotype" panose="02040502050505030304" pitchFamily="18" charset="0"/>
              </a:rPr>
              <a:t>Racial group access to privileges</a:t>
            </a:r>
            <a:endParaRPr kumimoji="1" lang="zh-CN" altLang="en-US" sz="1600" dirty="0">
              <a:latin typeface="Palatino Linotype" panose="02040502050505030304" pitchFamily="18" charset="0"/>
            </a:endParaRPr>
          </a:p>
        </p:txBody>
      </p:sp>
      <p:sp>
        <p:nvSpPr>
          <p:cNvPr id="31" name="左中括号 30">
            <a:extLst>
              <a:ext uri="{FF2B5EF4-FFF2-40B4-BE49-F238E27FC236}">
                <a16:creationId xmlns:a16="http://schemas.microsoft.com/office/drawing/2014/main" id="{2137EB67-C55E-3351-4000-E3391C37F6A7}"/>
              </a:ext>
            </a:extLst>
          </p:cNvPr>
          <p:cNvSpPr/>
          <p:nvPr/>
        </p:nvSpPr>
        <p:spPr>
          <a:xfrm>
            <a:off x="7869380" y="1487777"/>
            <a:ext cx="773234" cy="2984061"/>
          </a:xfrm>
          <a:prstGeom prst="lef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cxnSp>
        <p:nvCxnSpPr>
          <p:cNvPr id="33" name="直线连接符 32">
            <a:extLst>
              <a:ext uri="{FF2B5EF4-FFF2-40B4-BE49-F238E27FC236}">
                <a16:creationId xmlns:a16="http://schemas.microsoft.com/office/drawing/2014/main" id="{54F219A7-E878-7A0A-C7C0-2C3BDD4AD027}"/>
              </a:ext>
            </a:extLst>
          </p:cNvPr>
          <p:cNvCxnSpPr>
            <a:cxnSpLocks/>
            <a:stCxn id="14" idx="3"/>
            <a:endCxn id="16" idx="1"/>
          </p:cNvCxnSpPr>
          <p:nvPr/>
        </p:nvCxnSpPr>
        <p:spPr>
          <a:xfrm>
            <a:off x="6618489" y="2928050"/>
            <a:ext cx="2040911"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线箭头连接符 38">
            <a:extLst>
              <a:ext uri="{FF2B5EF4-FFF2-40B4-BE49-F238E27FC236}">
                <a16:creationId xmlns:a16="http://schemas.microsoft.com/office/drawing/2014/main" id="{5CD3F8CB-7DCC-2E1B-05C6-10E6C1FBFBEC}"/>
              </a:ext>
            </a:extLst>
          </p:cNvPr>
          <p:cNvCxnSpPr>
            <a:cxnSpLocks/>
            <a:stCxn id="12" idx="3"/>
            <a:endCxn id="14" idx="1"/>
          </p:cNvCxnSpPr>
          <p:nvPr/>
        </p:nvCxnSpPr>
        <p:spPr>
          <a:xfrm>
            <a:off x="3610605" y="2535672"/>
            <a:ext cx="824572" cy="39237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C2C961E4-0FB3-68F6-81FB-8E2F9D506F4E}"/>
              </a:ext>
            </a:extLst>
          </p:cNvPr>
          <p:cNvCxnSpPr>
            <a:cxnSpLocks/>
            <a:stCxn id="13" idx="3"/>
            <a:endCxn id="14" idx="1"/>
          </p:cNvCxnSpPr>
          <p:nvPr/>
        </p:nvCxnSpPr>
        <p:spPr>
          <a:xfrm flipV="1">
            <a:off x="3610605" y="2928050"/>
            <a:ext cx="824572" cy="570421"/>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44" name="直线箭头连接符 43">
            <a:extLst>
              <a:ext uri="{FF2B5EF4-FFF2-40B4-BE49-F238E27FC236}">
                <a16:creationId xmlns:a16="http://schemas.microsoft.com/office/drawing/2014/main" id="{8906ACB1-E469-9AD6-2BB2-1D4E0C14E9EF}"/>
              </a:ext>
            </a:extLst>
          </p:cNvPr>
          <p:cNvCxnSpPr>
            <a:endCxn id="4" idx="3"/>
          </p:cNvCxnSpPr>
          <p:nvPr/>
        </p:nvCxnSpPr>
        <p:spPr>
          <a:xfrm flipH="1">
            <a:off x="10539547" y="5153852"/>
            <a:ext cx="277431" cy="461666"/>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9EA9DE79-44B4-0D18-8488-E39A1BB66FFA}"/>
              </a:ext>
            </a:extLst>
          </p:cNvPr>
          <p:cNvCxnSpPr>
            <a:stCxn id="7" idx="1"/>
            <a:endCxn id="4" idx="3"/>
          </p:cNvCxnSpPr>
          <p:nvPr/>
        </p:nvCxnSpPr>
        <p:spPr>
          <a:xfrm flipH="1" flipV="1">
            <a:off x="10539547" y="5615518"/>
            <a:ext cx="277431" cy="494244"/>
          </a:xfrm>
          <a:prstGeom prst="straightConnector1">
            <a:avLst/>
          </a:prstGeom>
          <a:ln w="47625">
            <a:tailEnd type="triangle" w="lg" len="lg"/>
          </a:ln>
        </p:spPr>
        <p:style>
          <a:lnRef idx="1">
            <a:schemeClr val="dk1"/>
          </a:lnRef>
          <a:fillRef idx="0">
            <a:schemeClr val="dk1"/>
          </a:fillRef>
          <a:effectRef idx="0">
            <a:schemeClr val="dk1"/>
          </a:effectRef>
          <a:fontRef idx="minor">
            <a:schemeClr val="tx1"/>
          </a:fontRef>
        </p:style>
      </p:cxnSp>
      <p:sp>
        <p:nvSpPr>
          <p:cNvPr id="5" name="文本框 4">
            <a:extLst>
              <a:ext uri="{FF2B5EF4-FFF2-40B4-BE49-F238E27FC236}">
                <a16:creationId xmlns:a16="http://schemas.microsoft.com/office/drawing/2014/main" id="{5CBD0D1D-DDD4-C566-1D52-F613ED95EFFF}"/>
              </a:ext>
            </a:extLst>
          </p:cNvPr>
          <p:cNvSpPr txBox="1"/>
          <p:nvPr/>
        </p:nvSpPr>
        <p:spPr>
          <a:xfrm>
            <a:off x="8630915" y="887779"/>
            <a:ext cx="3817264" cy="400110"/>
          </a:xfrm>
          <a:prstGeom prst="rect">
            <a:avLst/>
          </a:prstGeom>
          <a:noFill/>
        </p:spPr>
        <p:txBody>
          <a:bodyPr wrap="square" rtlCol="0">
            <a:spAutoFit/>
          </a:bodyPr>
          <a:lstStyle/>
          <a:p>
            <a:r>
              <a:rPr kumimoji="1" lang="en-US" altLang="zh-CN" sz="2000" dirty="0">
                <a:solidFill>
                  <a:srgbClr val="FF0000"/>
                </a:solidFill>
                <a:latin typeface="Iowan Old Style Roman" panose="02040602040506020204" pitchFamily="18" charset="0"/>
              </a:rPr>
              <a:t>Uniformity of race and class</a:t>
            </a:r>
            <a:endParaRPr kumimoji="1" lang="zh-CN" altLang="en-US" sz="2000" dirty="0">
              <a:solidFill>
                <a:srgbClr val="FF0000"/>
              </a:solidFill>
              <a:latin typeface="Iowan Old Style Roman" panose="02040602040506020204" pitchFamily="18" charset="0"/>
            </a:endParaRPr>
          </a:p>
        </p:txBody>
      </p:sp>
      <p:sp>
        <p:nvSpPr>
          <p:cNvPr id="8" name="文本框 7">
            <a:extLst>
              <a:ext uri="{FF2B5EF4-FFF2-40B4-BE49-F238E27FC236}">
                <a16:creationId xmlns:a16="http://schemas.microsoft.com/office/drawing/2014/main" id="{1B8B5C6D-749D-871D-3249-E12D18C37D7C}"/>
              </a:ext>
            </a:extLst>
          </p:cNvPr>
          <p:cNvSpPr txBox="1"/>
          <p:nvPr/>
        </p:nvSpPr>
        <p:spPr>
          <a:xfrm>
            <a:off x="8410288" y="4533394"/>
            <a:ext cx="3815712" cy="400110"/>
          </a:xfrm>
          <a:prstGeom prst="rect">
            <a:avLst/>
          </a:prstGeom>
          <a:noFill/>
        </p:spPr>
        <p:txBody>
          <a:bodyPr wrap="square" rtlCol="0">
            <a:spAutoFit/>
          </a:bodyPr>
          <a:lstStyle/>
          <a:p>
            <a:r>
              <a:rPr kumimoji="1" lang="en-US" altLang="zh-CN" sz="2000" dirty="0">
                <a:solidFill>
                  <a:srgbClr val="FF0000"/>
                </a:solidFill>
                <a:latin typeface="Iowan Old Style Roman" panose="02040602040506020204" pitchFamily="18" charset="0"/>
              </a:rPr>
              <a:t>Structural changes in economy</a:t>
            </a:r>
            <a:endParaRPr kumimoji="1" lang="zh-CN" altLang="en-US" sz="2000" dirty="0">
              <a:solidFill>
                <a:srgbClr val="FF0000"/>
              </a:solidFill>
              <a:latin typeface="Iowan Old Style Roman" panose="02040602040506020204" pitchFamily="18" charset="0"/>
            </a:endParaRPr>
          </a:p>
        </p:txBody>
      </p:sp>
      <p:sp>
        <p:nvSpPr>
          <p:cNvPr id="9" name="文本框 8">
            <a:extLst>
              <a:ext uri="{FF2B5EF4-FFF2-40B4-BE49-F238E27FC236}">
                <a16:creationId xmlns:a16="http://schemas.microsoft.com/office/drawing/2014/main" id="{55C05A8C-00E6-22AB-F2B8-F18F9541A2D1}"/>
              </a:ext>
            </a:extLst>
          </p:cNvPr>
          <p:cNvSpPr txBox="1"/>
          <p:nvPr/>
        </p:nvSpPr>
        <p:spPr>
          <a:xfrm>
            <a:off x="8770406" y="2513595"/>
            <a:ext cx="3815712" cy="400110"/>
          </a:xfrm>
          <a:prstGeom prst="rect">
            <a:avLst/>
          </a:prstGeom>
          <a:noFill/>
        </p:spPr>
        <p:txBody>
          <a:bodyPr wrap="square" rtlCol="0">
            <a:spAutoFit/>
          </a:bodyPr>
          <a:lstStyle/>
          <a:p>
            <a:r>
              <a:rPr kumimoji="1" lang="en-US" altLang="zh-CN" sz="2000" dirty="0">
                <a:solidFill>
                  <a:srgbClr val="FF0000"/>
                </a:solidFill>
                <a:latin typeface="Iowan Old Style Roman" panose="02040602040506020204" pitchFamily="18" charset="0"/>
              </a:rPr>
              <a:t>Segregation: race&gt;class</a:t>
            </a:r>
            <a:endParaRPr kumimoji="1" lang="zh-CN" altLang="en-US" sz="2000"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3525499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1CFC337-D348-0AE3-4FCE-1562CA5EB7A5}"/>
              </a:ext>
            </a:extLst>
          </p:cNvPr>
          <p:cNvSpPr txBox="1"/>
          <p:nvPr/>
        </p:nvSpPr>
        <p:spPr>
          <a:xfrm>
            <a:off x="1072896" y="2263716"/>
            <a:ext cx="10987924" cy="4524315"/>
          </a:xfrm>
          <a:prstGeom prst="rect">
            <a:avLst/>
          </a:prstGeom>
          <a:noFill/>
        </p:spPr>
        <p:txBody>
          <a:bodyPr wrap="square" rtlCol="0">
            <a:spAutoFit/>
          </a:bodyPr>
          <a:lstStyle/>
          <a:p>
            <a:pPr marL="468000" indent="-637200"/>
            <a:r>
              <a:rPr kumimoji="1" lang="en-US" altLang="zh-CN" b="1" dirty="0">
                <a:latin typeface="Iowan Old Style Roman" panose="02040602040506020204" pitchFamily="18" charset="0"/>
              </a:rPr>
              <a:t>1. Field Experiment </a:t>
            </a:r>
          </a:p>
          <a:p>
            <a:pPr marL="468000" indent="-637200"/>
            <a:r>
              <a:rPr kumimoji="1" lang="en-US" altLang="zh-CN" dirty="0">
                <a:latin typeface="Iowan Old Style Roman" panose="02040602040506020204" pitchFamily="18" charset="0"/>
              </a:rPr>
              <a:t>	What if the recruiting team discovers the fictitious applicants?</a:t>
            </a:r>
          </a:p>
          <a:p>
            <a:pPr marL="468000" indent="-637200"/>
            <a:r>
              <a:rPr kumimoji="1" lang="en-US" altLang="zh-CN" dirty="0">
                <a:latin typeface="Iowan Old Style Roman" panose="02040602040506020204" pitchFamily="18" charset="0"/>
              </a:rPr>
              <a:t>	What if certain types of job do not publish their recruitment on newspapers?</a:t>
            </a:r>
          </a:p>
          <a:p>
            <a:pPr marL="468000" indent="-637200"/>
            <a:r>
              <a:rPr kumimoji="1" lang="en-US" altLang="zh-CN" dirty="0">
                <a:latin typeface="Iowan Old Style Roman" panose="02040602040506020204" pitchFamily="18" charset="0"/>
              </a:rPr>
              <a:t>	What revisions are needed for a replication of this study?</a:t>
            </a:r>
          </a:p>
          <a:p>
            <a:pPr marL="468000" indent="-637200"/>
            <a:endParaRPr kumimoji="1" lang="en-US" altLang="zh-CN" dirty="0">
              <a:latin typeface="Iowan Old Style Roman" panose="02040602040506020204" pitchFamily="18" charset="0"/>
            </a:endParaRPr>
          </a:p>
          <a:p>
            <a:pPr marL="468000" indent="-637200"/>
            <a:r>
              <a:rPr kumimoji="1" lang="en-US" altLang="zh-CN" b="1" dirty="0">
                <a:latin typeface="Iowan Old Style Roman" panose="02040602040506020204" pitchFamily="18" charset="0"/>
              </a:rPr>
              <a:t>2. Interviews on later generation Mexican Americans</a:t>
            </a:r>
          </a:p>
          <a:p>
            <a:pPr marL="468000" indent="-637200"/>
            <a:r>
              <a:rPr kumimoji="1" lang="en-US" altLang="zh-CN" dirty="0">
                <a:latin typeface="Iowan Old Style Roman" panose="02040602040506020204" pitchFamily="18" charset="0"/>
              </a:rPr>
              <a:t>	Does the existence of new comers translate into immigration replenishment?</a:t>
            </a:r>
          </a:p>
          <a:p>
            <a:pPr marL="468000" indent="-637200"/>
            <a:r>
              <a:rPr kumimoji="1" lang="en-US" altLang="zh-CN" dirty="0">
                <a:latin typeface="Iowan Old Style Roman" panose="02040602040506020204" pitchFamily="18" charset="0"/>
              </a:rPr>
              <a:t>	Where can you identify the notion of replenishment in respondents’ accounts?</a:t>
            </a:r>
          </a:p>
          <a:p>
            <a:pPr marL="468000" indent="-637200"/>
            <a:endParaRPr kumimoji="1" lang="en-US" altLang="zh-CN" dirty="0">
              <a:latin typeface="Iowan Old Style Roman" panose="02040602040506020204" pitchFamily="18" charset="0"/>
            </a:endParaRPr>
          </a:p>
          <a:p>
            <a:pPr marL="468000" indent="-637200"/>
            <a:r>
              <a:rPr kumimoji="1" lang="en-US" altLang="zh-CN" b="1" dirty="0">
                <a:latin typeface="Iowan Old Style Roman" panose="02040602040506020204" pitchFamily="18" charset="0"/>
              </a:rPr>
              <a:t>3. The Black Professionals vs. Bourgeois Bohemians</a:t>
            </a:r>
          </a:p>
          <a:p>
            <a:pPr marL="468000" indent="-637200"/>
            <a:r>
              <a:rPr kumimoji="1" lang="en-US" altLang="zh-CN" dirty="0">
                <a:latin typeface="Iowan Old Style Roman" panose="02040602040506020204" pitchFamily="18" charset="0"/>
              </a:rPr>
              <a:t>	Do the black professionals belong to Bobos?</a:t>
            </a:r>
          </a:p>
          <a:p>
            <a:pPr marL="468000" indent="-637200"/>
            <a:r>
              <a:rPr kumimoji="1" lang="en-US" altLang="zh-CN" dirty="0">
                <a:latin typeface="Iowan Old Style Roman" panose="02040602040506020204" pitchFamily="18" charset="0"/>
              </a:rPr>
              <a:t>	Why are they disassociating with the black mass (contradicts Jeménez’s study)?</a:t>
            </a:r>
          </a:p>
          <a:p>
            <a:pPr marL="468000" indent="-637200"/>
            <a:r>
              <a:rPr kumimoji="1" lang="en-US" altLang="zh-CN" dirty="0">
                <a:latin typeface="Iowan Old Style Roman" panose="02040602040506020204" pitchFamily="18" charset="0"/>
              </a:rPr>
              <a:t>	How can they achieve the reconciliation?</a:t>
            </a:r>
          </a:p>
          <a:p>
            <a:pPr marL="468000" indent="-637200"/>
            <a:endParaRPr kumimoji="1" lang="en-US" altLang="zh-CN" dirty="0">
              <a:latin typeface="Iowan Old Style Roman" panose="02040602040506020204" pitchFamily="18" charset="0"/>
            </a:endParaRPr>
          </a:p>
          <a:p>
            <a:pPr marL="468000" indent="-637200"/>
            <a:endParaRPr kumimoji="1" lang="en-US" altLang="zh-CN" dirty="0">
              <a:latin typeface="Iowan Old Style Roman" panose="02040602040506020204" pitchFamily="18" charset="0"/>
            </a:endParaRPr>
          </a:p>
          <a:p>
            <a:pPr marL="468000" indent="-637200"/>
            <a:endParaRPr kumimoji="1" lang="en-US" altLang="zh-CN" dirty="0">
              <a:latin typeface="Iowan Old Style Roman" panose="02040602040506020204" pitchFamily="18" charset="0"/>
            </a:endParaRPr>
          </a:p>
        </p:txBody>
      </p:sp>
      <p:sp>
        <p:nvSpPr>
          <p:cNvPr id="6" name="文本框 5">
            <a:extLst>
              <a:ext uri="{FF2B5EF4-FFF2-40B4-BE49-F238E27FC236}">
                <a16:creationId xmlns:a16="http://schemas.microsoft.com/office/drawing/2014/main" id="{D19C7870-B963-3CC7-9665-000BD18C454A}"/>
              </a:ext>
            </a:extLst>
          </p:cNvPr>
          <p:cNvSpPr txBox="1"/>
          <p:nvPr/>
        </p:nvSpPr>
        <p:spPr>
          <a:xfrm>
            <a:off x="1072896" y="1142965"/>
            <a:ext cx="3913442" cy="523220"/>
          </a:xfrm>
          <a:prstGeom prst="rect">
            <a:avLst/>
          </a:prstGeom>
          <a:noFill/>
        </p:spPr>
        <p:txBody>
          <a:bodyPr wrap="square" rtlCol="0">
            <a:spAutoFit/>
          </a:bodyPr>
          <a:lstStyle/>
          <a:p>
            <a:r>
              <a:rPr kumimoji="1" lang="en-US" altLang="zh-CN" sz="2800" dirty="0">
                <a:latin typeface="Palatino Linotype" panose="02040502050505030304" pitchFamily="18" charset="0"/>
              </a:rPr>
              <a:t>Critiques &amp; Questions</a:t>
            </a:r>
            <a:endParaRPr kumimoji="1" lang="zh-CN" altLang="en-US" sz="2800" dirty="0">
              <a:latin typeface="Palatino Linotype" panose="02040502050505030304" pitchFamily="18" charset="0"/>
            </a:endParaRPr>
          </a:p>
        </p:txBody>
      </p:sp>
    </p:spTree>
    <p:extLst>
      <p:ext uri="{BB962C8B-B14F-4D97-AF65-F5344CB8AC3E}">
        <p14:creationId xmlns:p14="http://schemas.microsoft.com/office/powerpoint/2010/main" val="5345643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1736035"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833768"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8474765"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2577548"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9250017"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4475925" y="2099458"/>
            <a:ext cx="3384273" cy="584775"/>
          </a:xfrm>
          <a:prstGeom prst="rect">
            <a:avLst/>
          </a:prstGeom>
          <a:noFill/>
        </p:spPr>
        <p:txBody>
          <a:bodyPr wrap="square" rtlCol="0">
            <a:spAutoFit/>
          </a:bodyPr>
          <a:lstStyle/>
          <a:p>
            <a:r>
              <a:rPr kumimoji="1" lang="en-US" altLang="zh-CN" sz="3200" dirty="0">
                <a:latin typeface="Iowan Old Style Roman" panose="02040602040506020204" pitchFamily="18" charset="0"/>
              </a:rPr>
              <a:t>Field Experiment</a:t>
            </a:r>
            <a:endParaRPr kumimoji="1" lang="zh-CN" altLang="en-US" sz="32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FF11B8DF-3F90-25E2-E184-483B6CF4A789}"/>
              </a:ext>
            </a:extLst>
          </p:cNvPr>
          <p:cNvSpPr txBox="1"/>
          <p:nvPr/>
        </p:nvSpPr>
        <p:spPr>
          <a:xfrm>
            <a:off x="592411" y="5454154"/>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22" name="组合 21">
            <a:extLst>
              <a:ext uri="{FF2B5EF4-FFF2-40B4-BE49-F238E27FC236}">
                <a16:creationId xmlns:a16="http://schemas.microsoft.com/office/drawing/2014/main" id="{2A2CDDA9-0EE9-135B-60D5-EF8D1770AF7E}"/>
              </a:ext>
            </a:extLst>
          </p:cNvPr>
          <p:cNvGrpSpPr/>
          <p:nvPr/>
        </p:nvGrpSpPr>
        <p:grpSpPr>
          <a:xfrm>
            <a:off x="933656" y="2592911"/>
            <a:ext cx="1800223" cy="2656169"/>
            <a:chOff x="549846" y="2319748"/>
            <a:chExt cx="1800223" cy="2656169"/>
          </a:xfrm>
        </p:grpSpPr>
        <p:pic>
          <p:nvPicPr>
            <p:cNvPr id="13" name="图片 12">
              <a:extLst>
                <a:ext uri="{FF2B5EF4-FFF2-40B4-BE49-F238E27FC236}">
                  <a16:creationId xmlns:a16="http://schemas.microsoft.com/office/drawing/2014/main" id="{5A46C538-8210-4609-7D83-9D149DA1F2E9}"/>
                </a:ext>
              </a:extLst>
            </p:cNvPr>
            <p:cNvPicPr>
              <a:picLocks noChangeAspect="1"/>
            </p:cNvPicPr>
            <p:nvPr/>
          </p:nvPicPr>
          <p:blipFill rotWithShape="1">
            <a:blip r:embed="rId2"/>
            <a:srcRect l="4558" t="2971" r="-1"/>
            <a:stretch/>
          </p:blipFill>
          <p:spPr>
            <a:xfrm>
              <a:off x="764498" y="2319748"/>
              <a:ext cx="1165903" cy="1702262"/>
            </a:xfrm>
            <a:prstGeom prst="rect">
              <a:avLst/>
            </a:prstGeom>
          </p:spPr>
        </p:pic>
        <p:pic>
          <p:nvPicPr>
            <p:cNvPr id="14" name="图片 13">
              <a:extLst>
                <a:ext uri="{FF2B5EF4-FFF2-40B4-BE49-F238E27FC236}">
                  <a16:creationId xmlns:a16="http://schemas.microsoft.com/office/drawing/2014/main" id="{EEE5DF23-6871-F45E-C4AA-90895F7A9EAC}"/>
                </a:ext>
              </a:extLst>
            </p:cNvPr>
            <p:cNvPicPr>
              <a:picLocks noChangeAspect="1"/>
            </p:cNvPicPr>
            <p:nvPr/>
          </p:nvPicPr>
          <p:blipFill rotWithShape="1">
            <a:blip r:embed="rId2"/>
            <a:srcRect l="4558" t="2971" r="-1"/>
            <a:stretch/>
          </p:blipFill>
          <p:spPr>
            <a:xfrm>
              <a:off x="1184166" y="2637313"/>
              <a:ext cx="1165903" cy="1702262"/>
            </a:xfrm>
            <a:prstGeom prst="rect">
              <a:avLst/>
            </a:prstGeom>
          </p:spPr>
        </p:pic>
        <p:pic>
          <p:nvPicPr>
            <p:cNvPr id="15" name="图片 14">
              <a:extLst>
                <a:ext uri="{FF2B5EF4-FFF2-40B4-BE49-F238E27FC236}">
                  <a16:creationId xmlns:a16="http://schemas.microsoft.com/office/drawing/2014/main" id="{C7DA774F-A50A-A780-967C-57CB5B77B2AD}"/>
                </a:ext>
              </a:extLst>
            </p:cNvPr>
            <p:cNvPicPr>
              <a:picLocks noChangeAspect="1"/>
            </p:cNvPicPr>
            <p:nvPr/>
          </p:nvPicPr>
          <p:blipFill rotWithShape="1">
            <a:blip r:embed="rId2"/>
            <a:srcRect l="4558" t="2971" r="-1"/>
            <a:stretch/>
          </p:blipFill>
          <p:spPr>
            <a:xfrm>
              <a:off x="549846" y="2884105"/>
              <a:ext cx="1165903" cy="1702262"/>
            </a:xfrm>
            <a:prstGeom prst="rect">
              <a:avLst/>
            </a:prstGeom>
          </p:spPr>
        </p:pic>
        <p:pic>
          <p:nvPicPr>
            <p:cNvPr id="16" name="图片 15">
              <a:extLst>
                <a:ext uri="{FF2B5EF4-FFF2-40B4-BE49-F238E27FC236}">
                  <a16:creationId xmlns:a16="http://schemas.microsoft.com/office/drawing/2014/main" id="{2BB6E5C1-4BF3-CBF9-AA3A-33320432EBFE}"/>
                </a:ext>
              </a:extLst>
            </p:cNvPr>
            <p:cNvPicPr>
              <a:picLocks noChangeAspect="1"/>
            </p:cNvPicPr>
            <p:nvPr/>
          </p:nvPicPr>
          <p:blipFill rotWithShape="1">
            <a:blip r:embed="rId2"/>
            <a:srcRect l="4558" t="2971" r="-1"/>
            <a:stretch/>
          </p:blipFill>
          <p:spPr>
            <a:xfrm>
              <a:off x="1052770" y="3273655"/>
              <a:ext cx="1165903" cy="1702262"/>
            </a:xfrm>
            <a:prstGeom prst="rect">
              <a:avLst/>
            </a:prstGeom>
          </p:spPr>
        </p:pic>
      </p:grpSp>
      <p:pic>
        <p:nvPicPr>
          <p:cNvPr id="18" name="图片 17">
            <a:extLst>
              <a:ext uri="{FF2B5EF4-FFF2-40B4-BE49-F238E27FC236}">
                <a16:creationId xmlns:a16="http://schemas.microsoft.com/office/drawing/2014/main" id="{061E27B0-BC49-8E91-C3ED-744A568A6E15}"/>
              </a:ext>
            </a:extLst>
          </p:cNvPr>
          <p:cNvPicPr>
            <a:picLocks noChangeAspect="1"/>
          </p:cNvPicPr>
          <p:nvPr/>
        </p:nvPicPr>
        <p:blipFill rotWithShape="1">
          <a:blip r:embed="rId3"/>
          <a:srcRect l="1353" t="3230" b="1532"/>
          <a:stretch/>
        </p:blipFill>
        <p:spPr>
          <a:xfrm>
            <a:off x="4504438" y="2957846"/>
            <a:ext cx="3183124" cy="2175370"/>
          </a:xfrm>
          <a:prstGeom prst="rect">
            <a:avLst/>
          </a:prstGeom>
        </p:spPr>
      </p:pic>
      <p:sp>
        <p:nvSpPr>
          <p:cNvPr id="23" name="文本框 22">
            <a:extLst>
              <a:ext uri="{FF2B5EF4-FFF2-40B4-BE49-F238E27FC236}">
                <a16:creationId xmlns:a16="http://schemas.microsoft.com/office/drawing/2014/main" id="{96A7B1E4-0244-9953-095C-ECDAB48F127A}"/>
              </a:ext>
            </a:extLst>
          </p:cNvPr>
          <p:cNvSpPr txBox="1"/>
          <p:nvPr/>
        </p:nvSpPr>
        <p:spPr>
          <a:xfrm>
            <a:off x="4739654" y="5454154"/>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4" name="右箭头 23">
            <a:extLst>
              <a:ext uri="{FF2B5EF4-FFF2-40B4-BE49-F238E27FC236}">
                <a16:creationId xmlns:a16="http://schemas.microsoft.com/office/drawing/2014/main" id="{81925813-27E8-DE6D-6FA9-61C24EC8302B}"/>
              </a:ext>
            </a:extLst>
          </p:cNvPr>
          <p:cNvSpPr/>
          <p:nvPr/>
        </p:nvSpPr>
        <p:spPr>
          <a:xfrm>
            <a:off x="3251751" y="3864447"/>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7974FFB3-5E77-3D41-8F70-22D9471B59CD}"/>
              </a:ext>
            </a:extLst>
          </p:cNvPr>
          <p:cNvSpPr txBox="1"/>
          <p:nvPr/>
        </p:nvSpPr>
        <p:spPr>
          <a:xfrm>
            <a:off x="9495182" y="5454154"/>
            <a:ext cx="2136008" cy="830997"/>
          </a:xfrm>
          <a:prstGeom prst="rect">
            <a:avLst/>
          </a:prstGeom>
          <a:noFill/>
        </p:spPr>
        <p:txBody>
          <a:bodyPr wrap="square" rtlCol="0">
            <a:spAutoFit/>
          </a:body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27" name="图片 26">
            <a:extLst>
              <a:ext uri="{FF2B5EF4-FFF2-40B4-BE49-F238E27FC236}">
                <a16:creationId xmlns:a16="http://schemas.microsoft.com/office/drawing/2014/main" id="{92C62DDD-9BC8-A94E-8A0B-5A743436F8EF}"/>
              </a:ext>
            </a:extLst>
          </p:cNvPr>
          <p:cNvPicPr>
            <a:picLocks noChangeAspect="1"/>
          </p:cNvPicPr>
          <p:nvPr/>
        </p:nvPicPr>
        <p:blipFill rotWithShape="1">
          <a:blip r:embed="rId4"/>
          <a:srcRect l="27808" r="5234"/>
          <a:stretch/>
        </p:blipFill>
        <p:spPr>
          <a:xfrm>
            <a:off x="8915716" y="2817279"/>
            <a:ext cx="2470309" cy="2305878"/>
          </a:xfrm>
          <a:prstGeom prst="rect">
            <a:avLst/>
          </a:prstGeom>
        </p:spPr>
      </p:pic>
      <p:sp>
        <p:nvSpPr>
          <p:cNvPr id="28" name="右箭头 27">
            <a:extLst>
              <a:ext uri="{FF2B5EF4-FFF2-40B4-BE49-F238E27FC236}">
                <a16:creationId xmlns:a16="http://schemas.microsoft.com/office/drawing/2014/main" id="{15D7095E-B695-77E3-76BA-33469BBD2DA3}"/>
              </a:ext>
            </a:extLst>
          </p:cNvPr>
          <p:cNvSpPr/>
          <p:nvPr/>
        </p:nvSpPr>
        <p:spPr>
          <a:xfrm>
            <a:off x="7939366" y="3864447"/>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69DB8D94-1DBA-9617-0C24-B11B30F56D19}"/>
              </a:ext>
            </a:extLst>
          </p:cNvPr>
          <p:cNvSpPr txBox="1"/>
          <p:nvPr/>
        </p:nvSpPr>
        <p:spPr>
          <a:xfrm>
            <a:off x="824456" y="5349224"/>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0" name="文本框 29">
            <a:extLst>
              <a:ext uri="{FF2B5EF4-FFF2-40B4-BE49-F238E27FC236}">
                <a16:creationId xmlns:a16="http://schemas.microsoft.com/office/drawing/2014/main" id="{91AE6A3B-7CF8-A14B-1958-810AE93624CF}"/>
              </a:ext>
            </a:extLst>
          </p:cNvPr>
          <p:cNvSpPr txBox="1"/>
          <p:nvPr/>
        </p:nvSpPr>
        <p:spPr>
          <a:xfrm>
            <a:off x="4333714" y="5349224"/>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31" name="文本框 30">
            <a:extLst>
              <a:ext uri="{FF2B5EF4-FFF2-40B4-BE49-F238E27FC236}">
                <a16:creationId xmlns:a16="http://schemas.microsoft.com/office/drawing/2014/main" id="{F271F378-5AE1-5C96-0FA6-9EDA8EC28C66}"/>
              </a:ext>
            </a:extLst>
          </p:cNvPr>
          <p:cNvSpPr txBox="1"/>
          <p:nvPr/>
        </p:nvSpPr>
        <p:spPr>
          <a:xfrm>
            <a:off x="8844077" y="5349224"/>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Tree>
    <p:extLst>
      <p:ext uri="{BB962C8B-B14F-4D97-AF65-F5344CB8AC3E}">
        <p14:creationId xmlns:p14="http://schemas.microsoft.com/office/powerpoint/2010/main" val="2403102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CBDC06F-4925-F1DC-9935-9136EEA8FECB}"/>
              </a:ext>
            </a:extLst>
          </p:cNvPr>
          <p:cNvPicPr>
            <a:picLocks noChangeAspect="1"/>
          </p:cNvPicPr>
          <p:nvPr/>
        </p:nvPicPr>
        <p:blipFill>
          <a:blip r:embed="rId2"/>
          <a:stretch>
            <a:fillRect/>
          </a:stretch>
        </p:blipFill>
        <p:spPr>
          <a:xfrm>
            <a:off x="1546802" y="647396"/>
            <a:ext cx="9098395" cy="5563208"/>
          </a:xfrm>
          <a:prstGeom prst="rect">
            <a:avLst/>
          </a:prstGeom>
        </p:spPr>
      </p:pic>
      <p:sp>
        <p:nvSpPr>
          <p:cNvPr id="4" name="文本框 3">
            <a:extLst>
              <a:ext uri="{FF2B5EF4-FFF2-40B4-BE49-F238E27FC236}">
                <a16:creationId xmlns:a16="http://schemas.microsoft.com/office/drawing/2014/main" id="{A7CA2684-55A0-B09D-AB57-770543F27D18}"/>
              </a:ext>
            </a:extLst>
          </p:cNvPr>
          <p:cNvSpPr txBox="1"/>
          <p:nvPr/>
        </p:nvSpPr>
        <p:spPr>
          <a:xfrm>
            <a:off x="595744" y="346364"/>
            <a:ext cx="3103420" cy="369332"/>
          </a:xfrm>
          <a:prstGeom prst="rect">
            <a:avLst/>
          </a:prstGeom>
          <a:noFill/>
        </p:spPr>
        <p:txBody>
          <a:bodyPr wrap="square" rtlCol="0">
            <a:spAutoFit/>
          </a:bodyPr>
          <a:lstStyle/>
          <a:p>
            <a:r>
              <a:rPr kumimoji="1" lang="en-US" altLang="zh-CN" dirty="0">
                <a:latin typeface="Iowan Old Style Roman" panose="02040602040506020204" pitchFamily="18" charset="0"/>
              </a:rPr>
              <a:t>Jiménez (2008), page 1534</a:t>
            </a:r>
            <a:endParaRPr kumimoji="1" lang="zh-CN" altLang="en-US" dirty="0">
              <a:latin typeface="Iowan Old Style Roman" panose="02040602040506020204" pitchFamily="18" charset="0"/>
            </a:endParaRPr>
          </a:p>
        </p:txBody>
      </p:sp>
      <p:cxnSp>
        <p:nvCxnSpPr>
          <p:cNvPr id="6" name="直线连接符 5">
            <a:extLst>
              <a:ext uri="{FF2B5EF4-FFF2-40B4-BE49-F238E27FC236}">
                <a16:creationId xmlns:a16="http://schemas.microsoft.com/office/drawing/2014/main" id="{F0129C2D-ED0D-7C57-F0B9-FEA037090B21}"/>
              </a:ext>
            </a:extLst>
          </p:cNvPr>
          <p:cNvCxnSpPr/>
          <p:nvPr/>
        </p:nvCxnSpPr>
        <p:spPr>
          <a:xfrm>
            <a:off x="7786688" y="328612"/>
            <a:ext cx="0" cy="6200775"/>
          </a:xfrm>
          <a:prstGeom prst="line">
            <a:avLst/>
          </a:prstGeom>
          <a:ln w="31750">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7" name="文本框 6">
            <a:extLst>
              <a:ext uri="{FF2B5EF4-FFF2-40B4-BE49-F238E27FC236}">
                <a16:creationId xmlns:a16="http://schemas.microsoft.com/office/drawing/2014/main" id="{37542487-BCF2-C6F8-23B5-EE6C0441E7B1}"/>
              </a:ext>
            </a:extLst>
          </p:cNvPr>
          <p:cNvSpPr txBox="1"/>
          <p:nvPr/>
        </p:nvSpPr>
        <p:spPr>
          <a:xfrm>
            <a:off x="10210368" y="1071563"/>
            <a:ext cx="1385887"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Mexico</a:t>
            </a:r>
            <a:endParaRPr kumimoji="1" lang="zh-CN" altLang="en-US" dirty="0">
              <a:solidFill>
                <a:srgbClr val="FF0000"/>
              </a:solidFill>
              <a:latin typeface="Palatino Linotype" panose="02040502050505030304" pitchFamily="18" charset="0"/>
            </a:endParaRPr>
          </a:p>
        </p:txBody>
      </p:sp>
      <p:sp>
        <p:nvSpPr>
          <p:cNvPr id="8" name="文本框 7">
            <a:extLst>
              <a:ext uri="{FF2B5EF4-FFF2-40B4-BE49-F238E27FC236}">
                <a16:creationId xmlns:a16="http://schemas.microsoft.com/office/drawing/2014/main" id="{4C1B61B6-797A-6872-9DCE-008A15C7DAEF}"/>
              </a:ext>
            </a:extLst>
          </p:cNvPr>
          <p:cNvSpPr txBox="1"/>
          <p:nvPr/>
        </p:nvSpPr>
        <p:spPr>
          <a:xfrm>
            <a:off x="10210368" y="5086351"/>
            <a:ext cx="1385887"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Others</a:t>
            </a:r>
            <a:endParaRPr kumimoji="1" lang="zh-CN" altLang="en-US" dirty="0">
              <a:solidFill>
                <a:srgbClr val="FF0000"/>
              </a:solidFill>
              <a:latin typeface="Palatino Linotype" panose="02040502050505030304" pitchFamily="18" charset="0"/>
            </a:endParaRPr>
          </a:p>
        </p:txBody>
      </p:sp>
    </p:spTree>
    <p:extLst>
      <p:ext uri="{BB962C8B-B14F-4D97-AF65-F5344CB8AC3E}">
        <p14:creationId xmlns:p14="http://schemas.microsoft.com/office/powerpoint/2010/main" val="1900541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a:extLst>
              <a:ext uri="{FF2B5EF4-FFF2-40B4-BE49-F238E27FC236}">
                <a16:creationId xmlns:a16="http://schemas.microsoft.com/office/drawing/2014/main" id="{B6A0A25D-2D5C-535C-04F8-559D501FC251}"/>
              </a:ext>
            </a:extLst>
          </p:cNvPr>
          <p:cNvSpPr/>
          <p:nvPr/>
        </p:nvSpPr>
        <p:spPr>
          <a:xfrm>
            <a:off x="5732060" y="216689"/>
            <a:ext cx="6202571" cy="4396253"/>
          </a:xfrm>
          <a:prstGeom prst="roundRect">
            <a:avLst>
              <a:gd name="adj" fmla="val 7440"/>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Someone will say something about Mexicans or something like that and it’s not said towards me, </a:t>
            </a:r>
            <a:r>
              <a:rPr lang="en-US" altLang="zh-CN" sz="1800" b="1" u="sng" kern="100" dirty="0">
                <a:effectLst/>
                <a:latin typeface="Times New Roman" panose="02020603050405020304" pitchFamily="18" charset="0"/>
                <a:ea typeface="DengXian" panose="02010600030101010101" pitchFamily="2" charset="-122"/>
                <a:cs typeface="Times New Roman" panose="02020603050405020304" pitchFamily="18" charset="0"/>
              </a:rPr>
              <a:t>it’s not directed towards me.</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But at that point, </a:t>
            </a:r>
            <a:r>
              <a:rPr lang="en-US" altLang="zh-CN" sz="1800" b="1" u="sng" kern="100" dirty="0">
                <a:effectLst/>
                <a:latin typeface="Times New Roman" panose="02020603050405020304" pitchFamily="18" charset="0"/>
                <a:ea typeface="DengXian" panose="02010600030101010101" pitchFamily="2" charset="-122"/>
                <a:cs typeface="Times New Roman" panose="02020603050405020304" pitchFamily="18" charset="0"/>
              </a:rPr>
              <a:t>I’ll feel myself discriminated against.</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I’ll put the discrimination on myself, feeling that even though they’re not directing it towards me, I can’t help but feel that it’s degrading towards me in some way, when in fact I know it’s not meant directly towards me – it’s a general comment. But it just kind of makes me uncomfortable… Just because they’re speaking about </a:t>
            </a:r>
            <a:r>
              <a:rPr lang="en-US" altLang="zh-CN" sz="1800" b="1" u="sng" kern="100" dirty="0">
                <a:effectLst/>
                <a:latin typeface="Times New Roman" panose="02020603050405020304" pitchFamily="18" charset="0"/>
                <a:ea typeface="DengXian" panose="02010600030101010101" pitchFamily="2" charset="-122"/>
                <a:cs typeface="Times New Roman" panose="02020603050405020304" pitchFamily="18" charset="0"/>
              </a:rPr>
              <a:t>a Mexican family or a Mexican person</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and I know that, though my family is not in that position, that I know </a:t>
            </a:r>
            <a:r>
              <a:rPr lang="en-US" altLang="zh-CN" sz="1800" b="1" u="sng" kern="100" dirty="0">
                <a:effectLst/>
                <a:latin typeface="Times New Roman" panose="02020603050405020304" pitchFamily="18" charset="0"/>
                <a:ea typeface="DengXian" panose="02010600030101010101" pitchFamily="2" charset="-122"/>
                <a:cs typeface="Times New Roman" panose="02020603050405020304" pitchFamily="18" charset="0"/>
              </a:rPr>
              <a:t>somewhere along down before me, somebody in my family</a:t>
            </a:r>
            <a:r>
              <a:rPr lang="en-US" altLang="zh-CN" sz="1800" b="1"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I’m sure, has been in that position. And although I’. not in it, and probably never will be in that position, I just think that back when my ancestors were in that position and people were the same way towards them.</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9" name="圆角矩形 8">
            <a:extLst>
              <a:ext uri="{FF2B5EF4-FFF2-40B4-BE49-F238E27FC236}">
                <a16:creationId xmlns:a16="http://schemas.microsoft.com/office/drawing/2014/main" id="{D99E3D34-E17A-CCF7-DEEB-8DEB0FB46E63}"/>
              </a:ext>
            </a:extLst>
          </p:cNvPr>
          <p:cNvSpPr/>
          <p:nvPr/>
        </p:nvSpPr>
        <p:spPr>
          <a:xfrm>
            <a:off x="257369" y="207112"/>
            <a:ext cx="5242679" cy="4405830"/>
          </a:xfrm>
          <a:prstGeom prst="roundRect">
            <a:avLst>
              <a:gd name="adj" fmla="val 9883"/>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If there’s a threat that’s apparent on somebody else who is of the same descent that I am, and the other person is being totally racist about it, and it’s all just hate of color, that’s when my background comes to be more important to me…I have a friend…And he was picking on</a:t>
            </a:r>
            <a:r>
              <a:rPr lang="en-US" altLang="zh-CN" sz="1800" b="1"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1800" b="1" u="sng" kern="100" dirty="0">
                <a:effectLst/>
                <a:latin typeface="Times New Roman" panose="02020603050405020304" pitchFamily="18" charset="0"/>
                <a:ea typeface="DengXian" panose="02010600030101010101" pitchFamily="2" charset="-122"/>
                <a:cs typeface="Times New Roman" panose="02020603050405020304" pitchFamily="18" charset="0"/>
              </a:rPr>
              <a:t>this guy that I didn’t know</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And </a:t>
            </a:r>
            <a:r>
              <a:rPr lang="en-US" altLang="zh-CN" sz="1800" b="1" u="sng" kern="100" dirty="0">
                <a:effectLst/>
                <a:latin typeface="Times New Roman" panose="02020603050405020304" pitchFamily="18" charset="0"/>
                <a:ea typeface="DengXian" panose="02010600030101010101" pitchFamily="2" charset="-122"/>
                <a:cs typeface="Times New Roman" panose="02020603050405020304" pitchFamily="18" charset="0"/>
              </a:rPr>
              <a:t>he was Mexican</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and they were bagging on him because he was Mexican and I’m just sitting there going, </a:t>
            </a:r>
            <a:r>
              <a:rPr lang="en-US" altLang="zh-CN" sz="1800" u="sng"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b="1" u="sng" kern="100" dirty="0">
                <a:effectLst/>
                <a:latin typeface="Times New Roman" panose="02020603050405020304" pitchFamily="18" charset="0"/>
                <a:ea typeface="DengXian" panose="02010600030101010101" pitchFamily="2" charset="-122"/>
                <a:cs typeface="Times New Roman" panose="02020603050405020304" pitchFamily="18" charset="0"/>
              </a:rPr>
              <a:t>Hey, I’m Mexican too.</a:t>
            </a:r>
            <a:r>
              <a:rPr lang="en-US" altLang="zh-CN" sz="1800" u="sng"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[He said,] “No, no, no, this doesn’t concern you. You’re cool. This guy is not.” And I’m just like, “Hey back up.” And I just totally got in his face because I was getting mad…they were calling him a wetback and just totally dissing on him because he was Mexican.</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3" name="圆角矩形 2">
            <a:extLst>
              <a:ext uri="{FF2B5EF4-FFF2-40B4-BE49-F238E27FC236}">
                <a16:creationId xmlns:a16="http://schemas.microsoft.com/office/drawing/2014/main" id="{E18F4A3F-CB07-1BBE-DB1F-4BE835F194B0}"/>
              </a:ext>
            </a:extLst>
          </p:cNvPr>
          <p:cNvSpPr/>
          <p:nvPr/>
        </p:nvSpPr>
        <p:spPr>
          <a:xfrm>
            <a:off x="257371" y="4757223"/>
            <a:ext cx="11677260" cy="1711816"/>
          </a:xfrm>
          <a:prstGeom prst="roundRect">
            <a:avLst>
              <a:gd name="adj" fmla="val 9883"/>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800" dirty="0">
                <a:effectLst/>
                <a:latin typeface="Times New Roman" panose="02020603050405020304" pitchFamily="18" charset="0"/>
                <a:ea typeface="DengXian" panose="02010600030101010101" pitchFamily="2" charset="-122"/>
              </a:rPr>
              <a:t>Although the income levels and life-styles of the black professionals were noticeably and sometimes conspicuously different from those of the black masses, the two groups had </a:t>
            </a:r>
            <a:r>
              <a:rPr lang="en-US" altLang="zh-CN" sz="1800" b="1" u="sng" dirty="0">
                <a:effectLst/>
                <a:latin typeface="Times New Roman" panose="02020603050405020304" pitchFamily="18" charset="0"/>
                <a:ea typeface="DengXian" panose="02010600030101010101" pitchFamily="2" charset="-122"/>
              </a:rPr>
              <a:t>one basic thing in common, a racial status </a:t>
            </a:r>
            <a:r>
              <a:rPr lang="en-US" altLang="zh-CN" sz="1800" dirty="0">
                <a:effectLst/>
                <a:latin typeface="Times New Roman" panose="02020603050405020304" pitchFamily="18" charset="0"/>
                <a:ea typeface="DengXian" panose="02010600030101010101" pitchFamily="2" charset="-122"/>
              </a:rPr>
              <a:t>contemptuously regarded by most whites in society. If E. Franklin Frazier’s analysis of the black Bourgeoisie is correct, the black professionals throughout the industrial period of American race relations tended to react to their low position in the social order by an ostentatious display of material possessions and </a:t>
            </a:r>
            <a:r>
              <a:rPr lang="en-US" altLang="zh-CN" sz="1800" b="1" u="sng" dirty="0">
                <a:effectLst/>
                <a:latin typeface="Times New Roman" panose="02020603050405020304" pitchFamily="18" charset="0"/>
                <a:ea typeface="DengXian" panose="02010600030101010101" pitchFamily="2" charset="-122"/>
              </a:rPr>
              <a:t>a conspicuous effort to disassociate themselves from the black masses</a:t>
            </a:r>
            <a:r>
              <a:rPr lang="en-US" altLang="zh-CN" sz="1800" dirty="0">
                <a:effectLst/>
                <a:latin typeface="Times New Roman" panose="02020603050405020304" pitchFamily="18" charset="0"/>
                <a:ea typeface="DengXian" panose="02010600030101010101" pitchFamily="2" charset="-122"/>
              </a:rPr>
              <a:t>. (Wilson 281</a:t>
            </a:r>
            <a:r>
              <a:rPr lang="zh-CN" altLang="zh-CN" dirty="0">
                <a:effectLst/>
              </a:rPr>
              <a:t> </a:t>
            </a:r>
            <a:r>
              <a:rPr lang="en-US" altLang="zh-CN" sz="1800" dirty="0">
                <a:effectLst/>
                <a:latin typeface="Times New Roman" panose="02020603050405020304" pitchFamily="18" charset="0"/>
                <a:ea typeface="DengXian" panose="02010600030101010101" pitchFamily="2" charset="-122"/>
              </a:rPr>
              <a:t>)</a:t>
            </a:r>
            <a:endParaRPr kumimoji="1" lang="zh-CN" altLang="en-US" dirty="0"/>
          </a:p>
        </p:txBody>
      </p:sp>
      <p:sp>
        <p:nvSpPr>
          <p:cNvPr id="12" name="文本框 11">
            <a:extLst>
              <a:ext uri="{FF2B5EF4-FFF2-40B4-BE49-F238E27FC236}">
                <a16:creationId xmlns:a16="http://schemas.microsoft.com/office/drawing/2014/main" id="{F10B24A8-CEE1-101E-5C17-EE68C377E8FA}"/>
              </a:ext>
            </a:extLst>
          </p:cNvPr>
          <p:cNvSpPr txBox="1"/>
          <p:nvPr/>
        </p:nvSpPr>
        <p:spPr>
          <a:xfrm>
            <a:off x="8833345" y="4185677"/>
            <a:ext cx="2169994" cy="369332"/>
          </a:xfrm>
          <a:prstGeom prst="rect">
            <a:avLst/>
          </a:prstGeom>
          <a:noFill/>
        </p:spPr>
        <p:txBody>
          <a:bodyPr wrap="square" rtlCol="0">
            <a:spAutoFit/>
          </a:bodyPr>
          <a:lstStyle/>
          <a:p>
            <a:r>
              <a:rPr kumimoji="1" lang="en-US" altLang="zh-CN" dirty="0">
                <a:latin typeface="Iowan Old Style Roman" panose="02040602040506020204" pitchFamily="18" charset="0"/>
              </a:rPr>
              <a:t>(Jiménez 300-301)</a:t>
            </a:r>
            <a:endParaRPr kumimoji="1" lang="zh-CN" altLang="en-US" dirty="0">
              <a:latin typeface="Iowan Old Style Roman" panose="02040602040506020204" pitchFamily="18" charset="0"/>
            </a:endParaRPr>
          </a:p>
        </p:txBody>
      </p:sp>
      <p:sp>
        <p:nvSpPr>
          <p:cNvPr id="13" name="文本框 12">
            <a:extLst>
              <a:ext uri="{FF2B5EF4-FFF2-40B4-BE49-F238E27FC236}">
                <a16:creationId xmlns:a16="http://schemas.microsoft.com/office/drawing/2014/main" id="{E88BB670-4EBE-E494-0DB6-FA7BC083C919}"/>
              </a:ext>
            </a:extLst>
          </p:cNvPr>
          <p:cNvSpPr txBox="1"/>
          <p:nvPr/>
        </p:nvSpPr>
        <p:spPr>
          <a:xfrm>
            <a:off x="3483423" y="4267563"/>
            <a:ext cx="2169994" cy="369332"/>
          </a:xfrm>
          <a:prstGeom prst="rect">
            <a:avLst/>
          </a:prstGeom>
          <a:noFill/>
        </p:spPr>
        <p:txBody>
          <a:bodyPr wrap="square" rtlCol="0">
            <a:spAutoFit/>
          </a:bodyPr>
          <a:lstStyle/>
          <a:p>
            <a:r>
              <a:rPr kumimoji="1" lang="en-US" altLang="zh-CN" dirty="0">
                <a:latin typeface="Iowan Old Style Roman" panose="02040602040506020204" pitchFamily="18" charset="0"/>
              </a:rPr>
              <a:t>(Jiménez 300)</a:t>
            </a:r>
            <a:endParaRPr kumimoji="1" lang="zh-CN" altLang="en-US" dirty="0">
              <a:latin typeface="Iowan Old Style Roman" panose="02040602040506020204" pitchFamily="18" charset="0"/>
            </a:endParaRPr>
          </a:p>
        </p:txBody>
      </p:sp>
    </p:spTree>
    <p:extLst>
      <p:ext uri="{BB962C8B-B14F-4D97-AF65-F5344CB8AC3E}">
        <p14:creationId xmlns:p14="http://schemas.microsoft.com/office/powerpoint/2010/main" val="615960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A1E1A-650B-3CCD-84F3-80D6CA59A8C2}"/>
              </a:ext>
            </a:extLst>
          </p:cNvPr>
          <p:cNvSpPr>
            <a:spLocks noGrp="1"/>
          </p:cNvSpPr>
          <p:nvPr>
            <p:ph type="ctrTitle"/>
          </p:nvPr>
        </p:nvSpPr>
        <p:spPr>
          <a:xfrm>
            <a:off x="1649100" y="771525"/>
            <a:ext cx="9144000" cy="2387600"/>
          </a:xfrm>
        </p:spPr>
        <p:txBody>
          <a:bodyPr>
            <a:normAutofit/>
          </a:bodyPr>
          <a:lstStyle/>
          <a:p>
            <a:r>
              <a:rPr kumimoji="1" lang="en-US" altLang="zh-CN" dirty="0">
                <a:latin typeface="Palatino Linotype" panose="02040502050505030304" pitchFamily="18" charset="0"/>
              </a:rPr>
              <a:t>Thanks for Listening</a:t>
            </a:r>
            <a:endParaRPr kumimoji="1" lang="zh-CN" altLang="en-US" dirty="0">
              <a:latin typeface="Palatino Linotype" panose="02040502050505030304" pitchFamily="18" charset="0"/>
            </a:endParaRPr>
          </a:p>
        </p:txBody>
      </p:sp>
      <p:sp>
        <p:nvSpPr>
          <p:cNvPr id="5" name="文本框 4">
            <a:extLst>
              <a:ext uri="{FF2B5EF4-FFF2-40B4-BE49-F238E27FC236}">
                <a16:creationId xmlns:a16="http://schemas.microsoft.com/office/drawing/2014/main" id="{EAA6C193-9BCD-F107-35A2-BA6BD9E00BE3}"/>
              </a:ext>
            </a:extLst>
          </p:cNvPr>
          <p:cNvSpPr txBox="1"/>
          <p:nvPr/>
        </p:nvSpPr>
        <p:spPr>
          <a:xfrm>
            <a:off x="1088268" y="4041103"/>
            <a:ext cx="10265664" cy="707886"/>
          </a:xfrm>
          <a:prstGeom prst="rect">
            <a:avLst/>
          </a:prstGeom>
          <a:noFill/>
        </p:spPr>
        <p:txBody>
          <a:bodyPr wrap="square" rtlCol="0">
            <a:spAutoFit/>
          </a:bodyPr>
          <a:lstStyle/>
          <a:p>
            <a:pPr algn="ctr"/>
            <a:r>
              <a:rPr kumimoji="1" lang="en-US" altLang="zh-CN" sz="2000" dirty="0">
                <a:solidFill>
                  <a:schemeClr val="bg1">
                    <a:lumMod val="65000"/>
                  </a:schemeClr>
                </a:solidFill>
                <a:latin typeface="Iowan Old Style Roman" panose="02040602040506020204" pitchFamily="18" charset="0"/>
              </a:rPr>
              <a:t>Presented by Zhang Wei</a:t>
            </a:r>
          </a:p>
          <a:p>
            <a:pPr algn="ctr"/>
            <a:r>
              <a:rPr kumimoji="1" lang="en-US" altLang="zh-CN" sz="2000" dirty="0">
                <a:solidFill>
                  <a:schemeClr val="bg1">
                    <a:lumMod val="65000"/>
                  </a:schemeClr>
                </a:solidFill>
                <a:latin typeface="Iowan Old Style Roman" panose="02040602040506020204" pitchFamily="18" charset="0"/>
              </a:rPr>
              <a:t>6 June 2023</a:t>
            </a:r>
            <a:endParaRPr kumimoji="1" lang="zh-CN" altLang="en-US" sz="2000" dirty="0">
              <a:solidFill>
                <a:schemeClr val="bg1">
                  <a:lumMod val="65000"/>
                </a:schemeClr>
              </a:solidFill>
              <a:latin typeface="Iowan Old Style Roman" panose="02040602040506020204" pitchFamily="18" charset="0"/>
            </a:endParaRPr>
          </a:p>
        </p:txBody>
      </p:sp>
    </p:spTree>
    <p:extLst>
      <p:ext uri="{BB962C8B-B14F-4D97-AF65-F5344CB8AC3E}">
        <p14:creationId xmlns:p14="http://schemas.microsoft.com/office/powerpoint/2010/main" val="2650874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1CFC337-D348-0AE3-4FCE-1562CA5EB7A5}"/>
              </a:ext>
            </a:extLst>
          </p:cNvPr>
          <p:cNvSpPr txBox="1"/>
          <p:nvPr/>
        </p:nvSpPr>
        <p:spPr>
          <a:xfrm>
            <a:off x="1072896" y="1824905"/>
            <a:ext cx="10265664" cy="4247317"/>
          </a:xfrm>
          <a:prstGeom prst="rect">
            <a:avLst/>
          </a:prstGeom>
          <a:noFill/>
        </p:spPr>
        <p:txBody>
          <a:bodyPr wrap="square" rtlCol="0">
            <a:spAutoFit/>
          </a:bodyPr>
          <a:lstStyle/>
          <a:p>
            <a:pPr marL="468000" indent="-637200"/>
            <a:r>
              <a:rPr kumimoji="1" lang="en-US" altLang="zh-CN" dirty="0">
                <a:latin typeface="Iowan Old Style Roman" panose="02040602040506020204" pitchFamily="18" charset="0"/>
              </a:rPr>
              <a:t>Bertrand, Marianne and Sendhil Mullainathan. “Are Emily and Greg More Employable Than Lakisha and Jamal? A Field Experiment on Labor Market Discrimination</a:t>
            </a:r>
            <a:r>
              <a:rPr kumimoji="1" lang="en-US" altLang="zh-CN" i="1" dirty="0">
                <a:latin typeface="IOWAN OLD STYLE ROMAN" panose="02040602040506020204" pitchFamily="18" charset="0"/>
              </a:rPr>
              <a:t>.” The Inequality Reader</a:t>
            </a:r>
            <a:r>
              <a:rPr kumimoji="1" lang="en-US" altLang="zh-CN" dirty="0">
                <a:latin typeface="Iowan Old Style Roman" panose="02040602040506020204" pitchFamily="18" charset="0"/>
              </a:rPr>
              <a:t>, edited by David B. Grusky and Szonja Szelényi, 2</a:t>
            </a:r>
            <a:r>
              <a:rPr kumimoji="1" lang="en-US" altLang="zh-CN" baseline="30000" dirty="0">
                <a:latin typeface="Iowan Old Style Roman" panose="02040602040506020204" pitchFamily="18" charset="0"/>
              </a:rPr>
              <a:t>nd</a:t>
            </a:r>
            <a:r>
              <a:rPr kumimoji="1" lang="en-US" altLang="zh-CN" dirty="0">
                <a:latin typeface="Iowan Old Style Roman" panose="02040602040506020204" pitchFamily="18" charset="0"/>
              </a:rPr>
              <a:t> ed. Westview Press, 2011, pp. 245-250.</a:t>
            </a:r>
          </a:p>
          <a:p>
            <a:pPr marL="468000" indent="-637200"/>
            <a:r>
              <a:rPr kumimoji="1" lang="en-US" altLang="zh-CN" dirty="0">
                <a:latin typeface="Iowan Old Style Roman" panose="02040602040506020204" pitchFamily="18" charset="0"/>
              </a:rPr>
              <a:t>Bertrand, Marianne and Sendhil Mullainathan. “Are Emily and Greg More Employable Than Lakisha and Jamal? A Field Experiment on Labor Market Discrimination</a:t>
            </a:r>
            <a:r>
              <a:rPr kumimoji="1" lang="en-US" altLang="zh-CN" i="1" dirty="0">
                <a:latin typeface="IOWAN OLD STYLE ROMAN" panose="02040602040506020204" pitchFamily="18" charset="0"/>
              </a:rPr>
              <a:t>.” The American Economic Review</a:t>
            </a:r>
            <a:r>
              <a:rPr kumimoji="1" lang="en-US" altLang="zh-CN" dirty="0">
                <a:latin typeface="Iowan Old Style Roman" panose="02040602040506020204" pitchFamily="18" charset="0"/>
              </a:rPr>
              <a:t>, vol. 94, no. 4, 2004, pp. 991-1013.</a:t>
            </a:r>
          </a:p>
          <a:p>
            <a:pPr marL="468000" indent="-637200"/>
            <a:r>
              <a:rPr kumimoji="1" lang="en-US" altLang="zh-CN" dirty="0">
                <a:latin typeface="Iowan Old Style Roman" panose="02040602040506020204" pitchFamily="18" charset="0"/>
              </a:rPr>
              <a:t>Jiménez, Tomas, R. “Why Replenishment Strengthens Racial and Ethnic Boundaries.” </a:t>
            </a:r>
            <a:r>
              <a:rPr kumimoji="1" lang="en-US" altLang="zh-CN" i="1" dirty="0">
                <a:latin typeface="IOWAN OLD STYLE ROMAN" panose="02040602040506020204" pitchFamily="18" charset="0"/>
              </a:rPr>
              <a:t>Inequality in the 21</a:t>
            </a:r>
            <a:r>
              <a:rPr kumimoji="1" lang="en-US" altLang="zh-CN" i="1" baseline="30000" dirty="0">
                <a:latin typeface="IOWAN OLD STYLE ROMAN" panose="02040602040506020204" pitchFamily="18" charset="0"/>
              </a:rPr>
              <a:t>st</a:t>
            </a:r>
            <a:r>
              <a:rPr kumimoji="1" lang="en-US" altLang="zh-CN" i="1" dirty="0">
                <a:latin typeface="IOWAN OLD STYLE ROMAN" panose="02040602040506020204" pitchFamily="18" charset="0"/>
              </a:rPr>
              <a:t> Century</a:t>
            </a:r>
            <a:r>
              <a:rPr kumimoji="1" lang="en-US" altLang="zh-CN" dirty="0">
                <a:latin typeface="Iowan Old Style Roman" panose="02040602040506020204" pitchFamily="18" charset="0"/>
              </a:rPr>
              <a:t>, edited by David B. Grusky and Jasmine Hill, Westview Press, 2018, pp. 298-303.</a:t>
            </a:r>
          </a:p>
          <a:p>
            <a:pPr marL="468000" indent="-637200"/>
            <a:r>
              <a:rPr kumimoji="1" lang="en-US" altLang="zh-CN" dirty="0">
                <a:latin typeface="Iowan Old Style Roman" panose="02040602040506020204" pitchFamily="18" charset="0"/>
              </a:rPr>
              <a:t>Jiménez, Tomas, R. “Mexican Immigrant Replenishment and the Continuing Significance of Ethnicity and Race.” </a:t>
            </a:r>
            <a:r>
              <a:rPr kumimoji="1" lang="en-US" altLang="zh-CN" i="1" dirty="0">
                <a:latin typeface="IOWAN OLD STYLE ROMAN" panose="02040602040506020204" pitchFamily="18" charset="0"/>
              </a:rPr>
              <a:t>American Journal of Sociology</a:t>
            </a:r>
            <a:r>
              <a:rPr kumimoji="1" lang="en-US" altLang="zh-CN" dirty="0">
                <a:latin typeface="Iowan Old Style Roman" panose="02040602040506020204" pitchFamily="18" charset="0"/>
              </a:rPr>
              <a:t>, vol. 113, no. 6, 2008, pp. 1527-1567.</a:t>
            </a:r>
          </a:p>
          <a:p>
            <a:pPr marL="468000" indent="-637200"/>
            <a:r>
              <a:rPr kumimoji="1" lang="en-US" altLang="zh-CN" dirty="0">
                <a:latin typeface="Iowan Old Style Roman" panose="02040602040506020204" pitchFamily="18" charset="0"/>
              </a:rPr>
              <a:t>Wilson, William Julius. “The Declining Significance of Race: Blacks and Changing American Institutions.” </a:t>
            </a:r>
            <a:r>
              <a:rPr kumimoji="1" lang="en-US" altLang="zh-CN" i="1" dirty="0">
                <a:latin typeface="IOWAN OLD STYLE ROMAN" panose="02040602040506020204" pitchFamily="18" charset="0"/>
              </a:rPr>
              <a:t>The Inequality Reader</a:t>
            </a:r>
            <a:r>
              <a:rPr kumimoji="1" lang="en-US" altLang="zh-CN" dirty="0">
                <a:latin typeface="Iowan Old Style Roman" panose="02040602040506020204" pitchFamily="18" charset="0"/>
              </a:rPr>
              <a:t>, edited by David B. Grusky and Szonja Szelényi, 2</a:t>
            </a:r>
            <a:r>
              <a:rPr kumimoji="1" lang="en-US" altLang="zh-CN" baseline="30000" dirty="0">
                <a:latin typeface="Iowan Old Style Roman" panose="02040602040506020204" pitchFamily="18" charset="0"/>
              </a:rPr>
              <a:t>nd</a:t>
            </a:r>
            <a:r>
              <a:rPr kumimoji="1" lang="en-US" altLang="zh-CN" dirty="0">
                <a:latin typeface="Iowan Old Style Roman" panose="02040602040506020204" pitchFamily="18" charset="0"/>
              </a:rPr>
              <a:t> ed. Westview Press, 2011, pp. 272-284.</a:t>
            </a:r>
          </a:p>
        </p:txBody>
      </p:sp>
      <p:sp>
        <p:nvSpPr>
          <p:cNvPr id="6" name="文本框 5">
            <a:extLst>
              <a:ext uri="{FF2B5EF4-FFF2-40B4-BE49-F238E27FC236}">
                <a16:creationId xmlns:a16="http://schemas.microsoft.com/office/drawing/2014/main" id="{D19C7870-B963-3CC7-9665-000BD18C454A}"/>
              </a:ext>
            </a:extLst>
          </p:cNvPr>
          <p:cNvSpPr txBox="1"/>
          <p:nvPr/>
        </p:nvSpPr>
        <p:spPr>
          <a:xfrm>
            <a:off x="1072896" y="785778"/>
            <a:ext cx="2502408" cy="523220"/>
          </a:xfrm>
          <a:prstGeom prst="rect">
            <a:avLst/>
          </a:prstGeom>
          <a:noFill/>
        </p:spPr>
        <p:txBody>
          <a:bodyPr wrap="square" rtlCol="0">
            <a:spAutoFit/>
          </a:bodyPr>
          <a:lstStyle/>
          <a:p>
            <a:r>
              <a:rPr kumimoji="1" lang="en-US" altLang="zh-CN" sz="2800" dirty="0">
                <a:latin typeface="Palatino Linotype" panose="02040502050505030304" pitchFamily="18" charset="0"/>
              </a:rPr>
              <a:t>Works Cited</a:t>
            </a:r>
            <a:endParaRPr kumimoji="1" lang="zh-CN" altLang="en-US" sz="2800" dirty="0">
              <a:latin typeface="Palatino Linotype" panose="02040502050505030304" pitchFamily="18" charset="0"/>
            </a:endParaRPr>
          </a:p>
        </p:txBody>
      </p:sp>
    </p:spTree>
    <p:extLst>
      <p:ext uri="{BB962C8B-B14F-4D97-AF65-F5344CB8AC3E}">
        <p14:creationId xmlns:p14="http://schemas.microsoft.com/office/powerpoint/2010/main" val="1214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7D18ED4-0F07-6272-2C12-33EC8696AF64}"/>
              </a:ext>
            </a:extLst>
          </p:cNvPr>
          <p:cNvPicPr>
            <a:picLocks noChangeAspect="1"/>
          </p:cNvPicPr>
          <p:nvPr/>
        </p:nvPicPr>
        <p:blipFill>
          <a:blip r:embed="rId2"/>
          <a:stretch>
            <a:fillRect/>
          </a:stretch>
        </p:blipFill>
        <p:spPr>
          <a:xfrm>
            <a:off x="0" y="0"/>
            <a:ext cx="12192000" cy="7098987"/>
          </a:xfrm>
          <a:prstGeom prst="rect">
            <a:avLst/>
          </a:prstGeom>
        </p:spPr>
      </p:pic>
      <p:sp>
        <p:nvSpPr>
          <p:cNvPr id="7" name="文本框 6">
            <a:extLst>
              <a:ext uri="{FF2B5EF4-FFF2-40B4-BE49-F238E27FC236}">
                <a16:creationId xmlns:a16="http://schemas.microsoft.com/office/drawing/2014/main" id="{F733133D-C8B7-10BC-894C-A5536BF941C7}"/>
              </a:ext>
            </a:extLst>
          </p:cNvPr>
          <p:cNvSpPr txBox="1"/>
          <p:nvPr/>
        </p:nvSpPr>
        <p:spPr>
          <a:xfrm>
            <a:off x="811356" y="504143"/>
            <a:ext cx="4074969" cy="523220"/>
          </a:xfrm>
          <a:prstGeom prst="rect">
            <a:avLst/>
          </a:prstGeom>
          <a:noFill/>
        </p:spPr>
        <p:txBody>
          <a:bodyPr wrap="square" rtlCol="0">
            <a:spAutoFit/>
          </a:bodyPr>
          <a:lstStyle/>
          <a:p>
            <a:r>
              <a:rPr kumimoji="1" lang="en-US" altLang="zh-CN" sz="2800" dirty="0">
                <a:latin typeface="Palatino Linotype" panose="02040502050505030304" pitchFamily="18" charset="0"/>
              </a:rPr>
              <a:t>123 In-depth Interviews</a:t>
            </a:r>
            <a:endParaRPr kumimoji="1" lang="zh-CN" altLang="en-US" sz="2800" dirty="0">
              <a:latin typeface="Palatino Linotype" panose="02040502050505030304" pitchFamily="18" charset="0"/>
            </a:endParaRPr>
          </a:p>
        </p:txBody>
      </p:sp>
      <p:sp>
        <p:nvSpPr>
          <p:cNvPr id="8" name="文本框 7">
            <a:extLst>
              <a:ext uri="{FF2B5EF4-FFF2-40B4-BE49-F238E27FC236}">
                <a16:creationId xmlns:a16="http://schemas.microsoft.com/office/drawing/2014/main" id="{B2B8CAC9-DCF2-30D6-33CC-1777B133708F}"/>
              </a:ext>
            </a:extLst>
          </p:cNvPr>
          <p:cNvSpPr txBox="1"/>
          <p:nvPr/>
        </p:nvSpPr>
        <p:spPr>
          <a:xfrm>
            <a:off x="811356" y="3757520"/>
            <a:ext cx="2201110" cy="1200329"/>
          </a:xfrm>
          <a:prstGeom prst="rect">
            <a:avLst/>
          </a:prstGeom>
          <a:noFill/>
        </p:spPr>
        <p:txBody>
          <a:bodyPr wrap="square" rtlCol="0">
            <a:spAutoFit/>
          </a:bodyPr>
          <a:lstStyle/>
          <a:p>
            <a:r>
              <a:rPr kumimoji="1" lang="zh-CN" altLang="en-US" sz="2400" dirty="0"/>
              <a:t>👩🏽‍💼👨🏽‍💼👩🏽‍💼👨🏽‍💼👩🏽‍💼👨🏽‍💼</a:t>
            </a:r>
          </a:p>
          <a:p>
            <a:r>
              <a:rPr kumimoji="1" lang="zh-CN" altLang="en-US" sz="2400" dirty="0"/>
              <a:t>👩🏽‍💼👨🏽‍💼👩🏽‍💼👨🏽‍💼👩🏽‍💼👨🏽‍💼</a:t>
            </a:r>
          </a:p>
          <a:p>
            <a:r>
              <a:rPr kumimoji="1" lang="zh-CN" altLang="en-US" sz="2400" dirty="0"/>
              <a:t>👩🏽‍💼👨🏽‍💼👩🏽‍💼👨🏽‍💼👩🏽‍💼👨🏽‍💼</a:t>
            </a:r>
          </a:p>
        </p:txBody>
      </p:sp>
      <p:sp>
        <p:nvSpPr>
          <p:cNvPr id="9" name="文本框 8">
            <a:extLst>
              <a:ext uri="{FF2B5EF4-FFF2-40B4-BE49-F238E27FC236}">
                <a16:creationId xmlns:a16="http://schemas.microsoft.com/office/drawing/2014/main" id="{48DFF94B-42F3-F493-73B1-826F6C553668}"/>
              </a:ext>
            </a:extLst>
          </p:cNvPr>
          <p:cNvSpPr txBox="1"/>
          <p:nvPr/>
        </p:nvSpPr>
        <p:spPr>
          <a:xfrm>
            <a:off x="5283343" y="3429000"/>
            <a:ext cx="2201110" cy="1200329"/>
          </a:xfrm>
          <a:prstGeom prst="rect">
            <a:avLst/>
          </a:prstGeom>
          <a:noFill/>
        </p:spPr>
        <p:txBody>
          <a:bodyPr wrap="square" rtlCol="0">
            <a:spAutoFit/>
          </a:bodyPr>
          <a:lstStyle/>
          <a:p>
            <a:r>
              <a:rPr kumimoji="1" lang="zh-CN" altLang="en-US" sz="2400" dirty="0"/>
              <a:t>👩🏽‍💼👨🏽‍💼👩🏽‍💼👨🏽‍💼👩🏽‍💼👨🏽‍💼</a:t>
            </a:r>
          </a:p>
          <a:p>
            <a:r>
              <a:rPr kumimoji="1" lang="zh-CN" altLang="en-US" sz="2400" dirty="0"/>
              <a:t>👩🏽‍💼👨🏽‍💼👩🏽‍💼👨🏽‍💼👩🏽‍💼👨🏽‍💼</a:t>
            </a:r>
          </a:p>
          <a:p>
            <a:r>
              <a:rPr kumimoji="1" lang="zh-CN" altLang="en-US" sz="2400" dirty="0"/>
              <a:t>👩🏽‍💼👨🏽‍💼👩🏽‍💼👨🏽‍💼👩🏽‍💼👨🏽‍💼</a:t>
            </a:r>
          </a:p>
        </p:txBody>
      </p:sp>
      <p:sp>
        <p:nvSpPr>
          <p:cNvPr id="10" name="文本框 9">
            <a:extLst>
              <a:ext uri="{FF2B5EF4-FFF2-40B4-BE49-F238E27FC236}">
                <a16:creationId xmlns:a16="http://schemas.microsoft.com/office/drawing/2014/main" id="{B05FF4E7-082F-1197-6D81-DB7AA877EA86}"/>
              </a:ext>
            </a:extLst>
          </p:cNvPr>
          <p:cNvSpPr txBox="1"/>
          <p:nvPr/>
        </p:nvSpPr>
        <p:spPr>
          <a:xfrm>
            <a:off x="1911911" y="5099733"/>
            <a:ext cx="10844212" cy="1200329"/>
          </a:xfrm>
          <a:prstGeom prst="rect">
            <a:avLst/>
          </a:prstGeom>
          <a:noFill/>
        </p:spPr>
        <p:txBody>
          <a:bodyPr wrap="square" rtlCol="0">
            <a:spAutoFit/>
          </a:bodyPr>
          <a:lstStyle/>
          <a:p>
            <a:r>
              <a:rPr kumimoji="1" lang="en-US" altLang="zh-CN" b="1" dirty="0">
                <a:solidFill>
                  <a:srgbClr val="FF0000"/>
                </a:solidFill>
                <a:latin typeface="Palatino Linotype" panose="02040502050505030304" pitchFamily="18" charset="0"/>
              </a:rPr>
              <a:t>later-generation Mexican Americans </a:t>
            </a:r>
          </a:p>
          <a:p>
            <a:r>
              <a:rPr kumimoji="1" lang="en-US" altLang="zh-CN" dirty="0">
                <a:latin typeface="Palatino Linotype" panose="02040502050505030304" pitchFamily="18" charset="0"/>
              </a:rPr>
              <a:t>	-whose ancestors have been in the US since 1940 or before, </a:t>
            </a:r>
          </a:p>
          <a:p>
            <a:r>
              <a:rPr kumimoji="1" lang="en-US" altLang="zh-CN" dirty="0">
                <a:latin typeface="Palatino Linotype" panose="02040502050505030304" pitchFamily="18" charset="0"/>
              </a:rPr>
              <a:t>	-who are of Mexican descent on both their mother’s and father’s side, </a:t>
            </a:r>
          </a:p>
          <a:p>
            <a:r>
              <a:rPr kumimoji="1" lang="en-US" altLang="zh-CN" dirty="0">
                <a:latin typeface="Palatino Linotype" panose="02040502050505030304" pitchFamily="18" charset="0"/>
              </a:rPr>
              <a:t>	-who have lived in these two cities for most of their lives</a:t>
            </a:r>
            <a:endParaRPr kumimoji="1" lang="zh-CN" altLang="en-US" dirty="0">
              <a:latin typeface="Palatino Linotype" panose="02040502050505030304" pitchFamily="18" charset="0"/>
            </a:endParaRPr>
          </a:p>
        </p:txBody>
      </p:sp>
    </p:spTree>
    <p:extLst>
      <p:ext uri="{BB962C8B-B14F-4D97-AF65-F5344CB8AC3E}">
        <p14:creationId xmlns:p14="http://schemas.microsoft.com/office/powerpoint/2010/main" val="29696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7D18ED4-0F07-6272-2C12-33EC8696AF64}"/>
              </a:ext>
            </a:extLst>
          </p:cNvPr>
          <p:cNvPicPr>
            <a:picLocks noChangeAspect="1"/>
          </p:cNvPicPr>
          <p:nvPr/>
        </p:nvPicPr>
        <p:blipFill>
          <a:blip r:embed="rId2"/>
          <a:stretch>
            <a:fillRect/>
          </a:stretch>
        </p:blipFill>
        <p:spPr>
          <a:xfrm>
            <a:off x="0" y="0"/>
            <a:ext cx="12192000" cy="7098987"/>
          </a:xfrm>
          <a:prstGeom prst="rect">
            <a:avLst/>
          </a:prstGeom>
        </p:spPr>
      </p:pic>
      <p:sp>
        <p:nvSpPr>
          <p:cNvPr id="14" name="文本框 13">
            <a:extLst>
              <a:ext uri="{FF2B5EF4-FFF2-40B4-BE49-F238E27FC236}">
                <a16:creationId xmlns:a16="http://schemas.microsoft.com/office/drawing/2014/main" id="{621AD969-B794-05AC-41EF-043F0BAD744C}"/>
              </a:ext>
            </a:extLst>
          </p:cNvPr>
          <p:cNvSpPr txBox="1"/>
          <p:nvPr/>
        </p:nvSpPr>
        <p:spPr>
          <a:xfrm>
            <a:off x="811356" y="504143"/>
            <a:ext cx="4074969" cy="523220"/>
          </a:xfrm>
          <a:prstGeom prst="rect">
            <a:avLst/>
          </a:prstGeom>
          <a:noFill/>
        </p:spPr>
        <p:txBody>
          <a:bodyPr wrap="square" rtlCol="0">
            <a:spAutoFit/>
          </a:bodyPr>
          <a:lstStyle/>
          <a:p>
            <a:r>
              <a:rPr kumimoji="1" lang="en-US" altLang="zh-CN" sz="2800" dirty="0">
                <a:latin typeface="Palatino Linotype" panose="02040502050505030304" pitchFamily="18" charset="0"/>
              </a:rPr>
              <a:t>123 In-depth Interviews</a:t>
            </a:r>
            <a:endParaRPr kumimoji="1" lang="zh-CN" altLang="en-US" sz="2800" dirty="0">
              <a:latin typeface="Palatino Linotype" panose="02040502050505030304" pitchFamily="18" charset="0"/>
            </a:endParaRPr>
          </a:p>
        </p:txBody>
      </p:sp>
      <p:sp>
        <p:nvSpPr>
          <p:cNvPr id="6" name="矩形标注 5">
            <a:extLst>
              <a:ext uri="{FF2B5EF4-FFF2-40B4-BE49-F238E27FC236}">
                <a16:creationId xmlns:a16="http://schemas.microsoft.com/office/drawing/2014/main" id="{4D9F74D9-A324-BF28-2E95-9078170C8048}"/>
              </a:ext>
            </a:extLst>
          </p:cNvPr>
          <p:cNvSpPr/>
          <p:nvPr/>
        </p:nvSpPr>
        <p:spPr>
          <a:xfrm>
            <a:off x="1731818" y="471054"/>
            <a:ext cx="3408218" cy="2244437"/>
          </a:xfrm>
          <a:prstGeom prst="wedge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pic>
        <p:nvPicPr>
          <p:cNvPr id="2" name="图片 1">
            <a:extLst>
              <a:ext uri="{FF2B5EF4-FFF2-40B4-BE49-F238E27FC236}">
                <a16:creationId xmlns:a16="http://schemas.microsoft.com/office/drawing/2014/main" id="{C97CB593-95B5-A677-A738-A00834807FA6}"/>
              </a:ext>
            </a:extLst>
          </p:cNvPr>
          <p:cNvPicPr>
            <a:picLocks noChangeAspect="1"/>
          </p:cNvPicPr>
          <p:nvPr/>
        </p:nvPicPr>
        <p:blipFill rotWithShape="1">
          <a:blip r:embed="rId3"/>
          <a:srcRect l="17346" t="28711" r="35159" b="28640"/>
          <a:stretch/>
        </p:blipFill>
        <p:spPr>
          <a:xfrm>
            <a:off x="1870363" y="588817"/>
            <a:ext cx="3131127" cy="2008910"/>
          </a:xfrm>
          <a:prstGeom prst="rect">
            <a:avLst/>
          </a:prstGeom>
        </p:spPr>
      </p:pic>
      <p:sp>
        <p:nvSpPr>
          <p:cNvPr id="3" name="矩形标注 2">
            <a:extLst>
              <a:ext uri="{FF2B5EF4-FFF2-40B4-BE49-F238E27FC236}">
                <a16:creationId xmlns:a16="http://schemas.microsoft.com/office/drawing/2014/main" id="{41841D1E-926B-C9A6-B1FD-F8BBAAA5BF36}"/>
              </a:ext>
            </a:extLst>
          </p:cNvPr>
          <p:cNvSpPr/>
          <p:nvPr/>
        </p:nvSpPr>
        <p:spPr>
          <a:xfrm>
            <a:off x="6317673" y="1184563"/>
            <a:ext cx="3408218" cy="2244437"/>
          </a:xfrm>
          <a:prstGeom prst="wedgeRectCallout">
            <a:avLst>
              <a:gd name="adj1" fmla="val -65142"/>
              <a:gd name="adj2" fmla="val 3410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pic>
        <p:nvPicPr>
          <p:cNvPr id="4" name="图片 3">
            <a:extLst>
              <a:ext uri="{FF2B5EF4-FFF2-40B4-BE49-F238E27FC236}">
                <a16:creationId xmlns:a16="http://schemas.microsoft.com/office/drawing/2014/main" id="{F6B88675-1926-3E90-E808-C1A2EE01D064}"/>
              </a:ext>
            </a:extLst>
          </p:cNvPr>
          <p:cNvPicPr>
            <a:picLocks noChangeAspect="1"/>
          </p:cNvPicPr>
          <p:nvPr/>
        </p:nvPicPr>
        <p:blipFill rotWithShape="1">
          <a:blip r:embed="rId4"/>
          <a:srcRect l="1" t="28018" r="44366" b="11858"/>
          <a:stretch/>
        </p:blipFill>
        <p:spPr>
          <a:xfrm>
            <a:off x="6434931" y="1330717"/>
            <a:ext cx="3173702" cy="1952127"/>
          </a:xfrm>
          <a:prstGeom prst="rect">
            <a:avLst/>
          </a:prstGeom>
        </p:spPr>
      </p:pic>
      <p:sp>
        <p:nvSpPr>
          <p:cNvPr id="7" name="文本框 6">
            <a:extLst>
              <a:ext uri="{FF2B5EF4-FFF2-40B4-BE49-F238E27FC236}">
                <a16:creationId xmlns:a16="http://schemas.microsoft.com/office/drawing/2014/main" id="{97208A03-951E-62F1-6F84-2D3E4A986940}"/>
              </a:ext>
            </a:extLst>
          </p:cNvPr>
          <p:cNvSpPr txBox="1"/>
          <p:nvPr/>
        </p:nvSpPr>
        <p:spPr>
          <a:xfrm>
            <a:off x="2258289" y="1989543"/>
            <a:ext cx="2355273" cy="523220"/>
          </a:xfrm>
          <a:prstGeom prst="rect">
            <a:avLst/>
          </a:prstGeom>
          <a:noFill/>
        </p:spPr>
        <p:txBody>
          <a:bodyPr wrap="square" rtlCol="0">
            <a:spAutoFit/>
          </a:bodyPr>
          <a:lstStyle/>
          <a:p>
            <a:r>
              <a:rPr kumimoji="1" lang="en-US" altLang="zh-CN" sz="2800" dirty="0">
                <a:latin typeface="Palatino Linotype" panose="02040502050505030304" pitchFamily="18" charset="0"/>
              </a:rPr>
              <a:t>Santa Maria</a:t>
            </a:r>
            <a:endParaRPr kumimoji="1" lang="zh-CN" altLang="en-US" sz="2800" dirty="0">
              <a:latin typeface="Palatino Linotype" panose="02040502050505030304" pitchFamily="18" charset="0"/>
            </a:endParaRPr>
          </a:p>
        </p:txBody>
      </p:sp>
      <p:sp>
        <p:nvSpPr>
          <p:cNvPr id="8" name="文本框 7">
            <a:extLst>
              <a:ext uri="{FF2B5EF4-FFF2-40B4-BE49-F238E27FC236}">
                <a16:creationId xmlns:a16="http://schemas.microsoft.com/office/drawing/2014/main" id="{5B3710CA-E6BC-537A-4FDC-CA8F80E60D65}"/>
              </a:ext>
            </a:extLst>
          </p:cNvPr>
          <p:cNvSpPr txBox="1"/>
          <p:nvPr/>
        </p:nvSpPr>
        <p:spPr>
          <a:xfrm>
            <a:off x="7041571" y="2759624"/>
            <a:ext cx="2355273" cy="523220"/>
          </a:xfrm>
          <a:prstGeom prst="rect">
            <a:avLst/>
          </a:prstGeom>
          <a:noFill/>
        </p:spPr>
        <p:txBody>
          <a:bodyPr wrap="square" rtlCol="0">
            <a:spAutoFit/>
          </a:bodyPr>
          <a:lstStyle/>
          <a:p>
            <a:r>
              <a:rPr kumimoji="1" lang="en-US" altLang="zh-CN" sz="2800" dirty="0">
                <a:latin typeface="Palatino Linotype" panose="02040502050505030304" pitchFamily="18" charset="0"/>
              </a:rPr>
              <a:t>Garden City</a:t>
            </a:r>
            <a:endParaRPr kumimoji="1" lang="zh-CN" altLang="en-US" sz="2800" dirty="0">
              <a:latin typeface="Palatino Linotype" panose="02040502050505030304" pitchFamily="18" charset="0"/>
            </a:endParaRPr>
          </a:p>
        </p:txBody>
      </p:sp>
      <p:sp>
        <p:nvSpPr>
          <p:cNvPr id="11" name="文本框 10">
            <a:extLst>
              <a:ext uri="{FF2B5EF4-FFF2-40B4-BE49-F238E27FC236}">
                <a16:creationId xmlns:a16="http://schemas.microsoft.com/office/drawing/2014/main" id="{F8782946-3FBB-73F1-5DB2-F003E58F1E0F}"/>
              </a:ext>
            </a:extLst>
          </p:cNvPr>
          <p:cNvSpPr txBox="1"/>
          <p:nvPr/>
        </p:nvSpPr>
        <p:spPr>
          <a:xfrm>
            <a:off x="5283343" y="3429000"/>
            <a:ext cx="2201110" cy="1200329"/>
          </a:xfrm>
          <a:prstGeom prst="rect">
            <a:avLst/>
          </a:prstGeom>
          <a:noFill/>
        </p:spPr>
        <p:txBody>
          <a:bodyPr wrap="square" rtlCol="0">
            <a:spAutoFit/>
          </a:bodyPr>
          <a:lstStyle/>
          <a:p>
            <a:r>
              <a:rPr kumimoji="1" lang="zh-CN" altLang="en-US" sz="2400" dirty="0"/>
              <a:t>👩🏽‍💼👨🏽‍💼👩🏽‍💼👨🏽‍💼👩🏽‍💼👨🏽‍💼</a:t>
            </a:r>
          </a:p>
          <a:p>
            <a:r>
              <a:rPr kumimoji="1" lang="zh-CN" altLang="en-US" sz="2400" dirty="0"/>
              <a:t>👩🏽‍💼👨🏽‍💼👩🏽‍💼👨🏽‍💼👩🏽‍💼👨🏽‍💼</a:t>
            </a:r>
          </a:p>
          <a:p>
            <a:r>
              <a:rPr kumimoji="1" lang="zh-CN" altLang="en-US" sz="2400" dirty="0"/>
              <a:t>👩🏽‍💼👨🏽‍💼👩🏽‍💼👨🏽‍💼👩🏽‍💼👨🏽‍💼</a:t>
            </a:r>
          </a:p>
        </p:txBody>
      </p:sp>
      <p:sp>
        <p:nvSpPr>
          <p:cNvPr id="12" name="文本框 11">
            <a:extLst>
              <a:ext uri="{FF2B5EF4-FFF2-40B4-BE49-F238E27FC236}">
                <a16:creationId xmlns:a16="http://schemas.microsoft.com/office/drawing/2014/main" id="{4750B644-0AB1-C086-63F7-06DE45BB5315}"/>
              </a:ext>
            </a:extLst>
          </p:cNvPr>
          <p:cNvSpPr txBox="1"/>
          <p:nvPr/>
        </p:nvSpPr>
        <p:spPr>
          <a:xfrm>
            <a:off x="811356" y="3757520"/>
            <a:ext cx="2201110" cy="1200329"/>
          </a:xfrm>
          <a:prstGeom prst="rect">
            <a:avLst/>
          </a:prstGeom>
          <a:noFill/>
        </p:spPr>
        <p:txBody>
          <a:bodyPr wrap="square" rtlCol="0">
            <a:spAutoFit/>
          </a:bodyPr>
          <a:lstStyle/>
          <a:p>
            <a:r>
              <a:rPr kumimoji="1" lang="zh-CN" altLang="en-US" sz="2400" dirty="0"/>
              <a:t>👩🏽‍💼👨🏽‍💼👩🏽‍💼👨🏽‍💼👩🏽‍💼👨🏽‍💼</a:t>
            </a:r>
          </a:p>
          <a:p>
            <a:r>
              <a:rPr kumimoji="1" lang="zh-CN" altLang="en-US" sz="2400" dirty="0"/>
              <a:t>👩🏽‍💼👨🏽‍💼👩🏽‍💼👨🏽‍💼👩🏽‍💼👨🏽‍💼</a:t>
            </a:r>
          </a:p>
          <a:p>
            <a:r>
              <a:rPr kumimoji="1" lang="zh-CN" altLang="en-US" sz="2400" dirty="0"/>
              <a:t>👩🏽‍💼👨🏽‍💼👩🏽‍💼👨🏽‍💼👩🏽‍💼👨🏽‍💼</a:t>
            </a:r>
          </a:p>
        </p:txBody>
      </p:sp>
      <p:sp>
        <p:nvSpPr>
          <p:cNvPr id="13" name="文本框 12">
            <a:extLst>
              <a:ext uri="{FF2B5EF4-FFF2-40B4-BE49-F238E27FC236}">
                <a16:creationId xmlns:a16="http://schemas.microsoft.com/office/drawing/2014/main" id="{E8F5840D-AA5A-0169-FF6C-2408F14A8146}"/>
              </a:ext>
            </a:extLst>
          </p:cNvPr>
          <p:cNvSpPr txBox="1"/>
          <p:nvPr/>
        </p:nvSpPr>
        <p:spPr>
          <a:xfrm>
            <a:off x="1911911" y="5099733"/>
            <a:ext cx="10844212" cy="1200329"/>
          </a:xfrm>
          <a:prstGeom prst="rect">
            <a:avLst/>
          </a:prstGeom>
          <a:noFill/>
        </p:spPr>
        <p:txBody>
          <a:bodyPr wrap="square" rtlCol="0">
            <a:spAutoFit/>
          </a:bodyPr>
          <a:lstStyle/>
          <a:p>
            <a:r>
              <a:rPr kumimoji="1" lang="en-US" altLang="zh-CN" b="1" dirty="0">
                <a:solidFill>
                  <a:srgbClr val="FF0000"/>
                </a:solidFill>
                <a:latin typeface="Palatino Linotype" panose="02040502050505030304" pitchFamily="18" charset="0"/>
              </a:rPr>
              <a:t>later-generation Mexican Americans </a:t>
            </a:r>
          </a:p>
          <a:p>
            <a:r>
              <a:rPr kumimoji="1" lang="en-US" altLang="zh-CN" dirty="0">
                <a:latin typeface="Palatino Linotype" panose="02040502050505030304" pitchFamily="18" charset="0"/>
              </a:rPr>
              <a:t>	-whose ancestors have been in the US since 1940 or before, </a:t>
            </a:r>
          </a:p>
          <a:p>
            <a:r>
              <a:rPr kumimoji="1" lang="en-US" altLang="zh-CN" dirty="0">
                <a:latin typeface="Palatino Linotype" panose="02040502050505030304" pitchFamily="18" charset="0"/>
              </a:rPr>
              <a:t>	-who are of Mexican descent on both their mother’s and father’s side, </a:t>
            </a:r>
          </a:p>
          <a:p>
            <a:r>
              <a:rPr kumimoji="1" lang="en-US" altLang="zh-CN" dirty="0">
                <a:latin typeface="Palatino Linotype" panose="02040502050505030304" pitchFamily="18" charset="0"/>
              </a:rPr>
              <a:t>	-who have lived in these two cities for most of their lives</a:t>
            </a:r>
            <a:endParaRPr kumimoji="1" lang="zh-CN" altLang="en-US" dirty="0">
              <a:latin typeface="Palatino Linotype" panose="02040502050505030304" pitchFamily="18" charset="0"/>
            </a:endParaRPr>
          </a:p>
        </p:txBody>
      </p:sp>
      <p:graphicFrame>
        <p:nvGraphicFramePr>
          <p:cNvPr id="15" name="图表 14">
            <a:extLst>
              <a:ext uri="{FF2B5EF4-FFF2-40B4-BE49-F238E27FC236}">
                <a16:creationId xmlns:a16="http://schemas.microsoft.com/office/drawing/2014/main" id="{B0FBCF21-1585-279E-2B27-DE04ADE369D7}"/>
              </a:ext>
            </a:extLst>
          </p:cNvPr>
          <p:cNvGraphicFramePr/>
          <p:nvPr>
            <p:extLst>
              <p:ext uri="{D42A27DB-BD31-4B8C-83A1-F6EECF244321}">
                <p14:modId xmlns:p14="http://schemas.microsoft.com/office/powerpoint/2010/main" val="995357601"/>
              </p:ext>
            </p:extLst>
          </p:nvPr>
        </p:nvGraphicFramePr>
        <p:xfrm>
          <a:off x="6768663" y="167803"/>
          <a:ext cx="4689046" cy="279079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图表 16">
            <a:extLst>
              <a:ext uri="{FF2B5EF4-FFF2-40B4-BE49-F238E27FC236}">
                <a16:creationId xmlns:a16="http://schemas.microsoft.com/office/drawing/2014/main" id="{47ED4217-3525-D952-E2B2-2A953F4CA6AE}"/>
              </a:ext>
            </a:extLst>
          </p:cNvPr>
          <p:cNvGraphicFramePr/>
          <p:nvPr>
            <p:extLst>
              <p:ext uri="{D42A27DB-BD31-4B8C-83A1-F6EECF244321}">
                <p14:modId xmlns:p14="http://schemas.microsoft.com/office/powerpoint/2010/main" val="3308940369"/>
              </p:ext>
            </p:extLst>
          </p:nvPr>
        </p:nvGraphicFramePr>
        <p:xfrm>
          <a:off x="-496770" y="-597293"/>
          <a:ext cx="4586142" cy="303785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421178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F5B7215-4B46-064A-863B-B0CDF1D740EC}"/>
              </a:ext>
            </a:extLst>
          </p:cNvPr>
          <p:cNvSpPr txBox="1"/>
          <p:nvPr/>
        </p:nvSpPr>
        <p:spPr>
          <a:xfrm>
            <a:off x="839931" y="675593"/>
            <a:ext cx="4074969" cy="523220"/>
          </a:xfrm>
          <a:prstGeom prst="rect">
            <a:avLst/>
          </a:prstGeom>
          <a:noFill/>
        </p:spPr>
        <p:txBody>
          <a:bodyPr wrap="square" rtlCol="0">
            <a:spAutoFit/>
          </a:bodyPr>
          <a:lstStyle/>
          <a:p>
            <a:r>
              <a:rPr kumimoji="1" lang="en-US" altLang="zh-CN" sz="2800" dirty="0">
                <a:latin typeface="Palatino Linotype" panose="02040502050505030304" pitchFamily="18" charset="0"/>
              </a:rPr>
              <a:t>Findings</a:t>
            </a:r>
            <a:endParaRPr kumimoji="1" lang="zh-CN" altLang="en-US" sz="2800" dirty="0">
              <a:latin typeface="Palatino Linotype" panose="02040502050505030304" pitchFamily="18" charset="0"/>
            </a:endParaRPr>
          </a:p>
        </p:txBody>
      </p:sp>
      <p:sp>
        <p:nvSpPr>
          <p:cNvPr id="9" name="圆角矩形 8">
            <a:extLst>
              <a:ext uri="{FF2B5EF4-FFF2-40B4-BE49-F238E27FC236}">
                <a16:creationId xmlns:a16="http://schemas.microsoft.com/office/drawing/2014/main" id="{84ECB4DB-D873-C12D-7505-EF789969AB5C}"/>
              </a:ext>
            </a:extLst>
          </p:cNvPr>
          <p:cNvSpPr/>
          <p:nvPr/>
        </p:nvSpPr>
        <p:spPr>
          <a:xfrm>
            <a:off x="839931" y="1813563"/>
            <a:ext cx="2644224" cy="64633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Replenishment</a:t>
            </a:r>
          </a:p>
        </p:txBody>
      </p:sp>
      <p:sp>
        <p:nvSpPr>
          <p:cNvPr id="10" name="圆角矩形 9">
            <a:extLst>
              <a:ext uri="{FF2B5EF4-FFF2-40B4-BE49-F238E27FC236}">
                <a16:creationId xmlns:a16="http://schemas.microsoft.com/office/drawing/2014/main" id="{F56BD473-3CF0-48A4-12D9-BA4125982356}"/>
              </a:ext>
            </a:extLst>
          </p:cNvPr>
          <p:cNvSpPr/>
          <p:nvPr/>
        </p:nvSpPr>
        <p:spPr>
          <a:xfrm>
            <a:off x="8441628" y="1813563"/>
            <a:ext cx="2644224" cy="6463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latin typeface="Palatino Linotype" panose="02040502050505030304" pitchFamily="18" charset="0"/>
              </a:rPr>
              <a:t>Ethnicity Identity</a:t>
            </a:r>
            <a:endParaRPr kumimoji="1" lang="zh-CN" altLang="en-US" dirty="0">
              <a:latin typeface="Palatino Linotype" panose="02040502050505030304" pitchFamily="18" charset="0"/>
            </a:endParaRPr>
          </a:p>
        </p:txBody>
      </p:sp>
      <p:sp>
        <p:nvSpPr>
          <p:cNvPr id="14" name="圆角矩形 13">
            <a:extLst>
              <a:ext uri="{FF2B5EF4-FFF2-40B4-BE49-F238E27FC236}">
                <a16:creationId xmlns:a16="http://schemas.microsoft.com/office/drawing/2014/main" id="{43F222C3-ADD0-CB35-0DFE-940F99ED7409}"/>
              </a:ext>
            </a:extLst>
          </p:cNvPr>
          <p:cNvSpPr/>
          <p:nvPr/>
        </p:nvSpPr>
        <p:spPr>
          <a:xfrm>
            <a:off x="4332548" y="2776779"/>
            <a:ext cx="3260686" cy="64633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zh-CN" dirty="0">
                <a:latin typeface="Palatino Linotype" panose="02040502050505030304" pitchFamily="18" charset="0"/>
              </a:rPr>
              <a:t>Nativism/</a:t>
            </a:r>
          </a:p>
          <a:p>
            <a:pPr algn="ctr"/>
            <a:r>
              <a:rPr kumimoji="1" lang="en-US" altLang="zh-CN" dirty="0">
                <a:latin typeface="Palatino Linotype" panose="02040502050505030304" pitchFamily="18" charset="0"/>
              </a:rPr>
              <a:t>Anti-immigrant antipathy</a:t>
            </a:r>
            <a:endParaRPr kumimoji="1" lang="zh-CN" altLang="en-US" dirty="0">
              <a:latin typeface="Palatino Linotype" panose="02040502050505030304" pitchFamily="18" charset="0"/>
            </a:endParaRPr>
          </a:p>
        </p:txBody>
      </p:sp>
      <p:cxnSp>
        <p:nvCxnSpPr>
          <p:cNvPr id="16" name="直线连接符 15">
            <a:extLst>
              <a:ext uri="{FF2B5EF4-FFF2-40B4-BE49-F238E27FC236}">
                <a16:creationId xmlns:a16="http://schemas.microsoft.com/office/drawing/2014/main" id="{3FD6A8FA-D670-35FC-4CF6-EFB956412D0F}"/>
              </a:ext>
            </a:extLst>
          </p:cNvPr>
          <p:cNvCxnSpPr>
            <a:cxnSpLocks/>
          </p:cNvCxnSpPr>
          <p:nvPr/>
        </p:nvCxnSpPr>
        <p:spPr>
          <a:xfrm flipH="1">
            <a:off x="4358231" y="3422265"/>
            <a:ext cx="14068" cy="3204872"/>
          </a:xfrm>
          <a:prstGeom prst="line">
            <a:avLst/>
          </a:prstGeom>
          <a:ln/>
        </p:spPr>
        <p:style>
          <a:lnRef idx="3">
            <a:schemeClr val="dk1"/>
          </a:lnRef>
          <a:fillRef idx="0">
            <a:schemeClr val="dk1"/>
          </a:fillRef>
          <a:effectRef idx="2">
            <a:schemeClr val="dk1"/>
          </a:effectRef>
          <a:fontRef idx="minor">
            <a:schemeClr val="tx1"/>
          </a:fontRef>
        </p:style>
      </p:cxnSp>
      <p:cxnSp>
        <p:nvCxnSpPr>
          <p:cNvPr id="18" name="直线连接符 17">
            <a:extLst>
              <a:ext uri="{FF2B5EF4-FFF2-40B4-BE49-F238E27FC236}">
                <a16:creationId xmlns:a16="http://schemas.microsoft.com/office/drawing/2014/main" id="{9D6CB23B-79D8-E3B7-019C-9B8E8AEF4DC9}"/>
              </a:ext>
            </a:extLst>
          </p:cNvPr>
          <p:cNvCxnSpPr>
            <a:cxnSpLocks/>
          </p:cNvCxnSpPr>
          <p:nvPr/>
        </p:nvCxnSpPr>
        <p:spPr>
          <a:xfrm>
            <a:off x="4372299" y="4026396"/>
            <a:ext cx="6810367" cy="0"/>
          </a:xfrm>
          <a:prstGeom prst="line">
            <a:avLst/>
          </a:prstGeom>
        </p:spPr>
        <p:style>
          <a:lnRef idx="3">
            <a:schemeClr val="dk1"/>
          </a:lnRef>
          <a:fillRef idx="0">
            <a:schemeClr val="dk1"/>
          </a:fillRef>
          <a:effectRef idx="2">
            <a:schemeClr val="dk1"/>
          </a:effectRef>
          <a:fontRef idx="minor">
            <a:schemeClr val="tx1"/>
          </a:fontRef>
        </p:style>
      </p:cxnSp>
      <p:cxnSp>
        <p:nvCxnSpPr>
          <p:cNvPr id="20" name="直线连接符 19">
            <a:extLst>
              <a:ext uri="{FF2B5EF4-FFF2-40B4-BE49-F238E27FC236}">
                <a16:creationId xmlns:a16="http://schemas.microsoft.com/office/drawing/2014/main" id="{8474339A-CC1C-C51F-4B70-EAB3AEF3FFD7}"/>
              </a:ext>
            </a:extLst>
          </p:cNvPr>
          <p:cNvCxnSpPr>
            <a:cxnSpLocks/>
          </p:cNvCxnSpPr>
          <p:nvPr/>
        </p:nvCxnSpPr>
        <p:spPr>
          <a:xfrm>
            <a:off x="4358231" y="4557479"/>
            <a:ext cx="6427821" cy="0"/>
          </a:xfrm>
          <a:prstGeom prst="line">
            <a:avLst/>
          </a:prstGeom>
        </p:spPr>
        <p:style>
          <a:lnRef idx="3">
            <a:schemeClr val="dk1"/>
          </a:lnRef>
          <a:fillRef idx="0">
            <a:schemeClr val="dk1"/>
          </a:fillRef>
          <a:effectRef idx="2">
            <a:schemeClr val="dk1"/>
          </a:effectRef>
          <a:fontRef idx="minor">
            <a:schemeClr val="tx1"/>
          </a:fontRef>
        </p:style>
      </p:cxnSp>
      <p:cxnSp>
        <p:nvCxnSpPr>
          <p:cNvPr id="21" name="直线连接符 20">
            <a:extLst>
              <a:ext uri="{FF2B5EF4-FFF2-40B4-BE49-F238E27FC236}">
                <a16:creationId xmlns:a16="http://schemas.microsoft.com/office/drawing/2014/main" id="{664032D0-7C4B-C621-E119-472A4FD0C643}"/>
              </a:ext>
            </a:extLst>
          </p:cNvPr>
          <p:cNvCxnSpPr>
            <a:cxnSpLocks/>
          </p:cNvCxnSpPr>
          <p:nvPr/>
        </p:nvCxnSpPr>
        <p:spPr>
          <a:xfrm>
            <a:off x="4362270" y="5843860"/>
            <a:ext cx="6741688" cy="0"/>
          </a:xfrm>
          <a:prstGeom prst="line">
            <a:avLst/>
          </a:prstGeom>
        </p:spPr>
        <p:style>
          <a:lnRef idx="3">
            <a:schemeClr val="dk1"/>
          </a:lnRef>
          <a:fillRef idx="0">
            <a:schemeClr val="dk1"/>
          </a:fillRef>
          <a:effectRef idx="2">
            <a:schemeClr val="dk1"/>
          </a:effectRef>
          <a:fontRef idx="minor">
            <a:schemeClr val="tx1"/>
          </a:fontRef>
        </p:style>
      </p:cxnSp>
      <p:cxnSp>
        <p:nvCxnSpPr>
          <p:cNvPr id="23" name="直线箭头连接符 22">
            <a:extLst>
              <a:ext uri="{FF2B5EF4-FFF2-40B4-BE49-F238E27FC236}">
                <a16:creationId xmlns:a16="http://schemas.microsoft.com/office/drawing/2014/main" id="{D603C1F5-3A60-D1E5-B18C-042A6FEF9C8A}"/>
              </a:ext>
            </a:extLst>
          </p:cNvPr>
          <p:cNvCxnSpPr>
            <a:stCxn id="9" idx="3"/>
            <a:endCxn id="10" idx="1"/>
          </p:cNvCxnSpPr>
          <p:nvPr/>
        </p:nvCxnSpPr>
        <p:spPr>
          <a:xfrm>
            <a:off x="3484155" y="2136729"/>
            <a:ext cx="4957473" cy="0"/>
          </a:xfrm>
          <a:prstGeom prst="straightConnector1">
            <a:avLst/>
          </a:prstGeom>
          <a:ln w="38100">
            <a:solidFill>
              <a:schemeClr val="accent1"/>
            </a:solidFill>
            <a:tailEnd type="triangle" w="lg" len="lg"/>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A0CA44A4-2D0D-F669-5EF5-A1BF9504067A}"/>
              </a:ext>
            </a:extLst>
          </p:cNvPr>
          <p:cNvSpPr txBox="1"/>
          <p:nvPr/>
        </p:nvSpPr>
        <p:spPr>
          <a:xfrm>
            <a:off x="4358231" y="3657064"/>
            <a:ext cx="7038226" cy="369332"/>
          </a:xfrm>
          <a:prstGeom prst="rect">
            <a:avLst/>
          </a:prstGeom>
          <a:noFill/>
        </p:spPr>
        <p:txBody>
          <a:bodyPr wrap="square" rtlCol="0">
            <a:spAutoFit/>
          </a:bodyPr>
          <a:lstStyle/>
          <a:p>
            <a:r>
              <a:rPr kumimoji="1" lang="en-US" altLang="zh-CN" dirty="0">
                <a:latin typeface="Palatino Linotype" panose="02040502050505030304" pitchFamily="18" charset="0"/>
              </a:rPr>
              <a:t>Them: Attacking the Unauthorized status (interpersonal encounters)</a:t>
            </a:r>
            <a:endParaRPr kumimoji="1" lang="zh-CN" altLang="en-US" dirty="0">
              <a:latin typeface="Palatino Linotype" panose="02040502050505030304" pitchFamily="18" charset="0"/>
            </a:endParaRPr>
          </a:p>
        </p:txBody>
      </p:sp>
      <p:sp>
        <p:nvSpPr>
          <p:cNvPr id="25" name="文本框 24">
            <a:extLst>
              <a:ext uri="{FF2B5EF4-FFF2-40B4-BE49-F238E27FC236}">
                <a16:creationId xmlns:a16="http://schemas.microsoft.com/office/drawing/2014/main" id="{BE351262-C170-A040-C8E7-BCDF5E34E367}"/>
              </a:ext>
            </a:extLst>
          </p:cNvPr>
          <p:cNvSpPr txBox="1"/>
          <p:nvPr/>
        </p:nvSpPr>
        <p:spPr>
          <a:xfrm>
            <a:off x="4372299" y="4188147"/>
            <a:ext cx="7010088" cy="369332"/>
          </a:xfrm>
          <a:prstGeom prst="rect">
            <a:avLst/>
          </a:prstGeom>
          <a:noFill/>
        </p:spPr>
        <p:txBody>
          <a:bodyPr wrap="square" rtlCol="0">
            <a:spAutoFit/>
          </a:bodyPr>
          <a:lstStyle/>
          <a:p>
            <a:r>
              <a:rPr kumimoji="1" lang="en-US" altLang="zh-CN" dirty="0">
                <a:latin typeface="Palatino Linotype" panose="02040502050505030304" pitchFamily="18" charset="0"/>
              </a:rPr>
              <a:t>Them: Complaining about the Spanish language (job scenario)</a:t>
            </a:r>
            <a:endParaRPr kumimoji="1" lang="zh-CN" altLang="en-US" dirty="0">
              <a:latin typeface="Palatino Linotype" panose="02040502050505030304" pitchFamily="18" charset="0"/>
            </a:endParaRPr>
          </a:p>
        </p:txBody>
      </p:sp>
      <p:sp>
        <p:nvSpPr>
          <p:cNvPr id="26" name="文本框 25">
            <a:extLst>
              <a:ext uri="{FF2B5EF4-FFF2-40B4-BE49-F238E27FC236}">
                <a16:creationId xmlns:a16="http://schemas.microsoft.com/office/drawing/2014/main" id="{2327D4CA-A783-9AD0-9DFB-4FBCFB3E69CD}"/>
              </a:ext>
            </a:extLst>
          </p:cNvPr>
          <p:cNvSpPr txBox="1"/>
          <p:nvPr/>
        </p:nvSpPr>
        <p:spPr>
          <a:xfrm>
            <a:off x="4358230" y="5449511"/>
            <a:ext cx="7986169" cy="369332"/>
          </a:xfrm>
          <a:prstGeom prst="rect">
            <a:avLst/>
          </a:prstGeom>
          <a:noFill/>
        </p:spPr>
        <p:txBody>
          <a:bodyPr wrap="square" rtlCol="0">
            <a:spAutoFit/>
          </a:bodyPr>
          <a:lstStyle/>
          <a:p>
            <a:r>
              <a:rPr kumimoji="1" lang="en-US" altLang="zh-CN" dirty="0">
                <a:latin typeface="Palatino Linotype" panose="02040502050505030304" pitchFamily="18" charset="0"/>
              </a:rPr>
              <a:t>Us: Internalizing this nativism as part of our own ethnic identity (empathy).</a:t>
            </a:r>
            <a:endParaRPr kumimoji="1" lang="zh-CN" altLang="en-US" dirty="0">
              <a:latin typeface="Palatino Linotype" panose="02040502050505030304" pitchFamily="18" charset="0"/>
            </a:endParaRPr>
          </a:p>
        </p:txBody>
      </p:sp>
      <p:sp>
        <p:nvSpPr>
          <p:cNvPr id="29" name="文本框 28">
            <a:extLst>
              <a:ext uri="{FF2B5EF4-FFF2-40B4-BE49-F238E27FC236}">
                <a16:creationId xmlns:a16="http://schemas.microsoft.com/office/drawing/2014/main" id="{F5DCFE16-411A-8D06-44D3-577417F0F165}"/>
              </a:ext>
            </a:extLst>
          </p:cNvPr>
          <p:cNvSpPr txBox="1"/>
          <p:nvPr/>
        </p:nvSpPr>
        <p:spPr>
          <a:xfrm>
            <a:off x="4358231" y="4695978"/>
            <a:ext cx="8520053" cy="369332"/>
          </a:xfrm>
          <a:prstGeom prst="rect">
            <a:avLst/>
          </a:prstGeom>
          <a:noFill/>
        </p:spPr>
        <p:txBody>
          <a:bodyPr wrap="square" rtlCol="0">
            <a:spAutoFit/>
          </a:bodyPr>
          <a:lstStyle/>
          <a:p>
            <a:r>
              <a:rPr kumimoji="1" lang="en-US" altLang="zh-CN" dirty="0">
                <a:latin typeface="Palatino Linotype" panose="02040502050505030304" pitchFamily="18" charset="0"/>
              </a:rPr>
              <a:t>Them: Expressing nativist fear over language, policy and resources (Public forum)</a:t>
            </a:r>
            <a:endParaRPr kumimoji="1" lang="zh-CN" altLang="en-US" dirty="0">
              <a:latin typeface="Palatino Linotype" panose="02040502050505030304" pitchFamily="18" charset="0"/>
            </a:endParaRPr>
          </a:p>
        </p:txBody>
      </p:sp>
      <p:cxnSp>
        <p:nvCxnSpPr>
          <p:cNvPr id="30" name="直线连接符 29">
            <a:extLst>
              <a:ext uri="{FF2B5EF4-FFF2-40B4-BE49-F238E27FC236}">
                <a16:creationId xmlns:a16="http://schemas.microsoft.com/office/drawing/2014/main" id="{9AF61DFC-E707-045F-359B-CD5CB91726F1}"/>
              </a:ext>
            </a:extLst>
          </p:cNvPr>
          <p:cNvCxnSpPr>
            <a:cxnSpLocks/>
          </p:cNvCxnSpPr>
          <p:nvPr/>
        </p:nvCxnSpPr>
        <p:spPr>
          <a:xfrm flipV="1">
            <a:off x="4378030" y="5065310"/>
            <a:ext cx="7813970" cy="25017"/>
          </a:xfrm>
          <a:prstGeom prst="line">
            <a:avLst/>
          </a:prstGeom>
        </p:spPr>
        <p:style>
          <a:lnRef idx="3">
            <a:schemeClr val="dk1"/>
          </a:lnRef>
          <a:fillRef idx="0">
            <a:schemeClr val="dk1"/>
          </a:fillRef>
          <a:effectRef idx="2">
            <a:schemeClr val="dk1"/>
          </a:effectRef>
          <a:fontRef idx="minor">
            <a:schemeClr val="tx1"/>
          </a:fontRef>
        </p:style>
      </p:cxnSp>
      <p:cxnSp>
        <p:nvCxnSpPr>
          <p:cNvPr id="33" name="直线箭头连接符 32">
            <a:extLst>
              <a:ext uri="{FF2B5EF4-FFF2-40B4-BE49-F238E27FC236}">
                <a16:creationId xmlns:a16="http://schemas.microsoft.com/office/drawing/2014/main" id="{FF384E48-35D6-561E-139C-0A43E3DD73A4}"/>
              </a:ext>
            </a:extLst>
          </p:cNvPr>
          <p:cNvCxnSpPr>
            <a:stCxn id="9" idx="2"/>
            <a:endCxn id="14" idx="1"/>
          </p:cNvCxnSpPr>
          <p:nvPr/>
        </p:nvCxnSpPr>
        <p:spPr>
          <a:xfrm>
            <a:off x="2162043" y="2459895"/>
            <a:ext cx="2170505" cy="640050"/>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5" name="直线箭头连接符 34">
            <a:extLst>
              <a:ext uri="{FF2B5EF4-FFF2-40B4-BE49-F238E27FC236}">
                <a16:creationId xmlns:a16="http://schemas.microsoft.com/office/drawing/2014/main" id="{08703CE3-EE77-B032-278F-550A5CA23192}"/>
              </a:ext>
            </a:extLst>
          </p:cNvPr>
          <p:cNvCxnSpPr>
            <a:stCxn id="14" idx="3"/>
            <a:endCxn id="10" idx="2"/>
          </p:cNvCxnSpPr>
          <p:nvPr/>
        </p:nvCxnSpPr>
        <p:spPr>
          <a:xfrm flipV="1">
            <a:off x="7593234" y="2459895"/>
            <a:ext cx="2170506" cy="6400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CAE883B2-4497-1C17-EB53-60C8C1C34184}"/>
              </a:ext>
            </a:extLst>
          </p:cNvPr>
          <p:cNvSpPr txBox="1"/>
          <p:nvPr/>
        </p:nvSpPr>
        <p:spPr>
          <a:xfrm>
            <a:off x="4018223" y="3669573"/>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1</a:t>
            </a:r>
            <a:endParaRPr kumimoji="1" lang="zh-CN" altLang="en-US" dirty="0">
              <a:highlight>
                <a:srgbClr val="00FF00"/>
              </a:highlight>
              <a:latin typeface="Palatino Linotype" panose="02040502050505030304" pitchFamily="18" charset="0"/>
            </a:endParaRPr>
          </a:p>
        </p:txBody>
      </p:sp>
      <p:sp>
        <p:nvSpPr>
          <p:cNvPr id="37" name="文本框 36">
            <a:extLst>
              <a:ext uri="{FF2B5EF4-FFF2-40B4-BE49-F238E27FC236}">
                <a16:creationId xmlns:a16="http://schemas.microsoft.com/office/drawing/2014/main" id="{A35ADBAA-DF64-EF57-9D17-CD84469F07EB}"/>
              </a:ext>
            </a:extLst>
          </p:cNvPr>
          <p:cNvSpPr txBox="1"/>
          <p:nvPr/>
        </p:nvSpPr>
        <p:spPr>
          <a:xfrm>
            <a:off x="4018223" y="4198210"/>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2</a:t>
            </a:r>
            <a:endParaRPr kumimoji="1" lang="zh-CN" altLang="en-US" dirty="0">
              <a:highlight>
                <a:srgbClr val="00FF00"/>
              </a:highlight>
              <a:latin typeface="Palatino Linotype" panose="02040502050505030304" pitchFamily="18" charset="0"/>
            </a:endParaRPr>
          </a:p>
        </p:txBody>
      </p:sp>
      <p:sp>
        <p:nvSpPr>
          <p:cNvPr id="38" name="文本框 37">
            <a:extLst>
              <a:ext uri="{FF2B5EF4-FFF2-40B4-BE49-F238E27FC236}">
                <a16:creationId xmlns:a16="http://schemas.microsoft.com/office/drawing/2014/main" id="{05790F0A-2C0C-9DE2-8B14-3F247C55DFB1}"/>
              </a:ext>
            </a:extLst>
          </p:cNvPr>
          <p:cNvSpPr txBox="1"/>
          <p:nvPr/>
        </p:nvSpPr>
        <p:spPr>
          <a:xfrm>
            <a:off x="4018223" y="4712560"/>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3</a:t>
            </a:r>
            <a:endParaRPr kumimoji="1" lang="zh-CN" altLang="en-US" dirty="0">
              <a:highlight>
                <a:srgbClr val="00FF00"/>
              </a:highlight>
              <a:latin typeface="Palatino Linotype" panose="02040502050505030304" pitchFamily="18" charset="0"/>
            </a:endParaRPr>
          </a:p>
        </p:txBody>
      </p:sp>
      <p:sp>
        <p:nvSpPr>
          <p:cNvPr id="39" name="文本框 38">
            <a:extLst>
              <a:ext uri="{FF2B5EF4-FFF2-40B4-BE49-F238E27FC236}">
                <a16:creationId xmlns:a16="http://schemas.microsoft.com/office/drawing/2014/main" id="{752F6B81-C765-3F90-15E0-674F9B942D86}"/>
              </a:ext>
            </a:extLst>
          </p:cNvPr>
          <p:cNvSpPr txBox="1"/>
          <p:nvPr/>
        </p:nvSpPr>
        <p:spPr>
          <a:xfrm>
            <a:off x="4003936" y="5426935"/>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4</a:t>
            </a:r>
            <a:endParaRPr kumimoji="1" lang="zh-CN" altLang="en-US" dirty="0">
              <a:highlight>
                <a:srgbClr val="00FF00"/>
              </a:highlight>
              <a:latin typeface="Palatino Linotype" panose="02040502050505030304" pitchFamily="18" charset="0"/>
            </a:endParaRPr>
          </a:p>
        </p:txBody>
      </p:sp>
      <p:sp>
        <p:nvSpPr>
          <p:cNvPr id="40" name="文本框 39">
            <a:extLst>
              <a:ext uri="{FF2B5EF4-FFF2-40B4-BE49-F238E27FC236}">
                <a16:creationId xmlns:a16="http://schemas.microsoft.com/office/drawing/2014/main" id="{A60F3563-1A44-0BD7-2C8E-7AE26E8B1EE2}"/>
              </a:ext>
            </a:extLst>
          </p:cNvPr>
          <p:cNvSpPr txBox="1"/>
          <p:nvPr/>
        </p:nvSpPr>
        <p:spPr>
          <a:xfrm>
            <a:off x="2660911" y="2740885"/>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1</a:t>
            </a:r>
            <a:endParaRPr kumimoji="1" lang="zh-CN" altLang="en-US" dirty="0">
              <a:highlight>
                <a:srgbClr val="00FF00"/>
              </a:highlight>
              <a:latin typeface="Palatino Linotype" panose="02040502050505030304" pitchFamily="18" charset="0"/>
            </a:endParaRPr>
          </a:p>
        </p:txBody>
      </p:sp>
      <p:sp>
        <p:nvSpPr>
          <p:cNvPr id="41" name="文本框 40">
            <a:extLst>
              <a:ext uri="{FF2B5EF4-FFF2-40B4-BE49-F238E27FC236}">
                <a16:creationId xmlns:a16="http://schemas.microsoft.com/office/drawing/2014/main" id="{7F7B52F8-EA0C-DB37-EF35-EA2FA9427160}"/>
              </a:ext>
            </a:extLst>
          </p:cNvPr>
          <p:cNvSpPr txBox="1"/>
          <p:nvPr/>
        </p:nvSpPr>
        <p:spPr>
          <a:xfrm>
            <a:off x="3018098" y="2855185"/>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2</a:t>
            </a:r>
            <a:endParaRPr kumimoji="1" lang="zh-CN" altLang="en-US" dirty="0">
              <a:highlight>
                <a:srgbClr val="00FF00"/>
              </a:highlight>
              <a:latin typeface="Palatino Linotype" panose="02040502050505030304" pitchFamily="18" charset="0"/>
            </a:endParaRPr>
          </a:p>
        </p:txBody>
      </p:sp>
      <p:sp>
        <p:nvSpPr>
          <p:cNvPr id="42" name="文本框 41">
            <a:extLst>
              <a:ext uri="{FF2B5EF4-FFF2-40B4-BE49-F238E27FC236}">
                <a16:creationId xmlns:a16="http://schemas.microsoft.com/office/drawing/2014/main" id="{4FD3CF42-963E-806E-ED43-DAE9DC7A3397}"/>
              </a:ext>
            </a:extLst>
          </p:cNvPr>
          <p:cNvSpPr txBox="1"/>
          <p:nvPr/>
        </p:nvSpPr>
        <p:spPr>
          <a:xfrm>
            <a:off x="3432436" y="2969485"/>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3</a:t>
            </a:r>
            <a:endParaRPr kumimoji="1" lang="zh-CN" altLang="en-US" dirty="0">
              <a:highlight>
                <a:srgbClr val="00FF00"/>
              </a:highlight>
              <a:latin typeface="Palatino Linotype" panose="02040502050505030304" pitchFamily="18" charset="0"/>
            </a:endParaRPr>
          </a:p>
        </p:txBody>
      </p:sp>
      <p:sp>
        <p:nvSpPr>
          <p:cNvPr id="43" name="文本框 42">
            <a:extLst>
              <a:ext uri="{FF2B5EF4-FFF2-40B4-BE49-F238E27FC236}">
                <a16:creationId xmlns:a16="http://schemas.microsoft.com/office/drawing/2014/main" id="{FF599BBE-66D5-0074-05A5-A09F9470C0CA}"/>
              </a:ext>
            </a:extLst>
          </p:cNvPr>
          <p:cNvSpPr txBox="1"/>
          <p:nvPr/>
        </p:nvSpPr>
        <p:spPr>
          <a:xfrm>
            <a:off x="8547361" y="2840898"/>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4</a:t>
            </a:r>
            <a:endParaRPr kumimoji="1" lang="zh-CN" altLang="en-US" dirty="0">
              <a:highlight>
                <a:srgbClr val="00FF00"/>
              </a:highlight>
              <a:latin typeface="Palatino Linotype" panose="02040502050505030304" pitchFamily="18" charset="0"/>
            </a:endParaRPr>
          </a:p>
        </p:txBody>
      </p:sp>
      <p:sp>
        <p:nvSpPr>
          <p:cNvPr id="44" name="文本框 43">
            <a:extLst>
              <a:ext uri="{FF2B5EF4-FFF2-40B4-BE49-F238E27FC236}">
                <a16:creationId xmlns:a16="http://schemas.microsoft.com/office/drawing/2014/main" id="{6B963B0F-D46C-F90F-76CC-5055760BA326}"/>
              </a:ext>
            </a:extLst>
          </p:cNvPr>
          <p:cNvSpPr txBox="1"/>
          <p:nvPr/>
        </p:nvSpPr>
        <p:spPr>
          <a:xfrm>
            <a:off x="2332843" y="3640462"/>
            <a:ext cx="1728243" cy="369332"/>
          </a:xfrm>
          <a:prstGeom prst="rect">
            <a:avLst/>
          </a:prstGeom>
          <a:noFill/>
        </p:spPr>
        <p:txBody>
          <a:bodyPr wrap="square" rtlCol="0">
            <a:spAutoFit/>
          </a:bodyPr>
          <a:lstStyle/>
          <a:p>
            <a:r>
              <a:rPr kumimoji="1" lang="en-US" altLang="zh-CN" dirty="0">
                <a:solidFill>
                  <a:schemeClr val="accent1"/>
                </a:solidFill>
                <a:latin typeface="Palatino Linotype" panose="02040502050505030304" pitchFamily="18" charset="0"/>
              </a:rPr>
              <a:t>Ryan Bradley</a:t>
            </a:r>
            <a:endParaRPr kumimoji="1" lang="zh-CN" altLang="en-US" dirty="0">
              <a:solidFill>
                <a:schemeClr val="accent1"/>
              </a:solidFill>
              <a:latin typeface="Palatino Linotype" panose="02040502050505030304" pitchFamily="18" charset="0"/>
            </a:endParaRPr>
          </a:p>
        </p:txBody>
      </p:sp>
      <p:sp>
        <p:nvSpPr>
          <p:cNvPr id="45" name="文本框 44">
            <a:extLst>
              <a:ext uri="{FF2B5EF4-FFF2-40B4-BE49-F238E27FC236}">
                <a16:creationId xmlns:a16="http://schemas.microsoft.com/office/drawing/2014/main" id="{B7A35FED-F56C-E767-C10E-8E4B81D144B2}"/>
              </a:ext>
            </a:extLst>
          </p:cNvPr>
          <p:cNvSpPr txBox="1"/>
          <p:nvPr/>
        </p:nvSpPr>
        <p:spPr>
          <a:xfrm>
            <a:off x="2141789" y="4169099"/>
            <a:ext cx="2060836" cy="369332"/>
          </a:xfrm>
          <a:prstGeom prst="rect">
            <a:avLst/>
          </a:prstGeom>
          <a:noFill/>
        </p:spPr>
        <p:txBody>
          <a:bodyPr wrap="square" rtlCol="0">
            <a:spAutoFit/>
          </a:bodyPr>
          <a:lstStyle/>
          <a:p>
            <a:r>
              <a:rPr kumimoji="1" lang="en-US" altLang="zh-CN" dirty="0">
                <a:solidFill>
                  <a:schemeClr val="accent1"/>
                </a:solidFill>
                <a:latin typeface="Palatino Linotype" panose="02040502050505030304" pitchFamily="18" charset="0"/>
              </a:rPr>
              <a:t>Marcela Muñoz</a:t>
            </a:r>
            <a:endParaRPr kumimoji="1" lang="zh-CN" altLang="en-US" dirty="0">
              <a:solidFill>
                <a:schemeClr val="accent1"/>
              </a:solidFill>
              <a:latin typeface="Palatino Linotype" panose="02040502050505030304" pitchFamily="18" charset="0"/>
            </a:endParaRPr>
          </a:p>
        </p:txBody>
      </p:sp>
      <p:sp>
        <p:nvSpPr>
          <p:cNvPr id="46" name="文本框 45">
            <a:extLst>
              <a:ext uri="{FF2B5EF4-FFF2-40B4-BE49-F238E27FC236}">
                <a16:creationId xmlns:a16="http://schemas.microsoft.com/office/drawing/2014/main" id="{BD140BB0-060A-6721-AFCC-E0ECBBD11219}"/>
              </a:ext>
            </a:extLst>
          </p:cNvPr>
          <p:cNvSpPr txBox="1"/>
          <p:nvPr/>
        </p:nvSpPr>
        <p:spPr>
          <a:xfrm>
            <a:off x="2141789" y="5426935"/>
            <a:ext cx="2060836" cy="369332"/>
          </a:xfrm>
          <a:prstGeom prst="rect">
            <a:avLst/>
          </a:prstGeom>
          <a:noFill/>
        </p:spPr>
        <p:txBody>
          <a:bodyPr wrap="square" rtlCol="0">
            <a:spAutoFit/>
          </a:bodyPr>
          <a:lstStyle/>
          <a:p>
            <a:r>
              <a:rPr kumimoji="1" lang="en-US" altLang="zh-CN" dirty="0">
                <a:solidFill>
                  <a:schemeClr val="accent1"/>
                </a:solidFill>
                <a:latin typeface="Palatino Linotype" panose="02040502050505030304" pitchFamily="18" charset="0"/>
              </a:rPr>
              <a:t>Mike Fernandez</a:t>
            </a:r>
            <a:endParaRPr kumimoji="1" lang="zh-CN" altLang="en-US" dirty="0">
              <a:solidFill>
                <a:schemeClr val="accent1"/>
              </a:solidFill>
              <a:latin typeface="Palatino Linotype" panose="02040502050505030304" pitchFamily="18" charset="0"/>
            </a:endParaRPr>
          </a:p>
        </p:txBody>
      </p:sp>
      <p:sp>
        <p:nvSpPr>
          <p:cNvPr id="2" name="文本框 1">
            <a:extLst>
              <a:ext uri="{FF2B5EF4-FFF2-40B4-BE49-F238E27FC236}">
                <a16:creationId xmlns:a16="http://schemas.microsoft.com/office/drawing/2014/main" id="{47FB394A-A469-7F98-94B5-24C1524BF559}"/>
              </a:ext>
            </a:extLst>
          </p:cNvPr>
          <p:cNvSpPr txBox="1"/>
          <p:nvPr/>
        </p:nvSpPr>
        <p:spPr>
          <a:xfrm>
            <a:off x="4349177" y="5902184"/>
            <a:ext cx="7986169" cy="369332"/>
          </a:xfrm>
          <a:prstGeom prst="rect">
            <a:avLst/>
          </a:prstGeom>
          <a:noFill/>
        </p:spPr>
        <p:txBody>
          <a:bodyPr wrap="square" rtlCol="0">
            <a:spAutoFit/>
          </a:bodyPr>
          <a:lstStyle/>
          <a:p>
            <a:r>
              <a:rPr kumimoji="1" lang="en-US" altLang="zh-CN" dirty="0">
                <a:latin typeface="Palatino Linotype" panose="02040502050505030304" pitchFamily="18" charset="0"/>
              </a:rPr>
              <a:t>Us: Challenging ingroup members for being inauthentic (language, style)</a:t>
            </a:r>
            <a:endParaRPr kumimoji="1" lang="zh-CN" altLang="en-US" dirty="0">
              <a:latin typeface="Palatino Linotype" panose="02040502050505030304" pitchFamily="18" charset="0"/>
            </a:endParaRPr>
          </a:p>
        </p:txBody>
      </p:sp>
      <p:cxnSp>
        <p:nvCxnSpPr>
          <p:cNvPr id="4" name="直线连接符 3">
            <a:extLst>
              <a:ext uri="{FF2B5EF4-FFF2-40B4-BE49-F238E27FC236}">
                <a16:creationId xmlns:a16="http://schemas.microsoft.com/office/drawing/2014/main" id="{CDDFC982-FBC0-5950-E730-2C28F250EBB6}"/>
              </a:ext>
            </a:extLst>
          </p:cNvPr>
          <p:cNvCxnSpPr>
            <a:cxnSpLocks/>
          </p:cNvCxnSpPr>
          <p:nvPr/>
        </p:nvCxnSpPr>
        <p:spPr>
          <a:xfrm>
            <a:off x="4362271" y="6242213"/>
            <a:ext cx="6741688" cy="0"/>
          </a:xfrm>
          <a:prstGeom prst="line">
            <a:avLst/>
          </a:prstGeom>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1CC6E1C9-FBFD-1A4F-694B-A0B93370F113}"/>
              </a:ext>
            </a:extLst>
          </p:cNvPr>
          <p:cNvSpPr txBox="1"/>
          <p:nvPr/>
        </p:nvSpPr>
        <p:spPr>
          <a:xfrm>
            <a:off x="3667253" y="865234"/>
            <a:ext cx="8173452" cy="707886"/>
          </a:xfrm>
          <a:prstGeom prst="rect">
            <a:avLst/>
          </a:prstGeom>
          <a:noFill/>
        </p:spPr>
        <p:txBody>
          <a:bodyPr wrap="square" rtlCol="0">
            <a:spAutoFit/>
          </a:bodyPr>
          <a:lstStyle/>
          <a:p>
            <a:r>
              <a:rPr kumimoji="1" lang="en-US" altLang="zh-CN" sz="4000" dirty="0">
                <a:solidFill>
                  <a:srgbClr val="FF0000"/>
                </a:solidFill>
                <a:latin typeface="Palatino Linotype" panose="02040502050505030304" pitchFamily="18" charset="0"/>
              </a:rPr>
              <a:t>∴</a:t>
            </a:r>
            <a:r>
              <a:rPr kumimoji="1" lang="en-US" altLang="zh-CN" sz="2800" dirty="0">
                <a:solidFill>
                  <a:srgbClr val="FF0000"/>
                </a:solidFill>
                <a:latin typeface="Palatino Linotype" panose="02040502050505030304" pitchFamily="18" charset="0"/>
              </a:rPr>
              <a:t> Race&amp; ethnicity can never be symbolic/optional</a:t>
            </a:r>
            <a:endParaRPr kumimoji="1" lang="zh-CN" altLang="en-US" sz="2800" dirty="0">
              <a:solidFill>
                <a:srgbClr val="FF0000"/>
              </a:solidFill>
              <a:latin typeface="Palatino Linotype" panose="02040502050505030304" pitchFamily="18" charset="0"/>
            </a:endParaRPr>
          </a:p>
        </p:txBody>
      </p:sp>
      <p:sp>
        <p:nvSpPr>
          <p:cNvPr id="8" name="文本框 7">
            <a:extLst>
              <a:ext uri="{FF2B5EF4-FFF2-40B4-BE49-F238E27FC236}">
                <a16:creationId xmlns:a16="http://schemas.microsoft.com/office/drawing/2014/main" id="{60AE7FA7-3C0B-F87C-D0CE-02AD890953B3}"/>
              </a:ext>
            </a:extLst>
          </p:cNvPr>
          <p:cNvSpPr txBox="1"/>
          <p:nvPr/>
        </p:nvSpPr>
        <p:spPr>
          <a:xfrm>
            <a:off x="3992097" y="5914343"/>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5</a:t>
            </a:r>
            <a:endParaRPr kumimoji="1" lang="zh-CN" altLang="en-US" dirty="0">
              <a:highlight>
                <a:srgbClr val="00FF00"/>
              </a:highlight>
              <a:latin typeface="Palatino Linotype" panose="02040502050505030304" pitchFamily="18" charset="0"/>
            </a:endParaRPr>
          </a:p>
        </p:txBody>
      </p:sp>
      <p:sp>
        <p:nvSpPr>
          <p:cNvPr id="11" name="文本框 10">
            <a:extLst>
              <a:ext uri="{FF2B5EF4-FFF2-40B4-BE49-F238E27FC236}">
                <a16:creationId xmlns:a16="http://schemas.microsoft.com/office/drawing/2014/main" id="{3002C320-DA87-B186-0305-C2B5FFC0D273}"/>
              </a:ext>
            </a:extLst>
          </p:cNvPr>
          <p:cNvSpPr txBox="1"/>
          <p:nvPr/>
        </p:nvSpPr>
        <p:spPr>
          <a:xfrm>
            <a:off x="2967415" y="5898149"/>
            <a:ext cx="1020155" cy="369332"/>
          </a:xfrm>
          <a:prstGeom prst="rect">
            <a:avLst/>
          </a:prstGeom>
          <a:noFill/>
        </p:spPr>
        <p:txBody>
          <a:bodyPr wrap="square" rtlCol="0">
            <a:spAutoFit/>
          </a:bodyPr>
          <a:lstStyle/>
          <a:p>
            <a:r>
              <a:rPr kumimoji="1" lang="en-US" altLang="zh-CN" dirty="0">
                <a:solidFill>
                  <a:schemeClr val="accent1"/>
                </a:solidFill>
                <a:latin typeface="Palatino Linotype" panose="02040502050505030304" pitchFamily="18" charset="0"/>
              </a:rPr>
              <a:t>Kyle Gil</a:t>
            </a:r>
            <a:endParaRPr kumimoji="1" lang="zh-CN" altLang="en-US" dirty="0">
              <a:solidFill>
                <a:schemeClr val="accent1"/>
              </a:solidFill>
              <a:latin typeface="Palatino Linotype" panose="02040502050505030304" pitchFamily="18" charset="0"/>
            </a:endParaRPr>
          </a:p>
        </p:txBody>
      </p:sp>
      <p:sp>
        <p:nvSpPr>
          <p:cNvPr id="12" name="文本框 11">
            <a:extLst>
              <a:ext uri="{FF2B5EF4-FFF2-40B4-BE49-F238E27FC236}">
                <a16:creationId xmlns:a16="http://schemas.microsoft.com/office/drawing/2014/main" id="{E9057E06-7B67-71F7-00AF-3E68061CF79F}"/>
              </a:ext>
            </a:extLst>
          </p:cNvPr>
          <p:cNvSpPr txBox="1"/>
          <p:nvPr/>
        </p:nvSpPr>
        <p:spPr>
          <a:xfrm>
            <a:off x="8838417" y="2713943"/>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5</a:t>
            </a:r>
            <a:endParaRPr kumimoji="1" lang="zh-CN" altLang="en-US" dirty="0">
              <a:highlight>
                <a:srgbClr val="00FF00"/>
              </a:highlight>
              <a:latin typeface="Palatino Linotype" panose="02040502050505030304" pitchFamily="18" charset="0"/>
            </a:endParaRPr>
          </a:p>
        </p:txBody>
      </p:sp>
    </p:spTree>
    <p:extLst>
      <p:ext uri="{BB962C8B-B14F-4D97-AF65-F5344CB8AC3E}">
        <p14:creationId xmlns:p14="http://schemas.microsoft.com/office/powerpoint/2010/main" val="166277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F5B7215-4B46-064A-863B-B0CDF1D740EC}"/>
              </a:ext>
            </a:extLst>
          </p:cNvPr>
          <p:cNvSpPr txBox="1"/>
          <p:nvPr/>
        </p:nvSpPr>
        <p:spPr>
          <a:xfrm>
            <a:off x="839931" y="675593"/>
            <a:ext cx="4074969" cy="523220"/>
          </a:xfrm>
          <a:prstGeom prst="rect">
            <a:avLst/>
          </a:prstGeom>
          <a:noFill/>
        </p:spPr>
        <p:txBody>
          <a:bodyPr wrap="square" rtlCol="0">
            <a:spAutoFit/>
          </a:bodyPr>
          <a:lstStyle/>
          <a:p>
            <a:r>
              <a:rPr kumimoji="1" lang="en-US" altLang="zh-CN" sz="2800" dirty="0">
                <a:latin typeface="Palatino Linotype" panose="02040502050505030304" pitchFamily="18" charset="0"/>
              </a:rPr>
              <a:t>Findings</a:t>
            </a:r>
            <a:endParaRPr kumimoji="1" lang="zh-CN" altLang="en-US" sz="2800" dirty="0">
              <a:latin typeface="Palatino Linotype" panose="02040502050505030304" pitchFamily="18" charset="0"/>
            </a:endParaRPr>
          </a:p>
        </p:txBody>
      </p:sp>
      <p:sp>
        <p:nvSpPr>
          <p:cNvPr id="9" name="圆角矩形 8">
            <a:extLst>
              <a:ext uri="{FF2B5EF4-FFF2-40B4-BE49-F238E27FC236}">
                <a16:creationId xmlns:a16="http://schemas.microsoft.com/office/drawing/2014/main" id="{84ECB4DB-D873-C12D-7505-EF789969AB5C}"/>
              </a:ext>
            </a:extLst>
          </p:cNvPr>
          <p:cNvSpPr/>
          <p:nvPr/>
        </p:nvSpPr>
        <p:spPr>
          <a:xfrm>
            <a:off x="839931" y="1813563"/>
            <a:ext cx="2644224" cy="64633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Replenishment</a:t>
            </a:r>
          </a:p>
        </p:txBody>
      </p:sp>
      <p:sp>
        <p:nvSpPr>
          <p:cNvPr id="10" name="圆角矩形 9">
            <a:extLst>
              <a:ext uri="{FF2B5EF4-FFF2-40B4-BE49-F238E27FC236}">
                <a16:creationId xmlns:a16="http://schemas.microsoft.com/office/drawing/2014/main" id="{F56BD473-3CF0-48A4-12D9-BA4125982356}"/>
              </a:ext>
            </a:extLst>
          </p:cNvPr>
          <p:cNvSpPr/>
          <p:nvPr/>
        </p:nvSpPr>
        <p:spPr>
          <a:xfrm>
            <a:off x="8441628" y="1813563"/>
            <a:ext cx="2644224" cy="6463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latin typeface="Palatino Linotype" panose="02040502050505030304" pitchFamily="18" charset="0"/>
              </a:rPr>
              <a:t>Ethnicity Identity</a:t>
            </a:r>
            <a:endParaRPr kumimoji="1" lang="zh-CN" altLang="en-US" dirty="0">
              <a:latin typeface="Palatino Linotype" panose="02040502050505030304" pitchFamily="18" charset="0"/>
            </a:endParaRPr>
          </a:p>
        </p:txBody>
      </p:sp>
      <p:sp>
        <p:nvSpPr>
          <p:cNvPr id="14" name="圆角矩形 13">
            <a:extLst>
              <a:ext uri="{FF2B5EF4-FFF2-40B4-BE49-F238E27FC236}">
                <a16:creationId xmlns:a16="http://schemas.microsoft.com/office/drawing/2014/main" id="{43F222C3-ADD0-CB35-0DFE-940F99ED7409}"/>
              </a:ext>
            </a:extLst>
          </p:cNvPr>
          <p:cNvSpPr/>
          <p:nvPr/>
        </p:nvSpPr>
        <p:spPr>
          <a:xfrm>
            <a:off x="4332548" y="2776779"/>
            <a:ext cx="3260686" cy="64633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zh-CN" dirty="0">
                <a:latin typeface="Palatino Linotype" panose="02040502050505030304" pitchFamily="18" charset="0"/>
              </a:rPr>
              <a:t>Nativism/</a:t>
            </a:r>
          </a:p>
          <a:p>
            <a:pPr algn="ctr"/>
            <a:r>
              <a:rPr kumimoji="1" lang="en-US" altLang="zh-CN" dirty="0">
                <a:latin typeface="Palatino Linotype" panose="02040502050505030304" pitchFamily="18" charset="0"/>
              </a:rPr>
              <a:t>Anti-immigrant antipathy</a:t>
            </a:r>
            <a:endParaRPr kumimoji="1" lang="zh-CN" altLang="en-US" dirty="0">
              <a:latin typeface="Palatino Linotype" panose="02040502050505030304" pitchFamily="18" charset="0"/>
            </a:endParaRPr>
          </a:p>
        </p:txBody>
      </p:sp>
      <p:cxnSp>
        <p:nvCxnSpPr>
          <p:cNvPr id="23" name="直线箭头连接符 22">
            <a:extLst>
              <a:ext uri="{FF2B5EF4-FFF2-40B4-BE49-F238E27FC236}">
                <a16:creationId xmlns:a16="http://schemas.microsoft.com/office/drawing/2014/main" id="{D603C1F5-3A60-D1E5-B18C-042A6FEF9C8A}"/>
              </a:ext>
            </a:extLst>
          </p:cNvPr>
          <p:cNvCxnSpPr>
            <a:stCxn id="9" idx="3"/>
            <a:endCxn id="10" idx="1"/>
          </p:cNvCxnSpPr>
          <p:nvPr/>
        </p:nvCxnSpPr>
        <p:spPr>
          <a:xfrm>
            <a:off x="3484155" y="2136729"/>
            <a:ext cx="4957473" cy="0"/>
          </a:xfrm>
          <a:prstGeom prst="straightConnector1">
            <a:avLst/>
          </a:prstGeom>
          <a:ln w="38100">
            <a:solidFill>
              <a:schemeClr val="accent1"/>
            </a:solidFill>
            <a:tailEnd type="triangle" w="lg" len="lg"/>
          </a:ln>
        </p:spPr>
        <p:style>
          <a:lnRef idx="1">
            <a:schemeClr val="dk1"/>
          </a:lnRef>
          <a:fillRef idx="0">
            <a:schemeClr val="dk1"/>
          </a:fillRef>
          <a:effectRef idx="0">
            <a:schemeClr val="dk1"/>
          </a:effectRef>
          <a:fontRef idx="minor">
            <a:schemeClr val="tx1"/>
          </a:fontRef>
        </p:style>
      </p:cxnSp>
      <p:cxnSp>
        <p:nvCxnSpPr>
          <p:cNvPr id="33" name="直线箭头连接符 32">
            <a:extLst>
              <a:ext uri="{FF2B5EF4-FFF2-40B4-BE49-F238E27FC236}">
                <a16:creationId xmlns:a16="http://schemas.microsoft.com/office/drawing/2014/main" id="{FF384E48-35D6-561E-139C-0A43E3DD73A4}"/>
              </a:ext>
            </a:extLst>
          </p:cNvPr>
          <p:cNvCxnSpPr>
            <a:stCxn id="9" idx="2"/>
            <a:endCxn id="14" idx="1"/>
          </p:cNvCxnSpPr>
          <p:nvPr/>
        </p:nvCxnSpPr>
        <p:spPr>
          <a:xfrm>
            <a:off x="2162043" y="2459895"/>
            <a:ext cx="2170505" cy="640050"/>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5" name="直线箭头连接符 34">
            <a:extLst>
              <a:ext uri="{FF2B5EF4-FFF2-40B4-BE49-F238E27FC236}">
                <a16:creationId xmlns:a16="http://schemas.microsoft.com/office/drawing/2014/main" id="{08703CE3-EE77-B032-278F-550A5CA23192}"/>
              </a:ext>
            </a:extLst>
          </p:cNvPr>
          <p:cNvCxnSpPr>
            <a:stCxn id="14" idx="3"/>
            <a:endCxn id="10" idx="2"/>
          </p:cNvCxnSpPr>
          <p:nvPr/>
        </p:nvCxnSpPr>
        <p:spPr>
          <a:xfrm flipV="1">
            <a:off x="7593234" y="2459895"/>
            <a:ext cx="2170506" cy="6400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A60F3563-1A44-0BD7-2C8E-7AE26E8B1EE2}"/>
              </a:ext>
            </a:extLst>
          </p:cNvPr>
          <p:cNvSpPr txBox="1"/>
          <p:nvPr/>
        </p:nvSpPr>
        <p:spPr>
          <a:xfrm>
            <a:off x="2660911" y="2740885"/>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1</a:t>
            </a:r>
            <a:endParaRPr kumimoji="1" lang="zh-CN" altLang="en-US" dirty="0">
              <a:highlight>
                <a:srgbClr val="00FF00"/>
              </a:highlight>
              <a:latin typeface="Palatino Linotype" panose="02040502050505030304" pitchFamily="18" charset="0"/>
            </a:endParaRPr>
          </a:p>
        </p:txBody>
      </p:sp>
      <p:sp>
        <p:nvSpPr>
          <p:cNvPr id="41" name="文本框 40">
            <a:extLst>
              <a:ext uri="{FF2B5EF4-FFF2-40B4-BE49-F238E27FC236}">
                <a16:creationId xmlns:a16="http://schemas.microsoft.com/office/drawing/2014/main" id="{7F7B52F8-EA0C-DB37-EF35-EA2FA9427160}"/>
              </a:ext>
            </a:extLst>
          </p:cNvPr>
          <p:cNvSpPr txBox="1"/>
          <p:nvPr/>
        </p:nvSpPr>
        <p:spPr>
          <a:xfrm>
            <a:off x="3018098" y="2855185"/>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2</a:t>
            </a:r>
            <a:endParaRPr kumimoji="1" lang="zh-CN" altLang="en-US" dirty="0">
              <a:highlight>
                <a:srgbClr val="00FF00"/>
              </a:highlight>
              <a:latin typeface="Palatino Linotype" panose="02040502050505030304" pitchFamily="18" charset="0"/>
            </a:endParaRPr>
          </a:p>
        </p:txBody>
      </p:sp>
      <p:sp>
        <p:nvSpPr>
          <p:cNvPr id="42" name="文本框 41">
            <a:extLst>
              <a:ext uri="{FF2B5EF4-FFF2-40B4-BE49-F238E27FC236}">
                <a16:creationId xmlns:a16="http://schemas.microsoft.com/office/drawing/2014/main" id="{4FD3CF42-963E-806E-ED43-DAE9DC7A3397}"/>
              </a:ext>
            </a:extLst>
          </p:cNvPr>
          <p:cNvSpPr txBox="1"/>
          <p:nvPr/>
        </p:nvSpPr>
        <p:spPr>
          <a:xfrm>
            <a:off x="3432436" y="2969485"/>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3</a:t>
            </a:r>
            <a:endParaRPr kumimoji="1" lang="zh-CN" altLang="en-US" dirty="0">
              <a:highlight>
                <a:srgbClr val="00FF00"/>
              </a:highlight>
              <a:latin typeface="Palatino Linotype" panose="02040502050505030304" pitchFamily="18" charset="0"/>
            </a:endParaRPr>
          </a:p>
        </p:txBody>
      </p:sp>
      <p:sp>
        <p:nvSpPr>
          <p:cNvPr id="43" name="文本框 42">
            <a:extLst>
              <a:ext uri="{FF2B5EF4-FFF2-40B4-BE49-F238E27FC236}">
                <a16:creationId xmlns:a16="http://schemas.microsoft.com/office/drawing/2014/main" id="{FF599BBE-66D5-0074-05A5-A09F9470C0CA}"/>
              </a:ext>
            </a:extLst>
          </p:cNvPr>
          <p:cNvSpPr txBox="1"/>
          <p:nvPr/>
        </p:nvSpPr>
        <p:spPr>
          <a:xfrm>
            <a:off x="8547361" y="2840898"/>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4</a:t>
            </a:r>
            <a:endParaRPr kumimoji="1" lang="zh-CN" altLang="en-US" dirty="0">
              <a:highlight>
                <a:srgbClr val="00FF00"/>
              </a:highlight>
              <a:latin typeface="Palatino Linotype" panose="02040502050505030304" pitchFamily="18" charset="0"/>
            </a:endParaRPr>
          </a:p>
        </p:txBody>
      </p:sp>
      <p:sp>
        <p:nvSpPr>
          <p:cNvPr id="7" name="文本框 6">
            <a:extLst>
              <a:ext uri="{FF2B5EF4-FFF2-40B4-BE49-F238E27FC236}">
                <a16:creationId xmlns:a16="http://schemas.microsoft.com/office/drawing/2014/main" id="{1CC6E1C9-FBFD-1A4F-694B-A0B93370F113}"/>
              </a:ext>
            </a:extLst>
          </p:cNvPr>
          <p:cNvSpPr txBox="1"/>
          <p:nvPr/>
        </p:nvSpPr>
        <p:spPr>
          <a:xfrm>
            <a:off x="3667253" y="865234"/>
            <a:ext cx="8173452" cy="707886"/>
          </a:xfrm>
          <a:prstGeom prst="rect">
            <a:avLst/>
          </a:prstGeom>
          <a:noFill/>
        </p:spPr>
        <p:txBody>
          <a:bodyPr wrap="square" rtlCol="0">
            <a:spAutoFit/>
          </a:bodyPr>
          <a:lstStyle/>
          <a:p>
            <a:r>
              <a:rPr kumimoji="1" lang="en-US" altLang="zh-CN" sz="4000" dirty="0">
                <a:solidFill>
                  <a:srgbClr val="FF0000"/>
                </a:solidFill>
                <a:latin typeface="Palatino Linotype" panose="02040502050505030304" pitchFamily="18" charset="0"/>
              </a:rPr>
              <a:t>∴</a:t>
            </a:r>
            <a:r>
              <a:rPr kumimoji="1" lang="en-US" altLang="zh-CN" sz="2800" dirty="0">
                <a:solidFill>
                  <a:srgbClr val="FF0000"/>
                </a:solidFill>
                <a:latin typeface="Palatino Linotype" panose="02040502050505030304" pitchFamily="18" charset="0"/>
              </a:rPr>
              <a:t> Race&amp; ethnicity can never be symbolic/optional</a:t>
            </a:r>
            <a:endParaRPr kumimoji="1" lang="zh-CN" altLang="en-US" sz="2800" dirty="0">
              <a:solidFill>
                <a:srgbClr val="FF0000"/>
              </a:solidFill>
              <a:latin typeface="Palatino Linotype" panose="02040502050505030304" pitchFamily="18" charset="0"/>
            </a:endParaRPr>
          </a:p>
        </p:txBody>
      </p:sp>
      <p:sp>
        <p:nvSpPr>
          <p:cNvPr id="12" name="文本框 11">
            <a:extLst>
              <a:ext uri="{FF2B5EF4-FFF2-40B4-BE49-F238E27FC236}">
                <a16:creationId xmlns:a16="http://schemas.microsoft.com/office/drawing/2014/main" id="{E9057E06-7B67-71F7-00AF-3E68061CF79F}"/>
              </a:ext>
            </a:extLst>
          </p:cNvPr>
          <p:cNvSpPr txBox="1"/>
          <p:nvPr/>
        </p:nvSpPr>
        <p:spPr>
          <a:xfrm>
            <a:off x="8838417" y="2713943"/>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5</a:t>
            </a:r>
            <a:endParaRPr kumimoji="1" lang="zh-CN" altLang="en-US" dirty="0">
              <a:highlight>
                <a:srgbClr val="00FF00"/>
              </a:highlight>
              <a:latin typeface="Palatino Linotype" panose="02040502050505030304" pitchFamily="18" charset="0"/>
            </a:endParaRPr>
          </a:p>
        </p:txBody>
      </p:sp>
      <p:sp>
        <p:nvSpPr>
          <p:cNvPr id="3" name="椭圆 2">
            <a:extLst>
              <a:ext uri="{FF2B5EF4-FFF2-40B4-BE49-F238E27FC236}">
                <a16:creationId xmlns:a16="http://schemas.microsoft.com/office/drawing/2014/main" id="{0783AA67-D566-6352-64E0-D5291CE9F110}"/>
              </a:ext>
            </a:extLst>
          </p:cNvPr>
          <p:cNvSpPr/>
          <p:nvPr/>
        </p:nvSpPr>
        <p:spPr>
          <a:xfrm>
            <a:off x="4002188" y="3758056"/>
            <a:ext cx="2976482" cy="269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a:latin typeface="Palatino Linotype" panose="02040502050505030304" pitchFamily="18" charset="0"/>
              </a:rPr>
              <a:t>Other</a:t>
            </a:r>
          </a:p>
          <a:p>
            <a:pPr algn="ctr"/>
            <a:r>
              <a:rPr kumimoji="1" lang="en-US" altLang="zh-CN" dirty="0">
                <a:latin typeface="Palatino Linotype" panose="02040502050505030304" pitchFamily="18" charset="0"/>
              </a:rPr>
              <a:t>American</a:t>
            </a:r>
            <a:endParaRPr kumimoji="1" lang="zh-CN" altLang="en-US" dirty="0">
              <a:latin typeface="Palatino Linotype" panose="02040502050505030304" pitchFamily="18" charset="0"/>
            </a:endParaRPr>
          </a:p>
        </p:txBody>
      </p:sp>
      <p:sp>
        <p:nvSpPr>
          <p:cNvPr id="6" name="椭圆 5">
            <a:extLst>
              <a:ext uri="{FF2B5EF4-FFF2-40B4-BE49-F238E27FC236}">
                <a16:creationId xmlns:a16="http://schemas.microsoft.com/office/drawing/2014/main" id="{73BD9CEF-52E8-7D19-6212-0BB7361848F4}"/>
              </a:ext>
            </a:extLst>
          </p:cNvPr>
          <p:cNvSpPr/>
          <p:nvPr/>
        </p:nvSpPr>
        <p:spPr>
          <a:xfrm>
            <a:off x="6492556" y="3718997"/>
            <a:ext cx="2976482" cy="2650271"/>
          </a:xfrm>
          <a:prstGeom prst="ellipse">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ltLang="zh-CN" dirty="0">
              <a:latin typeface="Palatino Linotype" panose="02040502050505030304" pitchFamily="18" charset="0"/>
            </a:endParaRPr>
          </a:p>
          <a:p>
            <a:pPr algn="ctr"/>
            <a:r>
              <a:rPr kumimoji="1" lang="en-US" altLang="zh-CN" dirty="0">
                <a:latin typeface="Palatino Linotype" panose="02040502050505030304" pitchFamily="18" charset="0"/>
              </a:rPr>
              <a:t>Mexican</a:t>
            </a:r>
          </a:p>
          <a:p>
            <a:pPr algn="ctr"/>
            <a:r>
              <a:rPr kumimoji="1" lang="en-US" altLang="zh-CN" dirty="0">
                <a:latin typeface="Palatino Linotype" panose="02040502050505030304" pitchFamily="18" charset="0"/>
              </a:rPr>
              <a:t>America</a:t>
            </a:r>
            <a:endParaRPr kumimoji="1" lang="zh-CN" altLang="en-US" dirty="0">
              <a:latin typeface="Palatino Linotype" panose="02040502050505030304" pitchFamily="18" charset="0"/>
            </a:endParaRPr>
          </a:p>
        </p:txBody>
      </p:sp>
      <p:sp>
        <p:nvSpPr>
          <p:cNvPr id="13" name="椭圆 12">
            <a:extLst>
              <a:ext uri="{FF2B5EF4-FFF2-40B4-BE49-F238E27FC236}">
                <a16:creationId xmlns:a16="http://schemas.microsoft.com/office/drawing/2014/main" id="{6AD2B400-20C2-9F0F-1323-05260E14DA5B}"/>
              </a:ext>
            </a:extLst>
          </p:cNvPr>
          <p:cNvSpPr/>
          <p:nvPr/>
        </p:nvSpPr>
        <p:spPr>
          <a:xfrm>
            <a:off x="7098959" y="4256133"/>
            <a:ext cx="890618" cy="66620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200" dirty="0">
                <a:latin typeface="Palatino Linotype" panose="02040502050505030304" pitchFamily="18" charset="0"/>
              </a:rPr>
              <a:t>1</a:t>
            </a:r>
            <a:r>
              <a:rPr kumimoji="1" lang="en-US" altLang="zh-CN" sz="1200" baseline="30000" dirty="0">
                <a:latin typeface="Palatino Linotype" panose="02040502050505030304" pitchFamily="18" charset="0"/>
              </a:rPr>
              <a:t>st</a:t>
            </a:r>
            <a:r>
              <a:rPr kumimoji="1" lang="en-US" altLang="zh-CN" sz="1200" dirty="0">
                <a:latin typeface="Palatino Linotype" panose="02040502050505030304" pitchFamily="18" charset="0"/>
              </a:rPr>
              <a:t>/2</a:t>
            </a:r>
            <a:r>
              <a:rPr kumimoji="1" lang="en-US" altLang="zh-CN" sz="1200" baseline="30000" dirty="0">
                <a:latin typeface="Palatino Linotype" panose="02040502050505030304" pitchFamily="18" charset="0"/>
              </a:rPr>
              <a:t>nd</a:t>
            </a:r>
            <a:r>
              <a:rPr kumimoji="1" lang="en-US" altLang="zh-CN" sz="1200" dirty="0">
                <a:latin typeface="Palatino Linotype" panose="02040502050505030304" pitchFamily="18" charset="0"/>
              </a:rPr>
              <a:t> Gen</a:t>
            </a:r>
            <a:endParaRPr kumimoji="1" lang="zh-CN" altLang="en-US" sz="1200" dirty="0">
              <a:latin typeface="Palatino Linotype" panose="02040502050505030304" pitchFamily="18" charset="0"/>
            </a:endParaRPr>
          </a:p>
        </p:txBody>
      </p:sp>
      <p:sp>
        <p:nvSpPr>
          <p:cNvPr id="15" name="椭圆 14">
            <a:extLst>
              <a:ext uri="{FF2B5EF4-FFF2-40B4-BE49-F238E27FC236}">
                <a16:creationId xmlns:a16="http://schemas.microsoft.com/office/drawing/2014/main" id="{C5D38C60-27A2-18A8-60C1-B59FBC08B987}"/>
              </a:ext>
            </a:extLst>
          </p:cNvPr>
          <p:cNvSpPr/>
          <p:nvPr/>
        </p:nvSpPr>
        <p:spPr>
          <a:xfrm>
            <a:off x="7838419" y="4256133"/>
            <a:ext cx="790606" cy="666206"/>
          </a:xfrm>
          <a:prstGeom prst="ellipse">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200" dirty="0">
                <a:latin typeface="Palatino Linotype" panose="02040502050505030304" pitchFamily="18" charset="0"/>
              </a:rPr>
              <a:t>Later</a:t>
            </a:r>
          </a:p>
          <a:p>
            <a:pPr algn="ctr"/>
            <a:r>
              <a:rPr kumimoji="1" lang="en-US" altLang="zh-CN" sz="1200" dirty="0">
                <a:latin typeface="Palatino Linotype" panose="02040502050505030304" pitchFamily="18" charset="0"/>
              </a:rPr>
              <a:t>Gen</a:t>
            </a:r>
            <a:endParaRPr kumimoji="1" lang="zh-CN" altLang="en-US" sz="1200" dirty="0">
              <a:latin typeface="Palatino Linotype" panose="02040502050505030304" pitchFamily="18" charset="0"/>
            </a:endParaRPr>
          </a:p>
        </p:txBody>
      </p:sp>
      <p:sp>
        <p:nvSpPr>
          <p:cNvPr id="17" name="文本框 16">
            <a:extLst>
              <a:ext uri="{FF2B5EF4-FFF2-40B4-BE49-F238E27FC236}">
                <a16:creationId xmlns:a16="http://schemas.microsoft.com/office/drawing/2014/main" id="{453C3F6E-2DD8-E71D-61A8-AC9B17D0557B}"/>
              </a:ext>
            </a:extLst>
          </p:cNvPr>
          <p:cNvSpPr txBox="1"/>
          <p:nvPr/>
        </p:nvSpPr>
        <p:spPr>
          <a:xfrm>
            <a:off x="6096000" y="6268686"/>
            <a:ext cx="1693919" cy="369332"/>
          </a:xfrm>
          <a:prstGeom prst="rect">
            <a:avLst/>
          </a:prstGeom>
          <a:noFill/>
        </p:spPr>
        <p:txBody>
          <a:bodyPr wrap="square" rtlCol="0">
            <a:spAutoFit/>
          </a:bodyPr>
          <a:lstStyle/>
          <a:p>
            <a:r>
              <a:rPr kumimoji="1" lang="en-US" altLang="zh-CN" dirty="0">
                <a:latin typeface="Palatino Linotype" panose="02040502050505030304" pitchFamily="18" charset="0"/>
              </a:rPr>
              <a:t>Ethnic Line</a:t>
            </a:r>
            <a:endParaRPr kumimoji="1" lang="zh-CN" altLang="en-US" dirty="0">
              <a:latin typeface="Palatino Linotype" panose="02040502050505030304" pitchFamily="18" charset="0"/>
            </a:endParaRPr>
          </a:p>
        </p:txBody>
      </p:sp>
      <p:sp>
        <p:nvSpPr>
          <p:cNvPr id="19" name="文本框 18">
            <a:extLst>
              <a:ext uri="{FF2B5EF4-FFF2-40B4-BE49-F238E27FC236}">
                <a16:creationId xmlns:a16="http://schemas.microsoft.com/office/drawing/2014/main" id="{2555EAF1-2F2E-02E3-0399-18F8B1195966}"/>
              </a:ext>
            </a:extLst>
          </p:cNvPr>
          <p:cNvSpPr txBox="1"/>
          <p:nvPr/>
        </p:nvSpPr>
        <p:spPr>
          <a:xfrm>
            <a:off x="7022427" y="3952547"/>
            <a:ext cx="2402855" cy="369332"/>
          </a:xfrm>
          <a:prstGeom prst="rect">
            <a:avLst/>
          </a:prstGeom>
          <a:noFill/>
        </p:spPr>
        <p:txBody>
          <a:bodyPr wrap="square" rtlCol="0">
            <a:spAutoFit/>
          </a:bodyPr>
          <a:lstStyle/>
          <a:p>
            <a:r>
              <a:rPr kumimoji="1" lang="en-US" altLang="zh-CN" dirty="0">
                <a:latin typeface="Palatino Linotype" panose="02040502050505030304" pitchFamily="18" charset="0"/>
              </a:rPr>
              <a:t>Generational Line</a:t>
            </a:r>
            <a:endParaRPr kumimoji="1" lang="zh-CN" altLang="en-US" dirty="0">
              <a:latin typeface="Palatino Linotype" panose="02040502050505030304" pitchFamily="18" charset="0"/>
            </a:endParaRPr>
          </a:p>
        </p:txBody>
      </p:sp>
      <p:sp>
        <p:nvSpPr>
          <p:cNvPr id="28" name="文本框 27">
            <a:extLst>
              <a:ext uri="{FF2B5EF4-FFF2-40B4-BE49-F238E27FC236}">
                <a16:creationId xmlns:a16="http://schemas.microsoft.com/office/drawing/2014/main" id="{6D6C6C98-E98F-0B25-86EB-544DFF6FE738}"/>
              </a:ext>
            </a:extLst>
          </p:cNvPr>
          <p:cNvSpPr txBox="1"/>
          <p:nvPr/>
        </p:nvSpPr>
        <p:spPr>
          <a:xfrm>
            <a:off x="829036" y="4376784"/>
            <a:ext cx="2854437" cy="1200329"/>
          </a:xfrm>
          <a:prstGeom prst="rect">
            <a:avLst/>
          </a:prstGeom>
          <a:noFill/>
        </p:spPr>
        <p:txBody>
          <a:bodyPr wrap="square" rtlCol="0">
            <a:spAutoFit/>
          </a:bodyPr>
          <a:lstStyle/>
          <a:p>
            <a:r>
              <a:rPr kumimoji="1" lang="en-US" altLang="zh-CN" dirty="0">
                <a:latin typeface="Palatino Linotype" panose="02040502050505030304" pitchFamily="18" charset="0"/>
              </a:rPr>
              <a:t>∵No replenishment</a:t>
            </a:r>
          </a:p>
          <a:p>
            <a:r>
              <a:rPr kumimoji="1" lang="en-US" altLang="zh-CN" dirty="0">
                <a:latin typeface="Palatino Linotype" panose="02040502050505030304" pitchFamily="18" charset="0"/>
              </a:rPr>
              <a:t>∵Fewer racial markers</a:t>
            </a:r>
          </a:p>
          <a:p>
            <a:r>
              <a:rPr kumimoji="1" lang="en-US" altLang="zh-CN" dirty="0">
                <a:latin typeface="Palatino Linotype" panose="02040502050505030304" pitchFamily="18" charset="0"/>
              </a:rPr>
              <a:t>∴Freed from the racialized foreign status</a:t>
            </a:r>
            <a:endParaRPr kumimoji="1" lang="zh-CN" altLang="en-US" dirty="0">
              <a:latin typeface="Palatino Linotype" panose="02040502050505030304" pitchFamily="18" charset="0"/>
            </a:endParaRPr>
          </a:p>
        </p:txBody>
      </p:sp>
      <p:sp>
        <p:nvSpPr>
          <p:cNvPr id="31" name="左箭头 30">
            <a:extLst>
              <a:ext uri="{FF2B5EF4-FFF2-40B4-BE49-F238E27FC236}">
                <a16:creationId xmlns:a16="http://schemas.microsoft.com/office/drawing/2014/main" id="{2D0E7357-B6C8-C147-81EB-1958B4CF6143}"/>
              </a:ext>
            </a:extLst>
          </p:cNvPr>
          <p:cNvSpPr/>
          <p:nvPr/>
        </p:nvSpPr>
        <p:spPr>
          <a:xfrm>
            <a:off x="3584337" y="4833256"/>
            <a:ext cx="748211" cy="2873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3878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A1E1A-650B-3CCD-84F3-80D6CA59A8C2}"/>
              </a:ext>
            </a:extLst>
          </p:cNvPr>
          <p:cNvSpPr>
            <a:spLocks noGrp="1"/>
          </p:cNvSpPr>
          <p:nvPr>
            <p:ph type="ctrTitle"/>
          </p:nvPr>
        </p:nvSpPr>
        <p:spPr>
          <a:xfrm>
            <a:off x="1649100" y="-297243"/>
            <a:ext cx="9144000" cy="2387600"/>
          </a:xfrm>
        </p:spPr>
        <p:txBody>
          <a:bodyPr>
            <a:normAutofit/>
          </a:bodyPr>
          <a:lstStyle/>
          <a:p>
            <a:r>
              <a:rPr kumimoji="1" lang="en-US" altLang="zh-CN" dirty="0">
                <a:latin typeface="Palatino Linotype" panose="02040502050505030304" pitchFamily="18" charset="0"/>
              </a:rPr>
              <a:t>Inequality and Race</a:t>
            </a:r>
            <a:endParaRPr kumimoji="1" lang="zh-CN" altLang="en-US" dirty="0">
              <a:latin typeface="Palatino Linotype" panose="02040502050505030304" pitchFamily="18" charset="0"/>
            </a:endParaRPr>
          </a:p>
        </p:txBody>
      </p:sp>
      <p:sp>
        <p:nvSpPr>
          <p:cNvPr id="5" name="文本框 4">
            <a:extLst>
              <a:ext uri="{FF2B5EF4-FFF2-40B4-BE49-F238E27FC236}">
                <a16:creationId xmlns:a16="http://schemas.microsoft.com/office/drawing/2014/main" id="{EAA6C193-9BCD-F107-35A2-BA6BD9E00BE3}"/>
              </a:ext>
            </a:extLst>
          </p:cNvPr>
          <p:cNvSpPr txBox="1"/>
          <p:nvPr/>
        </p:nvSpPr>
        <p:spPr>
          <a:xfrm>
            <a:off x="1088268" y="5269828"/>
            <a:ext cx="10265664" cy="707886"/>
          </a:xfrm>
          <a:prstGeom prst="rect">
            <a:avLst/>
          </a:prstGeom>
          <a:noFill/>
        </p:spPr>
        <p:txBody>
          <a:bodyPr wrap="square" rtlCol="0">
            <a:spAutoFit/>
          </a:bodyPr>
          <a:lstStyle/>
          <a:p>
            <a:pPr algn="ctr"/>
            <a:r>
              <a:rPr kumimoji="1" lang="en-US" altLang="zh-CN" sz="2000" dirty="0">
                <a:solidFill>
                  <a:schemeClr val="bg1">
                    <a:lumMod val="65000"/>
                  </a:schemeClr>
                </a:solidFill>
                <a:latin typeface="Iowan Old Style Roman" panose="02040602040506020204" pitchFamily="18" charset="0"/>
              </a:rPr>
              <a:t>Presented by Zhang Wei</a:t>
            </a:r>
          </a:p>
          <a:p>
            <a:pPr algn="ctr"/>
            <a:r>
              <a:rPr kumimoji="1" lang="en-US" altLang="zh-CN" sz="2000" dirty="0">
                <a:solidFill>
                  <a:schemeClr val="bg1">
                    <a:lumMod val="65000"/>
                  </a:schemeClr>
                </a:solidFill>
                <a:latin typeface="Iowan Old Style Roman" panose="02040602040506020204" pitchFamily="18" charset="0"/>
              </a:rPr>
              <a:t>6 June 2023</a:t>
            </a:r>
            <a:endParaRPr kumimoji="1" lang="zh-CN" altLang="en-US" sz="2000" dirty="0">
              <a:solidFill>
                <a:schemeClr val="bg1">
                  <a:lumMod val="65000"/>
                </a:schemeClr>
              </a:solidFill>
              <a:latin typeface="Iowan Old Style Roman" panose="02040602040506020204" pitchFamily="18" charset="0"/>
            </a:endParaRPr>
          </a:p>
        </p:txBody>
      </p:sp>
      <p:sp>
        <p:nvSpPr>
          <p:cNvPr id="6" name="文本框 5">
            <a:extLst>
              <a:ext uri="{FF2B5EF4-FFF2-40B4-BE49-F238E27FC236}">
                <a16:creationId xmlns:a16="http://schemas.microsoft.com/office/drawing/2014/main" id="{F6F0AA4E-7F01-FB97-879D-40A0E697F01B}"/>
              </a:ext>
            </a:extLst>
          </p:cNvPr>
          <p:cNvSpPr txBox="1"/>
          <p:nvPr/>
        </p:nvSpPr>
        <p:spPr>
          <a:xfrm>
            <a:off x="3557587" y="2516317"/>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Jiménez (2008)</a:t>
            </a:r>
          </a:p>
          <a:p>
            <a:r>
              <a:rPr kumimoji="1" lang="en-US" altLang="zh-CN" sz="1800" b="1" dirty="0">
                <a:latin typeface="Iowan Old Style Roman" panose="02040602040506020204" pitchFamily="18" charset="0"/>
              </a:rPr>
              <a:t>Why Replenishment Strengthens Racial and Ethnic Boundaries?</a:t>
            </a:r>
            <a:endParaRPr kumimoji="1" lang="zh-CN" altLang="en-US" b="1" dirty="0">
              <a:latin typeface="Iowan Old Style Roman" panose="02040602040506020204" pitchFamily="18" charset="0"/>
            </a:endParaRPr>
          </a:p>
        </p:txBody>
      </p:sp>
      <p:sp>
        <p:nvSpPr>
          <p:cNvPr id="7" name="文本框 6">
            <a:extLst>
              <a:ext uri="{FF2B5EF4-FFF2-40B4-BE49-F238E27FC236}">
                <a16:creationId xmlns:a16="http://schemas.microsoft.com/office/drawing/2014/main" id="{F32E9340-B3AC-0F4D-069E-F95564E30DA8}"/>
              </a:ext>
            </a:extLst>
          </p:cNvPr>
          <p:cNvSpPr txBox="1"/>
          <p:nvPr/>
        </p:nvSpPr>
        <p:spPr>
          <a:xfrm>
            <a:off x="2700337" y="2516317"/>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A1</a:t>
            </a:r>
            <a:endParaRPr kumimoji="1" lang="zh-CN" altLang="en-US" sz="3600" b="1" dirty="0">
              <a:solidFill>
                <a:srgbClr val="FF0000"/>
              </a:solidFill>
              <a:latin typeface="Iowan Old Style Roman" panose="02040602040506020204" pitchFamily="18" charset="0"/>
            </a:endParaRPr>
          </a:p>
        </p:txBody>
      </p:sp>
      <p:sp>
        <p:nvSpPr>
          <p:cNvPr id="8" name="文本框 7">
            <a:extLst>
              <a:ext uri="{FF2B5EF4-FFF2-40B4-BE49-F238E27FC236}">
                <a16:creationId xmlns:a16="http://schemas.microsoft.com/office/drawing/2014/main" id="{3065C570-C038-E675-498F-85A09DA2A5AD}"/>
              </a:ext>
            </a:extLst>
          </p:cNvPr>
          <p:cNvSpPr txBox="1"/>
          <p:nvPr/>
        </p:nvSpPr>
        <p:spPr>
          <a:xfrm>
            <a:off x="3557587" y="3291365"/>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Bertrand and Mullainathan (2004)</a:t>
            </a:r>
          </a:p>
          <a:p>
            <a:r>
              <a:rPr kumimoji="1" lang="en-US" altLang="zh-CN" sz="1800" b="1" dirty="0">
                <a:latin typeface="Iowan Old Style Roman" panose="02040602040506020204" pitchFamily="18" charset="0"/>
              </a:rPr>
              <a:t>Are Emily and Greg More Employable Than Lakisha and Jamal?</a:t>
            </a:r>
            <a:endParaRPr kumimoji="1" lang="zh-CN" altLang="en-US" b="1" dirty="0">
              <a:latin typeface="Iowan Old Style Roman" panose="02040602040506020204" pitchFamily="18" charset="0"/>
            </a:endParaRPr>
          </a:p>
        </p:txBody>
      </p:sp>
      <p:sp>
        <p:nvSpPr>
          <p:cNvPr id="9" name="文本框 8">
            <a:extLst>
              <a:ext uri="{FF2B5EF4-FFF2-40B4-BE49-F238E27FC236}">
                <a16:creationId xmlns:a16="http://schemas.microsoft.com/office/drawing/2014/main" id="{5895C30A-6D85-20E5-9330-5EFF5D9D4063}"/>
              </a:ext>
            </a:extLst>
          </p:cNvPr>
          <p:cNvSpPr txBox="1"/>
          <p:nvPr/>
        </p:nvSpPr>
        <p:spPr>
          <a:xfrm>
            <a:off x="2700337" y="3291365"/>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A2</a:t>
            </a:r>
            <a:endParaRPr kumimoji="1" lang="zh-CN" altLang="en-US" sz="3600" b="1" dirty="0">
              <a:solidFill>
                <a:srgbClr val="FF0000"/>
              </a:solidFill>
              <a:latin typeface="Iowan Old Style Roman" panose="02040602040506020204" pitchFamily="18" charset="0"/>
            </a:endParaRPr>
          </a:p>
        </p:txBody>
      </p:sp>
      <p:sp>
        <p:nvSpPr>
          <p:cNvPr id="10" name="文本框 9">
            <a:extLst>
              <a:ext uri="{FF2B5EF4-FFF2-40B4-BE49-F238E27FC236}">
                <a16:creationId xmlns:a16="http://schemas.microsoft.com/office/drawing/2014/main" id="{B9B66766-BF05-1DDC-FC7B-42FD8BDA9C0E}"/>
              </a:ext>
            </a:extLst>
          </p:cNvPr>
          <p:cNvSpPr txBox="1"/>
          <p:nvPr/>
        </p:nvSpPr>
        <p:spPr>
          <a:xfrm>
            <a:off x="3557587" y="4066413"/>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Wilson (1978)</a:t>
            </a:r>
          </a:p>
          <a:p>
            <a:r>
              <a:rPr kumimoji="1" lang="en-US" altLang="zh-CN" b="1" dirty="0">
                <a:latin typeface="Iowan Old Style Roman" panose="02040602040506020204" pitchFamily="18" charset="0"/>
              </a:rPr>
              <a:t>The Declining Significance of Race</a:t>
            </a:r>
          </a:p>
        </p:txBody>
      </p:sp>
      <p:sp>
        <p:nvSpPr>
          <p:cNvPr id="11" name="文本框 10">
            <a:extLst>
              <a:ext uri="{FF2B5EF4-FFF2-40B4-BE49-F238E27FC236}">
                <a16:creationId xmlns:a16="http://schemas.microsoft.com/office/drawing/2014/main" id="{F9CED2B5-A815-BD76-1C57-DCB4EC5AF165}"/>
              </a:ext>
            </a:extLst>
          </p:cNvPr>
          <p:cNvSpPr txBox="1"/>
          <p:nvPr/>
        </p:nvSpPr>
        <p:spPr>
          <a:xfrm>
            <a:off x="2700337" y="4066413"/>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A3</a:t>
            </a:r>
            <a:endParaRPr kumimoji="1" lang="zh-CN" altLang="en-US" sz="3600" b="1"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20100715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TotalTime>
  <Words>3451</Words>
  <Application>Microsoft Macintosh PowerPoint</Application>
  <PresentationFormat>宽屏</PresentationFormat>
  <Paragraphs>893</Paragraphs>
  <Slides>42</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DengXian</vt:lpstr>
      <vt:lpstr>DengXian</vt:lpstr>
      <vt:lpstr>等线 Light</vt:lpstr>
      <vt:lpstr>IOWAN OLD STYLE ROMAN</vt:lpstr>
      <vt:lpstr>IOWAN OLD STYLE ROMAN</vt:lpstr>
      <vt:lpstr>Arial</vt:lpstr>
      <vt:lpstr>Palatino Linotype</vt:lpstr>
      <vt:lpstr>Times New Roman</vt:lpstr>
      <vt:lpstr>Wingdings</vt:lpstr>
      <vt:lpstr>Office 主题​​</vt:lpstr>
      <vt:lpstr>Inequality and Race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Inequality and Race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Inequality and Race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for Listening</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Inequality and Race</dc:title>
  <dc:creator>DONG</dc:creator>
  <cp:lastModifiedBy>Eliza Zan</cp:lastModifiedBy>
  <cp:revision>60</cp:revision>
  <dcterms:created xsi:type="dcterms:W3CDTF">2023-06-03T14:40:45Z</dcterms:created>
  <dcterms:modified xsi:type="dcterms:W3CDTF">2023-10-03T09:39:09Z</dcterms:modified>
</cp:coreProperties>
</file>