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316" r:id="rId3"/>
    <p:sldId id="318" r:id="rId4"/>
    <p:sldId id="319" r:id="rId5"/>
    <p:sldId id="320" r:id="rId6"/>
    <p:sldId id="321" r:id="rId7"/>
    <p:sldId id="322" r:id="rId8"/>
    <p:sldId id="323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Bebas Neue Regular" pitchFamily="2" charset="0"/>
      <p:regular r:id="rId12"/>
    </p:embeddedFont>
    <p:embeddedFont>
      <p:font typeface="IOWAN OLD STYLE ROMAN" panose="02040602040506020204" pitchFamily="18" charset="0"/>
      <p:regular r:id="rId13"/>
      <p:bold r:id="rId14"/>
      <p:italic r:id="rId15"/>
      <p:boldItalic r:id="rId16"/>
    </p:embeddedFont>
    <p:embeddedFont>
      <p:font typeface="Palatino Linotype" panose="02040502050505030304" pitchFamily="18" charset="0"/>
      <p:regular r:id="rId17"/>
      <p:bold r:id="rId18"/>
      <p:italic r:id="rId19"/>
      <p:boldItalic r:id="rId20"/>
    </p:embeddedFont>
    <p:embeddedFont>
      <p:font typeface="Playfair Display SC" pitchFamily="2" charset="0"/>
      <p:regular r:id="rId21"/>
      <p:bold r:id="rId22"/>
      <p:italic r:id="rId23"/>
      <p:boldItalic r:id="rId24"/>
    </p:embeddedFont>
    <p:embeddedFont>
      <p:font typeface="Poppi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Eliza" id="{21D330AF-4CBE-40AA-9ADA-EAD4C8E2C1E5}">
          <p14:sldIdLst>
            <p14:sldId id="261"/>
            <p14:sldId id="316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7"/>
    <p:restoredTop sz="94706"/>
  </p:normalViewPr>
  <p:slideViewPr>
    <p:cSldViewPr snapToGrid="0">
      <p:cViewPr>
        <p:scale>
          <a:sx n="116" d="100"/>
          <a:sy n="116" d="100"/>
        </p:scale>
        <p:origin x="-408" y="176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8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3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2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73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70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5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8a8128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c8a8128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3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6236275" y="2495875"/>
            <a:ext cx="21945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3836000" y="2495875"/>
            <a:ext cx="21969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3836000" y="1920175"/>
            <a:ext cx="219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layfair Display SC" panose="00000500000000000000"/>
                <a:ea typeface="Playfair Display SC" panose="00000500000000000000"/>
                <a:cs typeface="Playfair Display SC" panose="00000500000000000000"/>
                <a:sym typeface="Playfair Display S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6227100" y="1920175"/>
            <a:ext cx="219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100" b="1">
                <a:solidFill>
                  <a:schemeClr val="dk1"/>
                </a:solidFill>
                <a:latin typeface="Playfair Display SC" panose="00000500000000000000"/>
                <a:ea typeface="Playfair Display SC" panose="00000500000000000000"/>
                <a:cs typeface="Playfair Display SC" panose="00000500000000000000"/>
                <a:sym typeface="Playfair Display S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>
            <a:spLocks noGrp="1"/>
          </p:cNvSpPr>
          <p:nvPr>
            <p:ph type="pic" idx="5"/>
          </p:nvPr>
        </p:nvSpPr>
        <p:spPr>
          <a:xfrm>
            <a:off x="-2061775" y="-798800"/>
            <a:ext cx="6267600" cy="62676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_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3"/>
          <p:cNvGrpSpPr/>
          <p:nvPr/>
        </p:nvGrpSpPr>
        <p:grpSpPr>
          <a:xfrm rot="10800000">
            <a:off x="159025" y="-716025"/>
            <a:ext cx="8825950" cy="6534600"/>
            <a:chOff x="45666" y="-388467"/>
            <a:chExt cx="8825950" cy="6534600"/>
          </a:xfrm>
        </p:grpSpPr>
        <p:sp>
          <p:nvSpPr>
            <p:cNvPr id="127" name="Google Shape;127;p23"/>
            <p:cNvSpPr/>
            <p:nvPr/>
          </p:nvSpPr>
          <p:spPr>
            <a:xfrm rot="-651095" flipH="1">
              <a:off x="8185111" y="-432766"/>
              <a:ext cx="95610" cy="6623198"/>
            </a:xfrm>
            <a:prstGeom prst="rect">
              <a:avLst/>
            </a:prstGeom>
            <a:solidFill>
              <a:srgbClr val="212529">
                <a:alpha val="47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 rot="651095">
              <a:off x="636561" y="-432766"/>
              <a:ext cx="95610" cy="6623198"/>
            </a:xfrm>
            <a:prstGeom prst="rect">
              <a:avLst/>
            </a:prstGeom>
            <a:solidFill>
              <a:srgbClr val="212529">
                <a:alpha val="47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3"/>
          <p:cNvSpPr/>
          <p:nvPr/>
        </p:nvSpPr>
        <p:spPr>
          <a:xfrm rot="10800000">
            <a:off x="333900" y="-254667"/>
            <a:ext cx="8476200" cy="6400800"/>
          </a:xfrm>
          <a:prstGeom prst="trapezoid">
            <a:avLst>
              <a:gd name="adj" fmla="val 1818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459425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4459425" y="258605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-95475" y="-53700"/>
            <a:ext cx="9334800" cy="5250900"/>
          </a:xfrm>
          <a:prstGeom prst="snip2SameRect">
            <a:avLst>
              <a:gd name="adj1" fmla="val 24442"/>
              <a:gd name="adj2" fmla="val 24447"/>
            </a:avLst>
          </a:prstGeom>
          <a:solidFill>
            <a:srgbClr val="212529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0" y="0"/>
            <a:ext cx="9144000" cy="5143500"/>
          </a:xfrm>
          <a:prstGeom prst="snip2SameRect">
            <a:avLst>
              <a:gd name="adj1" fmla="val 24442"/>
              <a:gd name="adj2" fmla="val 244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C" panose="00000500000000000000"/>
              <a:buNone/>
              <a:defRPr sz="3500" b="1">
                <a:solidFill>
                  <a:schemeClr val="dk1"/>
                </a:solidFill>
                <a:latin typeface="Playfair Display SC" panose="00000500000000000000"/>
                <a:ea typeface="Playfair Display SC" panose="00000500000000000000"/>
                <a:cs typeface="Playfair Display SC" panose="00000500000000000000"/>
                <a:sym typeface="Playfair Display SC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 Regular" panose="020B0606020202050201"/>
                <a:ea typeface="Bebas Neue Regular" panose="020B0606020202050201"/>
                <a:cs typeface="Bebas Neue Regular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8" r:id="rId5"/>
    <p:sldLayoutId id="2147483660" r:id="rId6"/>
    <p:sldLayoutId id="2147483663" r:id="rId7"/>
    <p:sldLayoutId id="2147483664" r:id="rId8"/>
    <p:sldLayoutId id="2147483665" r:id="rId9"/>
    <p:sldLayoutId id="214748366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2BE17FE2-AD9F-63B2-B0A5-84188AB3F008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-3938548" y="13391"/>
            <a:ext cx="7883973" cy="5153263"/>
          </a:xfrm>
          <a:solidFill>
            <a:schemeClr val="accent2">
              <a:lumMod val="75000"/>
            </a:schemeClr>
          </a:solidFill>
        </p:spPr>
      </p:sp>
      <p:sp>
        <p:nvSpPr>
          <p:cNvPr id="15" name="Google Shape;216;p32">
            <a:extLst>
              <a:ext uri="{FF2B5EF4-FFF2-40B4-BE49-F238E27FC236}">
                <a16:creationId xmlns:a16="http://schemas.microsoft.com/office/drawing/2014/main" id="{7CE5FAE4-29C3-C28A-45A4-BF208C9FBA93}"/>
              </a:ext>
            </a:extLst>
          </p:cNvPr>
          <p:cNvSpPr/>
          <p:nvPr/>
        </p:nvSpPr>
        <p:spPr>
          <a:xfrm rot="852169">
            <a:off x="3294639" y="-70514"/>
            <a:ext cx="84782" cy="5294289"/>
          </a:xfrm>
          <a:prstGeom prst="rect">
            <a:avLst/>
          </a:prstGeom>
          <a:solidFill>
            <a:srgbClr val="212529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96;p31"/>
          <p:cNvSpPr txBox="1">
            <a:spLocks noGrp="1"/>
          </p:cNvSpPr>
          <p:nvPr>
            <p:ph type="title"/>
          </p:nvPr>
        </p:nvSpPr>
        <p:spPr>
          <a:xfrm>
            <a:off x="3945425" y="1698382"/>
            <a:ext cx="4639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essence of the </a:t>
            </a:r>
            <a:r>
              <a:rPr lang="en-US" altLang="zh-CN" sz="2800" dirty="0"/>
              <a:t>text</a:t>
            </a:r>
            <a:endParaRPr lang="en-US" sz="2800" dirty="0"/>
          </a:p>
        </p:txBody>
      </p:sp>
      <p:sp>
        <p:nvSpPr>
          <p:cNvPr id="30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4564387" y="2431529"/>
            <a:ext cx="4209223" cy="2047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highlight>
                  <a:srgbClr val="FFFF00"/>
                </a:highlight>
              </a:rPr>
              <a:t>Argument 1 : </a:t>
            </a:r>
            <a:r>
              <a:rPr lang="en-US" sz="1600" i="1" dirty="0"/>
              <a:t>“There is a common law among nations, which is valid alike for war and in war” (257).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/>
          </a:p>
          <a:p>
            <a:pPr marL="0" indent="0" algn="l"/>
            <a:r>
              <a:rPr lang="en-US" altLang="zh-CN" sz="1600" i="1" dirty="0">
                <a:highlight>
                  <a:srgbClr val="FFFF00"/>
                </a:highlight>
              </a:rPr>
              <a:t>Argument 2 : </a:t>
            </a:r>
            <a:r>
              <a:rPr lang="en-US" altLang="zh-CN" sz="1600" i="1" dirty="0"/>
              <a:t>“Every nation is free to travel to every other nation, and to trade with it” (259).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/>
          </a:p>
        </p:txBody>
      </p:sp>
      <p:sp>
        <p:nvSpPr>
          <p:cNvPr id="31" name="Google Shape;198;p31"/>
          <p:cNvSpPr txBox="1"/>
          <p:nvPr/>
        </p:nvSpPr>
        <p:spPr>
          <a:xfrm>
            <a:off x="7252633" y="815995"/>
            <a:ext cx="1248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/>
            <a:r>
              <a:rPr lang="en-GB" sz="6000" b="1" dirty="0">
                <a:latin typeface="Playfair Display SC" panose="00000500000000000000" pitchFamily="2" charset="0"/>
              </a:rPr>
              <a:t>01</a:t>
            </a:r>
          </a:p>
        </p:txBody>
      </p:sp>
      <p:sp>
        <p:nvSpPr>
          <p:cNvPr id="32" name="Google Shape;199;p31"/>
          <p:cNvSpPr/>
          <p:nvPr/>
        </p:nvSpPr>
        <p:spPr>
          <a:xfrm>
            <a:off x="6977233" y="1657795"/>
            <a:ext cx="1524000" cy="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9BF21E-3BB8-F5F7-9FB6-06D54F42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4" y="866418"/>
            <a:ext cx="2373734" cy="2829618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A439841-47B3-D6C7-B6A5-FE017E6F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9" y="2423602"/>
            <a:ext cx="1341194" cy="21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defined">
            <a:extLst>
              <a:ext uri="{FF2B5EF4-FFF2-40B4-BE49-F238E27FC236}">
                <a16:creationId xmlns:a16="http://schemas.microsoft.com/office/drawing/2014/main" id="{189CE058-F7CB-D966-EBA6-8C9A78033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09" y="2423602"/>
            <a:ext cx="1406565" cy="21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D7365CA-DA55-8915-D91D-87EAD586B03A}"/>
              </a:ext>
            </a:extLst>
          </p:cNvPr>
          <p:cNvSpPr txBox="1"/>
          <p:nvPr/>
        </p:nvSpPr>
        <p:spPr>
          <a:xfrm>
            <a:off x="629275" y="274861"/>
            <a:ext cx="237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Father of international law</a:t>
            </a:r>
          </a:p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Dutch, 1583-1645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0BC5A2-A953-E7A7-6FFE-2659FF6785B1}"/>
              </a:ext>
            </a:extLst>
          </p:cNvPr>
          <p:cNvSpPr txBox="1"/>
          <p:nvPr/>
        </p:nvSpPr>
        <p:spPr>
          <a:xfrm>
            <a:off x="-973896" y="4630041"/>
            <a:ext cx="35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“Mare Liberum” (Latin)</a:t>
            </a:r>
          </a:p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“Freedom of the Sea”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8242AD-856D-1161-65A2-CDEF39E23958}"/>
              </a:ext>
            </a:extLst>
          </p:cNvPr>
          <p:cNvSpPr txBox="1"/>
          <p:nvPr/>
        </p:nvSpPr>
        <p:spPr>
          <a:xfrm>
            <a:off x="1299892" y="4606889"/>
            <a:ext cx="35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“De Jure Belli ac </a:t>
            </a:r>
            <a:r>
              <a:rPr kumimoji="1" lang="en-US" altLang="zh-CN" dirty="0" err="1">
                <a:latin typeface="Iowan Old Style Roman" panose="02040602040506020204" pitchFamily="18" charset="0"/>
              </a:rPr>
              <a:t>Pacis</a:t>
            </a:r>
            <a:r>
              <a:rPr kumimoji="1" lang="en-US" altLang="zh-CN" dirty="0">
                <a:latin typeface="Iowan Old Style Roman" panose="02040602040506020204" pitchFamily="18" charset="0"/>
              </a:rPr>
              <a:t>”</a:t>
            </a:r>
          </a:p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“The Law of War and Peace”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C3F0662-E0CA-D46B-1935-CB676E43D456}"/>
              </a:ext>
            </a:extLst>
          </p:cNvPr>
          <p:cNvSpPr/>
          <p:nvPr/>
        </p:nvSpPr>
        <p:spPr>
          <a:xfrm>
            <a:off x="768547" y="474144"/>
            <a:ext cx="2826421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nature of man</a:t>
            </a:r>
            <a:endParaRPr kumimoji="1" lang="zh-CN" altLang="en-US" sz="2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7CECDB-9749-8E81-72E8-DB56534D45F5}"/>
              </a:ext>
            </a:extLst>
          </p:cNvPr>
          <p:cNvSpPr/>
          <p:nvPr/>
        </p:nvSpPr>
        <p:spPr>
          <a:xfrm>
            <a:off x="3853893" y="463938"/>
            <a:ext cx="4576123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62A581-0BCE-8E31-EA2C-EEB0F752E6D3}"/>
              </a:ext>
            </a:extLst>
          </p:cNvPr>
          <p:cNvSpPr/>
          <p:nvPr/>
        </p:nvSpPr>
        <p:spPr>
          <a:xfrm>
            <a:off x="5122429" y="842534"/>
            <a:ext cx="2142665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law of nature</a:t>
            </a:r>
            <a:endParaRPr kumimoji="1" lang="zh-CN" altLang="en-US" sz="20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F43385-E2BD-307D-4B38-52387CFC02C4}"/>
              </a:ext>
            </a:extLst>
          </p:cNvPr>
          <p:cNvSpPr/>
          <p:nvPr/>
        </p:nvSpPr>
        <p:spPr>
          <a:xfrm>
            <a:off x="4171203" y="2581511"/>
            <a:ext cx="1902452" cy="1614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Municipal laws</a:t>
            </a:r>
            <a:endParaRPr kumimoji="1" lang="zh-CN" altLang="en-US" sz="20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5C1F74-897C-1AFF-1285-2A9A84DBB54B}"/>
              </a:ext>
            </a:extLst>
          </p:cNvPr>
          <p:cNvSpPr/>
          <p:nvPr/>
        </p:nvSpPr>
        <p:spPr>
          <a:xfrm>
            <a:off x="6318437" y="2571106"/>
            <a:ext cx="1893313" cy="1625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highlight>
                  <a:srgbClr val="FFFF00"/>
                </a:highlight>
              </a:rPr>
              <a:t>The law of nations</a:t>
            </a:r>
            <a:endParaRPr kumimoji="1"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3634A-FF58-BD72-EDC9-19BB98124B28}"/>
              </a:ext>
            </a:extLst>
          </p:cNvPr>
          <p:cNvSpPr txBox="1"/>
          <p:nvPr/>
        </p:nvSpPr>
        <p:spPr>
          <a:xfrm>
            <a:off x="4320763" y="557241"/>
            <a:ext cx="8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Laws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564BF6E-364B-1293-3CAD-22269A337359}"/>
              </a:ext>
            </a:extLst>
          </p:cNvPr>
          <p:cNvSpPr/>
          <p:nvPr/>
        </p:nvSpPr>
        <p:spPr>
          <a:xfrm>
            <a:off x="6530070" y="3789737"/>
            <a:ext cx="1470046" cy="3438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bg2"/>
                </a:solidFill>
                <a:highlight>
                  <a:srgbClr val="FFFF00"/>
                </a:highlight>
              </a:rPr>
              <a:t>Freedom of the sea</a:t>
            </a:r>
            <a:endParaRPr kumimoji="1" lang="zh-CN" altLang="en-US" sz="105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17" name="椭圆形标注 16">
            <a:extLst>
              <a:ext uri="{FF2B5EF4-FFF2-40B4-BE49-F238E27FC236}">
                <a16:creationId xmlns:a16="http://schemas.microsoft.com/office/drawing/2014/main" id="{256B4A3D-A3C3-1D6F-E3B4-98DE7E3E7503}"/>
              </a:ext>
            </a:extLst>
          </p:cNvPr>
          <p:cNvSpPr/>
          <p:nvPr/>
        </p:nvSpPr>
        <p:spPr>
          <a:xfrm>
            <a:off x="4320763" y="4276517"/>
            <a:ext cx="2027937" cy="866983"/>
          </a:xfrm>
          <a:prstGeom prst="wedgeEllipseCallout">
            <a:avLst>
              <a:gd name="adj1" fmla="val -11687"/>
              <a:gd name="adj2" fmla="val -782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Well examined &amp; understood</a:t>
            </a:r>
            <a:endParaRPr kumimoji="1" lang="zh-CN" altLang="en-US" dirty="0"/>
          </a:p>
        </p:txBody>
      </p:sp>
      <p:sp>
        <p:nvSpPr>
          <p:cNvPr id="18" name="椭圆形标注 17">
            <a:extLst>
              <a:ext uri="{FF2B5EF4-FFF2-40B4-BE49-F238E27FC236}">
                <a16:creationId xmlns:a16="http://schemas.microsoft.com/office/drawing/2014/main" id="{4FF10ECB-E8AC-9D83-FE20-24ABD119A50B}"/>
              </a:ext>
            </a:extLst>
          </p:cNvPr>
          <p:cNvSpPr/>
          <p:nvPr/>
        </p:nvSpPr>
        <p:spPr>
          <a:xfrm>
            <a:off x="7189224" y="4226413"/>
            <a:ext cx="2027937" cy="866983"/>
          </a:xfrm>
          <a:prstGeom prst="wedgeEllipseCallout">
            <a:avLst>
              <a:gd name="adj1" fmla="val -5510"/>
              <a:gd name="adj2" fmla="val -811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Not so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2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C3F0662-E0CA-D46B-1935-CB676E43D456}"/>
              </a:ext>
            </a:extLst>
          </p:cNvPr>
          <p:cNvSpPr/>
          <p:nvPr/>
        </p:nvSpPr>
        <p:spPr>
          <a:xfrm>
            <a:off x="768547" y="474144"/>
            <a:ext cx="2826421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nature of man</a:t>
            </a:r>
            <a:endParaRPr kumimoji="1" lang="zh-CN" altLang="en-US" sz="2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7CECDB-9749-8E81-72E8-DB56534D45F5}"/>
              </a:ext>
            </a:extLst>
          </p:cNvPr>
          <p:cNvSpPr/>
          <p:nvPr/>
        </p:nvSpPr>
        <p:spPr>
          <a:xfrm>
            <a:off x="3853893" y="463938"/>
            <a:ext cx="4576123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62A581-0BCE-8E31-EA2C-EEB0F752E6D3}"/>
              </a:ext>
            </a:extLst>
          </p:cNvPr>
          <p:cNvSpPr/>
          <p:nvPr/>
        </p:nvSpPr>
        <p:spPr>
          <a:xfrm>
            <a:off x="5122429" y="842534"/>
            <a:ext cx="2142665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law of nature</a:t>
            </a:r>
            <a:endParaRPr kumimoji="1" lang="zh-CN" altLang="en-US" sz="20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F43385-E2BD-307D-4B38-52387CFC02C4}"/>
              </a:ext>
            </a:extLst>
          </p:cNvPr>
          <p:cNvSpPr/>
          <p:nvPr/>
        </p:nvSpPr>
        <p:spPr>
          <a:xfrm>
            <a:off x="4171203" y="2581511"/>
            <a:ext cx="1902452" cy="1614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Municipal laws</a:t>
            </a:r>
            <a:endParaRPr kumimoji="1" lang="zh-CN" altLang="en-US" sz="20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5C1F74-897C-1AFF-1285-2A9A84DBB54B}"/>
              </a:ext>
            </a:extLst>
          </p:cNvPr>
          <p:cNvSpPr/>
          <p:nvPr/>
        </p:nvSpPr>
        <p:spPr>
          <a:xfrm>
            <a:off x="6318437" y="2571106"/>
            <a:ext cx="1893313" cy="1625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highlight>
                  <a:srgbClr val="FFFF00"/>
                </a:highlight>
              </a:rPr>
              <a:t>The law of nations</a:t>
            </a:r>
            <a:endParaRPr kumimoji="1"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3634A-FF58-BD72-EDC9-19BB98124B28}"/>
              </a:ext>
            </a:extLst>
          </p:cNvPr>
          <p:cNvSpPr txBox="1"/>
          <p:nvPr/>
        </p:nvSpPr>
        <p:spPr>
          <a:xfrm>
            <a:off x="4320763" y="557241"/>
            <a:ext cx="8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Laws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564BF6E-364B-1293-3CAD-22269A337359}"/>
              </a:ext>
            </a:extLst>
          </p:cNvPr>
          <p:cNvSpPr/>
          <p:nvPr/>
        </p:nvSpPr>
        <p:spPr>
          <a:xfrm>
            <a:off x="6530070" y="3789737"/>
            <a:ext cx="1470046" cy="3438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bg2"/>
                </a:solidFill>
                <a:highlight>
                  <a:srgbClr val="FFFF00"/>
                </a:highlight>
              </a:rPr>
              <a:t>Freedom of the sea</a:t>
            </a:r>
            <a:endParaRPr kumimoji="1" lang="zh-CN" altLang="en-US" sz="105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17" name="椭圆形标注 16">
            <a:extLst>
              <a:ext uri="{FF2B5EF4-FFF2-40B4-BE49-F238E27FC236}">
                <a16:creationId xmlns:a16="http://schemas.microsoft.com/office/drawing/2014/main" id="{256B4A3D-A3C3-1D6F-E3B4-98DE7E3E7503}"/>
              </a:ext>
            </a:extLst>
          </p:cNvPr>
          <p:cNvSpPr/>
          <p:nvPr/>
        </p:nvSpPr>
        <p:spPr>
          <a:xfrm>
            <a:off x="4320763" y="4276517"/>
            <a:ext cx="2027937" cy="866983"/>
          </a:xfrm>
          <a:prstGeom prst="wedgeEllipseCallout">
            <a:avLst>
              <a:gd name="adj1" fmla="val -11687"/>
              <a:gd name="adj2" fmla="val -782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Well examined &amp; understood</a:t>
            </a:r>
            <a:endParaRPr kumimoji="1" lang="zh-CN" altLang="en-US" dirty="0"/>
          </a:p>
        </p:txBody>
      </p:sp>
      <p:sp>
        <p:nvSpPr>
          <p:cNvPr id="18" name="椭圆形标注 17">
            <a:extLst>
              <a:ext uri="{FF2B5EF4-FFF2-40B4-BE49-F238E27FC236}">
                <a16:creationId xmlns:a16="http://schemas.microsoft.com/office/drawing/2014/main" id="{4FF10ECB-E8AC-9D83-FE20-24ABD119A50B}"/>
              </a:ext>
            </a:extLst>
          </p:cNvPr>
          <p:cNvSpPr/>
          <p:nvPr/>
        </p:nvSpPr>
        <p:spPr>
          <a:xfrm>
            <a:off x="7189224" y="4226413"/>
            <a:ext cx="2027937" cy="866983"/>
          </a:xfrm>
          <a:prstGeom prst="wedgeEllipseCallout">
            <a:avLst>
              <a:gd name="adj1" fmla="val -5510"/>
              <a:gd name="adj2" fmla="val -811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Not so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E07B78-E66B-89F7-734D-1F029953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9CB876-2AEA-C65D-74B0-CE6946247993}"/>
              </a:ext>
            </a:extLst>
          </p:cNvPr>
          <p:cNvSpPr txBox="1"/>
          <p:nvPr/>
        </p:nvSpPr>
        <p:spPr>
          <a:xfrm>
            <a:off x="1932544" y="1856825"/>
            <a:ext cx="5818359" cy="1569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Grotius:   </a:t>
            </a:r>
          </a:p>
          <a:p>
            <a:pPr algn="ctr"/>
            <a:r>
              <a:rPr kumimoji="1" lang="en-US" altLang="zh-CN" sz="3200" dirty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Why do we need </a:t>
            </a:r>
            <a:r>
              <a:rPr kumimoji="1" lang="en-US" altLang="zh-CN" sz="3200" u="sng" dirty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laws</a:t>
            </a:r>
            <a:r>
              <a:rPr kumimoji="1" lang="en-US" altLang="zh-CN" sz="3200" dirty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? </a:t>
            </a:r>
          </a:p>
          <a:p>
            <a:pPr algn="ctr"/>
            <a:r>
              <a:rPr kumimoji="1" lang="en-US" altLang="zh-CN" sz="3200" dirty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(esp. </a:t>
            </a:r>
            <a:r>
              <a:rPr kumimoji="1" lang="en-US" altLang="zh-CN" sz="3200" u="sng" dirty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the law of nations</a:t>
            </a:r>
            <a:r>
              <a:rPr kumimoji="1" lang="en-US" altLang="zh-CN" sz="3200" dirty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)</a:t>
            </a:r>
            <a:endParaRPr kumimoji="1" lang="zh-CN" altLang="en-US" sz="3200" dirty="0">
              <a:solidFill>
                <a:schemeClr val="bg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3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C3F0662-E0CA-D46B-1935-CB676E43D456}"/>
              </a:ext>
            </a:extLst>
          </p:cNvPr>
          <p:cNvSpPr/>
          <p:nvPr/>
        </p:nvSpPr>
        <p:spPr>
          <a:xfrm>
            <a:off x="768547" y="474144"/>
            <a:ext cx="2826421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The nature of man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7CECDB-9749-8E81-72E8-DB56534D45F5}"/>
              </a:ext>
            </a:extLst>
          </p:cNvPr>
          <p:cNvSpPr/>
          <p:nvPr/>
        </p:nvSpPr>
        <p:spPr>
          <a:xfrm>
            <a:off x="9797493" y="474144"/>
            <a:ext cx="4576123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62A581-0BCE-8E31-EA2C-EEB0F752E6D3}"/>
              </a:ext>
            </a:extLst>
          </p:cNvPr>
          <p:cNvSpPr/>
          <p:nvPr/>
        </p:nvSpPr>
        <p:spPr>
          <a:xfrm>
            <a:off x="11066029" y="852740"/>
            <a:ext cx="2142665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law of nature</a:t>
            </a:r>
            <a:endParaRPr kumimoji="1" lang="zh-CN" altLang="en-US" sz="20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F43385-E2BD-307D-4B38-52387CFC02C4}"/>
              </a:ext>
            </a:extLst>
          </p:cNvPr>
          <p:cNvSpPr/>
          <p:nvPr/>
        </p:nvSpPr>
        <p:spPr>
          <a:xfrm>
            <a:off x="10114803" y="2591717"/>
            <a:ext cx="1902452" cy="1614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Municipal laws</a:t>
            </a:r>
            <a:endParaRPr kumimoji="1" lang="zh-CN" altLang="en-US" sz="20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5C1F74-897C-1AFF-1285-2A9A84DBB54B}"/>
              </a:ext>
            </a:extLst>
          </p:cNvPr>
          <p:cNvSpPr/>
          <p:nvPr/>
        </p:nvSpPr>
        <p:spPr>
          <a:xfrm>
            <a:off x="12262037" y="2581312"/>
            <a:ext cx="1893313" cy="1625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highlight>
                  <a:srgbClr val="FFFF00"/>
                </a:highlight>
              </a:rPr>
              <a:t>The law of nations</a:t>
            </a:r>
            <a:endParaRPr kumimoji="1"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3634A-FF58-BD72-EDC9-19BB98124B28}"/>
              </a:ext>
            </a:extLst>
          </p:cNvPr>
          <p:cNvSpPr txBox="1"/>
          <p:nvPr/>
        </p:nvSpPr>
        <p:spPr>
          <a:xfrm>
            <a:off x="10264363" y="567447"/>
            <a:ext cx="8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Laws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564BF6E-364B-1293-3CAD-22269A337359}"/>
              </a:ext>
            </a:extLst>
          </p:cNvPr>
          <p:cNvSpPr/>
          <p:nvPr/>
        </p:nvSpPr>
        <p:spPr>
          <a:xfrm>
            <a:off x="12473670" y="3799943"/>
            <a:ext cx="1470046" cy="3438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bg2"/>
                </a:solidFill>
                <a:highlight>
                  <a:srgbClr val="FFFF00"/>
                </a:highlight>
              </a:rPr>
              <a:t>Freedom of the sea</a:t>
            </a:r>
            <a:endParaRPr kumimoji="1" lang="zh-CN" altLang="en-US" sz="105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17" name="椭圆形标注 16">
            <a:extLst>
              <a:ext uri="{FF2B5EF4-FFF2-40B4-BE49-F238E27FC236}">
                <a16:creationId xmlns:a16="http://schemas.microsoft.com/office/drawing/2014/main" id="{256B4A3D-A3C3-1D6F-E3B4-98DE7E3E7503}"/>
              </a:ext>
            </a:extLst>
          </p:cNvPr>
          <p:cNvSpPr/>
          <p:nvPr/>
        </p:nvSpPr>
        <p:spPr>
          <a:xfrm>
            <a:off x="10264363" y="4286723"/>
            <a:ext cx="2027937" cy="866983"/>
          </a:xfrm>
          <a:prstGeom prst="wedgeEllipseCallout">
            <a:avLst>
              <a:gd name="adj1" fmla="val -11687"/>
              <a:gd name="adj2" fmla="val -782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Well examined &amp; understood</a:t>
            </a:r>
            <a:endParaRPr kumimoji="1" lang="zh-CN" altLang="en-US" dirty="0"/>
          </a:p>
        </p:txBody>
      </p:sp>
      <p:sp>
        <p:nvSpPr>
          <p:cNvPr id="18" name="椭圆形标注 17">
            <a:extLst>
              <a:ext uri="{FF2B5EF4-FFF2-40B4-BE49-F238E27FC236}">
                <a16:creationId xmlns:a16="http://schemas.microsoft.com/office/drawing/2014/main" id="{4FF10ECB-E8AC-9D83-FE20-24ABD119A50B}"/>
              </a:ext>
            </a:extLst>
          </p:cNvPr>
          <p:cNvSpPr/>
          <p:nvPr/>
        </p:nvSpPr>
        <p:spPr>
          <a:xfrm>
            <a:off x="13132824" y="4236619"/>
            <a:ext cx="2027937" cy="866983"/>
          </a:xfrm>
          <a:prstGeom prst="wedgeEllipseCallout">
            <a:avLst>
              <a:gd name="adj1" fmla="val -5510"/>
              <a:gd name="adj2" fmla="val -811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Not so</a:t>
            </a:r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8C5A002-27E2-8CDF-5917-FC32A8C22EB6}"/>
              </a:ext>
            </a:extLst>
          </p:cNvPr>
          <p:cNvSpPr/>
          <p:nvPr/>
        </p:nvSpPr>
        <p:spPr>
          <a:xfrm>
            <a:off x="4192738" y="1738838"/>
            <a:ext cx="4439832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20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Sociableness: </a:t>
            </a:r>
          </a:p>
          <a:p>
            <a:pPr lvl="1"/>
            <a:r>
              <a:rPr kumimoji="1" lang="en-US" altLang="zh-CN" sz="2000" dirty="0">
                <a:latin typeface="Iowan Old Style Roman" panose="02040602040506020204" pitchFamily="18" charset="0"/>
              </a:rPr>
              <a:t>human beings’ innate desire for peaceful and organized society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34AD600-DD57-8D85-6AB1-FFCE694F430F}"/>
              </a:ext>
            </a:extLst>
          </p:cNvPr>
          <p:cNvSpPr/>
          <p:nvPr/>
        </p:nvSpPr>
        <p:spPr>
          <a:xfrm>
            <a:off x="4192738" y="3322358"/>
            <a:ext cx="4439832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18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Discrimination:</a:t>
            </a:r>
          </a:p>
          <a:p>
            <a:pPr lvl="1"/>
            <a:r>
              <a:rPr kumimoji="1" lang="en-US" altLang="zh-CN" sz="1800" dirty="0">
                <a:latin typeface="Iowan Old Style Roman" panose="02040602040506020204" pitchFamily="18" charset="0"/>
              </a:rPr>
              <a:t>The nature of man needs to follow the direction of a well-tempered judgment (to avoid discrimination/wrongdoings)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9B63E5-9E09-6E81-E2E6-4572766F08FA}"/>
              </a:ext>
            </a:extLst>
          </p:cNvPr>
          <p:cNvSpPr/>
          <p:nvPr/>
        </p:nvSpPr>
        <p:spPr>
          <a:xfrm>
            <a:off x="4192737" y="155318"/>
            <a:ext cx="4439833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20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Popular view: expediency</a:t>
            </a:r>
          </a:p>
          <a:p>
            <a:pPr lvl="1"/>
            <a:r>
              <a:rPr kumimoji="1" lang="en-US" altLang="zh-CN" sz="2000" dirty="0">
                <a:latin typeface="Iowan Old Style Roman" panose="02040602040506020204" pitchFamily="18" charset="0"/>
              </a:rPr>
              <a:t>justice is not a concern for IR; men by nature seek only their own good (Melian dialogue) (Grotius:🙅‍♂️ )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6708F4C-C440-87DC-C27C-D0F8F406136C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594968" y="2528175"/>
            <a:ext cx="597770" cy="152388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3FF8B8E-9209-B3E2-0EBE-FD8D36D8BD79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3594968" y="2468539"/>
            <a:ext cx="597770" cy="5963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52F0853-C07C-846D-E9E8-15030BEBD21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594968" y="885019"/>
            <a:ext cx="597769" cy="16431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C3F0662-E0CA-D46B-1935-CB676E43D456}"/>
              </a:ext>
            </a:extLst>
          </p:cNvPr>
          <p:cNvSpPr/>
          <p:nvPr/>
        </p:nvSpPr>
        <p:spPr>
          <a:xfrm>
            <a:off x="266700" y="377047"/>
            <a:ext cx="1518518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The nature of man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7CECDB-9749-8E81-72E8-DB56534D45F5}"/>
              </a:ext>
            </a:extLst>
          </p:cNvPr>
          <p:cNvSpPr/>
          <p:nvPr/>
        </p:nvSpPr>
        <p:spPr>
          <a:xfrm>
            <a:off x="5193983" y="377046"/>
            <a:ext cx="3683317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62A581-0BCE-8E31-EA2C-EEB0F752E6D3}"/>
              </a:ext>
            </a:extLst>
          </p:cNvPr>
          <p:cNvSpPr/>
          <p:nvPr/>
        </p:nvSpPr>
        <p:spPr>
          <a:xfrm>
            <a:off x="5964308" y="790045"/>
            <a:ext cx="2142665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The law of nature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F43385-E2BD-307D-4B38-52387CFC02C4}"/>
              </a:ext>
            </a:extLst>
          </p:cNvPr>
          <p:cNvSpPr/>
          <p:nvPr/>
        </p:nvSpPr>
        <p:spPr>
          <a:xfrm>
            <a:off x="5511293" y="2494619"/>
            <a:ext cx="1472694" cy="1614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Municipal laws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5C1F74-897C-1AFF-1285-2A9A84DBB54B}"/>
              </a:ext>
            </a:extLst>
          </p:cNvPr>
          <p:cNvSpPr/>
          <p:nvPr/>
        </p:nvSpPr>
        <p:spPr>
          <a:xfrm>
            <a:off x="7195419" y="2505239"/>
            <a:ext cx="1472694" cy="1625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highlight>
                  <a:srgbClr val="FFFF00"/>
                </a:highlight>
                <a:latin typeface="Palatino Linotype" panose="02040502050505030304" pitchFamily="18" charset="0"/>
              </a:rPr>
              <a:t>The law of nations</a:t>
            </a:r>
            <a:endParaRPr kumimoji="1" lang="zh-CN" altLang="en-US" sz="2000" dirty="0">
              <a:highlight>
                <a:srgbClr val="FFFF00"/>
              </a:highlight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3634A-FF58-BD72-EDC9-19BB98124B28}"/>
              </a:ext>
            </a:extLst>
          </p:cNvPr>
          <p:cNvSpPr txBox="1"/>
          <p:nvPr/>
        </p:nvSpPr>
        <p:spPr>
          <a:xfrm>
            <a:off x="5660853" y="470349"/>
            <a:ext cx="8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Laws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564BF6E-364B-1293-3CAD-22269A337359}"/>
              </a:ext>
            </a:extLst>
          </p:cNvPr>
          <p:cNvSpPr/>
          <p:nvPr/>
        </p:nvSpPr>
        <p:spPr>
          <a:xfrm>
            <a:off x="7407051" y="3723870"/>
            <a:ext cx="1143460" cy="3438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bg2"/>
                </a:solidFill>
                <a:highlight>
                  <a:srgbClr val="FFFF00"/>
                </a:highlight>
              </a:rPr>
              <a:t>Freedom of the sea</a:t>
            </a:r>
            <a:endParaRPr kumimoji="1" lang="zh-CN" altLang="en-US" sz="105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8C5A002-27E2-8CDF-5917-FC32A8C22EB6}"/>
              </a:ext>
            </a:extLst>
          </p:cNvPr>
          <p:cNvSpPr/>
          <p:nvPr/>
        </p:nvSpPr>
        <p:spPr>
          <a:xfrm>
            <a:off x="2130206" y="1950400"/>
            <a:ext cx="2772605" cy="9889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2000" dirty="0">
                <a:highlight>
                  <a:srgbClr val="FFFF00"/>
                </a:highlight>
              </a:rPr>
              <a:t>Sociableness: </a:t>
            </a:r>
          </a:p>
          <a:p>
            <a:pPr lvl="1"/>
            <a:r>
              <a:rPr kumimoji="1" lang="en-US" altLang="zh-CN" dirty="0"/>
              <a:t>human beings’ innate desire for peaceful and organized society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34AD600-DD57-8D85-6AB1-FFCE694F430F}"/>
              </a:ext>
            </a:extLst>
          </p:cNvPr>
          <p:cNvSpPr/>
          <p:nvPr/>
        </p:nvSpPr>
        <p:spPr>
          <a:xfrm>
            <a:off x="2130205" y="3334184"/>
            <a:ext cx="2772605" cy="1011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18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Discrimination:</a:t>
            </a:r>
          </a:p>
          <a:p>
            <a:pPr lvl="1"/>
            <a:r>
              <a:rPr kumimoji="1" lang="en-US" altLang="zh-CN" sz="1100" dirty="0">
                <a:latin typeface="Iowan Old Style Roman" panose="02040602040506020204" pitchFamily="18" charset="0"/>
              </a:rPr>
              <a:t>The nature of man needs to follow the direction of a well-tempered judgment (to avoid discrimination/wrongdoings)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9B63E5-9E09-6E81-E2E6-4572766F08FA}"/>
              </a:ext>
            </a:extLst>
          </p:cNvPr>
          <p:cNvSpPr/>
          <p:nvPr/>
        </p:nvSpPr>
        <p:spPr>
          <a:xfrm>
            <a:off x="2076390" y="550094"/>
            <a:ext cx="2826421" cy="105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dirty="0">
                <a:highlight>
                  <a:srgbClr val="FFFF00"/>
                </a:highlight>
                <a:latin typeface="Iowan Old Style Roman" panose="02040602040506020204" pitchFamily="18" charset="0"/>
              </a:rPr>
              <a:t>Popular view: </a:t>
            </a:r>
            <a:r>
              <a:rPr kumimoji="1" lang="en-US" altLang="zh-CN" sz="20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expediency</a:t>
            </a:r>
          </a:p>
          <a:p>
            <a:pPr lvl="1"/>
            <a:r>
              <a:rPr kumimoji="1" lang="en-US" altLang="zh-CN" sz="1100" dirty="0">
                <a:latin typeface="Iowan Old Style Roman" panose="02040602040506020204" pitchFamily="18" charset="0"/>
              </a:rPr>
              <a:t>justice is not a concern for IR; men by nature seek only their own good (Melian dialogue)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(Grotius:🙅‍♂️ )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6708F4C-C440-87DC-C27C-D0F8F406136C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785218" y="2431078"/>
            <a:ext cx="344987" cy="14087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3FF8B8E-9209-B3E2-0EBE-FD8D36D8BD79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785218" y="2431078"/>
            <a:ext cx="344988" cy="137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52F0853-C07C-846D-E9E8-15030BEBD21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785218" y="1076781"/>
            <a:ext cx="291172" cy="135429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虚尾箭头 37">
            <a:extLst>
              <a:ext uri="{FF2B5EF4-FFF2-40B4-BE49-F238E27FC236}">
                <a16:creationId xmlns:a16="http://schemas.microsoft.com/office/drawing/2014/main" id="{30D68EA3-EC8B-4B6F-3E9B-59E16E2EE762}"/>
              </a:ext>
            </a:extLst>
          </p:cNvPr>
          <p:cNvSpPr/>
          <p:nvPr/>
        </p:nvSpPr>
        <p:spPr>
          <a:xfrm>
            <a:off x="1247397" y="1320984"/>
            <a:ext cx="5410200" cy="22574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Therefore laws are necessary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7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C3F0662-E0CA-D46B-1935-CB676E43D456}"/>
              </a:ext>
            </a:extLst>
          </p:cNvPr>
          <p:cNvSpPr/>
          <p:nvPr/>
        </p:nvSpPr>
        <p:spPr>
          <a:xfrm>
            <a:off x="-6724650" y="421980"/>
            <a:ext cx="1518518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nature of man</a:t>
            </a:r>
            <a:endParaRPr kumimoji="1" lang="zh-CN" altLang="en-US" sz="2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7CECDB-9749-8E81-72E8-DB56534D45F5}"/>
              </a:ext>
            </a:extLst>
          </p:cNvPr>
          <p:cNvSpPr/>
          <p:nvPr/>
        </p:nvSpPr>
        <p:spPr>
          <a:xfrm>
            <a:off x="469583" y="435773"/>
            <a:ext cx="8121967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62A581-0BCE-8E31-EA2C-EEB0F752E6D3}"/>
              </a:ext>
            </a:extLst>
          </p:cNvPr>
          <p:cNvSpPr/>
          <p:nvPr/>
        </p:nvSpPr>
        <p:spPr>
          <a:xfrm>
            <a:off x="936453" y="848772"/>
            <a:ext cx="7140747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The law of nature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F43385-E2BD-307D-4B38-52387CFC02C4}"/>
              </a:ext>
            </a:extLst>
          </p:cNvPr>
          <p:cNvSpPr/>
          <p:nvPr/>
        </p:nvSpPr>
        <p:spPr>
          <a:xfrm>
            <a:off x="936453" y="2553346"/>
            <a:ext cx="3635547" cy="1614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Municipal laws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5C1F74-897C-1AFF-1285-2A9A84DBB54B}"/>
              </a:ext>
            </a:extLst>
          </p:cNvPr>
          <p:cNvSpPr/>
          <p:nvPr/>
        </p:nvSpPr>
        <p:spPr>
          <a:xfrm>
            <a:off x="4718957" y="2542940"/>
            <a:ext cx="3358243" cy="1625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The law of nations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3634A-FF58-BD72-EDC9-19BB98124B28}"/>
              </a:ext>
            </a:extLst>
          </p:cNvPr>
          <p:cNvSpPr txBox="1"/>
          <p:nvPr/>
        </p:nvSpPr>
        <p:spPr>
          <a:xfrm>
            <a:off x="936453" y="529076"/>
            <a:ext cx="8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Laws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8C5A002-27E2-8CDF-5917-FC32A8C22EB6}"/>
              </a:ext>
            </a:extLst>
          </p:cNvPr>
          <p:cNvSpPr/>
          <p:nvPr/>
        </p:nvSpPr>
        <p:spPr>
          <a:xfrm>
            <a:off x="-4861144" y="1995333"/>
            <a:ext cx="2772605" cy="9889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2000" dirty="0">
                <a:highlight>
                  <a:srgbClr val="FFFF00"/>
                </a:highlight>
              </a:rPr>
              <a:t>Sociableness: </a:t>
            </a:r>
          </a:p>
          <a:p>
            <a:pPr lvl="1"/>
            <a:r>
              <a:rPr kumimoji="1" lang="en-US" altLang="zh-CN" dirty="0"/>
              <a:t>human beings’ innate desire for peaceful and organized society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34AD600-DD57-8D85-6AB1-FFCE694F430F}"/>
              </a:ext>
            </a:extLst>
          </p:cNvPr>
          <p:cNvSpPr/>
          <p:nvPr/>
        </p:nvSpPr>
        <p:spPr>
          <a:xfrm>
            <a:off x="-4861145" y="3379117"/>
            <a:ext cx="2772605" cy="1011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1800" dirty="0">
                <a:highlight>
                  <a:srgbClr val="FFFF00"/>
                </a:highlight>
              </a:rPr>
              <a:t>Discrimination:</a:t>
            </a:r>
          </a:p>
          <a:p>
            <a:pPr lvl="1"/>
            <a:r>
              <a:rPr kumimoji="1" lang="en-US" altLang="zh-CN" sz="1100" dirty="0"/>
              <a:t>The nature of man needs to follow the direction of a well-tempered judgment (to avoid discrimination/wrongdoings)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9B63E5-9E09-6E81-E2E6-4572766F08FA}"/>
              </a:ext>
            </a:extLst>
          </p:cNvPr>
          <p:cNvSpPr/>
          <p:nvPr/>
        </p:nvSpPr>
        <p:spPr>
          <a:xfrm>
            <a:off x="-4914960" y="595027"/>
            <a:ext cx="2826421" cy="105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dirty="0">
                <a:highlight>
                  <a:srgbClr val="FFFF00"/>
                </a:highlight>
              </a:rPr>
              <a:t>Popular view: </a:t>
            </a:r>
            <a:r>
              <a:rPr kumimoji="1" lang="en-US" altLang="zh-CN" sz="2000" dirty="0">
                <a:highlight>
                  <a:srgbClr val="FFFF00"/>
                </a:highlight>
              </a:rPr>
              <a:t>expediency</a:t>
            </a:r>
          </a:p>
          <a:p>
            <a:pPr lvl="1"/>
            <a:r>
              <a:rPr kumimoji="1" lang="en-US" altLang="zh-CN" sz="1100" dirty="0"/>
              <a:t>justice is not a concern for IR; men by nature seek only their own good (Melian dialogue)</a:t>
            </a:r>
            <a:r>
              <a:rPr kumimoji="1" lang="en-US" altLang="zh-CN" sz="2000" dirty="0"/>
              <a:t> (Grotius:🙅‍♂️ )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6708F4C-C440-87DC-C27C-D0F8F406136C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-5206132" y="2476011"/>
            <a:ext cx="344987" cy="14087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3FF8B8E-9209-B3E2-0EBE-FD8D36D8BD79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-5206132" y="2476011"/>
            <a:ext cx="344988" cy="137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52F0853-C07C-846D-E9E8-15030BEBD21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-5206132" y="1121714"/>
            <a:ext cx="291172" cy="135429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虚尾箭头 37">
            <a:extLst>
              <a:ext uri="{FF2B5EF4-FFF2-40B4-BE49-F238E27FC236}">
                <a16:creationId xmlns:a16="http://schemas.microsoft.com/office/drawing/2014/main" id="{30D68EA3-EC8B-4B6F-3E9B-59E16E2EE762}"/>
              </a:ext>
            </a:extLst>
          </p:cNvPr>
          <p:cNvSpPr/>
          <p:nvPr/>
        </p:nvSpPr>
        <p:spPr>
          <a:xfrm>
            <a:off x="-5743953" y="1365917"/>
            <a:ext cx="5410200" cy="22574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Therefore laws are necessary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10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C3F0662-E0CA-D46B-1935-CB676E43D456}"/>
              </a:ext>
            </a:extLst>
          </p:cNvPr>
          <p:cNvSpPr/>
          <p:nvPr/>
        </p:nvSpPr>
        <p:spPr>
          <a:xfrm>
            <a:off x="-6724650" y="421980"/>
            <a:ext cx="1518518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nature of man</a:t>
            </a:r>
            <a:endParaRPr kumimoji="1" lang="zh-CN" altLang="en-US" sz="2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7CECDB-9749-8E81-72E8-DB56534D45F5}"/>
              </a:ext>
            </a:extLst>
          </p:cNvPr>
          <p:cNvSpPr/>
          <p:nvPr/>
        </p:nvSpPr>
        <p:spPr>
          <a:xfrm>
            <a:off x="469583" y="435773"/>
            <a:ext cx="8413160" cy="451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62A581-0BCE-8E31-EA2C-EEB0F752E6D3}"/>
              </a:ext>
            </a:extLst>
          </p:cNvPr>
          <p:cNvSpPr/>
          <p:nvPr/>
        </p:nvSpPr>
        <p:spPr>
          <a:xfrm>
            <a:off x="773164" y="848772"/>
            <a:ext cx="7780846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highlight>
                  <a:srgbClr val="FFFF00"/>
                </a:highlight>
                <a:latin typeface="Palatino Linotype" panose="02040502050505030304" pitchFamily="18" charset="0"/>
              </a:rPr>
              <a:t>The law of nature</a:t>
            </a:r>
          </a:p>
          <a:p>
            <a:pPr algn="ctr"/>
            <a:endParaRPr kumimoji="1" lang="en-US" altLang="zh-CN" sz="2000" dirty="0">
              <a:highlight>
                <a:srgbClr val="FFFF00"/>
              </a:highlight>
              <a:latin typeface="Palatino Linotype" panose="02040502050505030304" pitchFamily="18" charset="0"/>
            </a:endParaRP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F43385-E2BD-307D-4B38-52387CFC02C4}"/>
              </a:ext>
            </a:extLst>
          </p:cNvPr>
          <p:cNvSpPr/>
          <p:nvPr/>
        </p:nvSpPr>
        <p:spPr>
          <a:xfrm>
            <a:off x="756835" y="2553346"/>
            <a:ext cx="3635547" cy="2154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highlight>
                  <a:srgbClr val="FFFF00"/>
                </a:highlight>
                <a:latin typeface="Palatino Linotype" panose="02040502050505030304" pitchFamily="18" charset="0"/>
              </a:rPr>
              <a:t>Municipal laws</a:t>
            </a: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5C1F74-897C-1AFF-1285-2A9A84DBB54B}"/>
              </a:ext>
            </a:extLst>
          </p:cNvPr>
          <p:cNvSpPr/>
          <p:nvPr/>
        </p:nvSpPr>
        <p:spPr>
          <a:xfrm>
            <a:off x="4555668" y="2542940"/>
            <a:ext cx="3998342" cy="2154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highlight>
                  <a:srgbClr val="FFFF00"/>
                </a:highlight>
                <a:latin typeface="Palatino Linotype" panose="02040502050505030304" pitchFamily="18" charset="0"/>
              </a:rPr>
              <a:t>The law of nations</a:t>
            </a: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3634A-FF58-BD72-EDC9-19BB98124B28}"/>
              </a:ext>
            </a:extLst>
          </p:cNvPr>
          <p:cNvSpPr txBox="1"/>
          <p:nvPr/>
        </p:nvSpPr>
        <p:spPr>
          <a:xfrm>
            <a:off x="936453" y="529076"/>
            <a:ext cx="8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Laws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8C5A002-27E2-8CDF-5917-FC32A8C22EB6}"/>
              </a:ext>
            </a:extLst>
          </p:cNvPr>
          <p:cNvSpPr/>
          <p:nvPr/>
        </p:nvSpPr>
        <p:spPr>
          <a:xfrm>
            <a:off x="-4861144" y="1995333"/>
            <a:ext cx="2772605" cy="9889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2000" dirty="0">
                <a:highlight>
                  <a:srgbClr val="FFFF00"/>
                </a:highlight>
              </a:rPr>
              <a:t>Sociableness: </a:t>
            </a:r>
          </a:p>
          <a:p>
            <a:pPr lvl="1"/>
            <a:r>
              <a:rPr kumimoji="1" lang="en-US" altLang="zh-CN" dirty="0"/>
              <a:t>human beings’ innate desire for peaceful and organized society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34AD600-DD57-8D85-6AB1-FFCE694F430F}"/>
              </a:ext>
            </a:extLst>
          </p:cNvPr>
          <p:cNvSpPr/>
          <p:nvPr/>
        </p:nvSpPr>
        <p:spPr>
          <a:xfrm>
            <a:off x="-4861145" y="3379117"/>
            <a:ext cx="2772605" cy="1011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1800" dirty="0">
                <a:highlight>
                  <a:srgbClr val="FFFF00"/>
                </a:highlight>
              </a:rPr>
              <a:t>Discrimination:</a:t>
            </a:r>
          </a:p>
          <a:p>
            <a:pPr lvl="1"/>
            <a:r>
              <a:rPr kumimoji="1" lang="en-US" altLang="zh-CN" sz="1100" dirty="0"/>
              <a:t>The nature of man needs to follow the direction of a well-tempered judgment (to avoid discrimination/wrongdoings)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9B63E5-9E09-6E81-E2E6-4572766F08FA}"/>
              </a:ext>
            </a:extLst>
          </p:cNvPr>
          <p:cNvSpPr/>
          <p:nvPr/>
        </p:nvSpPr>
        <p:spPr>
          <a:xfrm>
            <a:off x="-4914960" y="595027"/>
            <a:ext cx="2826421" cy="105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dirty="0">
                <a:highlight>
                  <a:srgbClr val="FFFF00"/>
                </a:highlight>
              </a:rPr>
              <a:t>Popular view: </a:t>
            </a:r>
            <a:r>
              <a:rPr kumimoji="1" lang="en-US" altLang="zh-CN" sz="2000" dirty="0">
                <a:highlight>
                  <a:srgbClr val="FFFF00"/>
                </a:highlight>
              </a:rPr>
              <a:t>expediency</a:t>
            </a:r>
          </a:p>
          <a:p>
            <a:pPr lvl="1"/>
            <a:r>
              <a:rPr kumimoji="1" lang="en-US" altLang="zh-CN" sz="1100" dirty="0"/>
              <a:t>justice is not a concern for IR; men by nature seek only their own good (Melian dialogue)</a:t>
            </a:r>
            <a:r>
              <a:rPr kumimoji="1" lang="en-US" altLang="zh-CN" sz="2000" dirty="0"/>
              <a:t> (Grotius:🙅‍♂️ )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6708F4C-C440-87DC-C27C-D0F8F406136C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-5206132" y="2476011"/>
            <a:ext cx="344987" cy="14087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3FF8B8E-9209-B3E2-0EBE-FD8D36D8BD79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-5206132" y="2476011"/>
            <a:ext cx="344988" cy="137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52F0853-C07C-846D-E9E8-15030BEBD21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-5206132" y="1121714"/>
            <a:ext cx="291172" cy="135429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虚尾箭头 37">
            <a:extLst>
              <a:ext uri="{FF2B5EF4-FFF2-40B4-BE49-F238E27FC236}">
                <a16:creationId xmlns:a16="http://schemas.microsoft.com/office/drawing/2014/main" id="{30D68EA3-EC8B-4B6F-3E9B-59E16E2EE762}"/>
              </a:ext>
            </a:extLst>
          </p:cNvPr>
          <p:cNvSpPr/>
          <p:nvPr/>
        </p:nvSpPr>
        <p:spPr>
          <a:xfrm>
            <a:off x="-5743953" y="1365917"/>
            <a:ext cx="5410200" cy="22574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Therefore laws are necessary</a:t>
            </a:r>
            <a:endParaRPr kumimoji="1" lang="zh-CN" altLang="en-US" sz="2400" dirty="0"/>
          </a:p>
        </p:txBody>
      </p:sp>
      <p:sp>
        <p:nvSpPr>
          <p:cNvPr id="8" name="虚尾箭头 7">
            <a:extLst>
              <a:ext uri="{FF2B5EF4-FFF2-40B4-BE49-F238E27FC236}">
                <a16:creationId xmlns:a16="http://schemas.microsoft.com/office/drawing/2014/main" id="{985C39A6-2971-31B5-21E1-290D795BBB11}"/>
              </a:ext>
            </a:extLst>
          </p:cNvPr>
          <p:cNvSpPr/>
          <p:nvPr/>
        </p:nvSpPr>
        <p:spPr>
          <a:xfrm>
            <a:off x="3575562" y="2703930"/>
            <a:ext cx="1633639" cy="6390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generalization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虚尾箭头 10">
            <a:extLst>
              <a:ext uri="{FF2B5EF4-FFF2-40B4-BE49-F238E27FC236}">
                <a16:creationId xmlns:a16="http://schemas.microsoft.com/office/drawing/2014/main" id="{B86D356B-3221-B3FA-1403-DB45C5045DA3}"/>
              </a:ext>
            </a:extLst>
          </p:cNvPr>
          <p:cNvSpPr/>
          <p:nvPr/>
        </p:nvSpPr>
        <p:spPr>
          <a:xfrm rot="18145798" flipH="1">
            <a:off x="2257253" y="2090350"/>
            <a:ext cx="1314657" cy="6390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mother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477B12-E0AA-3012-80A3-14E6955A1E6F}"/>
              </a:ext>
            </a:extLst>
          </p:cNvPr>
          <p:cNvSpPr txBox="1"/>
          <p:nvPr/>
        </p:nvSpPr>
        <p:spPr>
          <a:xfrm>
            <a:off x="730187" y="3118105"/>
            <a:ext cx="3998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(mutual consent)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people associated with some group, implicitly/explicitly promised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to abide by these laws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that are either decided by the majority or by authority.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3C2578-2A38-84B6-8A6E-43478017E899}"/>
              </a:ext>
            </a:extLst>
          </p:cNvPr>
          <p:cNvSpPr txBox="1"/>
          <p:nvPr/>
        </p:nvSpPr>
        <p:spPr>
          <a:xfrm>
            <a:off x="2073326" y="1424383"/>
            <a:ext cx="454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CN" sz="1800" dirty="0">
                <a:solidFill>
                  <a:schemeClr val="tx1"/>
                </a:solidFill>
                <a:latin typeface="Iowan Old Style Roman" panose="02040602040506020204" pitchFamily="18" charset="0"/>
              </a:rPr>
              <a:t>Unwritten laws that nature prescribes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CN" sz="1800" dirty="0">
                <a:solidFill>
                  <a:schemeClr val="tx1"/>
                </a:solidFill>
                <a:latin typeface="Iowan Old Style Roman" panose="02040602040506020204" pitchFamily="18" charset="0"/>
              </a:rPr>
              <a:t>always the same</a:t>
            </a:r>
            <a:endParaRPr kumimoji="1" lang="zh-CN" altLang="en-US" sz="1800" dirty="0">
              <a:solidFill>
                <a:schemeClr val="tx1"/>
              </a:solidFill>
              <a:latin typeface="Iowan Old Style Roman" panose="0204060204050602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0DC114-1D89-46EF-94BA-C075B9CF6756}"/>
              </a:ext>
            </a:extLst>
          </p:cNvPr>
          <p:cNvSpPr txBox="1"/>
          <p:nvPr/>
        </p:nvSpPr>
        <p:spPr>
          <a:xfrm>
            <a:off x="4481781" y="3255273"/>
            <a:ext cx="4340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No single nation is powerful enough </a:t>
            </a: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  <a:sym typeface="Wingdings" pitchFamily="2" charset="2"/>
              </a:rPr>
              <a:t></a:t>
            </a: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 alliance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Valid be it at peace times or war times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War = chaos, lawless ?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War = greater justice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Iowan Old Style Roman" panose="02040602040506020204" pitchFamily="18" charset="0"/>
              </a:rPr>
              <a:t>(judicial processes not enough to held them in check)</a:t>
            </a:r>
          </a:p>
        </p:txBody>
      </p:sp>
      <p:sp>
        <p:nvSpPr>
          <p:cNvPr id="20" name="虚尾箭头 19">
            <a:extLst>
              <a:ext uri="{FF2B5EF4-FFF2-40B4-BE49-F238E27FC236}">
                <a16:creationId xmlns:a16="http://schemas.microsoft.com/office/drawing/2014/main" id="{6F2C5749-9EF8-2CDA-8B2D-3D7C8715B8AC}"/>
              </a:ext>
            </a:extLst>
          </p:cNvPr>
          <p:cNvSpPr/>
          <p:nvPr/>
        </p:nvSpPr>
        <p:spPr>
          <a:xfrm rot="13586107" flipH="1">
            <a:off x="5204082" y="2118849"/>
            <a:ext cx="1314657" cy="6390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mother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6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C3F0662-E0CA-D46B-1935-CB676E43D456}"/>
              </a:ext>
            </a:extLst>
          </p:cNvPr>
          <p:cNvSpPr/>
          <p:nvPr/>
        </p:nvSpPr>
        <p:spPr>
          <a:xfrm>
            <a:off x="-6724650" y="421980"/>
            <a:ext cx="1518518" cy="410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The nature of man</a:t>
            </a:r>
            <a:endParaRPr kumimoji="1" lang="zh-CN" altLang="en-US" sz="2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7CECDB-9749-8E81-72E8-DB56534D45F5}"/>
              </a:ext>
            </a:extLst>
          </p:cNvPr>
          <p:cNvSpPr/>
          <p:nvPr/>
        </p:nvSpPr>
        <p:spPr>
          <a:xfrm>
            <a:off x="469583" y="435773"/>
            <a:ext cx="3841160" cy="451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662A581-0BCE-8E31-EA2C-EEB0F752E6D3}"/>
              </a:ext>
            </a:extLst>
          </p:cNvPr>
          <p:cNvSpPr/>
          <p:nvPr/>
        </p:nvSpPr>
        <p:spPr>
          <a:xfrm>
            <a:off x="773164" y="848772"/>
            <a:ext cx="3015065" cy="1459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The law of nature</a:t>
            </a: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F43385-E2BD-307D-4B38-52387CFC02C4}"/>
              </a:ext>
            </a:extLst>
          </p:cNvPr>
          <p:cNvSpPr/>
          <p:nvPr/>
        </p:nvSpPr>
        <p:spPr>
          <a:xfrm>
            <a:off x="756835" y="2553346"/>
            <a:ext cx="1535549" cy="2154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Municipal laws</a:t>
            </a: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5C1F74-897C-1AFF-1285-2A9A84DBB54B}"/>
              </a:ext>
            </a:extLst>
          </p:cNvPr>
          <p:cNvSpPr/>
          <p:nvPr/>
        </p:nvSpPr>
        <p:spPr>
          <a:xfrm>
            <a:off x="2432954" y="2546129"/>
            <a:ext cx="1535549" cy="2154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alatino Linotype" panose="02040502050505030304" pitchFamily="18" charset="0"/>
              </a:rPr>
              <a:t>The law of nations</a:t>
            </a:r>
          </a:p>
          <a:p>
            <a:pPr algn="ctr"/>
            <a:endParaRPr kumimoji="1" lang="en-US" altLang="zh-CN" sz="2000" dirty="0">
              <a:latin typeface="Palatino Linotype" panose="02040502050505030304" pitchFamily="18" charset="0"/>
            </a:endParaRPr>
          </a:p>
          <a:p>
            <a:pPr algn="ctr"/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3634A-FF58-BD72-EDC9-19BB98124B28}"/>
              </a:ext>
            </a:extLst>
          </p:cNvPr>
          <p:cNvSpPr txBox="1"/>
          <p:nvPr/>
        </p:nvSpPr>
        <p:spPr>
          <a:xfrm>
            <a:off x="936453" y="529076"/>
            <a:ext cx="8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Laws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8C5A002-27E2-8CDF-5917-FC32A8C22EB6}"/>
              </a:ext>
            </a:extLst>
          </p:cNvPr>
          <p:cNvSpPr/>
          <p:nvPr/>
        </p:nvSpPr>
        <p:spPr>
          <a:xfrm>
            <a:off x="-4861144" y="1995333"/>
            <a:ext cx="2772605" cy="9889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2000" dirty="0">
                <a:highlight>
                  <a:srgbClr val="FFFF00"/>
                </a:highlight>
              </a:rPr>
              <a:t>Sociableness: </a:t>
            </a:r>
          </a:p>
          <a:p>
            <a:pPr lvl="1"/>
            <a:r>
              <a:rPr kumimoji="1" lang="en-US" altLang="zh-CN" dirty="0"/>
              <a:t>human beings’ innate desire for peaceful and organized society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34AD600-DD57-8D85-6AB1-FFCE694F430F}"/>
              </a:ext>
            </a:extLst>
          </p:cNvPr>
          <p:cNvSpPr/>
          <p:nvPr/>
        </p:nvSpPr>
        <p:spPr>
          <a:xfrm>
            <a:off x="-4861145" y="3379117"/>
            <a:ext cx="2772605" cy="1011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sz="1800" dirty="0">
                <a:highlight>
                  <a:srgbClr val="FFFF00"/>
                </a:highlight>
              </a:rPr>
              <a:t>Discrimination:</a:t>
            </a:r>
          </a:p>
          <a:p>
            <a:pPr lvl="1"/>
            <a:r>
              <a:rPr kumimoji="1" lang="en-US" altLang="zh-CN" sz="1100" dirty="0"/>
              <a:t>The nature of man needs to follow the direction of a well-tempered judgment (to avoid discrimination/wrongdoings)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9B63E5-9E09-6E81-E2E6-4572766F08FA}"/>
              </a:ext>
            </a:extLst>
          </p:cNvPr>
          <p:cNvSpPr/>
          <p:nvPr/>
        </p:nvSpPr>
        <p:spPr>
          <a:xfrm>
            <a:off x="-4914960" y="595027"/>
            <a:ext cx="2826421" cy="1053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1" lang="en-US" altLang="zh-CN" dirty="0">
                <a:highlight>
                  <a:srgbClr val="FFFF00"/>
                </a:highlight>
              </a:rPr>
              <a:t>Popular view: </a:t>
            </a:r>
            <a:r>
              <a:rPr kumimoji="1" lang="en-US" altLang="zh-CN" sz="2000" dirty="0">
                <a:highlight>
                  <a:srgbClr val="FFFF00"/>
                </a:highlight>
              </a:rPr>
              <a:t>expediency</a:t>
            </a:r>
          </a:p>
          <a:p>
            <a:pPr lvl="1"/>
            <a:r>
              <a:rPr kumimoji="1" lang="en-US" altLang="zh-CN" sz="1100" dirty="0"/>
              <a:t>justice is not a concern for IR; men by nature seek only their own good (Melian dialogue)</a:t>
            </a:r>
            <a:r>
              <a:rPr kumimoji="1" lang="en-US" altLang="zh-CN" sz="2000" dirty="0"/>
              <a:t> (Grotius:🙅‍♂️ )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6708F4C-C440-87DC-C27C-D0F8F406136C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-5206132" y="2476011"/>
            <a:ext cx="344987" cy="14087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3FF8B8E-9209-B3E2-0EBE-FD8D36D8BD79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-5206132" y="2476011"/>
            <a:ext cx="344988" cy="137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52F0853-C07C-846D-E9E8-15030BEBD21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-5206132" y="1121714"/>
            <a:ext cx="291172" cy="135429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虚尾箭头 37">
            <a:extLst>
              <a:ext uri="{FF2B5EF4-FFF2-40B4-BE49-F238E27FC236}">
                <a16:creationId xmlns:a16="http://schemas.microsoft.com/office/drawing/2014/main" id="{30D68EA3-EC8B-4B6F-3E9B-59E16E2EE762}"/>
              </a:ext>
            </a:extLst>
          </p:cNvPr>
          <p:cNvSpPr/>
          <p:nvPr/>
        </p:nvSpPr>
        <p:spPr>
          <a:xfrm>
            <a:off x="-5743953" y="1365917"/>
            <a:ext cx="5410200" cy="22574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Therefore laws are necessary</a:t>
            </a:r>
            <a:endParaRPr kumimoji="1" lang="zh-CN" altLang="en-US" sz="2400" dirty="0"/>
          </a:p>
        </p:txBody>
      </p:sp>
      <p:sp>
        <p:nvSpPr>
          <p:cNvPr id="21" name="矩形标注 20">
            <a:extLst>
              <a:ext uri="{FF2B5EF4-FFF2-40B4-BE49-F238E27FC236}">
                <a16:creationId xmlns:a16="http://schemas.microsoft.com/office/drawing/2014/main" id="{73B40DC4-0889-3E45-27D7-AB28EBD24116}"/>
              </a:ext>
            </a:extLst>
          </p:cNvPr>
          <p:cNvSpPr/>
          <p:nvPr/>
        </p:nvSpPr>
        <p:spPr>
          <a:xfrm>
            <a:off x="4614324" y="130629"/>
            <a:ext cx="4284747" cy="5012871"/>
          </a:xfrm>
          <a:prstGeom prst="wedgeRectCallout">
            <a:avLst>
              <a:gd name="adj1" fmla="val -83506"/>
              <a:gd name="adj2" fmla="val 374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Iowan Old Style Roman" panose="02040602040506020204" pitchFamily="18" charset="0"/>
              </a:rPr>
              <a:t>Freedom of the sea</a:t>
            </a:r>
          </a:p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“the most specific and unimpeachable axiom of the law of nations”</a:t>
            </a: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zh-CN" sz="1600" dirty="0">
                <a:latin typeface="Iowan Old Style Roman" panose="02040602040506020204" pitchFamily="18" charset="0"/>
              </a:rPr>
              <a:t>Laws cover both public and private property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zh-CN" sz="1600" dirty="0">
                <a:latin typeface="Iowan Old Style Roman" panose="02040602040506020204" pitchFamily="18" charset="0"/>
              </a:rPr>
              <a:t>every man is entitled to freedom of travel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zh-CN" sz="1600" dirty="0">
                <a:solidFill>
                  <a:srgbClr val="FF0000"/>
                </a:solidFill>
                <a:latin typeface="Iowan Old Style Roman" panose="02040602040506020204" pitchFamily="18" charset="0"/>
              </a:rPr>
              <a:t>Every nation is free to travel to every other nation, and to trade with it</a:t>
            </a:r>
          </a:p>
          <a:p>
            <a:pPr marL="285750" lvl="1" indent="-285750">
              <a:buFont typeface="Wingdings" pitchFamily="2" charset="2"/>
              <a:buChar char="p"/>
            </a:pPr>
            <a:r>
              <a:rPr kumimoji="1" lang="en-US" altLang="zh-CN" sz="1600" dirty="0">
                <a:latin typeface="Iowan Old Style Roman" panose="02040602040506020204" pitchFamily="18" charset="0"/>
              </a:rPr>
              <a:t>God ordains that some nations excel in one art and others in another; (comparative advantage)</a:t>
            </a:r>
          </a:p>
          <a:p>
            <a:pPr marL="285750" lvl="1" indent="-285750">
              <a:buFont typeface="Wingdings" pitchFamily="2" charset="2"/>
              <a:buChar char="p"/>
            </a:pPr>
            <a:r>
              <a:rPr kumimoji="1" lang="en-US" altLang="zh-CN" sz="1600" dirty="0">
                <a:latin typeface="Iowan Old Style Roman" panose="02040602040506020204" pitchFamily="18" charset="0"/>
              </a:rPr>
              <a:t>Evidence from Nature: Ocean, navigable in every direction; Occasional winds, uniting the scattered peoples and distributing products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zh-CN" sz="1600" dirty="0">
                <a:latin typeface="Iowan Old Style Roman" panose="02040602040506020204" pitchFamily="18" charset="0"/>
              </a:rPr>
              <a:t>Therefore: </a:t>
            </a:r>
            <a:r>
              <a:rPr kumimoji="1" lang="en-US" altLang="zh-CN" sz="1600" dirty="0">
                <a:solidFill>
                  <a:srgbClr val="FF0000"/>
                </a:solidFill>
                <a:latin typeface="Iowan Old Style Roman" panose="02040602040506020204" pitchFamily="18" charset="0"/>
              </a:rPr>
              <a:t>The Dutch have the right to sail to the East Indies</a:t>
            </a:r>
            <a:endParaRPr kumimoji="1" lang="zh-CN" altLang="en-US" sz="1600" dirty="0">
              <a:solidFill>
                <a:srgbClr val="FF0000"/>
              </a:solidFill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6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Investitionsplan der deutschen Wirtschaft by Slidesgo">
  <a:themeElements>
    <a:clrScheme name="Simple Light">
      <a:dk1>
        <a:srgbClr val="503628"/>
      </a:dk1>
      <a:lt1>
        <a:srgbClr val="FFFFFF"/>
      </a:lt1>
      <a:dk2>
        <a:srgbClr val="794D37"/>
      </a:dk2>
      <a:lt2>
        <a:srgbClr val="F2ECEE"/>
      </a:lt2>
      <a:accent1>
        <a:srgbClr val="D0A491"/>
      </a:accent1>
      <a:accent2>
        <a:srgbClr val="EBD8CF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794D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754</Words>
  <Application>Microsoft Macintosh PowerPoint</Application>
  <PresentationFormat>全屏显示(16:9)</PresentationFormat>
  <Paragraphs>120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Palatino Linotype</vt:lpstr>
      <vt:lpstr>Bebas Neue</vt:lpstr>
      <vt:lpstr>Arial</vt:lpstr>
      <vt:lpstr>Poppins</vt:lpstr>
      <vt:lpstr>Playfair Display SC</vt:lpstr>
      <vt:lpstr>IOWAN OLD STYLE ROMAN</vt:lpstr>
      <vt:lpstr>Bebas Neue Regular</vt:lpstr>
      <vt:lpstr>Wingdings</vt:lpstr>
      <vt:lpstr>Investitionsplan der deutschen Wirtschaft by Slidesgo</vt:lpstr>
      <vt:lpstr>essence of the 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Expansion Strategy BILLA Bulgaria  2023-2027</dc:title>
  <dc:creator>Lyana</dc:creator>
  <cp:lastModifiedBy>Eliza Zan</cp:lastModifiedBy>
  <cp:revision>23</cp:revision>
  <dcterms:created xsi:type="dcterms:W3CDTF">2023-07-25T12:21:47Z</dcterms:created>
  <dcterms:modified xsi:type="dcterms:W3CDTF">2023-10-05T08:44:07Z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810876E610FCEEF75BBEBF649A61635C_43</vt:lpwstr>
  </property>
  <property fmtid="{D5CDD505-2E9C-101B-9397-08002B2CF9AE}" pid="3" name="KSOProductBuildVer">
    <vt:lpwstr>2052-5.5.1.7991</vt:lpwstr>
  </property>
</Properties>
</file>