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9" r:id="rId2"/>
    <p:sldId id="290" r:id="rId3"/>
    <p:sldId id="288" r:id="rId4"/>
    <p:sldId id="256" r:id="rId5"/>
    <p:sldId id="260" r:id="rId6"/>
    <p:sldId id="261" r:id="rId7"/>
    <p:sldId id="262" r:id="rId8"/>
    <p:sldId id="263" r:id="rId9"/>
    <p:sldId id="258" r:id="rId10"/>
    <p:sldId id="270" r:id="rId11"/>
    <p:sldId id="259" r:id="rId12"/>
    <p:sldId id="271" r:id="rId13"/>
    <p:sldId id="267" r:id="rId14"/>
    <p:sldId id="273" r:id="rId15"/>
    <p:sldId id="265" r:id="rId16"/>
    <p:sldId id="268" r:id="rId17"/>
    <p:sldId id="272" r:id="rId18"/>
    <p:sldId id="257" r:id="rId19"/>
    <p:sldId id="277" r:id="rId20"/>
    <p:sldId id="275" r:id="rId21"/>
    <p:sldId id="279" r:id="rId22"/>
    <p:sldId id="278" r:id="rId23"/>
    <p:sldId id="280" r:id="rId24"/>
    <p:sldId id="274" r:id="rId25"/>
    <p:sldId id="281" r:id="rId26"/>
    <p:sldId id="282" r:id="rId27"/>
    <p:sldId id="29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/>
    <p:restoredTop sz="94694"/>
  </p:normalViewPr>
  <p:slideViewPr>
    <p:cSldViewPr snapToGrid="0">
      <p:cViewPr varScale="1">
        <p:scale>
          <a:sx n="121" d="100"/>
          <a:sy n="12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7686-38FB-1745-BF73-894493DFADBF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BAA17-DD79-DD4B-80AD-37275172C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99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AA17-DD79-DD4B-80AD-37275172C17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477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AA17-DD79-DD4B-80AD-37275172C17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070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AA17-DD79-DD4B-80AD-37275172C17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73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AA17-DD79-DD4B-80AD-37275172C17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26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AA17-DD79-DD4B-80AD-37275172C17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52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BAA17-DD79-DD4B-80AD-37275172C17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08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BE523-F0D7-99B6-B529-876620728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B9A35-9EBA-474E-6628-F472C3153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CEE1D-443E-7FC1-6A29-10F09248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3C0-7985-F040-A321-EAA72AFDE48C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F91DE-4D4B-42F9-24C4-F818F0CB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30943-9675-255C-8C13-48C8C09B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6BBC-87A4-BE40-B394-BEF09DA0B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13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B35BF-0CD1-8AF9-D7D1-D726086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444754-42AD-6192-A97B-20634E3BE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BF15E-F720-2E7C-5637-D6FE337A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3C0-7985-F040-A321-EAA72AFDE48C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56532-6618-D8BD-E208-389C8A5E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1324E-1953-2DB6-859C-B2066895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6BBC-87A4-BE40-B394-BEF09DA0B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81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32E39F-5A7B-F012-56F8-C582CAF4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6A365-E210-2D03-4FAF-7489E699A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7A749-44FB-890D-28E7-E5C50E3A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3C0-7985-F040-A321-EAA72AFDE48C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C4CFC-E30A-24F1-85E9-77D88E7A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51E83-CE91-24D8-5AFD-997BD62E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6BBC-87A4-BE40-B394-BEF09DA0B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03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F08B5-8F59-D6A8-0B71-0574753F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2FE6C-CE52-6695-905D-90E8970F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46739-CAF3-85B7-F351-871C05E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3C0-7985-F040-A321-EAA72AFDE48C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AFBC6-C53C-F6EB-19F3-5BDD7452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BF443-852B-10A0-8772-7E2E818C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6BBC-87A4-BE40-B394-BEF09DA0B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96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AACA-CFCC-A0C4-72F5-EC577022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BED1E-1DD3-4E06-1AB7-B8EAE0C03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BE862-F8F5-41F4-A9B2-94FEDAC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3C0-7985-F040-A321-EAA72AFDE48C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37785-A5C8-0213-C53D-E2499D8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F515-110B-2B88-5BA6-6FCA9D85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6BBC-87A4-BE40-B394-BEF09DA0B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63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2B1D3-FF69-50AA-65D1-085B3E85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89CA7-0D0C-F611-F191-C11C96F89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94E88E-18D6-256C-19A0-089611E1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CE0AA-3D0B-2213-9C14-6B07E755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3C0-7985-F040-A321-EAA72AFDE48C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42BAC-B821-E89C-E55A-DA5E0582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6C47D-3488-8260-87B8-EACD50D9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6BBC-87A4-BE40-B394-BEF09DA0B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86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DDDE-584E-3E3D-0B0B-75600699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6CA66-0263-90AB-19E0-F64A285A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C1E2D-D987-A4EA-7F7D-06620B835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9196DB-695C-512C-3D32-14E3041DF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71B4A4-47DD-DB22-2014-00602DBCA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617AAE-AB5E-7851-4526-0F3B0775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3C0-7985-F040-A321-EAA72AFDE48C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B1826D-AEA7-364D-70BB-669CCE2B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A35A1-A4CA-8321-0A43-DC56DA94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6BBC-87A4-BE40-B394-BEF09DA0B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66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6699A-BCC5-8C83-3678-E43E04DC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21C6C-8295-384E-E164-A124A952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3C0-7985-F040-A321-EAA72AFDE48C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B93654-4CC4-2601-B436-355CFC18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A24725-B3F8-F97A-D320-627D7553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6BBC-87A4-BE40-B394-BEF09DA0B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7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0026B-982F-E8E6-7675-F68BED47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3C0-7985-F040-A321-EAA72AFDE48C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3E4D96-16BF-E1ED-7C39-7ED6C9E9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B1DE2A-2AB5-AB04-A417-55068C3A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6BBC-87A4-BE40-B394-BEF09DA0B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98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84ABF-73C8-C35B-A2E6-28617A1C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1D6E6-6821-863C-991F-CE276EC7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5FE77D-5043-39D4-CAB6-9DCDAD2A9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E899B-3CE0-BECC-2BA1-A88ADB9E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3C0-7985-F040-A321-EAA72AFDE48C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5B9BA-36A0-571D-8702-A87F4250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85440-75FB-427A-0EAC-453C29C4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6BBC-87A4-BE40-B394-BEF09DA0B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20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E2888-37C9-9086-4657-5710D38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66FED1-8B11-3724-D160-5C93F8A26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BF30E-45EE-2F7C-D2B2-90262A514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EB3C4-ADE9-3334-4403-015D3490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3C0-7985-F040-A321-EAA72AFDE48C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CECF8-59A8-BD3A-01C6-D6608797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367D5-F404-06BC-B867-4211F5DE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6BBC-87A4-BE40-B394-BEF09DA0B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8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D37C83-D563-2EAC-CE8A-7FB1F145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F3ADB-4DAC-2594-7931-399EAA853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2A6EC-5827-0E2A-7C17-A4DC52CEC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E23C0-7985-F040-A321-EAA72AFDE48C}" type="datetimeFigureOut">
              <a:rPr kumimoji="1" lang="zh-CN" altLang="en-US" smtClean="0"/>
              <a:t>2023/11/14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65336-686D-31B3-8B66-C069A9374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C43B0-A5F5-FCE1-CD5D-2453F4D92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E6BBC-87A4-BE40-B394-BEF09DA0B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49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0655" y="-17650"/>
            <a:ext cx="9890125" cy="23876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Free and Fair Election?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0655" y="5313045"/>
            <a:ext cx="9144000" cy="87820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October 2022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Zhang Wei, Huang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Xiaohan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Zheng Qi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D42AA0-56AF-791A-DBA8-8A81FDCB1EA1}"/>
              </a:ext>
            </a:extLst>
          </p:cNvPr>
          <p:cNvSpPr txBox="1"/>
          <p:nvPr/>
        </p:nvSpPr>
        <p:spPr>
          <a:xfrm>
            <a:off x="1100985" y="2521059"/>
            <a:ext cx="102197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 Factorial Analysis of Variance </a:t>
            </a:r>
          </a:p>
          <a:p>
            <a:pPr algn="ctr"/>
            <a:r>
              <a:rPr lang="en-US" altLang="zh-CN" sz="2800" kern="100" dirty="0"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en-US" altLang="zh-CN" sz="28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effects of Personal efforts and Network Support on 2022 U.S. House Election Outcomes</a:t>
            </a:r>
            <a:endParaRPr lang="zh-CN" altLang="zh-CN" sz="2800" kern="100" dirty="0">
              <a:effectLst/>
              <a:latin typeface="Palatino Linotype" panose="020405020505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kumimoji="1" lang="zh-CN" altLang="en-US" sz="2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2BEB-DB0C-2019-9B0E-519E75FB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Data-Ballot </a:t>
            </a:r>
            <a:r>
              <a:rPr kumimoji="1" lang="en-US" altLang="zh-CN" dirty="0" err="1">
                <a:latin typeface="Palatino Linotype" panose="02040502050505030304" pitchFamily="18" charset="0"/>
              </a:rPr>
              <a:t>Pedia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583550-C32C-485F-CA5D-29D980D7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66693"/>
            <a:ext cx="7772400" cy="559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9867A-280C-7347-A6D3-1DF9F18D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IV: Personal Efforts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D3FCF9-249F-764D-2AB3-85C94744F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130490"/>
              </p:ext>
            </p:extLst>
          </p:nvPr>
        </p:nvGraphicFramePr>
        <p:xfrm>
          <a:off x="838200" y="1568649"/>
          <a:ext cx="10824150" cy="497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830">
                  <a:extLst>
                    <a:ext uri="{9D8B030D-6E8A-4147-A177-3AD203B41FA5}">
                      <a16:colId xmlns:a16="http://schemas.microsoft.com/office/drawing/2014/main" val="1603612424"/>
                    </a:ext>
                  </a:extLst>
                </a:gridCol>
                <a:gridCol w="2164830">
                  <a:extLst>
                    <a:ext uri="{9D8B030D-6E8A-4147-A177-3AD203B41FA5}">
                      <a16:colId xmlns:a16="http://schemas.microsoft.com/office/drawing/2014/main" val="1935027446"/>
                    </a:ext>
                  </a:extLst>
                </a:gridCol>
                <a:gridCol w="2164830">
                  <a:extLst>
                    <a:ext uri="{9D8B030D-6E8A-4147-A177-3AD203B41FA5}">
                      <a16:colId xmlns:a16="http://schemas.microsoft.com/office/drawing/2014/main" val="2430577223"/>
                    </a:ext>
                  </a:extLst>
                </a:gridCol>
                <a:gridCol w="2164830">
                  <a:extLst>
                    <a:ext uri="{9D8B030D-6E8A-4147-A177-3AD203B41FA5}">
                      <a16:colId xmlns:a16="http://schemas.microsoft.com/office/drawing/2014/main" val="3425531531"/>
                    </a:ext>
                  </a:extLst>
                </a:gridCol>
                <a:gridCol w="2164830">
                  <a:extLst>
                    <a:ext uri="{9D8B030D-6E8A-4147-A177-3AD203B41FA5}">
                      <a16:colId xmlns:a16="http://schemas.microsoft.com/office/drawing/2014/main" val="2363265151"/>
                    </a:ext>
                  </a:extLst>
                </a:gridCol>
              </a:tblGrid>
              <a:tr h="981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VARIABLE NAME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EXPLANATION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TYPE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VALUE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VALUE LABEL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748156"/>
                  </a:ext>
                </a:extLst>
              </a:tr>
              <a:tr h="56863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Years of experience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Iowan Old Style Roman" panose="02040602040506020204" pitchFamily="18" charset="0"/>
                        </a:rPr>
                        <a:t>(there’s no single way for you to quantify one’s capability; we assume here that the longer you stay in office, the more capable you are)</a:t>
                      </a:r>
                      <a:endParaRPr lang="zh-CN" altLang="en-US" sz="18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Numerical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0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no experience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208155"/>
                  </a:ext>
                </a:extLst>
              </a:tr>
              <a:tr h="56863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1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some experience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85278"/>
                  </a:ext>
                </a:extLst>
              </a:tr>
              <a:tr h="56863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2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highly experienced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08630"/>
                  </a:ext>
                </a:extLst>
              </a:tr>
              <a:tr h="56863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Campaign Activities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Iowan Old Style Roman" panose="02040602040506020204" pitchFamily="18" charset="0"/>
                        </a:rPr>
                        <a:t>what the candidate did during the campaign, including speeches, debates, etc.</a:t>
                      </a:r>
                      <a:endParaRPr lang="zh-CN" altLang="en-US" sz="16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Numerical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1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below 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960125"/>
                  </a:ext>
                </a:extLst>
              </a:tr>
              <a:tr h="56863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2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918494"/>
                  </a:ext>
                </a:extLst>
              </a:tr>
              <a:tr h="56863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3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above 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85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88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2BEB-DB0C-2019-9B0E-519E75FB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Data-Candidates’ Campaign Website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8C1641-89C7-6464-42BF-79527D0E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255"/>
            <a:ext cx="12457847" cy="575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0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9867A-280C-7347-A6D3-1DF9F18D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IV: Network Support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D3FCF9-249F-764D-2AB3-85C94744F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748954"/>
              </p:ext>
            </p:extLst>
          </p:nvPr>
        </p:nvGraphicFramePr>
        <p:xfrm>
          <a:off x="838200" y="1568649"/>
          <a:ext cx="10824150" cy="439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010">
                  <a:extLst>
                    <a:ext uri="{9D8B030D-6E8A-4147-A177-3AD203B41FA5}">
                      <a16:colId xmlns:a16="http://schemas.microsoft.com/office/drawing/2014/main" val="1603612424"/>
                    </a:ext>
                  </a:extLst>
                </a:gridCol>
                <a:gridCol w="2998033">
                  <a:extLst>
                    <a:ext uri="{9D8B030D-6E8A-4147-A177-3AD203B41FA5}">
                      <a16:colId xmlns:a16="http://schemas.microsoft.com/office/drawing/2014/main" val="193502744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30577223"/>
                    </a:ext>
                  </a:extLst>
                </a:gridCol>
                <a:gridCol w="1942477">
                  <a:extLst>
                    <a:ext uri="{9D8B030D-6E8A-4147-A177-3AD203B41FA5}">
                      <a16:colId xmlns:a16="http://schemas.microsoft.com/office/drawing/2014/main" val="3425531531"/>
                    </a:ext>
                  </a:extLst>
                </a:gridCol>
                <a:gridCol w="2164830">
                  <a:extLst>
                    <a:ext uri="{9D8B030D-6E8A-4147-A177-3AD203B41FA5}">
                      <a16:colId xmlns:a16="http://schemas.microsoft.com/office/drawing/2014/main" val="2363265151"/>
                    </a:ext>
                  </a:extLst>
                </a:gridCol>
              </a:tblGrid>
              <a:tr h="981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VARIABLE NAME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EXPLANATION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TYPE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VALUE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VALUE LABEL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748156"/>
                  </a:ext>
                </a:extLst>
              </a:tr>
              <a:tr h="56863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Total funding amount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en-US" altLang="zh-CN" sz="1800" dirty="0">
                          <a:latin typeface="Iowan Old Style Roman" panose="02040602040506020204" pitchFamily="18" charset="0"/>
                        </a:rPr>
                        <a:t>contributions from PACs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en-US" altLang="zh-CN" sz="1800" dirty="0">
                          <a:latin typeface="Iowan Old Style Roman" panose="02040602040506020204" pitchFamily="18" charset="0"/>
                        </a:rPr>
                        <a:t>contributions from individuals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en-US" altLang="zh-CN" sz="1800" dirty="0">
                          <a:latin typeface="Iowan Old Style Roman" panose="02040602040506020204" pitchFamily="18" charset="0"/>
                        </a:rPr>
                        <a:t>contributions and loans from candidate</a:t>
                      </a:r>
                      <a:endParaRPr lang="zh-CN" altLang="en-US" sz="18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Numerical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1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below 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208155"/>
                  </a:ext>
                </a:extLst>
              </a:tr>
              <a:tr h="56863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2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85278"/>
                  </a:ext>
                </a:extLst>
              </a:tr>
              <a:tr h="56863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3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above 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08630"/>
                  </a:ext>
                </a:extLst>
              </a:tr>
              <a:tr h="56863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Endorse-</a:t>
                      </a:r>
                    </a:p>
                    <a:p>
                      <a:pPr algn="ctr"/>
                      <a:r>
                        <a:rPr lang="en-US" altLang="zh-CN" sz="2400" dirty="0" err="1">
                          <a:latin typeface="Iowan Old Style Roman" panose="02040602040506020204" pitchFamily="18" charset="0"/>
                        </a:rPr>
                        <a:t>ment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en-US" altLang="zh-CN" sz="1800" dirty="0">
                          <a:latin typeface="Iowan Old Style Roman" panose="02040602040506020204" pitchFamily="18" charset="0"/>
                        </a:rPr>
                        <a:t>quality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en-US" altLang="zh-CN" sz="1800" dirty="0">
                          <a:latin typeface="Iowan Old Style Roman" panose="02040602040506020204" pitchFamily="18" charset="0"/>
                        </a:rPr>
                        <a:t>quantity</a:t>
                      </a:r>
                      <a:endParaRPr lang="zh-CN" altLang="en-US" sz="18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Numerical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1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below 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960125"/>
                  </a:ext>
                </a:extLst>
              </a:tr>
              <a:tr h="56863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2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918494"/>
                  </a:ext>
                </a:extLst>
              </a:tr>
              <a:tr h="56863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3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above 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85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43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9867A-280C-7347-A6D3-1DF9F18D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IV: Network Support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D3FCF9-249F-764D-2AB3-85C94744F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432538"/>
              </p:ext>
            </p:extLst>
          </p:nvPr>
        </p:nvGraphicFramePr>
        <p:xfrm>
          <a:off x="838200" y="1568649"/>
          <a:ext cx="10824150" cy="439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010">
                  <a:extLst>
                    <a:ext uri="{9D8B030D-6E8A-4147-A177-3AD203B41FA5}">
                      <a16:colId xmlns:a16="http://schemas.microsoft.com/office/drawing/2014/main" val="1603612424"/>
                    </a:ext>
                  </a:extLst>
                </a:gridCol>
                <a:gridCol w="2998033">
                  <a:extLst>
                    <a:ext uri="{9D8B030D-6E8A-4147-A177-3AD203B41FA5}">
                      <a16:colId xmlns:a16="http://schemas.microsoft.com/office/drawing/2014/main" val="193502744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30577223"/>
                    </a:ext>
                  </a:extLst>
                </a:gridCol>
                <a:gridCol w="1942477">
                  <a:extLst>
                    <a:ext uri="{9D8B030D-6E8A-4147-A177-3AD203B41FA5}">
                      <a16:colId xmlns:a16="http://schemas.microsoft.com/office/drawing/2014/main" val="3425531531"/>
                    </a:ext>
                  </a:extLst>
                </a:gridCol>
                <a:gridCol w="2164830">
                  <a:extLst>
                    <a:ext uri="{9D8B030D-6E8A-4147-A177-3AD203B41FA5}">
                      <a16:colId xmlns:a16="http://schemas.microsoft.com/office/drawing/2014/main" val="2363265151"/>
                    </a:ext>
                  </a:extLst>
                </a:gridCol>
              </a:tblGrid>
              <a:tr h="9814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VARIABLE NAME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EXPLANATION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TYPE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VALUE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VALUE LABEL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748156"/>
                  </a:ext>
                </a:extLst>
              </a:tr>
              <a:tr h="56863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Total funding amount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en-US" altLang="zh-CN" sz="1800" dirty="0">
                          <a:latin typeface="Iowan Old Style Roman" panose="02040602040506020204" pitchFamily="18" charset="0"/>
                        </a:rPr>
                        <a:t>contributions from PACs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en-US" altLang="zh-CN" sz="1800" strike="sngStrike" dirty="0">
                          <a:latin typeface="Iowan Old Style Roman" panose="02040602040506020204" pitchFamily="18" charset="0"/>
                        </a:rPr>
                        <a:t>contributions from individuals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en-US" altLang="zh-CN" sz="1800" strike="sngStrike" dirty="0">
                          <a:latin typeface="Iowan Old Style Roman" panose="02040602040506020204" pitchFamily="18" charset="0"/>
                        </a:rPr>
                        <a:t>contributions and loans from candidate</a:t>
                      </a:r>
                      <a:endParaRPr lang="zh-CN" altLang="en-US" sz="1800" strike="sngStrike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Numerical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1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below 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208155"/>
                  </a:ext>
                </a:extLst>
              </a:tr>
              <a:tr h="56863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2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85278"/>
                  </a:ext>
                </a:extLst>
              </a:tr>
              <a:tr h="56863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3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above 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08630"/>
                  </a:ext>
                </a:extLst>
              </a:tr>
              <a:tr h="56863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Endorse-</a:t>
                      </a:r>
                    </a:p>
                    <a:p>
                      <a:pPr algn="ctr"/>
                      <a:r>
                        <a:rPr lang="en-US" altLang="zh-CN" sz="2400" dirty="0" err="1">
                          <a:latin typeface="Iowan Old Style Roman" panose="02040602040506020204" pitchFamily="18" charset="0"/>
                        </a:rPr>
                        <a:t>ment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en-US" altLang="zh-CN" sz="1800" dirty="0">
                          <a:latin typeface="Iowan Old Style Roman" panose="02040602040506020204" pitchFamily="18" charset="0"/>
                        </a:rPr>
                        <a:t>quality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Ø"/>
                      </a:pPr>
                      <a:r>
                        <a:rPr lang="en-US" altLang="zh-CN" sz="1800" dirty="0">
                          <a:latin typeface="Iowan Old Style Roman" panose="02040602040506020204" pitchFamily="18" charset="0"/>
                        </a:rPr>
                        <a:t>quantity</a:t>
                      </a:r>
                      <a:endParaRPr lang="zh-CN" altLang="en-US" sz="18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Numerical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1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below 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960125"/>
                  </a:ext>
                </a:extLst>
              </a:tr>
              <a:tr h="56863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2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918494"/>
                  </a:ext>
                </a:extLst>
              </a:tr>
              <a:tr h="56863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3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Iowan Old Style Roman" panose="02040602040506020204" pitchFamily="18" charset="0"/>
                        </a:rPr>
                        <a:t>above average</a:t>
                      </a:r>
                      <a:endParaRPr lang="zh-CN" altLang="en-US" sz="2400" dirty="0">
                        <a:latin typeface="Iowan Old Style Roman" panose="0204060204050602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85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73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2BEB-DB0C-2019-9B0E-519E75F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47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Data- Federal Election Commission (FEC) 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CD2313-D6BB-994C-AE24-CD2EB9F0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48" y="1356307"/>
            <a:ext cx="6424503" cy="55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9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FF81B0A-C3AB-19BC-1166-C208B169A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76466" y="1005253"/>
            <a:ext cx="15559956" cy="944104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9B2BEB-DB0C-2019-9B0E-519E75F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47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Data- Federal Election Commission (FEC) 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5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2BEB-DB0C-2019-9B0E-519E75FB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Data-Campaign Website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51A318-F0ED-7C56-0CD9-BC819D91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48529"/>
            <a:ext cx="7772400" cy="45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9A2286A7-7F41-9B3D-3DDF-DC08EC2595F9}"/>
              </a:ext>
            </a:extLst>
          </p:cNvPr>
          <p:cNvSpPr/>
          <p:nvPr/>
        </p:nvSpPr>
        <p:spPr>
          <a:xfrm>
            <a:off x="6824132" y="1690688"/>
            <a:ext cx="3911603" cy="2795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D10F700-7F2B-4935-057A-B8D62EF6F6C2}"/>
              </a:ext>
            </a:extLst>
          </p:cNvPr>
          <p:cNvSpPr/>
          <p:nvPr/>
        </p:nvSpPr>
        <p:spPr>
          <a:xfrm>
            <a:off x="1456264" y="1648206"/>
            <a:ext cx="4038603" cy="2795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FC1407-8662-6CE0-6E9A-A2898CA6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Method: Factorial ANOVA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D5BE9-3479-9EF5-2627-F7A6D449A05E}"/>
              </a:ext>
            </a:extLst>
          </p:cNvPr>
          <p:cNvSpPr txBox="1"/>
          <p:nvPr/>
        </p:nvSpPr>
        <p:spPr>
          <a:xfrm>
            <a:off x="668865" y="6206236"/>
            <a:ext cx="1138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personal efforts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and the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network support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on </a:t>
            </a:r>
            <a:r>
              <a:rPr kumimoji="1" lang="en-US" altLang="zh-CN" b="1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election outcome.</a:t>
            </a:r>
            <a:endParaRPr kumimoji="1" lang="zh-CN" altLang="en-US" b="1" dirty="0">
              <a:solidFill>
                <a:schemeClr val="accent2"/>
              </a:solidFill>
              <a:latin typeface="Iowan Old Style Roman" panose="020406020405060202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974BB99-68A4-766E-4A4A-B354493CF7B8}"/>
              </a:ext>
            </a:extLst>
          </p:cNvPr>
          <p:cNvSpPr/>
          <p:nvPr/>
        </p:nvSpPr>
        <p:spPr>
          <a:xfrm>
            <a:off x="1701801" y="2606888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Years of Experience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4A98F0-580F-5A4A-9802-F8A9F7517C3A}"/>
              </a:ext>
            </a:extLst>
          </p:cNvPr>
          <p:cNvSpPr/>
          <p:nvPr/>
        </p:nvSpPr>
        <p:spPr>
          <a:xfrm>
            <a:off x="1701801" y="3504207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Campaign Activities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2F0C9D7-2C46-E86F-C474-98C7FD03C998}"/>
              </a:ext>
            </a:extLst>
          </p:cNvPr>
          <p:cNvSpPr/>
          <p:nvPr/>
        </p:nvSpPr>
        <p:spPr>
          <a:xfrm>
            <a:off x="7086599" y="3480943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Endorsement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D77E2CB-E026-8963-258C-CCC023F9B05D}"/>
              </a:ext>
            </a:extLst>
          </p:cNvPr>
          <p:cNvSpPr/>
          <p:nvPr/>
        </p:nvSpPr>
        <p:spPr>
          <a:xfrm>
            <a:off x="7086599" y="2606888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Total Funding Amount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1C6EAF9-80A2-0E7C-D967-A2D1309C434A}"/>
              </a:ext>
            </a:extLst>
          </p:cNvPr>
          <p:cNvSpPr/>
          <p:nvPr/>
        </p:nvSpPr>
        <p:spPr>
          <a:xfrm>
            <a:off x="4076699" y="4833209"/>
            <a:ext cx="4038602" cy="10525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Palatino Linotype" panose="02040502050505030304" pitchFamily="18" charset="0"/>
              </a:rPr>
              <a:t>House Election Result</a:t>
            </a:r>
            <a:endParaRPr kumimoji="1"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0A881-9E49-B700-9D99-36EE9A669EB6}"/>
              </a:ext>
            </a:extLst>
          </p:cNvPr>
          <p:cNvSpPr txBox="1"/>
          <p:nvPr/>
        </p:nvSpPr>
        <p:spPr>
          <a:xfrm>
            <a:off x="2137832" y="1989664"/>
            <a:ext cx="33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Personal Efforts</a:t>
            </a:r>
            <a:endParaRPr kumimoji="1" lang="zh-CN" alt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BA0163-40C7-83CA-E5E4-EFD5304A9C18}"/>
              </a:ext>
            </a:extLst>
          </p:cNvPr>
          <p:cNvSpPr txBox="1"/>
          <p:nvPr/>
        </p:nvSpPr>
        <p:spPr>
          <a:xfrm>
            <a:off x="7344835" y="1989664"/>
            <a:ext cx="33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Network Support</a:t>
            </a:r>
            <a:endParaRPr kumimoji="1" lang="zh-CN" alt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1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9A2286A7-7F41-9B3D-3DDF-DC08EC2595F9}"/>
              </a:ext>
            </a:extLst>
          </p:cNvPr>
          <p:cNvSpPr/>
          <p:nvPr/>
        </p:nvSpPr>
        <p:spPr>
          <a:xfrm>
            <a:off x="6824132" y="1690688"/>
            <a:ext cx="3911603" cy="2795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D10F700-7F2B-4935-057A-B8D62EF6F6C2}"/>
              </a:ext>
            </a:extLst>
          </p:cNvPr>
          <p:cNvSpPr/>
          <p:nvPr/>
        </p:nvSpPr>
        <p:spPr>
          <a:xfrm>
            <a:off x="1456264" y="1648206"/>
            <a:ext cx="4038603" cy="2795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FC1407-8662-6CE0-6E9A-A2898CA6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Method: Factorial ANOVA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D5BE9-3479-9EF5-2627-F7A6D449A05E}"/>
              </a:ext>
            </a:extLst>
          </p:cNvPr>
          <p:cNvSpPr txBox="1"/>
          <p:nvPr/>
        </p:nvSpPr>
        <p:spPr>
          <a:xfrm>
            <a:off x="668865" y="6206236"/>
            <a:ext cx="1138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personal efforts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and the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network support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on </a:t>
            </a:r>
            <a:r>
              <a:rPr kumimoji="1" lang="en-US" altLang="zh-CN" b="1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election outcome.</a:t>
            </a:r>
            <a:endParaRPr kumimoji="1" lang="zh-CN" altLang="en-US" b="1" dirty="0">
              <a:solidFill>
                <a:schemeClr val="accent2"/>
              </a:solidFill>
              <a:latin typeface="Iowan Old Style Roman" panose="020406020405060202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974BB99-68A4-766E-4A4A-B354493CF7B8}"/>
              </a:ext>
            </a:extLst>
          </p:cNvPr>
          <p:cNvSpPr/>
          <p:nvPr/>
        </p:nvSpPr>
        <p:spPr>
          <a:xfrm>
            <a:off x="1701801" y="2606888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Years of Experience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4A98F0-580F-5A4A-9802-F8A9F7517C3A}"/>
              </a:ext>
            </a:extLst>
          </p:cNvPr>
          <p:cNvSpPr/>
          <p:nvPr/>
        </p:nvSpPr>
        <p:spPr>
          <a:xfrm>
            <a:off x="1701801" y="3504207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Campaign Activities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2F0C9D7-2C46-E86F-C474-98C7FD03C998}"/>
              </a:ext>
            </a:extLst>
          </p:cNvPr>
          <p:cNvSpPr/>
          <p:nvPr/>
        </p:nvSpPr>
        <p:spPr>
          <a:xfrm>
            <a:off x="7086599" y="3480943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Endorsement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D77E2CB-E026-8963-258C-CCC023F9B05D}"/>
              </a:ext>
            </a:extLst>
          </p:cNvPr>
          <p:cNvSpPr/>
          <p:nvPr/>
        </p:nvSpPr>
        <p:spPr>
          <a:xfrm>
            <a:off x="7086599" y="2606888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Total Funding Amount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1C6EAF9-80A2-0E7C-D967-A2D1309C434A}"/>
              </a:ext>
            </a:extLst>
          </p:cNvPr>
          <p:cNvSpPr/>
          <p:nvPr/>
        </p:nvSpPr>
        <p:spPr>
          <a:xfrm>
            <a:off x="4076699" y="4833209"/>
            <a:ext cx="4038602" cy="10525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Palatino Linotype" panose="02040502050505030304" pitchFamily="18" charset="0"/>
              </a:rPr>
              <a:t>House Election Result</a:t>
            </a:r>
            <a:endParaRPr kumimoji="1"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0A881-9E49-B700-9D99-36EE9A669EB6}"/>
              </a:ext>
            </a:extLst>
          </p:cNvPr>
          <p:cNvSpPr txBox="1"/>
          <p:nvPr/>
        </p:nvSpPr>
        <p:spPr>
          <a:xfrm>
            <a:off x="2137832" y="1989664"/>
            <a:ext cx="33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Personal Efforts</a:t>
            </a:r>
            <a:endParaRPr kumimoji="1" lang="zh-CN" alt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BA0163-40C7-83CA-E5E4-EFD5304A9C18}"/>
              </a:ext>
            </a:extLst>
          </p:cNvPr>
          <p:cNvSpPr txBox="1"/>
          <p:nvPr/>
        </p:nvSpPr>
        <p:spPr>
          <a:xfrm>
            <a:off x="7344835" y="1989664"/>
            <a:ext cx="33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Network Support</a:t>
            </a:r>
            <a:endParaRPr kumimoji="1" lang="zh-CN" alt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95799-D65F-C4EF-8A40-26DA33ED9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CFDC24-CF2D-2B51-FCA0-481DDA35765F}"/>
              </a:ext>
            </a:extLst>
          </p:cNvPr>
          <p:cNvSpPr txBox="1"/>
          <p:nvPr/>
        </p:nvSpPr>
        <p:spPr>
          <a:xfrm>
            <a:off x="2595031" y="2778765"/>
            <a:ext cx="8458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dirty="0">
                <a:highlight>
                  <a:srgbClr val="FFFF00"/>
                </a:highlight>
                <a:latin typeface="Palatino Linotype" panose="02040502050505030304" pitchFamily="18" charset="0"/>
              </a:rPr>
              <a:t> FOUR PHASES </a:t>
            </a:r>
            <a:endParaRPr kumimoji="1" lang="zh-CN" altLang="en-US" sz="8000" dirty="0">
              <a:highlight>
                <a:srgbClr val="FFFF00"/>
              </a:highligh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内容占位符 6">
            <a:extLst>
              <a:ext uri="{FF2B5EF4-FFF2-40B4-BE49-F238E27FC236}">
                <a16:creationId xmlns:a16="http://schemas.microsoft.com/office/drawing/2014/main" id="{B5670A05-03D1-E25C-9351-9E063CE41AC0}"/>
              </a:ext>
            </a:extLst>
          </p:cNvPr>
          <p:cNvSpPr txBox="1">
            <a:spLocks/>
          </p:cNvSpPr>
          <p:nvPr/>
        </p:nvSpPr>
        <p:spPr>
          <a:xfrm>
            <a:off x="273685" y="4057015"/>
            <a:ext cx="11645265" cy="91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Iowan Old Style Roman" panose="02040602040506020204" pitchFamily="18" charset="0"/>
                <a:cs typeface="Times New Roman" panose="02020603050405020304" pitchFamily="18" charset="0"/>
              </a:rPr>
              <a:t>Kamala Harris</a:t>
            </a:r>
            <a:r>
              <a:rPr lang="en-US" altLang="zh-CN" dirty="0">
                <a:latin typeface="Iowan Old Style Roman" panose="02040602040506020204" pitchFamily="18" charset="0"/>
                <a:cs typeface="Times New Roman" panose="02020603050405020304" pitchFamily="18" charset="0"/>
              </a:rPr>
              <a:t>’ withdrawal </a:t>
            </a:r>
          </a:p>
          <a:p>
            <a:r>
              <a:rPr lang="en-US" altLang="zh-CN" dirty="0">
                <a:latin typeface="Iowan Old Style Roman" panose="02040602040506020204" pitchFamily="18" charset="0"/>
                <a:cs typeface="Times New Roman" panose="02020603050405020304" pitchFamily="18" charset="0"/>
              </a:rPr>
              <a:t>from the bid for Democratic presidential nomination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FD45CCF-7020-B3D9-5293-0DDD914EE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5069"/>
              </p:ext>
            </p:extLst>
          </p:nvPr>
        </p:nvGraphicFramePr>
        <p:xfrm>
          <a:off x="0" y="6487160"/>
          <a:ext cx="12192000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6698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20674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075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Theoretical Framework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and Method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794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9A2286A7-7F41-9B3D-3DDF-DC08EC2595F9}"/>
              </a:ext>
            </a:extLst>
          </p:cNvPr>
          <p:cNvSpPr/>
          <p:nvPr/>
        </p:nvSpPr>
        <p:spPr>
          <a:xfrm>
            <a:off x="6824132" y="1690688"/>
            <a:ext cx="3911603" cy="2795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D10F700-7F2B-4935-057A-B8D62EF6F6C2}"/>
              </a:ext>
            </a:extLst>
          </p:cNvPr>
          <p:cNvSpPr/>
          <p:nvPr/>
        </p:nvSpPr>
        <p:spPr>
          <a:xfrm>
            <a:off x="1456264" y="1648206"/>
            <a:ext cx="4038603" cy="2795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FC1407-8662-6CE0-6E9A-A2898CA6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Method: Factorial ANOVA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D5BE9-3479-9EF5-2627-F7A6D449A05E}"/>
              </a:ext>
            </a:extLst>
          </p:cNvPr>
          <p:cNvSpPr txBox="1"/>
          <p:nvPr/>
        </p:nvSpPr>
        <p:spPr>
          <a:xfrm>
            <a:off x="668865" y="6206236"/>
            <a:ext cx="1138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personal efforts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and the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network support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on </a:t>
            </a:r>
            <a:r>
              <a:rPr kumimoji="1" lang="en-US" altLang="zh-CN" b="1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election outcome.</a:t>
            </a:r>
            <a:endParaRPr kumimoji="1" lang="zh-CN" altLang="en-US" b="1" dirty="0">
              <a:solidFill>
                <a:schemeClr val="accent2"/>
              </a:solidFill>
              <a:latin typeface="Iowan Old Style Roman" panose="020406020405060202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974BB99-68A4-766E-4A4A-B354493CF7B8}"/>
              </a:ext>
            </a:extLst>
          </p:cNvPr>
          <p:cNvSpPr/>
          <p:nvPr/>
        </p:nvSpPr>
        <p:spPr>
          <a:xfrm>
            <a:off x="1701801" y="2606888"/>
            <a:ext cx="3403600" cy="728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Years of Experience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4A98F0-580F-5A4A-9802-F8A9F7517C3A}"/>
              </a:ext>
            </a:extLst>
          </p:cNvPr>
          <p:cNvSpPr/>
          <p:nvPr/>
        </p:nvSpPr>
        <p:spPr>
          <a:xfrm>
            <a:off x="1701801" y="3504207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Campaign Activities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2F0C9D7-2C46-E86F-C474-98C7FD03C998}"/>
              </a:ext>
            </a:extLst>
          </p:cNvPr>
          <p:cNvSpPr/>
          <p:nvPr/>
        </p:nvSpPr>
        <p:spPr>
          <a:xfrm>
            <a:off x="7086599" y="3480943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Endorsement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D77E2CB-E026-8963-258C-CCC023F9B05D}"/>
              </a:ext>
            </a:extLst>
          </p:cNvPr>
          <p:cNvSpPr/>
          <p:nvPr/>
        </p:nvSpPr>
        <p:spPr>
          <a:xfrm>
            <a:off x="7086599" y="2606888"/>
            <a:ext cx="3403600" cy="728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Total Funding Amount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1C6EAF9-80A2-0E7C-D967-A2D1309C434A}"/>
              </a:ext>
            </a:extLst>
          </p:cNvPr>
          <p:cNvSpPr/>
          <p:nvPr/>
        </p:nvSpPr>
        <p:spPr>
          <a:xfrm>
            <a:off x="4076699" y="4833209"/>
            <a:ext cx="4038602" cy="10525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Palatino Linotype" panose="02040502050505030304" pitchFamily="18" charset="0"/>
              </a:rPr>
              <a:t>House Election Result</a:t>
            </a:r>
            <a:endParaRPr kumimoji="1"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0A881-9E49-B700-9D99-36EE9A669EB6}"/>
              </a:ext>
            </a:extLst>
          </p:cNvPr>
          <p:cNvSpPr txBox="1"/>
          <p:nvPr/>
        </p:nvSpPr>
        <p:spPr>
          <a:xfrm>
            <a:off x="2137832" y="1989664"/>
            <a:ext cx="33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Personal Efforts</a:t>
            </a:r>
            <a:endParaRPr kumimoji="1" lang="zh-CN" alt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BA0163-40C7-83CA-E5E4-EFD5304A9C18}"/>
              </a:ext>
            </a:extLst>
          </p:cNvPr>
          <p:cNvSpPr txBox="1"/>
          <p:nvPr/>
        </p:nvSpPr>
        <p:spPr>
          <a:xfrm>
            <a:off x="7344835" y="1989664"/>
            <a:ext cx="33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Network Support</a:t>
            </a:r>
            <a:endParaRPr kumimoji="1" lang="zh-CN" alt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816A2E5A-0335-BF6F-B3FD-0CCA697A265F}"/>
              </a:ext>
            </a:extLst>
          </p:cNvPr>
          <p:cNvSpPr/>
          <p:nvPr/>
        </p:nvSpPr>
        <p:spPr>
          <a:xfrm rot="2619786">
            <a:off x="3970868" y="3607736"/>
            <a:ext cx="2269065" cy="1059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Phase I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E0B8759-2D28-F6EA-6CAA-C7ACF2606FB6}"/>
              </a:ext>
            </a:extLst>
          </p:cNvPr>
          <p:cNvSpPr/>
          <p:nvPr/>
        </p:nvSpPr>
        <p:spPr>
          <a:xfrm rot="8160887">
            <a:off x="5698068" y="3590802"/>
            <a:ext cx="2269065" cy="1059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Phase I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EE44DC-B9D9-4810-1908-2C3E333F4A90}"/>
              </a:ext>
            </a:extLst>
          </p:cNvPr>
          <p:cNvSpPr txBox="1"/>
          <p:nvPr/>
        </p:nvSpPr>
        <p:spPr>
          <a:xfrm>
            <a:off x="10938933" y="180459"/>
            <a:ext cx="3268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Phase 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Phase II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Phase III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Phase IV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D2EFBB-6376-752F-BE50-FA5B70286817}"/>
              </a:ext>
            </a:extLst>
          </p:cNvPr>
          <p:cNvSpPr txBox="1"/>
          <p:nvPr/>
        </p:nvSpPr>
        <p:spPr>
          <a:xfrm>
            <a:off x="10651070" y="2552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42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9A2286A7-7F41-9B3D-3DDF-DC08EC2595F9}"/>
              </a:ext>
            </a:extLst>
          </p:cNvPr>
          <p:cNvSpPr/>
          <p:nvPr/>
        </p:nvSpPr>
        <p:spPr>
          <a:xfrm>
            <a:off x="6824132" y="1690688"/>
            <a:ext cx="3911603" cy="2795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D10F700-7F2B-4935-057A-B8D62EF6F6C2}"/>
              </a:ext>
            </a:extLst>
          </p:cNvPr>
          <p:cNvSpPr/>
          <p:nvPr/>
        </p:nvSpPr>
        <p:spPr>
          <a:xfrm>
            <a:off x="1456264" y="1648206"/>
            <a:ext cx="4038603" cy="2795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FC1407-8662-6CE0-6E9A-A2898CA6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Method: Factorial ANOVA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D5BE9-3479-9EF5-2627-F7A6D449A05E}"/>
              </a:ext>
            </a:extLst>
          </p:cNvPr>
          <p:cNvSpPr txBox="1"/>
          <p:nvPr/>
        </p:nvSpPr>
        <p:spPr>
          <a:xfrm>
            <a:off x="668865" y="6206236"/>
            <a:ext cx="1138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personal efforts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and the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network support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on </a:t>
            </a:r>
            <a:r>
              <a:rPr kumimoji="1" lang="en-US" altLang="zh-CN" b="1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election outcome.</a:t>
            </a:r>
            <a:endParaRPr kumimoji="1" lang="zh-CN" altLang="en-US" b="1" dirty="0">
              <a:solidFill>
                <a:schemeClr val="accent2"/>
              </a:solidFill>
              <a:latin typeface="Iowan Old Style Roman" panose="020406020405060202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974BB99-68A4-766E-4A4A-B354493CF7B8}"/>
              </a:ext>
            </a:extLst>
          </p:cNvPr>
          <p:cNvSpPr/>
          <p:nvPr/>
        </p:nvSpPr>
        <p:spPr>
          <a:xfrm>
            <a:off x="1701801" y="2606888"/>
            <a:ext cx="3403600" cy="728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Years of Experience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4A98F0-580F-5A4A-9802-F8A9F7517C3A}"/>
              </a:ext>
            </a:extLst>
          </p:cNvPr>
          <p:cNvSpPr/>
          <p:nvPr/>
        </p:nvSpPr>
        <p:spPr>
          <a:xfrm>
            <a:off x="1701801" y="3504207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Campaign Activities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2F0C9D7-2C46-E86F-C474-98C7FD03C998}"/>
              </a:ext>
            </a:extLst>
          </p:cNvPr>
          <p:cNvSpPr/>
          <p:nvPr/>
        </p:nvSpPr>
        <p:spPr>
          <a:xfrm>
            <a:off x="7086599" y="3480943"/>
            <a:ext cx="3403600" cy="728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Endorsement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D77E2CB-E026-8963-258C-CCC023F9B05D}"/>
              </a:ext>
            </a:extLst>
          </p:cNvPr>
          <p:cNvSpPr/>
          <p:nvPr/>
        </p:nvSpPr>
        <p:spPr>
          <a:xfrm>
            <a:off x="7086599" y="2606888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Total Funding Amount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1C6EAF9-80A2-0E7C-D967-A2D1309C434A}"/>
              </a:ext>
            </a:extLst>
          </p:cNvPr>
          <p:cNvSpPr/>
          <p:nvPr/>
        </p:nvSpPr>
        <p:spPr>
          <a:xfrm>
            <a:off x="4076699" y="4833209"/>
            <a:ext cx="4038602" cy="10525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Palatino Linotype" panose="02040502050505030304" pitchFamily="18" charset="0"/>
              </a:rPr>
              <a:t>House Election Result</a:t>
            </a:r>
            <a:endParaRPr kumimoji="1"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0A881-9E49-B700-9D99-36EE9A669EB6}"/>
              </a:ext>
            </a:extLst>
          </p:cNvPr>
          <p:cNvSpPr txBox="1"/>
          <p:nvPr/>
        </p:nvSpPr>
        <p:spPr>
          <a:xfrm>
            <a:off x="2137832" y="1989664"/>
            <a:ext cx="33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Personal Efforts</a:t>
            </a:r>
            <a:endParaRPr kumimoji="1" lang="zh-CN" alt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BA0163-40C7-83CA-E5E4-EFD5304A9C18}"/>
              </a:ext>
            </a:extLst>
          </p:cNvPr>
          <p:cNvSpPr txBox="1"/>
          <p:nvPr/>
        </p:nvSpPr>
        <p:spPr>
          <a:xfrm>
            <a:off x="7344835" y="1989664"/>
            <a:ext cx="33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Network Support</a:t>
            </a:r>
            <a:endParaRPr kumimoji="1" lang="zh-CN" alt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816A2E5A-0335-BF6F-B3FD-0CCA697A265F}"/>
              </a:ext>
            </a:extLst>
          </p:cNvPr>
          <p:cNvSpPr/>
          <p:nvPr/>
        </p:nvSpPr>
        <p:spPr>
          <a:xfrm rot="2619786">
            <a:off x="3970868" y="3607736"/>
            <a:ext cx="2269065" cy="1059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Phase II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E0B8759-2D28-F6EA-6CAA-C7ACF2606FB6}"/>
              </a:ext>
            </a:extLst>
          </p:cNvPr>
          <p:cNvSpPr/>
          <p:nvPr/>
        </p:nvSpPr>
        <p:spPr>
          <a:xfrm rot="10064733">
            <a:off x="6486608" y="4069282"/>
            <a:ext cx="2269065" cy="1059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Phase II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EE44DC-B9D9-4810-1908-2C3E333F4A90}"/>
              </a:ext>
            </a:extLst>
          </p:cNvPr>
          <p:cNvSpPr txBox="1"/>
          <p:nvPr/>
        </p:nvSpPr>
        <p:spPr>
          <a:xfrm>
            <a:off x="10938933" y="180459"/>
            <a:ext cx="3268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Phase 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Phase II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Phase III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Phase IV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D2EFBB-6376-752F-BE50-FA5B70286817}"/>
              </a:ext>
            </a:extLst>
          </p:cNvPr>
          <p:cNvSpPr txBox="1"/>
          <p:nvPr/>
        </p:nvSpPr>
        <p:spPr>
          <a:xfrm>
            <a:off x="10651070" y="4922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2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9A2286A7-7F41-9B3D-3DDF-DC08EC2595F9}"/>
              </a:ext>
            </a:extLst>
          </p:cNvPr>
          <p:cNvSpPr/>
          <p:nvPr/>
        </p:nvSpPr>
        <p:spPr>
          <a:xfrm>
            <a:off x="6824132" y="1690688"/>
            <a:ext cx="3911603" cy="2795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D10F700-7F2B-4935-057A-B8D62EF6F6C2}"/>
              </a:ext>
            </a:extLst>
          </p:cNvPr>
          <p:cNvSpPr/>
          <p:nvPr/>
        </p:nvSpPr>
        <p:spPr>
          <a:xfrm>
            <a:off x="1456264" y="1648206"/>
            <a:ext cx="4038603" cy="2795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FC1407-8662-6CE0-6E9A-A2898CA6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Method: Factorial ANOVA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D5BE9-3479-9EF5-2627-F7A6D449A05E}"/>
              </a:ext>
            </a:extLst>
          </p:cNvPr>
          <p:cNvSpPr txBox="1"/>
          <p:nvPr/>
        </p:nvSpPr>
        <p:spPr>
          <a:xfrm>
            <a:off x="668865" y="6206236"/>
            <a:ext cx="1138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personal efforts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and the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network support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on </a:t>
            </a:r>
            <a:r>
              <a:rPr kumimoji="1" lang="en-US" altLang="zh-CN" b="1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election outcome.</a:t>
            </a:r>
            <a:endParaRPr kumimoji="1" lang="zh-CN" altLang="en-US" b="1" dirty="0">
              <a:solidFill>
                <a:schemeClr val="accent2"/>
              </a:solidFill>
              <a:latin typeface="Iowan Old Style Roman" panose="020406020405060202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974BB99-68A4-766E-4A4A-B354493CF7B8}"/>
              </a:ext>
            </a:extLst>
          </p:cNvPr>
          <p:cNvSpPr/>
          <p:nvPr/>
        </p:nvSpPr>
        <p:spPr>
          <a:xfrm>
            <a:off x="1701801" y="2606888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Years of Experience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4A98F0-580F-5A4A-9802-F8A9F7517C3A}"/>
              </a:ext>
            </a:extLst>
          </p:cNvPr>
          <p:cNvSpPr/>
          <p:nvPr/>
        </p:nvSpPr>
        <p:spPr>
          <a:xfrm>
            <a:off x="1701801" y="3504207"/>
            <a:ext cx="3403600" cy="728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Campaign Activities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2F0C9D7-2C46-E86F-C474-98C7FD03C998}"/>
              </a:ext>
            </a:extLst>
          </p:cNvPr>
          <p:cNvSpPr/>
          <p:nvPr/>
        </p:nvSpPr>
        <p:spPr>
          <a:xfrm>
            <a:off x="7086599" y="3480943"/>
            <a:ext cx="3403600" cy="728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Endorsement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D77E2CB-E026-8963-258C-CCC023F9B05D}"/>
              </a:ext>
            </a:extLst>
          </p:cNvPr>
          <p:cNvSpPr/>
          <p:nvPr/>
        </p:nvSpPr>
        <p:spPr>
          <a:xfrm>
            <a:off x="7086599" y="2606888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Total Funding Amount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1C6EAF9-80A2-0E7C-D967-A2D1309C434A}"/>
              </a:ext>
            </a:extLst>
          </p:cNvPr>
          <p:cNvSpPr/>
          <p:nvPr/>
        </p:nvSpPr>
        <p:spPr>
          <a:xfrm>
            <a:off x="4076699" y="4833209"/>
            <a:ext cx="4038602" cy="10525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Palatino Linotype" panose="02040502050505030304" pitchFamily="18" charset="0"/>
              </a:rPr>
              <a:t>House Election Result</a:t>
            </a:r>
            <a:endParaRPr kumimoji="1"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0A881-9E49-B700-9D99-36EE9A669EB6}"/>
              </a:ext>
            </a:extLst>
          </p:cNvPr>
          <p:cNvSpPr txBox="1"/>
          <p:nvPr/>
        </p:nvSpPr>
        <p:spPr>
          <a:xfrm>
            <a:off x="2137832" y="1989664"/>
            <a:ext cx="33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Personal Efforts</a:t>
            </a:r>
            <a:endParaRPr kumimoji="1" lang="zh-CN" alt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BA0163-40C7-83CA-E5E4-EFD5304A9C18}"/>
              </a:ext>
            </a:extLst>
          </p:cNvPr>
          <p:cNvSpPr txBox="1"/>
          <p:nvPr/>
        </p:nvSpPr>
        <p:spPr>
          <a:xfrm>
            <a:off x="7344835" y="1989664"/>
            <a:ext cx="33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Network Support</a:t>
            </a:r>
            <a:endParaRPr kumimoji="1" lang="zh-CN" alt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816A2E5A-0335-BF6F-B3FD-0CCA697A265F}"/>
              </a:ext>
            </a:extLst>
          </p:cNvPr>
          <p:cNvSpPr/>
          <p:nvPr/>
        </p:nvSpPr>
        <p:spPr>
          <a:xfrm rot="794215">
            <a:off x="3887037" y="4056898"/>
            <a:ext cx="2269065" cy="1059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Phase III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E0B8759-2D28-F6EA-6CAA-C7ACF2606FB6}"/>
              </a:ext>
            </a:extLst>
          </p:cNvPr>
          <p:cNvSpPr/>
          <p:nvPr/>
        </p:nvSpPr>
        <p:spPr>
          <a:xfrm rot="10115174">
            <a:off x="6254595" y="4069282"/>
            <a:ext cx="2269065" cy="1059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Phase III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EE44DC-B9D9-4810-1908-2C3E333F4A90}"/>
              </a:ext>
            </a:extLst>
          </p:cNvPr>
          <p:cNvSpPr txBox="1"/>
          <p:nvPr/>
        </p:nvSpPr>
        <p:spPr>
          <a:xfrm>
            <a:off x="10938933" y="180459"/>
            <a:ext cx="3268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Phase 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Phase II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Phase III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Phase IV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D2EFBB-6376-752F-BE50-FA5B70286817}"/>
              </a:ext>
            </a:extLst>
          </p:cNvPr>
          <p:cNvSpPr txBox="1"/>
          <p:nvPr/>
        </p:nvSpPr>
        <p:spPr>
          <a:xfrm>
            <a:off x="10651070" y="7462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80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:a16="http://schemas.microsoft.com/office/drawing/2014/main" id="{9A2286A7-7F41-9B3D-3DDF-DC08EC2595F9}"/>
              </a:ext>
            </a:extLst>
          </p:cNvPr>
          <p:cNvSpPr/>
          <p:nvPr/>
        </p:nvSpPr>
        <p:spPr>
          <a:xfrm>
            <a:off x="6824132" y="1690688"/>
            <a:ext cx="3911603" cy="2795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D10F700-7F2B-4935-057A-B8D62EF6F6C2}"/>
              </a:ext>
            </a:extLst>
          </p:cNvPr>
          <p:cNvSpPr/>
          <p:nvPr/>
        </p:nvSpPr>
        <p:spPr>
          <a:xfrm>
            <a:off x="1456264" y="1648206"/>
            <a:ext cx="4038603" cy="27950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FC1407-8662-6CE0-6E9A-A2898CA6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Method: Factorial ANOVA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D5BE9-3479-9EF5-2627-F7A6D449A05E}"/>
              </a:ext>
            </a:extLst>
          </p:cNvPr>
          <p:cNvSpPr txBox="1"/>
          <p:nvPr/>
        </p:nvSpPr>
        <p:spPr>
          <a:xfrm>
            <a:off x="668865" y="6206236"/>
            <a:ext cx="1138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personal efforts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and the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network support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on </a:t>
            </a:r>
            <a:r>
              <a:rPr kumimoji="1" lang="en-US" altLang="zh-CN" b="1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election outcome.</a:t>
            </a:r>
            <a:endParaRPr kumimoji="1" lang="zh-CN" altLang="en-US" b="1" dirty="0">
              <a:solidFill>
                <a:schemeClr val="accent2"/>
              </a:solidFill>
              <a:latin typeface="Iowan Old Style Roman" panose="020406020405060202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974BB99-68A4-766E-4A4A-B354493CF7B8}"/>
              </a:ext>
            </a:extLst>
          </p:cNvPr>
          <p:cNvSpPr/>
          <p:nvPr/>
        </p:nvSpPr>
        <p:spPr>
          <a:xfrm>
            <a:off x="1701801" y="2606888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Years of Experience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4A98F0-580F-5A4A-9802-F8A9F7517C3A}"/>
              </a:ext>
            </a:extLst>
          </p:cNvPr>
          <p:cNvSpPr/>
          <p:nvPr/>
        </p:nvSpPr>
        <p:spPr>
          <a:xfrm>
            <a:off x="1701801" y="3504207"/>
            <a:ext cx="3403600" cy="728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Campaign Activities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2F0C9D7-2C46-E86F-C474-98C7FD03C998}"/>
              </a:ext>
            </a:extLst>
          </p:cNvPr>
          <p:cNvSpPr/>
          <p:nvPr/>
        </p:nvSpPr>
        <p:spPr>
          <a:xfrm>
            <a:off x="7086599" y="3480943"/>
            <a:ext cx="3403600" cy="728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Endorsement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D77E2CB-E026-8963-258C-CCC023F9B05D}"/>
              </a:ext>
            </a:extLst>
          </p:cNvPr>
          <p:cNvSpPr/>
          <p:nvPr/>
        </p:nvSpPr>
        <p:spPr>
          <a:xfrm>
            <a:off x="7086599" y="2606888"/>
            <a:ext cx="3403600" cy="728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Iowan Old Style Roman" panose="02040602040506020204" pitchFamily="18" charset="0"/>
              </a:rPr>
              <a:t>Total Funding Amount</a:t>
            </a:r>
            <a:endParaRPr kumimoji="1" lang="zh-CN" altLang="en-US" sz="2400" dirty="0">
              <a:latin typeface="Iowan Old Style Roman" panose="02040602040506020204" pitchFamily="18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1C6EAF9-80A2-0E7C-D967-A2D1309C434A}"/>
              </a:ext>
            </a:extLst>
          </p:cNvPr>
          <p:cNvSpPr/>
          <p:nvPr/>
        </p:nvSpPr>
        <p:spPr>
          <a:xfrm>
            <a:off x="4076699" y="4833209"/>
            <a:ext cx="4038602" cy="10525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Palatino Linotype" panose="02040502050505030304" pitchFamily="18" charset="0"/>
              </a:rPr>
              <a:t>House Election Result</a:t>
            </a:r>
            <a:endParaRPr kumimoji="1" lang="zh-CN" alt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0A881-9E49-B700-9D99-36EE9A669EB6}"/>
              </a:ext>
            </a:extLst>
          </p:cNvPr>
          <p:cNvSpPr txBox="1"/>
          <p:nvPr/>
        </p:nvSpPr>
        <p:spPr>
          <a:xfrm>
            <a:off x="2137832" y="1989664"/>
            <a:ext cx="33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Personal Efforts</a:t>
            </a:r>
            <a:endParaRPr kumimoji="1" lang="zh-CN" alt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BA0163-40C7-83CA-E5E4-EFD5304A9C18}"/>
              </a:ext>
            </a:extLst>
          </p:cNvPr>
          <p:cNvSpPr txBox="1"/>
          <p:nvPr/>
        </p:nvSpPr>
        <p:spPr>
          <a:xfrm>
            <a:off x="7344835" y="1989664"/>
            <a:ext cx="33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Network Support</a:t>
            </a:r>
            <a:endParaRPr kumimoji="1" lang="zh-CN" altLang="en-US"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816A2E5A-0335-BF6F-B3FD-0CCA697A265F}"/>
              </a:ext>
            </a:extLst>
          </p:cNvPr>
          <p:cNvSpPr/>
          <p:nvPr/>
        </p:nvSpPr>
        <p:spPr>
          <a:xfrm rot="794215">
            <a:off x="3887037" y="4056898"/>
            <a:ext cx="2269065" cy="1059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Phase IV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E0B8759-2D28-F6EA-6CAA-C7ACF2606FB6}"/>
              </a:ext>
            </a:extLst>
          </p:cNvPr>
          <p:cNvSpPr/>
          <p:nvPr/>
        </p:nvSpPr>
        <p:spPr>
          <a:xfrm rot="7657466">
            <a:off x="5991355" y="3663197"/>
            <a:ext cx="2269065" cy="1059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Phase</a:t>
            </a:r>
            <a:r>
              <a:rPr kumimoji="1" lang="zh-CN" alt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IV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EE44DC-B9D9-4810-1908-2C3E333F4A90}"/>
              </a:ext>
            </a:extLst>
          </p:cNvPr>
          <p:cNvSpPr txBox="1"/>
          <p:nvPr/>
        </p:nvSpPr>
        <p:spPr>
          <a:xfrm>
            <a:off x="10938933" y="180459"/>
            <a:ext cx="3268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Phase 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Phase II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Phase III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Phase IV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D2EFBB-6376-752F-BE50-FA5B70286817}"/>
              </a:ext>
            </a:extLst>
          </p:cNvPr>
          <p:cNvSpPr txBox="1"/>
          <p:nvPr/>
        </p:nvSpPr>
        <p:spPr>
          <a:xfrm>
            <a:off x="10651070" y="10171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49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C1407-8662-6CE0-6E9A-A2898CA6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Method: Factorial ANOVA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D5BE9-3479-9EF5-2627-F7A6D449A05E}"/>
              </a:ext>
            </a:extLst>
          </p:cNvPr>
          <p:cNvSpPr txBox="1"/>
          <p:nvPr/>
        </p:nvSpPr>
        <p:spPr>
          <a:xfrm>
            <a:off x="6409266" y="6031210"/>
            <a:ext cx="578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personal efforts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and the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network support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on </a:t>
            </a:r>
            <a:r>
              <a:rPr kumimoji="1" lang="en-US" altLang="zh-CN" b="1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election outcome.</a:t>
            </a:r>
            <a:endParaRPr kumimoji="1" lang="zh-CN" altLang="en-US" b="1" dirty="0">
              <a:solidFill>
                <a:schemeClr val="accent2"/>
              </a:solidFill>
              <a:latin typeface="Iowan Old Style Roman" panose="02040602040506020204" pitchFamily="18" charset="0"/>
            </a:endParaRPr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A4CF7C-4E04-13A9-4CB1-FE83B4EF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49" y="1974850"/>
            <a:ext cx="12224055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23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C1407-8662-6CE0-6E9A-A2898CA6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Method: Factorial ANOVA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D5BE9-3479-9EF5-2627-F7A6D449A05E}"/>
              </a:ext>
            </a:extLst>
          </p:cNvPr>
          <p:cNvSpPr txBox="1"/>
          <p:nvPr/>
        </p:nvSpPr>
        <p:spPr>
          <a:xfrm>
            <a:off x="6409266" y="6031210"/>
            <a:ext cx="578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personal efforts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and the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network support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on </a:t>
            </a:r>
            <a:r>
              <a:rPr kumimoji="1" lang="en-US" altLang="zh-CN" b="1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election outcome.</a:t>
            </a:r>
            <a:endParaRPr kumimoji="1" lang="zh-CN" altLang="en-US" b="1" dirty="0">
              <a:solidFill>
                <a:schemeClr val="accent2"/>
              </a:solidFill>
              <a:latin typeface="Iowan Old Style Roman" panose="02040602040506020204" pitchFamily="18" charset="0"/>
            </a:endParaRPr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6CFA89-A1D5-4055-730B-009B20CE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95" y="1386416"/>
            <a:ext cx="8970679" cy="77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68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C1407-8662-6CE0-6E9A-A2898CA6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Method: Factorial ANOVA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4D5BE9-3479-9EF5-2627-F7A6D449A05E}"/>
              </a:ext>
            </a:extLst>
          </p:cNvPr>
          <p:cNvSpPr txBox="1"/>
          <p:nvPr/>
        </p:nvSpPr>
        <p:spPr>
          <a:xfrm>
            <a:off x="6409266" y="6031210"/>
            <a:ext cx="578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personal efforts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and the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network support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on </a:t>
            </a:r>
            <a:r>
              <a:rPr kumimoji="1" lang="en-US" altLang="zh-CN" b="1" dirty="0">
                <a:solidFill>
                  <a:schemeClr val="accent2"/>
                </a:solidFill>
                <a:latin typeface="Iowan Old Style Roman" panose="02040602040506020204" pitchFamily="18" charset="0"/>
              </a:rPr>
              <a:t>election outcome.</a:t>
            </a:r>
            <a:endParaRPr kumimoji="1" lang="zh-CN" altLang="en-US" b="1" dirty="0">
              <a:solidFill>
                <a:schemeClr val="accent2"/>
              </a:solidFill>
              <a:latin typeface="Iowan Old Style Roman" panose="02040602040506020204" pitchFamily="18" charset="0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4CF520-53FD-A887-D90D-15D7EA9F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70" y="1428749"/>
            <a:ext cx="10130730" cy="43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33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0655" y="-17650"/>
            <a:ext cx="9890125" cy="23876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Thanks for Listening!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0655" y="5313045"/>
            <a:ext cx="9144000" cy="87820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October 2022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Zhang Wei, Huang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Xiaohan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Zheng Qi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D42AA0-56AF-791A-DBA8-8A81FDCB1EA1}"/>
              </a:ext>
            </a:extLst>
          </p:cNvPr>
          <p:cNvSpPr txBox="1"/>
          <p:nvPr/>
        </p:nvSpPr>
        <p:spPr>
          <a:xfrm>
            <a:off x="1100985" y="2521059"/>
            <a:ext cx="102197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 Factorial Analysis of Variance </a:t>
            </a:r>
          </a:p>
          <a:p>
            <a:pPr algn="ctr"/>
            <a:r>
              <a:rPr lang="en-US" altLang="zh-CN" sz="2800" kern="100" dirty="0"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en-US" altLang="zh-CN" sz="28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effects of Personal efforts and Network Support on 2022 U.S. House Election Outcomes</a:t>
            </a:r>
            <a:endParaRPr lang="zh-CN" altLang="zh-CN" sz="2800" kern="100" dirty="0">
              <a:effectLst/>
              <a:latin typeface="Palatino Linotype" panose="020405020505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kumimoji="1" lang="zh-CN" altLang="en-US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4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2BCE5-6A0E-CED7-246A-676D2E6FE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748"/>
            <a:ext cx="9144000" cy="2387600"/>
          </a:xfrm>
        </p:spPr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Theoretical Framework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45062-3237-57F8-66F3-7A9567E0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091" y="3429000"/>
            <a:ext cx="11500339" cy="1655762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Iowan Old Style Roman" panose="02040602040506020204" pitchFamily="18" charset="0"/>
              </a:rPr>
              <a:t>Two models leading to electoral success</a:t>
            </a:r>
          </a:p>
          <a:p>
            <a:r>
              <a:rPr kumimoji="1" lang="en-US" altLang="zh-CN" sz="3200" b="1" u="sng" dirty="0">
                <a:latin typeface="Iowan Old Style Roman" panose="02040602040506020204" pitchFamily="18" charset="0"/>
              </a:rPr>
              <a:t>Evaluations of representation </a:t>
            </a:r>
            <a:r>
              <a:rPr kumimoji="1" lang="en-US" altLang="zh-CN" sz="3200" dirty="0">
                <a:latin typeface="Iowan Old Style Roman" panose="02040602040506020204" pitchFamily="18" charset="0"/>
              </a:rPr>
              <a:t>&amp; </a:t>
            </a:r>
            <a:r>
              <a:rPr kumimoji="1" lang="en-US" altLang="zh-CN" sz="3200" b="1" u="sng" dirty="0">
                <a:latin typeface="Iowan Old Style Roman" panose="02040602040506020204" pitchFamily="18" charset="0"/>
              </a:rPr>
              <a:t>Extended Party Network</a:t>
            </a:r>
            <a:endParaRPr kumimoji="1" lang="zh-CN" altLang="en-US" sz="3200" b="1" u="sng" dirty="0">
              <a:latin typeface="Iowan Old Style Roman" panose="02040602040506020204" pitchFamily="18" charset="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51048DF-39DA-DE83-5E3E-15D3C9719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34237"/>
              </p:ext>
            </p:extLst>
          </p:nvPr>
        </p:nvGraphicFramePr>
        <p:xfrm>
          <a:off x="0" y="6487160"/>
          <a:ext cx="12192000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6698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20674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075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Theoretical Framework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and Method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7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57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2BCE5-6A0E-CED7-246A-676D2E6FE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Data &amp; Method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45062-3237-57F8-66F3-7A9567E0F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personal efforts and the network support on election outcome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E7A409A-7D80-21D5-C561-6765B5AD7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31634"/>
              </p:ext>
            </p:extLst>
          </p:nvPr>
        </p:nvGraphicFramePr>
        <p:xfrm>
          <a:off x="0" y="6487160"/>
          <a:ext cx="12192000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6698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20674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9075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Theoretical Framework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and Method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4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2BCE5-6A0E-CED7-246A-676D2E6FE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Data &amp; Method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45062-3237-57F8-66F3-7A9567E0F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</a:t>
            </a:r>
            <a:r>
              <a:rPr kumimoji="1" lang="en-US" altLang="zh-CN" b="1" dirty="0">
                <a:solidFill>
                  <a:schemeClr val="accent6"/>
                </a:solidFill>
                <a:highlight>
                  <a:srgbClr val="FFFF00"/>
                </a:highlight>
                <a:latin typeface="Iowan Old Style Roman" panose="02040602040506020204" pitchFamily="18" charset="0"/>
              </a:rPr>
              <a:t>personal efforts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and the network support on election outcome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8F537023-A20A-1B40-E924-B556653390C1}"/>
              </a:ext>
            </a:extLst>
          </p:cNvPr>
          <p:cNvSpPr/>
          <p:nvPr/>
        </p:nvSpPr>
        <p:spPr>
          <a:xfrm>
            <a:off x="9099029" y="2544164"/>
            <a:ext cx="1873771" cy="674558"/>
          </a:xfrm>
          <a:prstGeom prst="wedgeRoundRectCallout">
            <a:avLst>
              <a:gd name="adj1" fmla="val -34616"/>
              <a:gd name="adj2" fmla="val 99408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  <a:cs typeface="Kumar One" pitchFamily="2" charset="0"/>
              </a:rPr>
              <a:t>Independent </a:t>
            </a:r>
          </a:p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  <a:cs typeface="Kumar One" pitchFamily="2" charset="0"/>
              </a:rPr>
              <a:t>Variable 1</a:t>
            </a:r>
            <a:endParaRPr kumimoji="1" lang="zh-CN" altLang="en-US" sz="2000" dirty="0">
              <a:latin typeface="Iowan Old Style Roman" panose="02040602040506020204" pitchFamily="18" charset="0"/>
              <a:cs typeface="Kumar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4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2BCE5-6A0E-CED7-246A-676D2E6FE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Data &amp; Method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45062-3237-57F8-66F3-7A9567E0F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personal efforts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and the </a:t>
            </a:r>
            <a:r>
              <a:rPr kumimoji="1" lang="en-US" altLang="zh-CN" b="1" dirty="0">
                <a:solidFill>
                  <a:schemeClr val="accent6"/>
                </a:solidFill>
                <a:highlight>
                  <a:srgbClr val="FFFF00"/>
                </a:highlight>
                <a:latin typeface="Iowan Old Style Roman" panose="02040602040506020204" pitchFamily="18" charset="0"/>
              </a:rPr>
              <a:t>network support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on election outcome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8F537023-A20A-1B40-E924-B556653390C1}"/>
              </a:ext>
            </a:extLst>
          </p:cNvPr>
          <p:cNvSpPr/>
          <p:nvPr/>
        </p:nvSpPr>
        <p:spPr>
          <a:xfrm>
            <a:off x="9099029" y="2544164"/>
            <a:ext cx="1873771" cy="674558"/>
          </a:xfrm>
          <a:prstGeom prst="wedgeRoundRectCallout">
            <a:avLst>
              <a:gd name="adj1" fmla="val -34616"/>
              <a:gd name="adj2" fmla="val 99408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  <a:cs typeface="Kumar One" pitchFamily="2" charset="0"/>
              </a:rPr>
              <a:t>Independent </a:t>
            </a:r>
          </a:p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  <a:cs typeface="Kumar One" pitchFamily="2" charset="0"/>
              </a:rPr>
              <a:t>Variable 1</a:t>
            </a:r>
            <a:endParaRPr kumimoji="1" lang="zh-CN" altLang="en-US" sz="2000" dirty="0">
              <a:latin typeface="Iowan Old Style Roman" panose="02040602040506020204" pitchFamily="18" charset="0"/>
              <a:cs typeface="Kumar One" pitchFamily="2" charset="0"/>
            </a:endParaRP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16918186-FCEA-017E-280C-F9B3C372A89A}"/>
              </a:ext>
            </a:extLst>
          </p:cNvPr>
          <p:cNvSpPr/>
          <p:nvPr/>
        </p:nvSpPr>
        <p:spPr>
          <a:xfrm>
            <a:off x="3102964" y="4675317"/>
            <a:ext cx="1873771" cy="674558"/>
          </a:xfrm>
          <a:prstGeom prst="wedgeRoundRectCallout">
            <a:avLst>
              <a:gd name="adj1" fmla="val 31784"/>
              <a:gd name="adj2" fmla="val -89481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  <a:cs typeface="Kumar One" pitchFamily="2" charset="0"/>
              </a:rPr>
              <a:t>Independent </a:t>
            </a:r>
          </a:p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  <a:cs typeface="Kumar One" pitchFamily="2" charset="0"/>
              </a:rPr>
              <a:t>Variable 2</a:t>
            </a:r>
            <a:endParaRPr kumimoji="1" lang="zh-CN" altLang="en-US" sz="2000" dirty="0">
              <a:latin typeface="Iowan Old Style Roman" panose="02040602040506020204" pitchFamily="18" charset="0"/>
              <a:cs typeface="Kumar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2BCE5-6A0E-CED7-246A-676D2E6FE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Data &amp; Method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45062-3237-57F8-66F3-7A9567E0F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latin typeface="Iowan Old Style Roman" panose="02040602040506020204" pitchFamily="18" charset="0"/>
              </a:rPr>
              <a:t>A Factorial ANOVA examining the effects of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personal efforts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and the </a:t>
            </a:r>
            <a:r>
              <a:rPr kumimoji="1" lang="en-US" altLang="zh-CN" b="1" dirty="0">
                <a:solidFill>
                  <a:schemeClr val="accent6"/>
                </a:solidFill>
                <a:latin typeface="Iowan Old Style Roman" panose="02040602040506020204" pitchFamily="18" charset="0"/>
              </a:rPr>
              <a:t>network support </a:t>
            </a:r>
            <a:r>
              <a:rPr kumimoji="1" lang="en-US" altLang="zh-CN" dirty="0">
                <a:latin typeface="Iowan Old Style Roman" panose="02040602040506020204" pitchFamily="18" charset="0"/>
              </a:rPr>
              <a:t>on </a:t>
            </a:r>
            <a:r>
              <a:rPr kumimoji="1" lang="en-US" altLang="zh-CN" b="1" dirty="0">
                <a:solidFill>
                  <a:schemeClr val="accent2"/>
                </a:solidFill>
                <a:highlight>
                  <a:srgbClr val="FFFF00"/>
                </a:highlight>
                <a:latin typeface="Iowan Old Style Roman" panose="02040602040506020204" pitchFamily="18" charset="0"/>
              </a:rPr>
              <a:t>election outcome</a:t>
            </a:r>
            <a:endParaRPr kumimoji="1" lang="zh-CN" altLang="en-US" b="1" dirty="0">
              <a:solidFill>
                <a:schemeClr val="accent2"/>
              </a:solidFill>
              <a:highlight>
                <a:srgbClr val="FFFF00"/>
              </a:highlight>
              <a:latin typeface="Iowan Old Style Roman" panose="02040602040506020204" pitchFamily="18" charset="0"/>
            </a:endParaRP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8F537023-A20A-1B40-E924-B556653390C1}"/>
              </a:ext>
            </a:extLst>
          </p:cNvPr>
          <p:cNvSpPr/>
          <p:nvPr/>
        </p:nvSpPr>
        <p:spPr>
          <a:xfrm>
            <a:off x="9099029" y="2544164"/>
            <a:ext cx="1873771" cy="674558"/>
          </a:xfrm>
          <a:prstGeom prst="wedgeRoundRectCallout">
            <a:avLst>
              <a:gd name="adj1" fmla="val -34616"/>
              <a:gd name="adj2" fmla="val 99408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  <a:cs typeface="Kumar One" pitchFamily="2" charset="0"/>
              </a:rPr>
              <a:t>Independent </a:t>
            </a:r>
          </a:p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  <a:cs typeface="Kumar One" pitchFamily="2" charset="0"/>
              </a:rPr>
              <a:t>Variable 1</a:t>
            </a:r>
            <a:endParaRPr kumimoji="1" lang="zh-CN" altLang="en-US" sz="2000" dirty="0">
              <a:latin typeface="Iowan Old Style Roman" panose="02040602040506020204" pitchFamily="18" charset="0"/>
              <a:cs typeface="Kumar One" pitchFamily="2" charset="0"/>
            </a:endParaRP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16918186-FCEA-017E-280C-F9B3C372A89A}"/>
              </a:ext>
            </a:extLst>
          </p:cNvPr>
          <p:cNvSpPr/>
          <p:nvPr/>
        </p:nvSpPr>
        <p:spPr>
          <a:xfrm>
            <a:off x="3102964" y="4675317"/>
            <a:ext cx="1873771" cy="674558"/>
          </a:xfrm>
          <a:prstGeom prst="wedgeRoundRectCallout">
            <a:avLst>
              <a:gd name="adj1" fmla="val 31784"/>
              <a:gd name="adj2" fmla="val -89481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  <a:cs typeface="Kumar One" pitchFamily="2" charset="0"/>
              </a:rPr>
              <a:t>Independent </a:t>
            </a:r>
          </a:p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  <a:cs typeface="Kumar One" pitchFamily="2" charset="0"/>
              </a:rPr>
              <a:t>Variable 2</a:t>
            </a:r>
            <a:endParaRPr kumimoji="1" lang="zh-CN" altLang="en-US" sz="2000" dirty="0">
              <a:latin typeface="Iowan Old Style Roman" panose="02040602040506020204" pitchFamily="18" charset="0"/>
              <a:cs typeface="Kumar One" pitchFamily="2" charset="0"/>
            </a:endParaRP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02E56193-33A1-F2D0-4DE1-F6DAC81450D8}"/>
              </a:ext>
            </a:extLst>
          </p:cNvPr>
          <p:cNvSpPr/>
          <p:nvPr/>
        </p:nvSpPr>
        <p:spPr>
          <a:xfrm>
            <a:off x="7644984" y="4675317"/>
            <a:ext cx="1873771" cy="674558"/>
          </a:xfrm>
          <a:prstGeom prst="wedgeRoundRectCallout">
            <a:avLst>
              <a:gd name="adj1" fmla="val -35416"/>
              <a:gd name="adj2" fmla="val -8725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  <a:cs typeface="Kumar One" pitchFamily="2" charset="0"/>
              </a:rPr>
              <a:t>Dependent </a:t>
            </a:r>
          </a:p>
          <a:p>
            <a:pPr algn="ctr"/>
            <a:r>
              <a:rPr kumimoji="1" lang="en-US" altLang="zh-CN" sz="2000" dirty="0">
                <a:latin typeface="Iowan Old Style Roman" panose="02040602040506020204" pitchFamily="18" charset="0"/>
                <a:cs typeface="Kumar One" pitchFamily="2" charset="0"/>
              </a:rPr>
              <a:t>Variable</a:t>
            </a:r>
            <a:endParaRPr kumimoji="1" lang="zh-CN" altLang="en-US" sz="2000" dirty="0">
              <a:latin typeface="Iowan Old Style Roman" panose="02040602040506020204" pitchFamily="18" charset="0"/>
              <a:cs typeface="Kumar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9867A-280C-7347-A6D3-1DF9F18D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DV: House Election Outcome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D3FCF9-249F-764D-2AB3-85C94744F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650656"/>
              </p:ext>
            </p:extLst>
          </p:nvPr>
        </p:nvGraphicFramePr>
        <p:xfrm>
          <a:off x="838199" y="4032354"/>
          <a:ext cx="10515600" cy="249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350274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305772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255315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63265151"/>
                    </a:ext>
                  </a:extLst>
                </a:gridCol>
              </a:tblGrid>
              <a:tr h="784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Palatino Linotype" panose="02040502050505030304" pitchFamily="18" charset="0"/>
                        </a:rPr>
                        <a:t>VARIABLE LABEL</a:t>
                      </a:r>
                      <a:endParaRPr lang="zh-CN" altLang="en-US" sz="2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Palatino Linotype" panose="02040502050505030304" pitchFamily="18" charset="0"/>
                        </a:rPr>
                        <a:t>TYPE</a:t>
                      </a:r>
                      <a:endParaRPr lang="zh-CN" altLang="en-US" sz="2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Palatino Linotype" panose="02040502050505030304" pitchFamily="18" charset="0"/>
                        </a:rPr>
                        <a:t>VALUE</a:t>
                      </a:r>
                      <a:endParaRPr lang="zh-CN" altLang="en-US" sz="2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Palatino Linotype" panose="02040502050505030304" pitchFamily="18" charset="0"/>
                        </a:rPr>
                        <a:t>VALUE LABEL</a:t>
                      </a:r>
                      <a:endParaRPr lang="zh-CN" altLang="en-US" sz="2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748156"/>
                  </a:ext>
                </a:extLst>
              </a:tr>
              <a:tr h="83887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Palatino Linotype" panose="02040502050505030304" pitchFamily="18" charset="0"/>
                        </a:rPr>
                        <a:t>House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Palatino Linotype" panose="02040502050505030304" pitchFamily="18" charset="0"/>
                        </a:rPr>
                        <a:t>Election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Palatino Linotype" panose="02040502050505030304" pitchFamily="18" charset="0"/>
                        </a:rPr>
                        <a:t>Result</a:t>
                      </a:r>
                      <a:endParaRPr lang="zh-CN" altLang="en-US" sz="2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Palatino Linotype" panose="02040502050505030304" pitchFamily="18" charset="0"/>
                        </a:rPr>
                        <a:t>Numerical</a:t>
                      </a:r>
                      <a:endParaRPr lang="zh-CN" altLang="en-US" sz="2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Palatino Linotype" panose="02040502050505030304" pitchFamily="18" charset="0"/>
                        </a:rPr>
                        <a:t>1</a:t>
                      </a:r>
                      <a:endParaRPr lang="zh-CN" altLang="en-US" sz="2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Palatino Linotype" panose="02040502050505030304" pitchFamily="18" charset="0"/>
                        </a:rPr>
                        <a:t>win</a:t>
                      </a:r>
                      <a:endParaRPr lang="zh-CN" altLang="en-US" sz="2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08155"/>
                  </a:ext>
                </a:extLst>
              </a:tr>
              <a:tr h="8373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Palatino Linotype" panose="02040502050505030304" pitchFamily="18" charset="0"/>
                        </a:rPr>
                        <a:t>0</a:t>
                      </a:r>
                      <a:endParaRPr lang="zh-CN" altLang="en-US" sz="2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Palatino Linotype" panose="02040502050505030304" pitchFamily="18" charset="0"/>
                        </a:rPr>
                        <a:t>lost</a:t>
                      </a:r>
                      <a:endParaRPr lang="zh-CN" altLang="en-US" sz="2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8527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CC33715-5881-1E54-0DB0-8E58489E8F99}"/>
              </a:ext>
            </a:extLst>
          </p:cNvPr>
          <p:cNvSpPr txBox="1"/>
          <p:nvPr/>
        </p:nvSpPr>
        <p:spPr>
          <a:xfrm>
            <a:off x="838200" y="2038662"/>
            <a:ext cx="30442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5">
                    <a:lumMod val="75000"/>
                  </a:schemeClr>
                </a:solidFill>
                <a:latin typeface="Iowan Old Style Roman" panose="02040602040506020204" pitchFamily="18" charset="0"/>
              </a:rPr>
              <a:t>Open Seat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Iowan Old Style Roman" panose="02040602040506020204" pitchFamily="18" charset="0"/>
              </a:rPr>
              <a:t>to Exclude incumbent advantage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Iowan Old Style Roman" panose="02040602040506020204" pitchFamily="18" charset="0"/>
              </a:rPr>
              <a:t>Newcomers with large fundings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9687DD-ED2B-B7D1-F6B4-3474397A0CB6}"/>
              </a:ext>
            </a:extLst>
          </p:cNvPr>
          <p:cNvSpPr txBox="1"/>
          <p:nvPr/>
        </p:nvSpPr>
        <p:spPr>
          <a:xfrm>
            <a:off x="3789076" y="2053164"/>
            <a:ext cx="2668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5">
                    <a:lumMod val="75000"/>
                  </a:schemeClr>
                </a:solidFill>
                <a:latin typeface="Iowan Old Style Roman" panose="02040602040506020204" pitchFamily="18" charset="0"/>
              </a:rPr>
              <a:t>Republican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Iowan Old Style Roman" panose="02040602040506020204" pitchFamily="18" charset="0"/>
              </a:rPr>
              <a:t>More excessive fundraising activities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F1B0CB-9083-B7DB-AD23-B9B03B2DA349}"/>
              </a:ext>
            </a:extLst>
          </p:cNvPr>
          <p:cNvSpPr txBox="1"/>
          <p:nvPr/>
        </p:nvSpPr>
        <p:spPr>
          <a:xfrm>
            <a:off x="6550701" y="2061566"/>
            <a:ext cx="2481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5">
                    <a:lumMod val="75000"/>
                  </a:schemeClr>
                </a:solidFill>
                <a:latin typeface="Iowan Old Style Roman" panose="02040602040506020204" pitchFamily="18" charset="0"/>
              </a:rPr>
              <a:t>House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Iowan Old Style Roman" panose="02040602040506020204" pitchFamily="18" charset="0"/>
              </a:rPr>
              <a:t>A larger sample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Iowan Old Style Roman" panose="02040602040506020204" pitchFamily="18" charset="0"/>
              </a:rPr>
              <a:t>435&gt;&gt;100</a:t>
            </a:r>
            <a:endParaRPr kumimoji="1" lang="zh-CN" altLang="en-US" dirty="0">
              <a:latin typeface="Iowan Old Style Roman" panose="0204060204050602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DD4C58-14B4-9EFB-EC84-D8E07A2449B1}"/>
              </a:ext>
            </a:extLst>
          </p:cNvPr>
          <p:cNvSpPr txBox="1"/>
          <p:nvPr/>
        </p:nvSpPr>
        <p:spPr>
          <a:xfrm>
            <a:off x="7791450" y="2061037"/>
            <a:ext cx="517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5">
                    <a:lumMod val="75000"/>
                  </a:schemeClr>
                </a:solidFill>
                <a:latin typeface="IOWAN OLD STYLE ROMAN" panose="02040602040506020204" pitchFamily="18" charset="0"/>
              </a:rPr>
              <a:t>Primary Election Outcome</a:t>
            </a:r>
            <a:endParaRPr kumimoji="1" lang="zh-CN" altLang="en-US" sz="2800" b="1" dirty="0">
              <a:solidFill>
                <a:schemeClr val="accent5">
                  <a:lumMod val="75000"/>
                </a:schemeClr>
              </a:solidFill>
              <a:latin typeface="Iowan Old Style Roman" panose="0204060204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3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2BEB-DB0C-2019-9B0E-519E75FB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Data-</a:t>
            </a:r>
            <a:r>
              <a:rPr kumimoji="1" lang="en-US" altLang="zh-CN" dirty="0" err="1">
                <a:latin typeface="Palatino Linotype" panose="02040502050505030304" pitchFamily="18" charset="0"/>
              </a:rPr>
              <a:t>BallotPedia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D06418-F47A-53A4-438B-677AE5D92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07" y="1475509"/>
            <a:ext cx="12412413" cy="9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7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805</Words>
  <Application>Microsoft Macintosh PowerPoint</Application>
  <PresentationFormat>宽屏</PresentationFormat>
  <Paragraphs>248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等线 Light</vt:lpstr>
      <vt:lpstr>Arial</vt:lpstr>
      <vt:lpstr>IOWAN OLD STYLE ROMAN</vt:lpstr>
      <vt:lpstr>IOWAN OLD STYLE ROMAN</vt:lpstr>
      <vt:lpstr>Palatino Linotype</vt:lpstr>
      <vt:lpstr>Times New Roman</vt:lpstr>
      <vt:lpstr>Wingdings</vt:lpstr>
      <vt:lpstr>Office 主题​​</vt:lpstr>
      <vt:lpstr>Free and Fair Election?</vt:lpstr>
      <vt:lpstr>Introduction</vt:lpstr>
      <vt:lpstr>Theoretical Framework</vt:lpstr>
      <vt:lpstr>Data &amp; Method</vt:lpstr>
      <vt:lpstr>Data &amp; Method</vt:lpstr>
      <vt:lpstr>Data &amp; Method</vt:lpstr>
      <vt:lpstr>Data &amp; Method</vt:lpstr>
      <vt:lpstr>DV: House Election Outcome</vt:lpstr>
      <vt:lpstr>Data-BallotPedia</vt:lpstr>
      <vt:lpstr>Data-Ballot Pedia</vt:lpstr>
      <vt:lpstr>IV: Personal Efforts</vt:lpstr>
      <vt:lpstr>Data-Candidates’ Campaign Website</vt:lpstr>
      <vt:lpstr>IV: Network Support</vt:lpstr>
      <vt:lpstr>IV: Network Support</vt:lpstr>
      <vt:lpstr>Data- Federal Election Commission (FEC) </vt:lpstr>
      <vt:lpstr>Data- Federal Election Commission (FEC) </vt:lpstr>
      <vt:lpstr>Data-Campaign Website</vt:lpstr>
      <vt:lpstr>Method: Factorial ANOVA</vt:lpstr>
      <vt:lpstr>Method: Factorial ANOVA</vt:lpstr>
      <vt:lpstr>Method: Factorial ANOVA</vt:lpstr>
      <vt:lpstr>Method: Factorial ANOVA</vt:lpstr>
      <vt:lpstr>Method: Factorial ANOVA</vt:lpstr>
      <vt:lpstr>Method: Factorial ANOVA</vt:lpstr>
      <vt:lpstr>Method: Factorial ANOVA</vt:lpstr>
      <vt:lpstr>Method: Factorial ANOVA</vt:lpstr>
      <vt:lpstr>Method: Factorial ANOVA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&amp; Method</dc:title>
  <dc:creator>Zan Eliza</dc:creator>
  <cp:lastModifiedBy>Eliza Zan</cp:lastModifiedBy>
  <cp:revision>8</cp:revision>
  <dcterms:created xsi:type="dcterms:W3CDTF">2022-10-17T01:42:43Z</dcterms:created>
  <dcterms:modified xsi:type="dcterms:W3CDTF">2023-11-14T07:13:35Z</dcterms:modified>
</cp:coreProperties>
</file>