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9" r:id="rId10"/>
    <p:sldId id="264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/>
    <p:restoredTop sz="94713"/>
  </p:normalViewPr>
  <p:slideViewPr>
    <p:cSldViewPr snapToGrid="0" snapToObjects="1">
      <p:cViewPr>
        <p:scale>
          <a:sx n="49" d="100"/>
          <a:sy n="49" d="100"/>
        </p:scale>
        <p:origin x="36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B2A4D-0A34-A44D-95BC-ACC8AA429C48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9F8D-F936-C34F-8259-E17DF9814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8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15D9-BDA4-A44F-BD62-C3F2FB8F7EFA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E56C-D2DB-2147-84C8-F8D7D498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Arial" charset="0"/>
                <a:ea typeface="Arial" charset="0"/>
                <a:cs typeface="Arial" charset="0"/>
              </a:rPr>
              <a:t>Historical Analysis</a:t>
            </a:r>
            <a:r>
              <a:rPr kumimoji="1" lang="en-US" altLang="zh-CN" sz="36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36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36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3600" dirty="0" smtClean="0">
                <a:latin typeface="Arial" charset="0"/>
                <a:ea typeface="Arial" charset="0"/>
                <a:cs typeface="Arial" charset="0"/>
              </a:rPr>
            </a:br>
            <a:endParaRPr kumimoji="1" lang="zh-CN" alt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81995"/>
            <a:ext cx="9144000" cy="1959427"/>
          </a:xfrm>
        </p:spPr>
        <p:txBody>
          <a:bodyPr>
            <a:normAutofit/>
          </a:bodyPr>
          <a:lstStyle/>
          <a:p>
            <a:pPr algn="l"/>
            <a:endParaRPr kumimoji="1"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Zhang Wei</a:t>
            </a: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Academic Writing</a:t>
            </a: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May 17, 2019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6494" y="2634840"/>
            <a:ext cx="988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“The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Nuclear Taboo: The United States and the Normative Basis of 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Nuclear Non-use”</a:t>
            </a:r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Analyzing Data: </a:t>
            </a:r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Discourse </a:t>
            </a:r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Analysis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 “As Truman’s secretary of war Henry Stimson later </a:t>
            </a:r>
            <a:r>
              <a:rPr kumimoji="1" lang="en-US" altLang="zh-CN" sz="2800" i="1" u="sng" dirty="0">
                <a:latin typeface="Arial Hebrew Light" charset="-79"/>
                <a:ea typeface="Arial Hebrew Light" charset="-79"/>
                <a:cs typeface="Arial Hebrew Light" charset="-79"/>
              </a:rPr>
              <a:t>wrote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, the atomic bomb seems ‘as legitimate as any other of the deadly explosive weapons of modern war.’”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(442)</a:t>
            </a:r>
          </a:p>
          <a:p>
            <a:pPr lvl="1" algn="l"/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Political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function: to encouraging the use of nuclear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weapons</a:t>
            </a: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Context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: taboo had not yet entered the political arena</a:t>
            </a:r>
            <a:endParaRPr kumimoji="1" lang="en-US" altLang="zh-CN" sz="24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algn="l"/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44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0"/>
            <a:ext cx="10490791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Analyzing Data: Contextualization</a:t>
            </a:r>
            <a:endParaRPr kumimoji="1" lang="en-US" altLang="zh-CN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R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eference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to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general background</a:t>
            </a:r>
          </a:p>
          <a:p>
            <a:pPr lvl="1" algn="l"/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Example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: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the mentioning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of an overt aggression that the US faced at that time and the public horror of atomic weapons (page 444, para1) </a:t>
            </a:r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8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Analyzing Data: Discourse Analysis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 “A-bomb has the status of </a:t>
            </a:r>
            <a:r>
              <a:rPr kumimoji="1" lang="en-US" altLang="zh-CN" sz="2800" i="1" u="sng" dirty="0">
                <a:latin typeface="Arial Hebrew Light" charset="-79"/>
                <a:ea typeface="Arial Hebrew Light" charset="-79"/>
                <a:cs typeface="Arial Hebrew Light" charset="-79"/>
              </a:rPr>
              <a:t>a peculiar monster conceived by American cunning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, and its use by us would be exploited to our detriment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.” (444)</a:t>
            </a:r>
          </a:p>
          <a:p>
            <a:pPr lvl="1" algn="l"/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“In a memo he argued for a deliberate use of nuclear weapons in the war against China as a way to demonstrate U.S. resolve and willingness.. ” (447)</a:t>
            </a:r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Political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function: to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discouraging or encourage nuclear use</a:t>
            </a: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Context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: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the emerging taboo</a:t>
            </a:r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Discourse Analysis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 </a:t>
            </a:r>
            <a:r>
              <a:rPr kumimoji="1" lang="en-US" altLang="zh-CN" sz="2800" i="1" dirty="0">
                <a:latin typeface="Arial Hebrew Light" charset="-79"/>
                <a:ea typeface="Arial Hebrew Light" charset="-79"/>
                <a:cs typeface="Arial Hebrew Light" charset="-79"/>
              </a:rPr>
              <a:t>What is Political Discourse Analysis</a:t>
            </a:r>
            <a:r>
              <a:rPr kumimoji="1" lang="en-US" altLang="zh-CN" sz="2800" i="1" dirty="0" smtClean="0">
                <a:latin typeface="Arial Hebrew Light" charset="-79"/>
                <a:ea typeface="Arial Hebrew Light" charset="-79"/>
                <a:cs typeface="Arial Hebrew Light" charset="-79"/>
              </a:rPr>
              <a:t>?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By </a:t>
            </a:r>
            <a:r>
              <a:rPr kumimoji="1" lang="en-US" altLang="zh-CN" sz="2800" dirty="0" err="1" smtClean="0">
                <a:latin typeface="Arial Hebrew Light" charset="-79"/>
                <a:ea typeface="Arial Hebrew Light" charset="-79"/>
                <a:cs typeface="Arial Hebrew Light" charset="-79"/>
              </a:rPr>
              <a:t>Teun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A. van </a:t>
            </a:r>
            <a:r>
              <a:rPr kumimoji="1" lang="en-US" altLang="zh-CN" sz="2800" dirty="0" err="1">
                <a:latin typeface="Arial Hebrew Light" charset="-79"/>
                <a:ea typeface="Arial Hebrew Light" charset="-79"/>
                <a:cs typeface="Arial Hebrew Light" charset="-79"/>
              </a:rPr>
              <a:t>Dijk</a:t>
            </a:r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6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Thank you!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81995"/>
            <a:ext cx="9144000" cy="1959427"/>
          </a:xfrm>
        </p:spPr>
        <p:txBody>
          <a:bodyPr>
            <a:normAutofit/>
          </a:bodyPr>
          <a:lstStyle/>
          <a:p>
            <a:pPr algn="l"/>
            <a:endParaRPr kumimoji="1"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Zhang Wei</a:t>
            </a: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Academic Writing</a:t>
            </a:r>
          </a:p>
          <a:p>
            <a:pPr algn="l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May 17, 2019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08166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Outline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1979"/>
            <a:ext cx="9144000" cy="19594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Part One - General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Introduction: Situation, Issue, Argument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Part Two -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stablishing parameters</a:t>
            </a:r>
          </a:p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Part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Three - Sources of Date</a:t>
            </a:r>
          </a:p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Part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Four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Identifying and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contextualizing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the discourses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2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7925" y="3984834"/>
            <a:ext cx="10960100" cy="1959427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Situation 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Rational Deterrence fails to give a plausible explanation in several cases. </a:t>
            </a:r>
          </a:p>
          <a:p>
            <a:pPr algn="l"/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Issue </a:t>
            </a:r>
            <a:r>
              <a:rPr kumimoji="1" lang="mr-IN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Why nuclear weapons have not been used since 1945</a:t>
            </a:r>
            <a:endParaRPr kumimoji="1" lang="en-US" altLang="zh-CN" b="1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Argument </a:t>
            </a:r>
            <a:r>
              <a:rPr kumimoji="1" lang="mr-IN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the nuclear taboo can better account for nuclear non-use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86350" y="1562100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Nuclear Non-use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1450" y="2666744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Nuclear Taboo</a:t>
            </a:r>
            <a:endParaRPr kumimoji="1" lang="zh-CN" altLang="en-US" sz="280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0" y="266674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latin typeface="Arial" charset="0"/>
                <a:ea typeface="Arial" charset="0"/>
                <a:cs typeface="Arial" charset="0"/>
              </a:rPr>
              <a:t>Rational Deterrence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直线连接符 7"/>
          <p:cNvCxnSpPr>
            <a:stCxn id="6" idx="0"/>
          </p:cNvCxnSpPr>
          <p:nvPr/>
        </p:nvCxnSpPr>
        <p:spPr>
          <a:xfrm flipV="1">
            <a:off x="4457700" y="2085320"/>
            <a:ext cx="1752600" cy="5814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6915150" y="2105614"/>
            <a:ext cx="1752600" cy="5814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7925" y="3984834"/>
            <a:ext cx="10960100" cy="1959427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Situation </a:t>
            </a:r>
            <a:r>
              <a:rPr kumimoji="1" lang="mr-IN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Rational Deterrence fails to give a plausible explanation in several cases. </a:t>
            </a:r>
          </a:p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Issue 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Why nuclear weapons have not been used since 1945</a:t>
            </a:r>
            <a:endParaRPr kumimoji="1" lang="en-US" altLang="zh-CN" b="1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Argument 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the nuclear taboo can better account for nuclear non-use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86350" y="1562100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Nuclear Non-use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1450" y="2666744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Nuclear Taboo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0" y="266674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Rational Deterrence</a:t>
            </a:r>
            <a:endParaRPr kumimoji="1" lang="zh-CN" altLang="en-US" sz="280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直线连接符 7"/>
          <p:cNvCxnSpPr>
            <a:stCxn id="6" idx="0"/>
          </p:cNvCxnSpPr>
          <p:nvPr/>
        </p:nvCxnSpPr>
        <p:spPr>
          <a:xfrm flipV="1">
            <a:off x="4457700" y="2085320"/>
            <a:ext cx="1752600" cy="5814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6915150" y="2105614"/>
            <a:ext cx="1752600" cy="5814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0"/>
            <a:ext cx="10339137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Establishing </a:t>
            </a:r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parameters</a:t>
            </a:r>
            <a:r>
              <a:rPr kumimoji="1" lang="en-US" altLang="zh-CN" sz="3600" b="1" smtClean="0">
                <a:latin typeface="Arial" charset="0"/>
                <a:ea typeface="Arial" charset="0"/>
                <a:cs typeface="Arial" charset="0"/>
              </a:rPr>
              <a:t>: through case study</a:t>
            </a:r>
            <a:endParaRPr kumimoji="1" lang="en-US" altLang="zh-CN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7346" y="3331473"/>
            <a:ext cx="9436100" cy="2959182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400"/>
              </a:spcBef>
              <a:buFont typeface="Arial" charset="0"/>
              <a:buChar char="•"/>
            </a:pP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“U.S. decision making process on nuclear in four historical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cases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2" algn="l">
              <a:spcBef>
                <a:spcPts val="400"/>
              </a:spcBef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Japan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, 1945;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lvl="2" algn="l">
              <a:spcBef>
                <a:spcPts val="400"/>
              </a:spcBef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Korean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War, 1950-1953;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lvl="2" algn="l">
              <a:spcBef>
                <a:spcPts val="400"/>
              </a:spcBef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Vietnam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War,1960s;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lvl="2" algn="l">
              <a:spcBef>
                <a:spcPts val="400"/>
              </a:spcBef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Persian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Gulf War,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1991”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(Nuclear Taboo, 435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spcBef>
                <a:spcPts val="400"/>
              </a:spcBef>
              <a:buFont typeface="Arial" charset="0"/>
              <a:buChar char="•"/>
            </a:pP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During each of these four historical period, the “burden of proof” with regard to nuclear use is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discussed.</a:t>
            </a:r>
          </a:p>
          <a:p>
            <a:pPr marL="342900" indent="-342900" algn="l">
              <a:spcBef>
                <a:spcPts val="400"/>
              </a:spcBef>
              <a:buFont typeface="Arial" charset="0"/>
              <a:buChar char="•"/>
            </a:pP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spcBef>
                <a:spcPts val="400"/>
              </a:spcBef>
              <a:buFont typeface="Arial" charset="0"/>
              <a:buChar char="•"/>
            </a:pP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Regime of truth 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“Nuclear Taboo”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3011" y="2022345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Nuclear Non-use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7346" y="2022345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Nuclear Taboo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4187846" y="2315753"/>
            <a:ext cx="3168000" cy="34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3609" y="1607422"/>
            <a:ext cx="229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latin typeface="Arial" charset="0"/>
                <a:ea typeface="Arial" charset="0"/>
                <a:cs typeface="Arial" charset="0"/>
              </a:rPr>
              <a:t>Causal link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67480" y="2545565"/>
            <a:ext cx="386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can better account for</a:t>
            </a:r>
          </a:p>
        </p:txBody>
      </p:sp>
    </p:spTree>
    <p:extLst>
      <p:ext uri="{BB962C8B-B14F-4D97-AF65-F5344CB8AC3E}">
        <p14:creationId xmlns:p14="http://schemas.microsoft.com/office/powerpoint/2010/main" val="1904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Establishing parameters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2214880" y="1917631"/>
            <a:ext cx="938784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kumimoji="1" lang="en-US" altLang="zh-CN" sz="2800" b="1" dirty="0" smtClean="0">
                <a:latin typeface="Arial Hebrew Light" charset="-79"/>
                <a:ea typeface="Arial Hebrew Light" charset="-79"/>
                <a:cs typeface="Arial Hebrew Light" charset="-79"/>
              </a:rPr>
              <a:t>Why the US?</a:t>
            </a:r>
          </a:p>
          <a:p>
            <a:pPr marL="914400" lvl="1" indent="-457200" algn="l">
              <a:buAutoNum type="arabicPeriod"/>
            </a:pP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More typical than other nuclear power</a:t>
            </a:r>
          </a:p>
          <a:p>
            <a:pPr marL="914400" lvl="1" indent="-457200" algn="l">
              <a:buAutoNum type="arabicPeriod"/>
            </a:pP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Actually used nuclear weapons</a:t>
            </a:r>
          </a:p>
          <a:p>
            <a:pPr marL="914400" lvl="1" indent="-457200" algn="l">
              <a:buAutoNum type="arabicPeriod"/>
            </a:pPr>
            <a:r>
              <a:rPr kumimoji="1" lang="mr-IN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…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(Nuclear Taboo, 438)</a:t>
            </a:r>
          </a:p>
          <a:p>
            <a:pPr marL="914400" lvl="1" indent="-457200" algn="l">
              <a:buAutoNum type="arabicPeriod"/>
            </a:pPr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marL="457200" indent="-457200" algn="l">
              <a:buAutoNum type="arabicPeriod"/>
            </a:pPr>
            <a:r>
              <a:rPr kumimoji="1" lang="en-US" altLang="zh-CN" sz="2800" b="1" dirty="0" smtClean="0">
                <a:latin typeface="Arial Hebrew Light" charset="-79"/>
                <a:ea typeface="Arial Hebrew Light" charset="-79"/>
                <a:cs typeface="Arial Hebrew Light" charset="-79"/>
              </a:rPr>
              <a:t>Why these four cases?</a:t>
            </a:r>
          </a:p>
          <a:p>
            <a:pPr marL="914400" lvl="1" indent="-457200" algn="l">
              <a:buAutoNum type="arabicPeriod"/>
            </a:pP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Deterrence theory does not stand</a:t>
            </a:r>
          </a:p>
          <a:p>
            <a:pPr marL="914400" lvl="1" indent="-457200" algn="l">
              <a:buAutoNum type="arabicPeriod"/>
            </a:pP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Both “use” and “non-use”</a:t>
            </a:r>
          </a:p>
          <a:p>
            <a:pPr marL="914400" lvl="1" indent="-457200" algn="l">
              <a:buAutoNum type="arabicPeriod"/>
            </a:pPr>
            <a:r>
              <a:rPr kumimoji="1" lang="mr-IN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…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(Nuclear Taboo, 441)</a:t>
            </a:r>
          </a:p>
          <a:p>
            <a:pPr marL="914400" lvl="1" indent="-457200" algn="l">
              <a:buAutoNum type="arabicPeriod"/>
            </a:pPr>
            <a:endParaRPr kumimoji="1" lang="en-US" altLang="zh-CN" sz="24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algn="l"/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5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Sources of Data</a:t>
            </a:r>
            <a:endParaRPr kumimoji="1" lang="zh-CN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2235200" y="2364671"/>
            <a:ext cx="938784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On page 440 - U.S</a:t>
            </a:r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. documentary </a:t>
            </a:r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records:</a:t>
            </a:r>
            <a:endParaRPr kumimoji="1"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kumimoji="1" lang="en-US" altLang="zh-CN" sz="2600" dirty="0" smtClean="0">
                <a:latin typeface="Arial" charset="0"/>
                <a:ea typeface="Arial" charset="0"/>
                <a:cs typeface="Arial" charset="0"/>
              </a:rPr>
              <a:t>declassified archival sources, </a:t>
            </a:r>
          </a:p>
          <a:p>
            <a:pPr marL="914400" lvl="1" indent="-457200" algn="l">
              <a:buFont typeface="Arial" charset="0"/>
              <a:buChar char="•"/>
            </a:pPr>
            <a:r>
              <a:rPr kumimoji="1" lang="en-US" altLang="zh-CN" sz="2600" dirty="0" smtClean="0">
                <a:latin typeface="Arial" charset="0"/>
                <a:ea typeface="Arial" charset="0"/>
                <a:cs typeface="Arial" charset="0"/>
              </a:rPr>
              <a:t>memoirs of participants, </a:t>
            </a:r>
          </a:p>
          <a:p>
            <a:pPr marL="914400" lvl="1" indent="-457200" algn="l">
              <a:buFont typeface="Arial" charset="0"/>
              <a:buChar char="•"/>
            </a:pPr>
            <a:r>
              <a:rPr kumimoji="1" lang="en-US" altLang="zh-CN" sz="2600" dirty="0" smtClean="0">
                <a:latin typeface="Arial" charset="0"/>
                <a:ea typeface="Arial" charset="0"/>
                <a:cs typeface="Arial" charset="0"/>
              </a:rPr>
              <a:t>secondary historical works </a:t>
            </a:r>
          </a:p>
          <a:p>
            <a:pPr marL="914400" lvl="1" indent="-457200" algn="l">
              <a:buFont typeface="Arial" charset="0"/>
              <a:buChar char="•"/>
            </a:pPr>
            <a:r>
              <a:rPr kumimoji="1" lang="en-US" altLang="zh-CN" sz="2600" dirty="0" smtClean="0">
                <a:latin typeface="Arial" charset="0"/>
                <a:ea typeface="Arial" charset="0"/>
                <a:cs typeface="Arial" charset="0"/>
              </a:rPr>
              <a:t>interviews with policymakers</a:t>
            </a:r>
            <a:r>
              <a:rPr kumimoji="1" lang="en-US" altLang="zh-CN" sz="2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914400" lvl="1" indent="-457200" algn="l">
              <a:buFont typeface="Arial" charset="0"/>
              <a:buChar char="•"/>
            </a:pPr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kumimoji="1" lang="en-US" altLang="zh-CN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8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0"/>
            <a:ext cx="10490791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ata collecting</a:t>
            </a:r>
            <a:endParaRPr kumimoji="1" lang="en-US" altLang="zh-CN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The principle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- “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explicit reference to a perceived taboo”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(440)</a:t>
            </a:r>
          </a:p>
          <a:p>
            <a:pPr lvl="1" algn="l"/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Justification </a:t>
            </a:r>
            <a:r>
              <a:rPr kumimoji="1" lang="mr-IN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–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 “the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fact that people talk and act as if they believe a taboo is important evidence into what orients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behavior” (440)</a:t>
            </a:r>
          </a:p>
          <a:p>
            <a:pPr lvl="1" algn="l"/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Identifying discourses - how did the politicians make the use or non-use of nuclear weapons legitimate?</a:t>
            </a:r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endParaRPr kumimoji="1" lang="en-US" altLang="zh-CN" sz="24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algn="l"/>
            <a:endParaRPr kumimoji="1" lang="en-US" altLang="zh-CN" sz="2800" dirty="0">
              <a:latin typeface="Arial Hebrew Light" charset="-79"/>
              <a:ea typeface="Arial Hebrew Light" charset="-79"/>
              <a:cs typeface="Arial Hebrew Light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1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0"/>
            <a:ext cx="10490791" cy="134865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latin typeface="Arial" charset="0"/>
                <a:ea typeface="Arial" charset="0"/>
                <a:cs typeface="Arial" charset="0"/>
              </a:rPr>
              <a:t>Analyzing Data: Contextualization</a:t>
            </a:r>
            <a:endParaRPr kumimoji="1" lang="en-US" altLang="zh-CN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16000" y="2303711"/>
            <a:ext cx="11176000" cy="3128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R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eference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to WWII, and the Cold War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(442, 443</a:t>
            </a:r>
            <a:r>
              <a:rPr kumimoji="1" lang="mr-IN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…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)</a:t>
            </a:r>
          </a:p>
          <a:p>
            <a:pPr lvl="1" algn="l"/>
            <a:endParaRPr kumimoji="1" lang="en-US" altLang="zh-CN" sz="2800" dirty="0" smtClean="0">
              <a:latin typeface="Arial Hebrew Light" charset="-79"/>
              <a:ea typeface="Arial Hebrew Light" charset="-79"/>
              <a:cs typeface="Arial Hebrew Light" charset="-79"/>
            </a:endParaRPr>
          </a:p>
          <a:p>
            <a:pPr lvl="1" algn="l"/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Example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: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“World </a:t>
            </a:r>
            <a:r>
              <a:rPr kumimoji="1" lang="en-US" altLang="zh-CN" sz="2800" dirty="0">
                <a:latin typeface="Arial Hebrew Light" charset="-79"/>
                <a:ea typeface="Arial Hebrew Light" charset="-79"/>
                <a:cs typeface="Arial Hebrew Light" charset="-79"/>
              </a:rPr>
              <a:t>War II had created a seamless web between nuclear and conventional bombing.. Because of the barbarity of WWII, the traditional moral codes and laws of war were swept away.” </a:t>
            </a:r>
            <a:r>
              <a:rPr kumimoji="1" lang="en-US" altLang="zh-CN" sz="2800" dirty="0" smtClean="0">
                <a:latin typeface="Arial Hebrew Light" charset="-79"/>
                <a:ea typeface="Arial Hebrew Light" charset="-79"/>
                <a:cs typeface="Arial Hebrew Light" charset="-79"/>
              </a:rPr>
              <a:t>(P442, para2)</a:t>
            </a:r>
          </a:p>
        </p:txBody>
      </p:sp>
    </p:spTree>
    <p:extLst>
      <p:ext uri="{BB962C8B-B14F-4D97-AF65-F5344CB8AC3E}">
        <p14:creationId xmlns:p14="http://schemas.microsoft.com/office/powerpoint/2010/main" val="15633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623</Words>
  <Application>Microsoft Macintosh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 Hebrew Light</vt:lpstr>
      <vt:lpstr>DengXian</vt:lpstr>
      <vt:lpstr>DengXian Light</vt:lpstr>
      <vt:lpstr>Arial</vt:lpstr>
      <vt:lpstr>Office 主题</vt:lpstr>
      <vt:lpstr>Historical Analysis  </vt:lpstr>
      <vt:lpstr>Outline</vt:lpstr>
      <vt:lpstr>Introduction</vt:lpstr>
      <vt:lpstr>Introduction</vt:lpstr>
      <vt:lpstr>Establishing parameters: through case study</vt:lpstr>
      <vt:lpstr>Establishing parameters</vt:lpstr>
      <vt:lpstr>Sources of Data</vt:lpstr>
      <vt:lpstr>Data collecting</vt:lpstr>
      <vt:lpstr>Analyzing Data: Contextualization</vt:lpstr>
      <vt:lpstr>Analyzing Data: Discourse Analysis</vt:lpstr>
      <vt:lpstr>Analyzing Data: Contextualization</vt:lpstr>
      <vt:lpstr>Analyzing Data: Discourse Analysis</vt:lpstr>
      <vt:lpstr>Discourse Analysis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“Case Selection and Discourse Analysis”  </dc:title>
  <dc:creator>17010079@bfsu.edu.cn</dc:creator>
  <cp:lastModifiedBy>17010079@bfsu.edu.cn</cp:lastModifiedBy>
  <cp:revision>23</cp:revision>
  <dcterms:created xsi:type="dcterms:W3CDTF">2019-05-16T16:49:13Z</dcterms:created>
  <dcterms:modified xsi:type="dcterms:W3CDTF">2019-05-23T23:21:39Z</dcterms:modified>
</cp:coreProperties>
</file>