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5"/>
  </p:notesMasterIdLst>
  <p:sldIdLst>
    <p:sldId id="256" r:id="rId2"/>
    <p:sldId id="313" r:id="rId3"/>
    <p:sldId id="314" r:id="rId4"/>
    <p:sldId id="315" r:id="rId5"/>
    <p:sldId id="257" r:id="rId6"/>
    <p:sldId id="258" r:id="rId7"/>
    <p:sldId id="265" r:id="rId8"/>
    <p:sldId id="317" r:id="rId9"/>
    <p:sldId id="264" r:id="rId10"/>
    <p:sldId id="316" r:id="rId11"/>
    <p:sldId id="318" r:id="rId12"/>
    <p:sldId id="320" r:id="rId13"/>
    <p:sldId id="319" r:id="rId14"/>
    <p:sldId id="326" r:id="rId15"/>
    <p:sldId id="327" r:id="rId16"/>
    <p:sldId id="321" r:id="rId17"/>
    <p:sldId id="322" r:id="rId18"/>
    <p:sldId id="323" r:id="rId19"/>
    <p:sldId id="324" r:id="rId20"/>
    <p:sldId id="325" r:id="rId21"/>
    <p:sldId id="266" r:id="rId22"/>
    <p:sldId id="292" r:id="rId23"/>
    <p:sldId id="291" r:id="rId24"/>
  </p:sldIdLst>
  <p:sldSz cx="9144000" cy="5143500" type="screen16x9"/>
  <p:notesSz cx="6858000" cy="9144000"/>
  <p:embeddedFontLst>
    <p:embeddedFont>
      <p:font typeface="DengXian" panose="02010600030101010101" pitchFamily="2" charset="-122"/>
      <p:regular r:id="rId26"/>
      <p:bold r:id="rId27"/>
    </p:embeddedFont>
    <p:embeddedFont>
      <p:font typeface="Cabin" pitchFamily="2" charset="0"/>
      <p:regular r:id="rId28"/>
      <p:bold r:id="rId29"/>
      <p:italic r:id="rId30"/>
      <p:boldItalic r:id="rId31"/>
    </p:embeddedFont>
    <p:embeddedFont>
      <p:font typeface="Fira Sans" panose="020B0503050000020004" pitchFamily="34" charset="0"/>
      <p:regular r:id="rId32"/>
      <p:bold r:id="rId33"/>
      <p:italic r:id="rId34"/>
      <p:boldItalic r:id="rId35"/>
    </p:embeddedFont>
    <p:embeddedFont>
      <p:font typeface="Open Sans" panose="020B0606030504020204" pitchFamily="34" charset="0"/>
      <p:regular r:id="rId36"/>
      <p:bold r:id="rId37"/>
      <p:italic r:id="rId38"/>
    </p:embeddedFont>
    <p:embeddedFont>
      <p:font typeface="Roboto Condensed Light" panose="02000000000000000000" pitchFamily="2"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16303-E45C-4D74-B468-25E32DFF1C80}">
  <a:tblStyle styleId="{EB016303-E45C-4D74-B468-25E32DFF1C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9"/>
    <p:restoredTop sz="94682"/>
  </p:normalViewPr>
  <p:slideViewPr>
    <p:cSldViewPr snapToGrid="0" snapToObjects="1">
      <p:cViewPr>
        <p:scale>
          <a:sx n="99" d="100"/>
          <a:sy n="99" d="100"/>
        </p:scale>
        <p:origin x="-2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Residence of Female Operatives in Hamilton Company in 1836</a:t>
            </a:r>
            <a:endParaRPr lang="zh-CN"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506-EA4E-9DCC-C481C66BCF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506-EA4E-9DCC-C481C66BCF5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506-EA4E-9DCC-C481C66BCF5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506-EA4E-9DCC-C481C66BCF5A}"/>
              </c:ext>
            </c:extLst>
          </c:dPt>
          <c:dLbls>
            <c:delete val="1"/>
          </c:dLbls>
          <c:cat>
            <c:multiLvlStrRef>
              <c:f>Sheet1!$B$11:$C$14</c:f>
              <c:multiLvlStrCache>
                <c:ptCount val="4"/>
                <c:lvl>
                  <c:pt idx="0">
                    <c:v>proportion</c:v>
                  </c:pt>
                  <c:pt idx="1">
                    <c:v>less than 3/4</c:v>
                  </c:pt>
                  <c:pt idx="2">
                    <c:v>around 1/4</c:v>
                  </c:pt>
                  <c:pt idx="3">
                    <c:v>only 1/9</c:v>
                  </c:pt>
                </c:lvl>
                <c:lvl>
                  <c:pt idx="0">
                    <c:v>residence of female operatives</c:v>
                  </c:pt>
                  <c:pt idx="1">
                    <c:v>in company boarding houses</c:v>
                  </c:pt>
                  <c:pt idx="2">
                    <c:v>in private housing</c:v>
                  </c:pt>
                  <c:pt idx="3">
                    <c:v>at home with families</c:v>
                  </c:pt>
                </c:lvl>
              </c:multiLvlStrCache>
            </c:multiLvlStrRef>
          </c:cat>
          <c:val>
            <c:numRef>
              <c:f>Sheet1!$D$11:$D$14</c:f>
              <c:numCache>
                <c:formatCode>General</c:formatCode>
                <c:ptCount val="4"/>
                <c:pt idx="1">
                  <c:v>0.75</c:v>
                </c:pt>
                <c:pt idx="2">
                  <c:v>0.25</c:v>
                </c:pt>
                <c:pt idx="3">
                  <c:v>0.1111111111111111</c:v>
                </c:pt>
              </c:numCache>
            </c:numRef>
          </c:val>
          <c:extLst>
            <c:ext xmlns:c16="http://schemas.microsoft.com/office/drawing/2014/chart" uri="{C3380CC4-5D6E-409C-BE32-E72D297353CC}">
              <c16:uniqueId val="{00000008-0506-EA4E-9DCC-C481C66BCF5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b="0" i="0" u="none" strike="noStrike" baseline="0" dirty="0">
                <a:effectLst/>
              </a:rPr>
              <a:t>Proportion of protestors among female operatives resided in different places, in a 1836 turnout</a:t>
            </a:r>
            <a:r>
              <a:rPr lang="en-US" altLang="zh-CN" sz="2000" b="0" i="0" u="none" strike="noStrike" baseline="0" dirty="0"/>
              <a:t> </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percentStacked"/>
        <c:varyColors val="0"/>
        <c:ser>
          <c:idx val="0"/>
          <c:order val="0"/>
          <c:tx>
            <c:strRef>
              <c:f>Sheet1!$B$52</c:f>
              <c:strCache>
                <c:ptCount val="1"/>
                <c:pt idx="0">
                  <c:v>in boarding houses</c:v>
                </c:pt>
              </c:strCache>
            </c:strRef>
          </c:tx>
          <c:spPr>
            <a:solidFill>
              <a:schemeClr val="accent2"/>
            </a:solidFill>
            <a:ln>
              <a:noFill/>
            </a:ln>
            <a:effectLst/>
          </c:spPr>
          <c:invertIfNegative val="0"/>
          <c:cat>
            <c:strRef>
              <c:f>Sheet1!$C$51:$D$51</c:f>
              <c:strCache>
                <c:ptCount val="2"/>
                <c:pt idx="0">
                  <c:v>stroke</c:v>
                </c:pt>
                <c:pt idx="1">
                  <c:v>didn't strike</c:v>
                </c:pt>
              </c:strCache>
            </c:strRef>
          </c:cat>
          <c:val>
            <c:numRef>
              <c:f>Sheet1!$C$52:$D$52</c:f>
              <c:numCache>
                <c:formatCode>0%</c:formatCode>
                <c:ptCount val="2"/>
                <c:pt idx="0">
                  <c:v>0.28000000000000003</c:v>
                </c:pt>
                <c:pt idx="1">
                  <c:v>0.72</c:v>
                </c:pt>
              </c:numCache>
            </c:numRef>
          </c:val>
          <c:extLst>
            <c:ext xmlns:c16="http://schemas.microsoft.com/office/drawing/2014/chart" uri="{C3380CC4-5D6E-409C-BE32-E72D297353CC}">
              <c16:uniqueId val="{00000000-C8EF-1F47-8CDC-862D93927F6C}"/>
            </c:ext>
          </c:extLst>
        </c:ser>
        <c:ser>
          <c:idx val="1"/>
          <c:order val="1"/>
          <c:tx>
            <c:strRef>
              <c:f>Sheet1!$B$53</c:f>
              <c:strCache>
                <c:ptCount val="1"/>
                <c:pt idx="0">
                  <c:v>at home</c:v>
                </c:pt>
              </c:strCache>
            </c:strRef>
          </c:tx>
          <c:spPr>
            <a:solidFill>
              <a:schemeClr val="accent4"/>
            </a:solidFill>
            <a:ln>
              <a:noFill/>
            </a:ln>
            <a:effectLst/>
          </c:spPr>
          <c:invertIfNegative val="0"/>
          <c:cat>
            <c:strRef>
              <c:f>Sheet1!$C$51:$D$51</c:f>
              <c:strCache>
                <c:ptCount val="2"/>
                <c:pt idx="0">
                  <c:v>stroke</c:v>
                </c:pt>
                <c:pt idx="1">
                  <c:v>didn't strike</c:v>
                </c:pt>
              </c:strCache>
            </c:strRef>
          </c:cat>
          <c:val>
            <c:numRef>
              <c:f>Sheet1!$C$53:$D$53</c:f>
              <c:numCache>
                <c:formatCode>0%</c:formatCode>
                <c:ptCount val="2"/>
                <c:pt idx="0">
                  <c:v>0.12</c:v>
                </c:pt>
                <c:pt idx="1">
                  <c:v>0.88</c:v>
                </c:pt>
              </c:numCache>
            </c:numRef>
          </c:val>
          <c:extLst>
            <c:ext xmlns:c16="http://schemas.microsoft.com/office/drawing/2014/chart" uri="{C3380CC4-5D6E-409C-BE32-E72D297353CC}">
              <c16:uniqueId val="{00000001-C8EF-1F47-8CDC-862D93927F6C}"/>
            </c:ext>
          </c:extLst>
        </c:ser>
        <c:dLbls>
          <c:showLegendKey val="0"/>
          <c:showVal val="0"/>
          <c:showCatName val="0"/>
          <c:showSerName val="0"/>
          <c:showPercent val="0"/>
          <c:showBubbleSize val="0"/>
        </c:dLbls>
        <c:gapWidth val="150"/>
        <c:overlap val="100"/>
        <c:axId val="63128576"/>
        <c:axId val="63129808"/>
      </c:barChart>
      <c:catAx>
        <c:axId val="63128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63129808"/>
        <c:crosses val="autoZero"/>
        <c:auto val="1"/>
        <c:lblAlgn val="ctr"/>
        <c:lblOffset val="100"/>
        <c:noMultiLvlLbl val="0"/>
      </c:catAx>
      <c:valAx>
        <c:axId val="631298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6312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644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47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6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177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91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59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64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50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262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94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d4ccffdb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d4ccffdb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99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8524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d4ccffdb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d4ccffdb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ba696f49d9_0_18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ba696f49d9_0_18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bdafbce7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bdafbce7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d4ccffdb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d4ccffdb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31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d4ccffdb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d4ccffdb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10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d4ccffdb6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d4ccffdb6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d2d816dfd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d2d816dfd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d4ccffd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d4ccffd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99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d4ccff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d4cc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128000" y="0"/>
            <a:ext cx="19086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128000" cy="5143500"/>
          </a:xfrm>
          <a:prstGeom prst="rect">
            <a:avLst/>
          </a:prstGeom>
          <a:solidFill>
            <a:srgbClr val="40DADA">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54423" y="4501125"/>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4423" y="546350"/>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947800" y="963463"/>
            <a:ext cx="4831800" cy="2478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400" b="1">
                <a:latin typeface="Fira Sans"/>
                <a:ea typeface="Fira Sans"/>
                <a:cs typeface="Fira Sans"/>
                <a:sym typeface="Fira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947800" y="3442375"/>
            <a:ext cx="2314800" cy="73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Cabin"/>
                <a:ea typeface="Cabin"/>
                <a:cs typeface="Cabin"/>
                <a:sym typeface="Cab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24">
    <p:bg>
      <p:bgPr>
        <a:blipFill>
          <a:blip r:embed="rId2">
            <a:alphaModFix/>
          </a:blip>
          <a:stretch>
            <a:fillRect/>
          </a:stretch>
        </a:blipFill>
        <a:effectLst/>
      </p:bgPr>
    </p:bg>
    <p:spTree>
      <p:nvGrpSpPr>
        <p:cNvPr id="1" name="Shape 207"/>
        <p:cNvGrpSpPr/>
        <p:nvPr/>
      </p:nvGrpSpPr>
      <p:grpSpPr>
        <a:xfrm>
          <a:off x="0" y="0"/>
          <a:ext cx="0" cy="0"/>
          <a:chOff x="0" y="0"/>
          <a:chExt cx="0" cy="0"/>
        </a:xfrm>
      </p:grpSpPr>
      <p:sp>
        <p:nvSpPr>
          <p:cNvPr id="208" name="Google Shape;208;p32"/>
          <p:cNvSpPr/>
          <p:nvPr/>
        </p:nvSpPr>
        <p:spPr>
          <a:xfrm>
            <a:off x="3107400" y="-10275"/>
            <a:ext cx="19086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5016000" y="-10275"/>
            <a:ext cx="4128000" cy="5143500"/>
          </a:xfrm>
          <a:prstGeom prst="rect">
            <a:avLst/>
          </a:prstGeom>
          <a:solidFill>
            <a:srgbClr val="93C47D">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txBox="1">
            <a:spLocks noGrp="1"/>
          </p:cNvSpPr>
          <p:nvPr>
            <p:ph type="title"/>
          </p:nvPr>
        </p:nvSpPr>
        <p:spPr>
          <a:xfrm>
            <a:off x="4124150" y="710648"/>
            <a:ext cx="3942300" cy="11436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7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1" name="Google Shape;211;p32"/>
          <p:cNvSpPr txBox="1"/>
          <p:nvPr/>
        </p:nvSpPr>
        <p:spPr>
          <a:xfrm>
            <a:off x="5016000" y="3016825"/>
            <a:ext cx="30504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rgbClr val="000000"/>
                </a:solidFill>
                <a:latin typeface="Cabin"/>
                <a:ea typeface="Cabin"/>
                <a:cs typeface="Cabin"/>
                <a:sym typeface="Cabin"/>
              </a:rPr>
              <a:t>CREDITS: This presentation template was created by </a:t>
            </a:r>
            <a:r>
              <a:rPr lang="en" sz="1200" b="1">
                <a:solidFill>
                  <a:srgbClr val="000000"/>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Slidesgo</a:t>
            </a:r>
            <a:r>
              <a:rPr lang="en" sz="1200">
                <a:solidFill>
                  <a:srgbClr val="000000"/>
                </a:solidFill>
                <a:latin typeface="Cabin"/>
                <a:ea typeface="Cabin"/>
                <a:cs typeface="Cabin"/>
                <a:sym typeface="Cabin"/>
              </a:rPr>
              <a:t>, including icons by </a:t>
            </a:r>
            <a:r>
              <a:rPr lang="en" sz="1200" b="1">
                <a:solidFill>
                  <a:srgbClr val="000000"/>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Flaticon</a:t>
            </a:r>
            <a:r>
              <a:rPr lang="en" sz="1200">
                <a:solidFill>
                  <a:srgbClr val="000000"/>
                </a:solidFill>
                <a:latin typeface="Cabin"/>
                <a:ea typeface="Cabin"/>
                <a:cs typeface="Cabin"/>
                <a:sym typeface="Cabin"/>
              </a:rPr>
              <a:t>, infographics &amp; images by </a:t>
            </a:r>
            <a:r>
              <a:rPr lang="en" sz="1200" b="1">
                <a:solidFill>
                  <a:srgbClr val="000000"/>
                </a:solidFill>
                <a:uFill>
                  <a:noFill/>
                </a:uFill>
                <a:latin typeface="Cabin"/>
                <a:ea typeface="Cabin"/>
                <a:cs typeface="Cabin"/>
                <a:sym typeface="Cabin"/>
                <a:hlinkClick r:id="rId5">
                  <a:extLst>
                    <a:ext uri="{A12FA001-AC4F-418D-AE19-62706E023703}">
                      <ahyp:hlinkClr xmlns:ahyp="http://schemas.microsoft.com/office/drawing/2018/hyperlinkcolor" val="tx"/>
                    </a:ext>
                  </a:extLst>
                </a:hlinkClick>
              </a:rPr>
              <a:t>Freepik</a:t>
            </a:r>
            <a:r>
              <a:rPr lang="en" sz="1200">
                <a:solidFill>
                  <a:srgbClr val="000000"/>
                </a:solidFill>
                <a:latin typeface="Cabin"/>
                <a:ea typeface="Cabin"/>
                <a:cs typeface="Cabin"/>
                <a:sym typeface="Cabin"/>
              </a:rPr>
              <a:t> </a:t>
            </a:r>
            <a:endParaRPr sz="1200">
              <a:solidFill>
                <a:srgbClr val="000000"/>
              </a:solidFill>
              <a:latin typeface="Cabin"/>
              <a:ea typeface="Cabin"/>
              <a:cs typeface="Cabin"/>
              <a:sym typeface="Cabin"/>
            </a:endParaRPr>
          </a:p>
        </p:txBody>
      </p:sp>
      <p:sp>
        <p:nvSpPr>
          <p:cNvPr id="212" name="Google Shape;212;p32"/>
          <p:cNvSpPr txBox="1">
            <a:spLocks noGrp="1"/>
          </p:cNvSpPr>
          <p:nvPr>
            <p:ph type="subTitle" idx="1"/>
          </p:nvPr>
        </p:nvSpPr>
        <p:spPr>
          <a:xfrm>
            <a:off x="3870475" y="2006650"/>
            <a:ext cx="4196100" cy="9573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9">
    <p:bg>
      <p:bgPr>
        <a:blipFill>
          <a:blip r:embed="rId2">
            <a:alphaModFix/>
          </a:blip>
          <a:stretch>
            <a:fillRect/>
          </a:stretch>
        </a:blip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0">
    <p:bg>
      <p:bgPr>
        <a:blipFill>
          <a:blip r:embed="rId2">
            <a:alphaModFix/>
          </a:blip>
          <a:stretch>
            <a:fillRect/>
          </a:stretch>
        </a:blipFill>
        <a:effectLst/>
      </p:bgPr>
    </p:bg>
    <p:spTree>
      <p:nvGrpSpPr>
        <p:cNvPr id="1" name="Shape 214"/>
        <p:cNvGrpSpPr/>
        <p:nvPr/>
      </p:nvGrpSpPr>
      <p:grpSpPr>
        <a:xfrm>
          <a:off x="0" y="0"/>
          <a:ext cx="0" cy="0"/>
          <a:chOff x="0" y="0"/>
          <a:chExt cx="0" cy="0"/>
        </a:xfrm>
      </p:grpSpPr>
      <p:sp>
        <p:nvSpPr>
          <p:cNvPr id="215" name="Google Shape;215;p34"/>
          <p:cNvSpPr/>
          <p:nvPr/>
        </p:nvSpPr>
        <p:spPr>
          <a:xfrm>
            <a:off x="-13200" y="0"/>
            <a:ext cx="4128000" cy="5143500"/>
          </a:xfrm>
          <a:prstGeom prst="rect">
            <a:avLst/>
          </a:prstGeom>
          <a:solidFill>
            <a:srgbClr val="93C47D">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21">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35"/>
          <p:cNvSpPr/>
          <p:nvPr/>
        </p:nvSpPr>
        <p:spPr>
          <a:xfrm>
            <a:off x="2271425" y="0"/>
            <a:ext cx="46608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2">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36"/>
          <p:cNvSpPr/>
          <p:nvPr/>
        </p:nvSpPr>
        <p:spPr>
          <a:xfrm>
            <a:off x="5012750" y="0"/>
            <a:ext cx="4128000" cy="5143500"/>
          </a:xfrm>
          <a:prstGeom prst="rect">
            <a:avLst/>
          </a:prstGeom>
          <a:solidFill>
            <a:srgbClr val="40DADA">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p:nvPr/>
        </p:nvSpPr>
        <p:spPr>
          <a:xfrm>
            <a:off x="0" y="0"/>
            <a:ext cx="41280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54575" y="1152475"/>
            <a:ext cx="7284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8C353C"/>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5" name="Google Shape;25;p4"/>
          <p:cNvSpPr txBox="1">
            <a:spLocks noGrp="1"/>
          </p:cNvSpPr>
          <p:nvPr>
            <p:ph type="title"/>
          </p:nvPr>
        </p:nvSpPr>
        <p:spPr>
          <a:xfrm>
            <a:off x="954575" y="448056"/>
            <a:ext cx="7284900" cy="69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5"/>
          <p:cNvSpPr/>
          <p:nvPr/>
        </p:nvSpPr>
        <p:spPr>
          <a:xfrm>
            <a:off x="4583100" y="1733375"/>
            <a:ext cx="4560900" cy="1945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1733375"/>
            <a:ext cx="4583100" cy="1945500"/>
          </a:xfrm>
          <a:prstGeom prst="rect">
            <a:avLst/>
          </a:prstGeom>
          <a:solidFill>
            <a:srgbClr val="40DADA">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3238198" y="450236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body" idx="1"/>
          </p:nvPr>
        </p:nvSpPr>
        <p:spPr>
          <a:xfrm>
            <a:off x="1734600" y="2483025"/>
            <a:ext cx="2295000" cy="1094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body" idx="2"/>
          </p:nvPr>
        </p:nvSpPr>
        <p:spPr>
          <a:xfrm>
            <a:off x="5111050" y="2483025"/>
            <a:ext cx="2298300" cy="1094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subTitle" idx="3"/>
          </p:nvPr>
        </p:nvSpPr>
        <p:spPr>
          <a:xfrm>
            <a:off x="1734600" y="1986050"/>
            <a:ext cx="2292000" cy="4923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Fira Sans"/>
              <a:buNone/>
              <a:defRPr sz="2200" b="1">
                <a:latin typeface="Fira Sans"/>
                <a:ea typeface="Fira Sans"/>
                <a:cs typeface="Fira Sans"/>
                <a:sym typeface="Fir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5111050" y="1986050"/>
            <a:ext cx="2295000" cy="49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Fira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p:nvPr/>
        </p:nvSpPr>
        <p:spPr>
          <a:xfrm>
            <a:off x="2120850" y="0"/>
            <a:ext cx="49023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3238198" y="548638"/>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3238198" y="4498838"/>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title"/>
          </p:nvPr>
        </p:nvSpPr>
        <p:spPr>
          <a:xfrm>
            <a:off x="1388100" y="948900"/>
            <a:ext cx="6367800" cy="32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0"/>
          <p:cNvSpPr/>
          <p:nvPr/>
        </p:nvSpPr>
        <p:spPr>
          <a:xfrm>
            <a:off x="-13200" y="0"/>
            <a:ext cx="4128000" cy="3788400"/>
          </a:xfrm>
          <a:prstGeom prst="rect">
            <a:avLst/>
          </a:prstGeom>
          <a:solidFill>
            <a:srgbClr val="93C47D">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a:off x="1054423" y="546350"/>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982575" y="1140250"/>
            <a:ext cx="2667600" cy="1855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3"/>
          <p:cNvSpPr/>
          <p:nvPr/>
        </p:nvSpPr>
        <p:spPr>
          <a:xfrm>
            <a:off x="5016000" y="0"/>
            <a:ext cx="4128000" cy="5143500"/>
          </a:xfrm>
          <a:prstGeom prst="rect">
            <a:avLst/>
          </a:prstGeom>
          <a:solidFill>
            <a:srgbClr val="93C47D">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p:nvPr>
        </p:nvSpPr>
        <p:spPr>
          <a:xfrm>
            <a:off x="776800" y="445025"/>
            <a:ext cx="76167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67" name="Google Shape;67;p13"/>
          <p:cNvSpPr txBox="1">
            <a:spLocks noGrp="1"/>
          </p:cNvSpPr>
          <p:nvPr>
            <p:ph type="subTitle" idx="1"/>
          </p:nvPr>
        </p:nvSpPr>
        <p:spPr>
          <a:xfrm>
            <a:off x="727775" y="1255525"/>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294015" y="1255500"/>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7775" y="2976613"/>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294495" y="2976608"/>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5"/>
          </p:nvPr>
        </p:nvSpPr>
        <p:spPr>
          <a:xfrm>
            <a:off x="727775" y="2028664"/>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3"/>
          <p:cNvSpPr txBox="1">
            <a:spLocks noGrp="1"/>
          </p:cNvSpPr>
          <p:nvPr>
            <p:ph type="subTitle" idx="6"/>
          </p:nvPr>
        </p:nvSpPr>
        <p:spPr>
          <a:xfrm>
            <a:off x="3296125" y="2028650"/>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7"/>
          </p:nvPr>
        </p:nvSpPr>
        <p:spPr>
          <a:xfrm>
            <a:off x="727775" y="3752500"/>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3"/>
          <p:cNvSpPr txBox="1">
            <a:spLocks noGrp="1"/>
          </p:cNvSpPr>
          <p:nvPr>
            <p:ph type="subTitle" idx="8"/>
          </p:nvPr>
        </p:nvSpPr>
        <p:spPr>
          <a:xfrm>
            <a:off x="3296762" y="3752501"/>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2603695" y="1255525"/>
            <a:ext cx="686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13" hasCustomPrompt="1"/>
          </p:nvPr>
        </p:nvSpPr>
        <p:spPr>
          <a:xfrm>
            <a:off x="5169935" y="1255525"/>
            <a:ext cx="686100" cy="634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7" name="Google Shape;77;p13"/>
          <p:cNvSpPr txBox="1">
            <a:spLocks noGrp="1"/>
          </p:cNvSpPr>
          <p:nvPr>
            <p:ph type="title" idx="14" hasCustomPrompt="1"/>
          </p:nvPr>
        </p:nvSpPr>
        <p:spPr>
          <a:xfrm>
            <a:off x="2603948" y="2976591"/>
            <a:ext cx="686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8" name="Google Shape;78;p13"/>
          <p:cNvSpPr txBox="1">
            <a:spLocks noGrp="1"/>
          </p:cNvSpPr>
          <p:nvPr>
            <p:ph type="title" idx="15" hasCustomPrompt="1"/>
          </p:nvPr>
        </p:nvSpPr>
        <p:spPr>
          <a:xfrm>
            <a:off x="5170655" y="2976588"/>
            <a:ext cx="686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9" name="Google Shape;79;p13"/>
          <p:cNvSpPr txBox="1">
            <a:spLocks noGrp="1"/>
          </p:cNvSpPr>
          <p:nvPr>
            <p:ph type="subTitle" idx="16"/>
          </p:nvPr>
        </p:nvSpPr>
        <p:spPr>
          <a:xfrm>
            <a:off x="5860255" y="1255500"/>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5861215" y="2976599"/>
            <a:ext cx="18705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subTitle" idx="18"/>
          </p:nvPr>
        </p:nvSpPr>
        <p:spPr>
          <a:xfrm>
            <a:off x="5864475" y="2028650"/>
            <a:ext cx="18717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3"/>
          <p:cNvSpPr txBox="1">
            <a:spLocks noGrp="1"/>
          </p:cNvSpPr>
          <p:nvPr>
            <p:ph type="subTitle" idx="19"/>
          </p:nvPr>
        </p:nvSpPr>
        <p:spPr>
          <a:xfrm>
            <a:off x="5865749" y="3752500"/>
            <a:ext cx="1870500" cy="84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3"/>
          <p:cNvSpPr txBox="1">
            <a:spLocks noGrp="1"/>
          </p:cNvSpPr>
          <p:nvPr>
            <p:ph type="title" idx="20" hasCustomPrompt="1"/>
          </p:nvPr>
        </p:nvSpPr>
        <p:spPr>
          <a:xfrm>
            <a:off x="7736175" y="1255525"/>
            <a:ext cx="686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84" name="Google Shape;84;p13"/>
          <p:cNvSpPr txBox="1">
            <a:spLocks noGrp="1"/>
          </p:cNvSpPr>
          <p:nvPr>
            <p:ph type="title" idx="21" hasCustomPrompt="1"/>
          </p:nvPr>
        </p:nvSpPr>
        <p:spPr>
          <a:xfrm>
            <a:off x="7736175" y="2976588"/>
            <a:ext cx="686100" cy="63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5">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7"/>
          <p:cNvSpPr/>
          <p:nvPr/>
        </p:nvSpPr>
        <p:spPr>
          <a:xfrm>
            <a:off x="0" y="-10275"/>
            <a:ext cx="4128000" cy="5143500"/>
          </a:xfrm>
          <a:prstGeom prst="rect">
            <a:avLst/>
          </a:prstGeom>
          <a:solidFill>
            <a:srgbClr val="FFD966">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967175" y="448056"/>
            <a:ext cx="7035600" cy="67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103" name="Google Shape;103;p17"/>
          <p:cNvSpPr txBox="1">
            <a:spLocks noGrp="1"/>
          </p:cNvSpPr>
          <p:nvPr>
            <p:ph type="subTitle" idx="1"/>
          </p:nvPr>
        </p:nvSpPr>
        <p:spPr>
          <a:xfrm>
            <a:off x="967175" y="1231975"/>
            <a:ext cx="4703400" cy="347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92929"/>
              </a:buClr>
              <a:buSzPts val="1400"/>
              <a:buFont typeface="Public Sans"/>
              <a:buChar char="●"/>
              <a:defRPr sz="1600"/>
            </a:lvl1pPr>
            <a:lvl2pPr lvl="1" algn="ctr" rtl="0">
              <a:spcBef>
                <a:spcPts val="0"/>
              </a:spcBef>
              <a:spcAft>
                <a:spcPts val="0"/>
              </a:spcAft>
              <a:buClr>
                <a:srgbClr val="292929"/>
              </a:buClr>
              <a:buSzPts val="1800"/>
              <a:buFont typeface="Public Sans"/>
              <a:buChar char="○"/>
              <a:defRPr sz="1600"/>
            </a:lvl2pPr>
            <a:lvl3pPr lvl="2" algn="ctr" rtl="0">
              <a:spcBef>
                <a:spcPts val="0"/>
              </a:spcBef>
              <a:spcAft>
                <a:spcPts val="0"/>
              </a:spcAft>
              <a:buClr>
                <a:srgbClr val="292929"/>
              </a:buClr>
              <a:buSzPts val="1800"/>
              <a:buFont typeface="Public Sans"/>
              <a:buChar char="■"/>
              <a:defRPr sz="1600"/>
            </a:lvl3pPr>
            <a:lvl4pPr lvl="3" algn="ctr" rtl="0">
              <a:spcBef>
                <a:spcPts val="0"/>
              </a:spcBef>
              <a:spcAft>
                <a:spcPts val="0"/>
              </a:spcAft>
              <a:buClr>
                <a:srgbClr val="292929"/>
              </a:buClr>
              <a:buSzPts val="1800"/>
              <a:buFont typeface="Public Sans"/>
              <a:buChar char="●"/>
              <a:defRPr sz="1600"/>
            </a:lvl4pPr>
            <a:lvl5pPr lvl="4" algn="ctr" rtl="0">
              <a:spcBef>
                <a:spcPts val="0"/>
              </a:spcBef>
              <a:spcAft>
                <a:spcPts val="0"/>
              </a:spcAft>
              <a:buClr>
                <a:srgbClr val="292929"/>
              </a:buClr>
              <a:buSzPts val="1800"/>
              <a:buFont typeface="Public Sans"/>
              <a:buChar char="○"/>
              <a:defRPr sz="1600"/>
            </a:lvl5pPr>
            <a:lvl6pPr lvl="5" algn="ctr" rtl="0">
              <a:spcBef>
                <a:spcPts val="0"/>
              </a:spcBef>
              <a:spcAft>
                <a:spcPts val="0"/>
              </a:spcAft>
              <a:buClr>
                <a:srgbClr val="292929"/>
              </a:buClr>
              <a:buSzPts val="1800"/>
              <a:buFont typeface="Public Sans"/>
              <a:buChar char="■"/>
              <a:defRPr sz="1600"/>
            </a:lvl6pPr>
            <a:lvl7pPr lvl="6" algn="ctr" rtl="0">
              <a:spcBef>
                <a:spcPts val="0"/>
              </a:spcBef>
              <a:spcAft>
                <a:spcPts val="0"/>
              </a:spcAft>
              <a:buClr>
                <a:srgbClr val="292929"/>
              </a:buClr>
              <a:buSzPts val="1800"/>
              <a:buFont typeface="Public Sans"/>
              <a:buChar char="●"/>
              <a:defRPr sz="1600"/>
            </a:lvl7pPr>
            <a:lvl8pPr lvl="7" algn="ctr" rtl="0">
              <a:spcBef>
                <a:spcPts val="0"/>
              </a:spcBef>
              <a:spcAft>
                <a:spcPts val="0"/>
              </a:spcAft>
              <a:buClr>
                <a:srgbClr val="292929"/>
              </a:buClr>
              <a:buSzPts val="1800"/>
              <a:buFont typeface="Public Sans"/>
              <a:buChar char="○"/>
              <a:defRPr sz="1600"/>
            </a:lvl8pPr>
            <a:lvl9pPr lvl="8" algn="ctr" rtl="0">
              <a:spcBef>
                <a:spcPts val="0"/>
              </a:spcBef>
              <a:spcAft>
                <a:spcPts val="0"/>
              </a:spcAft>
              <a:buClr>
                <a:srgbClr val="292929"/>
              </a:buClr>
              <a:buSzPts val="1800"/>
              <a:buFont typeface="Public Sans"/>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blipFill>
          <a:blip r:embed="rId2">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9"/>
          <p:cNvSpPr/>
          <p:nvPr/>
        </p:nvSpPr>
        <p:spPr>
          <a:xfrm>
            <a:off x="0" y="0"/>
            <a:ext cx="7184700" cy="5143500"/>
          </a:xfrm>
          <a:prstGeom prst="rect">
            <a:avLst/>
          </a:prstGeom>
          <a:solidFill>
            <a:srgbClr val="93C47D">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170" name="Google Shape;170;p29"/>
          <p:cNvSpPr txBox="1">
            <a:spLocks noGrp="1"/>
          </p:cNvSpPr>
          <p:nvPr>
            <p:ph type="subTitle" idx="1"/>
          </p:nvPr>
        </p:nvSpPr>
        <p:spPr>
          <a:xfrm>
            <a:off x="968625" y="1357900"/>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9"/>
          <p:cNvSpPr txBox="1">
            <a:spLocks noGrp="1"/>
          </p:cNvSpPr>
          <p:nvPr>
            <p:ph type="subTitle" idx="2"/>
          </p:nvPr>
        </p:nvSpPr>
        <p:spPr>
          <a:xfrm>
            <a:off x="3395375" y="1357900"/>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9"/>
          <p:cNvSpPr txBox="1">
            <a:spLocks noGrp="1"/>
          </p:cNvSpPr>
          <p:nvPr>
            <p:ph type="subTitle" idx="3"/>
          </p:nvPr>
        </p:nvSpPr>
        <p:spPr>
          <a:xfrm>
            <a:off x="968625" y="1827301"/>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9"/>
          <p:cNvSpPr txBox="1">
            <a:spLocks noGrp="1"/>
          </p:cNvSpPr>
          <p:nvPr>
            <p:ph type="subTitle" idx="4"/>
          </p:nvPr>
        </p:nvSpPr>
        <p:spPr>
          <a:xfrm>
            <a:off x="3395375" y="1827301"/>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4" name="Google Shape;174;p29"/>
          <p:cNvSpPr txBox="1">
            <a:spLocks noGrp="1"/>
          </p:cNvSpPr>
          <p:nvPr>
            <p:ph type="subTitle" idx="5"/>
          </p:nvPr>
        </p:nvSpPr>
        <p:spPr>
          <a:xfrm>
            <a:off x="968625" y="2752225"/>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9"/>
          <p:cNvSpPr txBox="1">
            <a:spLocks noGrp="1"/>
          </p:cNvSpPr>
          <p:nvPr>
            <p:ph type="subTitle" idx="6"/>
          </p:nvPr>
        </p:nvSpPr>
        <p:spPr>
          <a:xfrm>
            <a:off x="3395375" y="2752225"/>
            <a:ext cx="2103600" cy="4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Open Sans"/>
              <a:buNone/>
              <a:defRPr sz="2200" b="1">
                <a:latin typeface="Fira Sans"/>
                <a:ea typeface="Fira Sans"/>
                <a:cs typeface="Fira Sans"/>
                <a:sym typeface="Fira San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6" name="Google Shape;176;p29"/>
          <p:cNvSpPr txBox="1">
            <a:spLocks noGrp="1"/>
          </p:cNvSpPr>
          <p:nvPr>
            <p:ph type="subTitle" idx="7"/>
          </p:nvPr>
        </p:nvSpPr>
        <p:spPr>
          <a:xfrm>
            <a:off x="968625" y="3221626"/>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9"/>
          <p:cNvSpPr txBox="1">
            <a:spLocks noGrp="1"/>
          </p:cNvSpPr>
          <p:nvPr>
            <p:ph type="subTitle" idx="8"/>
          </p:nvPr>
        </p:nvSpPr>
        <p:spPr>
          <a:xfrm>
            <a:off x="3395375" y="3221626"/>
            <a:ext cx="21036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8" name="Google Shape;178;p29"/>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6" r:id="rId5"/>
    <p:sldLayoutId id="2147483658" r:id="rId6"/>
    <p:sldLayoutId id="2147483659" r:id="rId7"/>
    <p:sldLayoutId id="2147483663" r:id="rId8"/>
    <p:sldLayoutId id="2147483675" r:id="rId9"/>
    <p:sldLayoutId id="2147483678" r:id="rId10"/>
    <p:sldLayoutId id="2147483679" r:id="rId11"/>
    <p:sldLayoutId id="2147483680" r:id="rId12"/>
    <p:sldLayoutId id="2147483681" r:id="rId13"/>
    <p:sldLayoutId id="214748368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39"/>
          <p:cNvSpPr txBox="1">
            <a:spLocks noGrp="1"/>
          </p:cNvSpPr>
          <p:nvPr>
            <p:ph type="ctrTitle"/>
          </p:nvPr>
        </p:nvSpPr>
        <p:spPr>
          <a:xfrm>
            <a:off x="947799" y="817735"/>
            <a:ext cx="7599852" cy="247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A CLOSE-KNIT COMMUNITY</a:t>
            </a:r>
            <a:br>
              <a:rPr lang="en" sz="4800" dirty="0"/>
            </a:br>
            <a:r>
              <a:rPr lang="en" sz="4800" dirty="0"/>
              <a:t>AMONG FEMALE MILL OPERATIVES</a:t>
            </a:r>
            <a:endParaRPr sz="4800" dirty="0"/>
          </a:p>
        </p:txBody>
      </p:sp>
      <p:sp>
        <p:nvSpPr>
          <p:cNvPr id="229" name="Google Shape;229;p39"/>
          <p:cNvSpPr txBox="1">
            <a:spLocks noGrp="1"/>
          </p:cNvSpPr>
          <p:nvPr>
            <p:ph type="subTitle" idx="1"/>
          </p:nvPr>
        </p:nvSpPr>
        <p:spPr>
          <a:xfrm>
            <a:off x="947798" y="3442375"/>
            <a:ext cx="7599851" cy="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Dublin’s “Women, Work, and the Family: Female Operatives in the Lowell Mills”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p>
            <a:pPr lvl="0"/>
            <a:r>
              <a:rPr lang="en-US" altLang="zh-CN" dirty="0"/>
              <a:t>Q1: How the community was formed</a:t>
            </a:r>
            <a:endParaRPr dirty="0"/>
          </a:p>
        </p:txBody>
      </p:sp>
      <p:sp>
        <p:nvSpPr>
          <p:cNvPr id="306" name="Google Shape;306;p48"/>
          <p:cNvSpPr txBox="1">
            <a:spLocks noGrp="1"/>
          </p:cNvSpPr>
          <p:nvPr>
            <p:ph type="subTitle" idx="1"/>
          </p:nvPr>
        </p:nvSpPr>
        <p:spPr>
          <a:xfrm>
            <a:off x="968624" y="1357899"/>
            <a:ext cx="8073775"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Mutual dependence</a:t>
            </a:r>
          </a:p>
          <a:p>
            <a:pPr marL="342900" lvl="0" algn="l" rtl="0">
              <a:spcBef>
                <a:spcPts val="0"/>
              </a:spcBef>
              <a:spcAft>
                <a:spcPts val="1200"/>
              </a:spcAft>
              <a:buFont typeface="Wingdings" pitchFamily="2" charset="2"/>
              <a:buChar char="n"/>
            </a:pPr>
            <a:r>
              <a:rPr lang="en" dirty="0"/>
              <a:t>Separated from families</a:t>
            </a:r>
          </a:p>
          <a:p>
            <a:pPr marL="800100" lvl="1" algn="l">
              <a:spcAft>
                <a:spcPts val="1200"/>
              </a:spcAft>
              <a:buFont typeface="Wingdings" pitchFamily="2" charset="2"/>
              <a:buChar char="n"/>
            </a:pPr>
            <a:r>
              <a:rPr lang="en" sz="2000" dirty="0"/>
              <a:t>The absence of significant numbers of workers living in families contributed to the importance of the operative peer group.</a:t>
            </a:r>
          </a:p>
          <a:p>
            <a:pPr marL="342900" lvl="0" algn="l" rtl="0">
              <a:spcBef>
                <a:spcPts val="0"/>
              </a:spcBef>
              <a:spcAft>
                <a:spcPts val="1200"/>
              </a:spcAft>
              <a:buFont typeface="Wingdings" pitchFamily="2" charset="2"/>
              <a:buChar char="n"/>
            </a:pPr>
            <a:r>
              <a:rPr lang="en" dirty="0"/>
              <a:t>Isolated from men</a:t>
            </a:r>
            <a:endParaRPr dirty="0"/>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8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p>
            <a:pPr lvl="0"/>
            <a:r>
              <a:rPr lang="en-US" altLang="zh-CN" dirty="0"/>
              <a:t>Q1: How the community was formed</a:t>
            </a:r>
            <a:endParaRPr dirty="0"/>
          </a:p>
        </p:txBody>
      </p:sp>
      <p:sp>
        <p:nvSpPr>
          <p:cNvPr id="306" name="Google Shape;306;p48"/>
          <p:cNvSpPr txBox="1">
            <a:spLocks noGrp="1"/>
          </p:cNvSpPr>
          <p:nvPr>
            <p:ph type="subTitle" idx="1"/>
          </p:nvPr>
        </p:nvSpPr>
        <p:spPr>
          <a:xfrm>
            <a:off x="968624" y="1357899"/>
            <a:ext cx="8073775"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Mutual dependence</a:t>
            </a:r>
          </a:p>
          <a:p>
            <a:pPr marL="342900" lvl="0" algn="l" rtl="0">
              <a:spcBef>
                <a:spcPts val="0"/>
              </a:spcBef>
              <a:spcAft>
                <a:spcPts val="1200"/>
              </a:spcAft>
              <a:buFont typeface="Wingdings" pitchFamily="2" charset="2"/>
              <a:buChar char="n"/>
            </a:pPr>
            <a:r>
              <a:rPr lang="en" dirty="0"/>
              <a:t>Separated from families</a:t>
            </a:r>
          </a:p>
          <a:p>
            <a:pPr marL="342900" lvl="0" algn="l" rtl="0">
              <a:spcBef>
                <a:spcPts val="0"/>
              </a:spcBef>
              <a:spcAft>
                <a:spcPts val="1200"/>
              </a:spcAft>
              <a:buFont typeface="Wingdings" pitchFamily="2" charset="2"/>
              <a:buChar char="n"/>
            </a:pPr>
            <a:r>
              <a:rPr lang="en" dirty="0"/>
              <a:t>Isolated from men</a:t>
            </a:r>
          </a:p>
          <a:p>
            <a:pPr marL="800100" lvl="1" algn="l">
              <a:spcAft>
                <a:spcPts val="1200"/>
              </a:spcAft>
              <a:buFont typeface="Wingdings" pitchFamily="2" charset="2"/>
              <a:buChar char="n"/>
            </a:pPr>
            <a:r>
              <a:rPr lang="en-US" sz="2000" dirty="0"/>
              <a:t>A</a:t>
            </a:r>
            <a:r>
              <a:rPr lang="en" sz="2000" dirty="0"/>
              <a:t> typical workroom: 2 male supervisors, 80 female operatives, children</a:t>
            </a:r>
          </a:p>
          <a:p>
            <a:pPr marL="800100" lvl="1" algn="l">
              <a:spcAft>
                <a:spcPts val="1200"/>
              </a:spcAft>
              <a:buFont typeface="Wingdings" pitchFamily="2" charset="2"/>
              <a:buChar char="n"/>
            </a:pPr>
            <a:r>
              <a:rPr lang="en" sz="2000" dirty="0"/>
              <a:t>Patterns of residence: company tenements, all-male/all-female boarding houses</a:t>
            </a:r>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562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p>
            <a:pPr lvl="0"/>
            <a:r>
              <a:rPr lang="en-US" altLang="zh-CN" dirty="0"/>
              <a:t>Q2: What constituted the community</a:t>
            </a:r>
            <a:endParaRPr dirty="0"/>
          </a:p>
        </p:txBody>
      </p:sp>
      <p:sp>
        <p:nvSpPr>
          <p:cNvPr id="306" name="Google Shape;306;p48"/>
          <p:cNvSpPr txBox="1">
            <a:spLocks noGrp="1"/>
          </p:cNvSpPr>
          <p:nvPr>
            <p:ph type="subTitle" idx="1"/>
          </p:nvPr>
        </p:nvSpPr>
        <p:spPr>
          <a:xfrm>
            <a:off x="968624" y="1357899"/>
            <a:ext cx="8073775"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Female operatives</a:t>
            </a:r>
          </a:p>
          <a:p>
            <a:pPr marL="342900" lvl="0" algn="l" rtl="0">
              <a:spcBef>
                <a:spcPts val="0"/>
              </a:spcBef>
              <a:spcAft>
                <a:spcPts val="1200"/>
              </a:spcAft>
              <a:buFont typeface="Wingdings" pitchFamily="2" charset="2"/>
              <a:buChar char="n"/>
            </a:pPr>
            <a:r>
              <a:rPr lang="en" dirty="0"/>
              <a:t>Boarding houses</a:t>
            </a:r>
          </a:p>
          <a:p>
            <a:pPr marL="800100" lvl="1" algn="l">
              <a:spcAft>
                <a:spcPts val="1200"/>
              </a:spcAft>
              <a:buFont typeface="Wingdings" pitchFamily="2" charset="2"/>
              <a:buChar char="n"/>
            </a:pPr>
            <a:r>
              <a:rPr lang="en-US" sz="2000" dirty="0"/>
              <a:t>A</a:t>
            </a:r>
            <a:r>
              <a:rPr lang="en" sz="2000" dirty="0"/>
              <a:t> collective living situation</a:t>
            </a:r>
          </a:p>
          <a:p>
            <a:pPr marL="800100" lvl="1" algn="l">
              <a:spcAft>
                <a:spcPts val="1200"/>
              </a:spcAft>
              <a:buFont typeface="Wingdings" pitchFamily="2" charset="2"/>
              <a:buChar char="n"/>
            </a:pPr>
            <a:r>
              <a:rPr lang="en-US" sz="2000" dirty="0"/>
              <a:t>T</a:t>
            </a:r>
            <a:r>
              <a:rPr lang="en" sz="2000" dirty="0"/>
              <a:t>he center for social life of operatives</a:t>
            </a:r>
          </a:p>
          <a:p>
            <a:pPr marL="800100" lvl="1" algn="l">
              <a:spcAft>
                <a:spcPts val="1200"/>
              </a:spcAft>
              <a:buFont typeface="Wingdings" pitchFamily="2" charset="2"/>
              <a:buChar char="n"/>
            </a:pPr>
            <a:r>
              <a:rPr lang="en-US" sz="2000" dirty="0"/>
              <a:t>W</a:t>
            </a:r>
            <a:r>
              <a:rPr lang="en" sz="2000" dirty="0"/>
              <a:t>here New comer’s first contact with fellow operatives took place</a:t>
            </a:r>
          </a:p>
          <a:p>
            <a:pPr marL="800100" lvl="1" algn="l">
              <a:spcAft>
                <a:spcPts val="1200"/>
              </a:spcAft>
              <a:buFont typeface="Wingdings" pitchFamily="2" charset="2"/>
              <a:buChar char="n"/>
            </a:pPr>
            <a:r>
              <a:rPr lang="en" sz="2000" dirty="0"/>
              <a:t>Focal points of female labor protests (chart)</a:t>
            </a:r>
          </a:p>
          <a:p>
            <a:pPr marL="342900" lvl="0" algn="l" rtl="0">
              <a:spcBef>
                <a:spcPts val="0"/>
              </a:spcBef>
              <a:spcAft>
                <a:spcPts val="1200"/>
              </a:spcAft>
              <a:buFont typeface="Wingdings" pitchFamily="2" charset="2"/>
              <a:buChar char="n"/>
            </a:pPr>
            <a:r>
              <a:rPr lang="en" dirty="0"/>
              <a:t>Committees</a:t>
            </a:r>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66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aphicFrame>
        <p:nvGraphicFramePr>
          <p:cNvPr id="3" name="图表 2">
            <a:extLst>
              <a:ext uri="{FF2B5EF4-FFF2-40B4-BE49-F238E27FC236}">
                <a16:creationId xmlns:a16="http://schemas.microsoft.com/office/drawing/2014/main" id="{3516BB0A-6FEC-0B48-90B3-2C571A461C10}"/>
              </a:ext>
            </a:extLst>
          </p:cNvPr>
          <p:cNvGraphicFramePr/>
          <p:nvPr>
            <p:extLst>
              <p:ext uri="{D42A27DB-BD31-4B8C-83A1-F6EECF244321}">
                <p14:modId xmlns:p14="http://schemas.microsoft.com/office/powerpoint/2010/main" val="2215616718"/>
              </p:ext>
            </p:extLst>
          </p:nvPr>
        </p:nvGraphicFramePr>
        <p:xfrm>
          <a:off x="787399" y="955675"/>
          <a:ext cx="7569201" cy="3232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997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4" name="图片 3">
            <a:extLst>
              <a:ext uri="{FF2B5EF4-FFF2-40B4-BE49-F238E27FC236}">
                <a16:creationId xmlns:a16="http://schemas.microsoft.com/office/drawing/2014/main" id="{C007E888-693D-8949-AE09-FD18DDF84892}"/>
              </a:ext>
            </a:extLst>
          </p:cNvPr>
          <p:cNvPicPr>
            <a:picLocks noChangeAspect="1"/>
          </p:cNvPicPr>
          <p:nvPr/>
        </p:nvPicPr>
        <p:blipFill>
          <a:blip r:embed="rId3"/>
          <a:stretch>
            <a:fillRect/>
          </a:stretch>
        </p:blipFill>
        <p:spPr>
          <a:xfrm>
            <a:off x="1157515" y="126546"/>
            <a:ext cx="6520542" cy="4890407"/>
          </a:xfrm>
          <a:prstGeom prst="rect">
            <a:avLst/>
          </a:prstGeom>
        </p:spPr>
      </p:pic>
    </p:spTree>
    <p:extLst>
      <p:ext uri="{BB962C8B-B14F-4D97-AF65-F5344CB8AC3E}">
        <p14:creationId xmlns:p14="http://schemas.microsoft.com/office/powerpoint/2010/main" val="166909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4" name="图片 3">
            <a:extLst>
              <a:ext uri="{FF2B5EF4-FFF2-40B4-BE49-F238E27FC236}">
                <a16:creationId xmlns:a16="http://schemas.microsoft.com/office/drawing/2014/main" id="{DD72C134-996F-5A41-9365-9C1BDC11E49D}"/>
              </a:ext>
            </a:extLst>
          </p:cNvPr>
          <p:cNvPicPr>
            <a:picLocks noChangeAspect="1"/>
          </p:cNvPicPr>
          <p:nvPr/>
        </p:nvPicPr>
        <p:blipFill>
          <a:blip r:embed="rId3"/>
          <a:stretch>
            <a:fillRect/>
          </a:stretch>
        </p:blipFill>
        <p:spPr>
          <a:xfrm>
            <a:off x="0" y="4253"/>
            <a:ext cx="9144000" cy="5134993"/>
          </a:xfrm>
          <a:prstGeom prst="rect">
            <a:avLst/>
          </a:prstGeom>
        </p:spPr>
      </p:pic>
    </p:spTree>
    <p:extLst>
      <p:ext uri="{BB962C8B-B14F-4D97-AF65-F5344CB8AC3E}">
        <p14:creationId xmlns:p14="http://schemas.microsoft.com/office/powerpoint/2010/main" val="268942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p>
            <a:pPr lvl="0"/>
            <a:r>
              <a:rPr lang="en-US" altLang="zh-CN" dirty="0"/>
              <a:t>Q2: What constituted the community</a:t>
            </a:r>
            <a:endParaRPr dirty="0"/>
          </a:p>
        </p:txBody>
      </p:sp>
      <p:sp>
        <p:nvSpPr>
          <p:cNvPr id="306" name="Google Shape;306;p48"/>
          <p:cNvSpPr txBox="1">
            <a:spLocks noGrp="1"/>
          </p:cNvSpPr>
          <p:nvPr>
            <p:ph type="subTitle" idx="1"/>
          </p:nvPr>
        </p:nvSpPr>
        <p:spPr>
          <a:xfrm>
            <a:off x="968624" y="1357899"/>
            <a:ext cx="8073775"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Female operatives</a:t>
            </a:r>
          </a:p>
          <a:p>
            <a:pPr marL="342900" lvl="0" algn="l" rtl="0">
              <a:spcBef>
                <a:spcPts val="0"/>
              </a:spcBef>
              <a:spcAft>
                <a:spcPts val="1200"/>
              </a:spcAft>
              <a:buFont typeface="Wingdings" pitchFamily="2" charset="2"/>
              <a:buChar char="n"/>
            </a:pPr>
            <a:r>
              <a:rPr lang="en" dirty="0"/>
              <a:t>Boarding houses</a:t>
            </a:r>
          </a:p>
          <a:p>
            <a:pPr marL="800100" lvl="1" algn="l">
              <a:spcAft>
                <a:spcPts val="1200"/>
              </a:spcAft>
              <a:buFont typeface="Wingdings" pitchFamily="2" charset="2"/>
              <a:buChar char="n"/>
            </a:pPr>
            <a:r>
              <a:rPr lang="en-US" sz="2000" dirty="0"/>
              <a:t>A</a:t>
            </a:r>
            <a:r>
              <a:rPr lang="en" sz="2000" dirty="0"/>
              <a:t> collective living situation</a:t>
            </a:r>
          </a:p>
          <a:p>
            <a:pPr marL="800100" lvl="1" algn="l">
              <a:spcAft>
                <a:spcPts val="1200"/>
              </a:spcAft>
              <a:buFont typeface="Wingdings" pitchFamily="2" charset="2"/>
              <a:buChar char="n"/>
            </a:pPr>
            <a:r>
              <a:rPr lang="en-US" sz="2000" dirty="0"/>
              <a:t>T</a:t>
            </a:r>
            <a:r>
              <a:rPr lang="en" sz="2000" dirty="0"/>
              <a:t>he center for social life of operatives</a:t>
            </a:r>
          </a:p>
          <a:p>
            <a:pPr marL="800100" lvl="1" algn="l">
              <a:spcAft>
                <a:spcPts val="1200"/>
              </a:spcAft>
              <a:buFont typeface="Wingdings" pitchFamily="2" charset="2"/>
              <a:buChar char="n"/>
            </a:pPr>
            <a:r>
              <a:rPr lang="en" sz="2000" dirty="0"/>
              <a:t>New comer’s first contact with fellow operatives took place here</a:t>
            </a:r>
          </a:p>
          <a:p>
            <a:pPr marL="800100" lvl="1" algn="l">
              <a:spcAft>
                <a:spcPts val="1200"/>
              </a:spcAft>
              <a:buFont typeface="Wingdings" pitchFamily="2" charset="2"/>
              <a:buChar char="n"/>
            </a:pPr>
            <a:r>
              <a:rPr lang="en" sz="2000" dirty="0"/>
              <a:t>Focal points of female labor protests</a:t>
            </a:r>
          </a:p>
          <a:p>
            <a:pPr marL="342900" lvl="0" algn="l" rtl="0">
              <a:spcBef>
                <a:spcPts val="0"/>
              </a:spcBef>
              <a:spcAft>
                <a:spcPts val="1200"/>
              </a:spcAft>
              <a:buFont typeface="Wingdings" pitchFamily="2" charset="2"/>
              <a:buChar char="n"/>
            </a:pPr>
            <a:r>
              <a:rPr lang="en" dirty="0"/>
              <a:t>Committees</a:t>
            </a:r>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02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5" y="445025"/>
            <a:ext cx="7209900" cy="572700"/>
          </a:xfrm>
          <a:prstGeom prst="rect">
            <a:avLst/>
          </a:prstGeom>
        </p:spPr>
        <p:txBody>
          <a:bodyPr spcFirstLastPara="1" wrap="square" lIns="91425" tIns="91425" rIns="91425" bIns="91425" anchor="t" anchorCtr="0">
            <a:noAutofit/>
          </a:bodyPr>
          <a:lstStyle/>
          <a:p>
            <a:pPr lvl="0"/>
            <a:r>
              <a:rPr lang="en-US" altLang="zh-CN" dirty="0"/>
              <a:t>Q3: What was the community’s influence</a:t>
            </a:r>
            <a:endParaRPr dirty="0"/>
          </a:p>
        </p:txBody>
      </p:sp>
      <p:sp>
        <p:nvSpPr>
          <p:cNvPr id="306" name="Google Shape;306;p48"/>
          <p:cNvSpPr txBox="1">
            <a:spLocks noGrp="1"/>
          </p:cNvSpPr>
          <p:nvPr>
            <p:ph type="subTitle" idx="1"/>
          </p:nvPr>
        </p:nvSpPr>
        <p:spPr>
          <a:xfrm>
            <a:off x="391886" y="1357899"/>
            <a:ext cx="8650513"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The pressure to conform to group patterns of speech and dress</a:t>
            </a:r>
          </a:p>
          <a:p>
            <a:pPr marL="342900" lvl="0" algn="l" rtl="0">
              <a:spcBef>
                <a:spcPts val="0"/>
              </a:spcBef>
              <a:spcAft>
                <a:spcPts val="1200"/>
              </a:spcAft>
              <a:buFont typeface="Wingdings" pitchFamily="2" charset="2"/>
              <a:buChar char="n"/>
            </a:pPr>
            <a:r>
              <a:rPr lang="en" dirty="0"/>
              <a:t>The enforcement of an unwritten code of moral conduct</a:t>
            </a:r>
          </a:p>
          <a:p>
            <a:pPr marL="342900" lvl="0" algn="l" rtl="0">
              <a:spcBef>
                <a:spcPts val="0"/>
              </a:spcBef>
              <a:spcAft>
                <a:spcPts val="1200"/>
              </a:spcAft>
              <a:buFont typeface="Wingdings" pitchFamily="2" charset="2"/>
              <a:buChar char="n"/>
            </a:pPr>
            <a:r>
              <a:rPr lang="en" dirty="0"/>
              <a:t>The promotion of campaigns and protests</a:t>
            </a:r>
          </a:p>
          <a:p>
            <a:pPr marL="800100" lvl="1" algn="l">
              <a:spcAft>
                <a:spcPts val="1200"/>
              </a:spcAft>
              <a:buFont typeface="Wingdings" pitchFamily="2" charset="2"/>
              <a:buChar char="n"/>
            </a:pPr>
            <a:r>
              <a:rPr lang="en" sz="2000" dirty="0"/>
              <a:t>1834-1836: Women operatives – the most vocal advocates of a reduction in work hour</a:t>
            </a:r>
          </a:p>
          <a:p>
            <a:pPr marL="800100" lvl="1" algn="l">
              <a:spcAft>
                <a:spcPts val="1200"/>
              </a:spcAft>
              <a:buFont typeface="Wingdings" pitchFamily="2" charset="2"/>
              <a:buChar char="n"/>
            </a:pPr>
            <a:r>
              <a:rPr lang="en" sz="2000" dirty="0"/>
              <a:t>1845: dominating the Ten-Hour Movement, ¾ of petition signers, the Lowell Female Labor Reform Association</a:t>
            </a:r>
          </a:p>
          <a:p>
            <a:pPr marL="342900" lvl="0" algn="l" rtl="0">
              <a:spcBef>
                <a:spcPts val="0"/>
              </a:spcBef>
              <a:spcAft>
                <a:spcPts val="1200"/>
              </a:spcAft>
              <a:buFont typeface="Wingdings" pitchFamily="2" charset="2"/>
              <a:buChar char="n"/>
            </a:pPr>
            <a:endParaRPr lang="en" dirty="0"/>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21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504168" y="434230"/>
            <a:ext cx="7914118" cy="572700"/>
          </a:xfrm>
          <a:prstGeom prst="rect">
            <a:avLst/>
          </a:prstGeom>
        </p:spPr>
        <p:txBody>
          <a:bodyPr spcFirstLastPara="1" wrap="square" lIns="91425" tIns="91425" rIns="91425" bIns="91425" anchor="t" anchorCtr="0">
            <a:noAutofit/>
          </a:bodyPr>
          <a:lstStyle/>
          <a:p>
            <a:pPr lvl="0"/>
            <a:r>
              <a:rPr lang="en-US" altLang="zh-CN" dirty="0"/>
              <a:t>Q4: Why the community changed after 1845</a:t>
            </a:r>
            <a:endParaRPr dirty="0"/>
          </a:p>
        </p:txBody>
      </p:sp>
      <p:sp>
        <p:nvSpPr>
          <p:cNvPr id="306" name="Google Shape;306;p48"/>
          <p:cNvSpPr txBox="1">
            <a:spLocks noGrp="1"/>
          </p:cNvSpPr>
          <p:nvPr>
            <p:ph type="subTitle" idx="1"/>
          </p:nvPr>
        </p:nvSpPr>
        <p:spPr>
          <a:xfrm>
            <a:off x="391886" y="1357899"/>
            <a:ext cx="8650513"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The changing make-up of the mill work force (chart)</a:t>
            </a:r>
          </a:p>
          <a:p>
            <a:pPr marL="342900" lvl="0" algn="l" rtl="0">
              <a:spcBef>
                <a:spcPts val="0"/>
              </a:spcBef>
              <a:spcAft>
                <a:spcPts val="1200"/>
              </a:spcAft>
              <a:buFont typeface="Wingdings" pitchFamily="2" charset="2"/>
              <a:buChar char="n"/>
            </a:pPr>
            <a:r>
              <a:rPr lang="en" dirty="0"/>
              <a:t>The declining importance of company boarding houses (chart)</a:t>
            </a:r>
          </a:p>
          <a:p>
            <a:pPr marL="800100" lvl="1" algn="l">
              <a:spcAft>
                <a:spcPts val="1200"/>
              </a:spcAft>
              <a:buFont typeface="Wingdings" pitchFamily="2" charset="2"/>
              <a:buChar char="n"/>
            </a:pPr>
            <a:r>
              <a:rPr lang="en-US" sz="2000" dirty="0"/>
              <a:t>G</a:t>
            </a:r>
            <a:r>
              <a:rPr lang="en" sz="2000" dirty="0" err="1"/>
              <a:t>rowth</a:t>
            </a:r>
            <a:r>
              <a:rPr lang="en" sz="2000" dirty="0"/>
              <a:t> of residence in private boarding houses and at home</a:t>
            </a:r>
          </a:p>
          <a:p>
            <a:pPr marL="342900" lvl="0" algn="l" rtl="0">
              <a:spcBef>
                <a:spcPts val="0"/>
              </a:spcBef>
              <a:spcAft>
                <a:spcPts val="1200"/>
              </a:spcAft>
              <a:buFont typeface="Wingdings" pitchFamily="2" charset="2"/>
              <a:buChar char="n"/>
            </a:pPr>
            <a:r>
              <a:rPr lang="en-US" dirty="0"/>
              <a:t>The </a:t>
            </a:r>
            <a:r>
              <a:rPr lang="en" dirty="0"/>
              <a:t>increasing number of males to perform work formerly done by women</a:t>
            </a:r>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2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259BF6EC-62D8-574B-8F15-DF650C818088}"/>
              </a:ext>
            </a:extLst>
          </p:cNvPr>
          <p:cNvGraphicFramePr>
            <a:graphicFrameLocks noGrp="1"/>
          </p:cNvGraphicFramePr>
          <p:nvPr>
            <p:extLst>
              <p:ext uri="{D42A27DB-BD31-4B8C-83A1-F6EECF244321}">
                <p14:modId xmlns:p14="http://schemas.microsoft.com/office/powerpoint/2010/main" val="1169794076"/>
              </p:ext>
            </p:extLst>
          </p:nvPr>
        </p:nvGraphicFramePr>
        <p:xfrm>
          <a:off x="1407886" y="1371055"/>
          <a:ext cx="6137616" cy="2929526"/>
        </p:xfrm>
        <a:graphic>
          <a:graphicData uri="http://schemas.openxmlformats.org/drawingml/2006/table">
            <a:tbl>
              <a:tblPr firstRow="1" firstCol="1" bandRow="1">
                <a:tableStyleId>{5940675A-B579-460E-94D1-54222C63F5DA}</a:tableStyleId>
              </a:tblPr>
              <a:tblGrid>
                <a:gridCol w="1223570">
                  <a:extLst>
                    <a:ext uri="{9D8B030D-6E8A-4147-A177-3AD203B41FA5}">
                      <a16:colId xmlns:a16="http://schemas.microsoft.com/office/drawing/2014/main" val="3797426596"/>
                    </a:ext>
                  </a:extLst>
                </a:gridCol>
                <a:gridCol w="4914046">
                  <a:extLst>
                    <a:ext uri="{9D8B030D-6E8A-4147-A177-3AD203B41FA5}">
                      <a16:colId xmlns:a16="http://schemas.microsoft.com/office/drawing/2014/main" val="4221458098"/>
                    </a:ext>
                  </a:extLst>
                </a:gridCol>
              </a:tblGrid>
              <a:tr h="1005855">
                <a:tc>
                  <a:txBody>
                    <a:bodyPr/>
                    <a:lstStyle/>
                    <a:p>
                      <a:pPr algn="r"/>
                      <a:r>
                        <a:rPr lang="en-US" sz="2400" kern="0" dirty="0">
                          <a:effectLst/>
                        </a:rPr>
                        <a:t>Year</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r"/>
                      <a:r>
                        <a:rPr lang="en-US" sz="2400" kern="0" dirty="0">
                          <a:effectLst/>
                        </a:rPr>
                        <a:t>Foreign born operatives in Hamilton Company</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6938774"/>
                  </a:ext>
                </a:extLst>
              </a:tr>
              <a:tr h="917816">
                <a:tc>
                  <a:txBody>
                    <a:bodyPr/>
                    <a:lstStyle/>
                    <a:p>
                      <a:pPr algn="r"/>
                      <a:r>
                        <a:rPr lang="en-US" sz="2400" kern="0">
                          <a:effectLst/>
                        </a:rPr>
                        <a:t>1836</a:t>
                      </a:r>
                      <a:endParaRPr lang="zh-CN" sz="18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r"/>
                      <a:r>
                        <a:rPr lang="en-US" sz="2400" kern="0">
                          <a:effectLst/>
                        </a:rPr>
                        <a:t>4%</a:t>
                      </a:r>
                      <a:endParaRPr lang="zh-CN" sz="18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2379414"/>
                  </a:ext>
                </a:extLst>
              </a:tr>
              <a:tr h="1005855">
                <a:tc>
                  <a:txBody>
                    <a:bodyPr/>
                    <a:lstStyle/>
                    <a:p>
                      <a:pPr algn="r"/>
                      <a:r>
                        <a:rPr lang="en-US" sz="2400" kern="0">
                          <a:effectLst/>
                        </a:rPr>
                        <a:t>1860</a:t>
                      </a:r>
                      <a:endParaRPr lang="zh-CN" sz="18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2400" kern="0" dirty="0">
                          <a:effectLst/>
                        </a:rPr>
                        <a:t>62% (</a:t>
                      </a:r>
                      <a:r>
                        <a:rPr lang="en-US" altLang="zh-CN" sz="2400" kern="0" dirty="0">
                          <a:effectLst/>
                        </a:rPr>
                        <a:t>3/4 were Irish</a:t>
                      </a:r>
                      <a:r>
                        <a:rPr lang="en-US" sz="2400" kern="0" dirty="0">
                          <a:effectLst/>
                        </a:rPr>
                        <a:t>)</a:t>
                      </a:r>
                      <a:endParaRPr 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6531470"/>
                  </a:ext>
                </a:extLst>
              </a:tr>
            </a:tbl>
          </a:graphicData>
        </a:graphic>
      </p:graphicFrame>
      <p:sp>
        <p:nvSpPr>
          <p:cNvPr id="6" name="文本框 5">
            <a:extLst>
              <a:ext uri="{FF2B5EF4-FFF2-40B4-BE49-F238E27FC236}">
                <a16:creationId xmlns:a16="http://schemas.microsoft.com/office/drawing/2014/main" id="{A2BF3362-39F9-0943-830E-36308FC240B8}"/>
              </a:ext>
            </a:extLst>
          </p:cNvPr>
          <p:cNvSpPr txBox="1"/>
          <p:nvPr/>
        </p:nvSpPr>
        <p:spPr>
          <a:xfrm>
            <a:off x="907142" y="842919"/>
            <a:ext cx="7329715" cy="400110"/>
          </a:xfrm>
          <a:prstGeom prst="rect">
            <a:avLst/>
          </a:prstGeom>
          <a:noFill/>
        </p:spPr>
        <p:txBody>
          <a:bodyPr wrap="square" rtlCol="0">
            <a:spAutoFit/>
          </a:bodyPr>
          <a:lstStyle/>
          <a:p>
            <a:r>
              <a:rPr lang="en-US" altLang="zh-CN" sz="2000" dirty="0"/>
              <a:t>Proportion of foreign born employed at the Hamilton Company</a:t>
            </a:r>
            <a:r>
              <a:rPr lang="zh-CN" altLang="zh-CN" sz="2000" dirty="0"/>
              <a:t> </a:t>
            </a:r>
            <a:endParaRPr kumimoji="1" lang="zh-CN" altLang="en-US" sz="2000" dirty="0"/>
          </a:p>
        </p:txBody>
      </p:sp>
    </p:spTree>
    <p:extLst>
      <p:ext uri="{BB962C8B-B14F-4D97-AF65-F5344CB8AC3E}">
        <p14:creationId xmlns:p14="http://schemas.microsoft.com/office/powerpoint/2010/main" val="355584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3" name="图片 2">
            <a:extLst>
              <a:ext uri="{FF2B5EF4-FFF2-40B4-BE49-F238E27FC236}">
                <a16:creationId xmlns:a16="http://schemas.microsoft.com/office/drawing/2014/main" id="{A9E91151-C1F8-4147-AA64-2F5C87A8D52C}"/>
              </a:ext>
            </a:extLst>
          </p:cNvPr>
          <p:cNvPicPr>
            <a:picLocks noChangeAspect="1"/>
          </p:cNvPicPr>
          <p:nvPr/>
        </p:nvPicPr>
        <p:blipFill>
          <a:blip r:embed="rId3"/>
          <a:stretch>
            <a:fillRect/>
          </a:stretch>
        </p:blipFill>
        <p:spPr>
          <a:xfrm>
            <a:off x="14514" y="452315"/>
            <a:ext cx="9144000" cy="3938337"/>
          </a:xfrm>
          <a:prstGeom prst="rect">
            <a:avLst/>
          </a:prstGeom>
        </p:spPr>
      </p:pic>
    </p:spTree>
    <p:extLst>
      <p:ext uri="{BB962C8B-B14F-4D97-AF65-F5344CB8AC3E}">
        <p14:creationId xmlns:p14="http://schemas.microsoft.com/office/powerpoint/2010/main" val="1355933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6" name="文本框 5">
            <a:extLst>
              <a:ext uri="{FF2B5EF4-FFF2-40B4-BE49-F238E27FC236}">
                <a16:creationId xmlns:a16="http://schemas.microsoft.com/office/drawing/2014/main" id="{A2BF3362-39F9-0943-830E-36308FC240B8}"/>
              </a:ext>
            </a:extLst>
          </p:cNvPr>
          <p:cNvSpPr txBox="1"/>
          <p:nvPr/>
        </p:nvSpPr>
        <p:spPr>
          <a:xfrm>
            <a:off x="1386113" y="866715"/>
            <a:ext cx="7329715" cy="400110"/>
          </a:xfrm>
          <a:prstGeom prst="rect">
            <a:avLst/>
          </a:prstGeom>
          <a:noFill/>
        </p:spPr>
        <p:txBody>
          <a:bodyPr wrap="square" rtlCol="0">
            <a:spAutoFit/>
          </a:bodyPr>
          <a:lstStyle/>
          <a:p>
            <a:r>
              <a:rPr lang="en-US" altLang="zh-CN" sz="2000" dirty="0"/>
              <a:t>Proportion of female operatives lived in boarding houses</a:t>
            </a:r>
            <a:endParaRPr kumimoji="1" lang="zh-CN" altLang="en-US" sz="2000" dirty="0"/>
          </a:p>
        </p:txBody>
      </p:sp>
      <p:graphicFrame>
        <p:nvGraphicFramePr>
          <p:cNvPr id="2" name="表格 1">
            <a:extLst>
              <a:ext uri="{FF2B5EF4-FFF2-40B4-BE49-F238E27FC236}">
                <a16:creationId xmlns:a16="http://schemas.microsoft.com/office/drawing/2014/main" id="{13FBD36A-87F9-8D4D-9097-9C09FE80CCC0}"/>
              </a:ext>
            </a:extLst>
          </p:cNvPr>
          <p:cNvGraphicFramePr>
            <a:graphicFrameLocks noGrp="1"/>
          </p:cNvGraphicFramePr>
          <p:nvPr>
            <p:extLst>
              <p:ext uri="{D42A27DB-BD31-4B8C-83A1-F6EECF244321}">
                <p14:modId xmlns:p14="http://schemas.microsoft.com/office/powerpoint/2010/main" val="4018917576"/>
              </p:ext>
            </p:extLst>
          </p:nvPr>
        </p:nvGraphicFramePr>
        <p:xfrm>
          <a:off x="1810203" y="1654629"/>
          <a:ext cx="5523593" cy="2222046"/>
        </p:xfrm>
        <a:graphic>
          <a:graphicData uri="http://schemas.openxmlformats.org/drawingml/2006/table">
            <a:tbl>
              <a:tblPr firstRow="1" firstCol="1" bandRow="1">
                <a:tableStyleId>{5940675A-B579-460E-94D1-54222C63F5DA}</a:tableStyleId>
              </a:tblPr>
              <a:tblGrid>
                <a:gridCol w="1553029">
                  <a:extLst>
                    <a:ext uri="{9D8B030D-6E8A-4147-A177-3AD203B41FA5}">
                      <a16:colId xmlns:a16="http://schemas.microsoft.com/office/drawing/2014/main" val="2692007068"/>
                    </a:ext>
                  </a:extLst>
                </a:gridCol>
                <a:gridCol w="3970564">
                  <a:extLst>
                    <a:ext uri="{9D8B030D-6E8A-4147-A177-3AD203B41FA5}">
                      <a16:colId xmlns:a16="http://schemas.microsoft.com/office/drawing/2014/main" val="2376611122"/>
                    </a:ext>
                  </a:extLst>
                </a:gridCol>
              </a:tblGrid>
              <a:tr h="1111023">
                <a:tc>
                  <a:txBody>
                    <a:bodyPr/>
                    <a:lstStyle/>
                    <a:p>
                      <a:pPr algn="l"/>
                      <a:r>
                        <a:rPr lang="en-US" altLang="zh-CN" sz="2000" kern="0" dirty="0">
                          <a:effectLst/>
                          <a:latin typeface="DengXian" panose="02010600030101010101" pitchFamily="2" charset="-122"/>
                          <a:ea typeface="DengXian" panose="02010600030101010101" pitchFamily="2" charset="-122"/>
                          <a:cs typeface="Times New Roman" panose="02020603050405020304" pitchFamily="18" charset="0"/>
                        </a:rPr>
                        <a:t>1836</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dirty="0">
                          <a:effectLst/>
                        </a:rPr>
                        <a:t>3/4 of female operatives in company boarding houses</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8249309"/>
                  </a:ext>
                </a:extLst>
              </a:tr>
              <a:tr h="1111023">
                <a:tc>
                  <a:txBody>
                    <a:bodyPr/>
                    <a:lstStyle/>
                    <a:p>
                      <a:pPr algn="l"/>
                      <a:r>
                        <a:rPr lang="en-US" altLang="zh-CN" sz="2000" kern="0" dirty="0">
                          <a:effectLst/>
                          <a:latin typeface="DengXian" panose="02010600030101010101" pitchFamily="2" charset="-122"/>
                          <a:ea typeface="DengXian" panose="02010600030101010101" pitchFamily="2" charset="-122"/>
                          <a:cs typeface="Times New Roman" panose="02020603050405020304" pitchFamily="18" charset="0"/>
                        </a:rPr>
                        <a:t>1860</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dirty="0">
                          <a:effectLst/>
                        </a:rPr>
                        <a:t>1/3 of female operatives in company boarding houses</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18675243"/>
                  </a:ext>
                </a:extLst>
              </a:tr>
            </a:tbl>
          </a:graphicData>
        </a:graphic>
      </p:graphicFrame>
    </p:spTree>
    <p:extLst>
      <p:ext uri="{BB962C8B-B14F-4D97-AF65-F5344CB8AC3E}">
        <p14:creationId xmlns:p14="http://schemas.microsoft.com/office/powerpoint/2010/main" val="37743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Q5: What was the implication of nativity on the community</a:t>
            </a:r>
            <a:endParaRPr dirty="0"/>
          </a:p>
        </p:txBody>
      </p:sp>
      <p:sp>
        <p:nvSpPr>
          <p:cNvPr id="321" name="Google Shape;321;p49"/>
          <p:cNvSpPr txBox="1">
            <a:spLocks noGrp="1"/>
          </p:cNvSpPr>
          <p:nvPr>
            <p:ph type="body" idx="2"/>
          </p:nvPr>
        </p:nvSpPr>
        <p:spPr>
          <a:xfrm>
            <a:off x="5111050" y="2483025"/>
            <a:ext cx="2298300" cy="1094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US" dirty="0"/>
              <a:t>C</a:t>
            </a:r>
            <a:r>
              <a:rPr lang="en" dirty="0" err="1"/>
              <a:t>ame</a:t>
            </a:r>
            <a:r>
              <a:rPr lang="en" dirty="0"/>
              <a:t> with families</a:t>
            </a:r>
          </a:p>
          <a:p>
            <a:pPr marL="0" lvl="0" indent="0" algn="ctr" rtl="0">
              <a:spcBef>
                <a:spcPts val="0"/>
              </a:spcBef>
              <a:spcAft>
                <a:spcPts val="1600"/>
              </a:spcAft>
              <a:buClr>
                <a:schemeClr val="dk1"/>
              </a:buClr>
              <a:buSzPts val="1100"/>
              <a:buFont typeface="Arial"/>
              <a:buNone/>
            </a:pPr>
            <a:r>
              <a:rPr lang="en-US" dirty="0"/>
              <a:t>Reside</a:t>
            </a:r>
            <a:r>
              <a:rPr lang="en" dirty="0"/>
              <a:t>d with families</a:t>
            </a:r>
            <a:endParaRPr dirty="0"/>
          </a:p>
        </p:txBody>
      </p:sp>
      <p:sp>
        <p:nvSpPr>
          <p:cNvPr id="322" name="Google Shape;322;p49"/>
          <p:cNvSpPr txBox="1">
            <a:spLocks noGrp="1"/>
          </p:cNvSpPr>
          <p:nvPr>
            <p:ph type="subTitle" idx="3"/>
          </p:nvPr>
        </p:nvSpPr>
        <p:spPr>
          <a:xfrm>
            <a:off x="1734600" y="1986050"/>
            <a:ext cx="2292000" cy="492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Yankee</a:t>
            </a:r>
            <a:endParaRPr dirty="0"/>
          </a:p>
        </p:txBody>
      </p:sp>
      <p:sp>
        <p:nvSpPr>
          <p:cNvPr id="323" name="Google Shape;323;p49"/>
          <p:cNvSpPr txBox="1">
            <a:spLocks noGrp="1"/>
          </p:cNvSpPr>
          <p:nvPr>
            <p:ph type="subTitle" idx="4"/>
          </p:nvPr>
        </p:nvSpPr>
        <p:spPr>
          <a:xfrm>
            <a:off x="5111050" y="1986050"/>
            <a:ext cx="2295000" cy="492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Irish immigrants</a:t>
            </a:r>
            <a:endParaRPr dirty="0"/>
          </a:p>
        </p:txBody>
      </p:sp>
      <p:sp>
        <p:nvSpPr>
          <p:cNvPr id="4" name="文本框 3">
            <a:extLst>
              <a:ext uri="{FF2B5EF4-FFF2-40B4-BE49-F238E27FC236}">
                <a16:creationId xmlns:a16="http://schemas.microsoft.com/office/drawing/2014/main" id="{F96FB57F-7537-584F-8C90-7BD779C9F80C}"/>
              </a:ext>
            </a:extLst>
          </p:cNvPr>
          <p:cNvSpPr txBox="1"/>
          <p:nvPr/>
        </p:nvSpPr>
        <p:spPr>
          <a:xfrm>
            <a:off x="660672" y="3446675"/>
            <a:ext cx="6720114" cy="830997"/>
          </a:xfrm>
          <a:prstGeom prst="rect">
            <a:avLst/>
          </a:prstGeom>
          <a:noFill/>
        </p:spPr>
        <p:txBody>
          <a:bodyPr wrap="square" rtlCol="0">
            <a:spAutoFit/>
          </a:bodyPr>
          <a:lstStyle/>
          <a:p>
            <a:r>
              <a:rPr kumimoji="1" lang="en-US" altLang="zh-CN" sz="1600" dirty="0"/>
              <a:t>The general trend between 1836 and 1860 was </a:t>
            </a:r>
          </a:p>
          <a:p>
            <a:r>
              <a:rPr kumimoji="1" lang="en-US" altLang="zh-CN" sz="1600" dirty="0"/>
              <a:t>	the increase in residence at home</a:t>
            </a:r>
          </a:p>
          <a:p>
            <a:r>
              <a:rPr kumimoji="1" lang="en-US" altLang="zh-CN" sz="1600" dirty="0"/>
              <a:t>	the decrease in residence in company boarding houses</a:t>
            </a:r>
            <a:endParaRPr kumimoji="1" lang="zh-CN"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5"/>
          <p:cNvSpPr txBox="1">
            <a:spLocks noGrp="1"/>
          </p:cNvSpPr>
          <p:nvPr>
            <p:ph type="title"/>
          </p:nvPr>
        </p:nvSpPr>
        <p:spPr>
          <a:xfrm>
            <a:off x="967175" y="448056"/>
            <a:ext cx="70356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99" name="Google Shape;799;p75"/>
          <p:cNvSpPr txBox="1">
            <a:spLocks noGrp="1"/>
          </p:cNvSpPr>
          <p:nvPr>
            <p:ph type="subTitle" idx="1"/>
          </p:nvPr>
        </p:nvSpPr>
        <p:spPr>
          <a:xfrm>
            <a:off x="967175" y="1231975"/>
            <a:ext cx="6826996" cy="34731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altLang="zh-CN" dirty="0"/>
              <a:t>Segregation at work and in housing, coupled with the predominance of women in early Lowell, contributed to the growth of a distinct female operative community.</a:t>
            </a:r>
            <a:r>
              <a:rPr lang="zh-CN" altLang="zh-CN" dirty="0"/>
              <a:t> </a:t>
            </a:r>
            <a:endParaRPr b="1" dirty="0">
              <a:latin typeface="Fira Sans"/>
              <a:ea typeface="Fira Sans"/>
              <a:cs typeface="Fira Sans"/>
              <a:sym typeface="Fira Sans"/>
            </a:endParaRPr>
          </a:p>
          <a:p>
            <a:pPr marL="0" lvl="0" indent="0" algn="l" rtl="0">
              <a:spcBef>
                <a:spcPts val="0"/>
              </a:spcBef>
              <a:spcAft>
                <a:spcPts val="0"/>
              </a:spcAft>
              <a:buNone/>
            </a:pPr>
            <a:endParaRPr lang="en-US" dirty="0"/>
          </a:p>
          <a:p>
            <a:pPr marL="0" indent="0">
              <a:buNone/>
            </a:pPr>
            <a:r>
              <a:rPr lang="en-US" altLang="zh-CN" dirty="0"/>
              <a:t>Women could not have entirely private lives within the boarding house, they probably had to conform to group norms, whether these involved speech, clothing, relations with men, or attitudes towards the ten-hour day.</a:t>
            </a:r>
          </a:p>
          <a:p>
            <a:pPr marL="0" indent="0">
              <a:buNone/>
            </a:pPr>
            <a:endParaRPr lang="zh-CN" altLang="zh-CN" dirty="0"/>
          </a:p>
          <a:p>
            <a:pPr marL="0" indent="0">
              <a:buNone/>
            </a:pPr>
            <a:r>
              <a:rPr lang="en-US" altLang="zh-CN" dirty="0"/>
              <a:t>The decisive trend between 1836 and 1860 was the increase in the proportion of female operatives living at home with their families at the expense of the women residing in company boarding houses.</a:t>
            </a:r>
            <a:endParaRPr lang="zh-CN" altLang="zh-CN" dirty="0"/>
          </a:p>
          <a:p>
            <a:pPr marL="0" lvl="0" indent="0" algn="l" rtl="0">
              <a:spcBef>
                <a:spcPts val="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74"/>
          <p:cNvSpPr txBox="1">
            <a:spLocks noGrp="1"/>
          </p:cNvSpPr>
          <p:nvPr>
            <p:ph type="subTitle" idx="1"/>
          </p:nvPr>
        </p:nvSpPr>
        <p:spPr>
          <a:xfrm>
            <a:off x="3767098" y="2009545"/>
            <a:ext cx="4196100" cy="957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Presented by ZHANG Wei</a:t>
            </a:r>
          </a:p>
          <a:p>
            <a:pPr marL="0" lvl="0" indent="0" algn="r" rtl="0">
              <a:spcBef>
                <a:spcPts val="0"/>
              </a:spcBef>
              <a:spcAft>
                <a:spcPts val="0"/>
              </a:spcAft>
              <a:buClr>
                <a:schemeClr val="dk1"/>
              </a:buClr>
              <a:buSzPts val="1100"/>
              <a:buFont typeface="Arial"/>
              <a:buNone/>
            </a:pPr>
            <a:r>
              <a:rPr lang="en-US" dirty="0"/>
              <a:t>July 13, 2021</a:t>
            </a:r>
            <a:endParaRPr dirty="0"/>
          </a:p>
          <a:p>
            <a:pPr marL="0" lvl="0" indent="0" algn="l" rtl="0">
              <a:spcBef>
                <a:spcPts val="0"/>
              </a:spcBef>
              <a:spcAft>
                <a:spcPts val="1200"/>
              </a:spcAft>
              <a:buNone/>
            </a:pPr>
            <a:endParaRPr dirty="0"/>
          </a:p>
        </p:txBody>
      </p:sp>
      <p:sp>
        <p:nvSpPr>
          <p:cNvPr id="776" name="Google Shape;776;p74"/>
          <p:cNvSpPr txBox="1">
            <a:spLocks noGrp="1"/>
          </p:cNvSpPr>
          <p:nvPr>
            <p:ph type="title"/>
          </p:nvPr>
        </p:nvSpPr>
        <p:spPr>
          <a:xfrm>
            <a:off x="4124150" y="710648"/>
            <a:ext cx="3942300" cy="11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778" name="Google Shape;778;p74"/>
          <p:cNvSpPr/>
          <p:nvPr/>
        </p:nvSpPr>
        <p:spPr>
          <a:xfrm>
            <a:off x="5295598" y="548638"/>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4"/>
          <p:cNvSpPr/>
          <p:nvPr/>
        </p:nvSpPr>
        <p:spPr>
          <a:xfrm>
            <a:off x="5295598"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 name="图片 3">
            <a:extLst>
              <a:ext uri="{FF2B5EF4-FFF2-40B4-BE49-F238E27FC236}">
                <a16:creationId xmlns:a16="http://schemas.microsoft.com/office/drawing/2014/main" id="{638F0A27-A0FF-FB44-B441-5F3BF8D3A2B5}"/>
              </a:ext>
            </a:extLst>
          </p:cNvPr>
          <p:cNvPicPr>
            <a:picLocks noChangeAspect="1"/>
          </p:cNvPicPr>
          <p:nvPr/>
        </p:nvPicPr>
        <p:blipFill>
          <a:blip r:embed="rId3"/>
          <a:stretch>
            <a:fillRect/>
          </a:stretch>
        </p:blipFill>
        <p:spPr>
          <a:xfrm>
            <a:off x="858281" y="0"/>
            <a:ext cx="7427437" cy="5143500"/>
          </a:xfrm>
          <a:prstGeom prst="rect">
            <a:avLst/>
          </a:prstGeom>
        </p:spPr>
      </p:pic>
    </p:spTree>
    <p:extLst>
      <p:ext uri="{BB962C8B-B14F-4D97-AF65-F5344CB8AC3E}">
        <p14:creationId xmlns:p14="http://schemas.microsoft.com/office/powerpoint/2010/main" val="28443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3" name="图片 2">
            <a:extLst>
              <a:ext uri="{FF2B5EF4-FFF2-40B4-BE49-F238E27FC236}">
                <a16:creationId xmlns:a16="http://schemas.microsoft.com/office/drawing/2014/main" id="{69A5EC9D-D851-A949-84AD-BB72F23F2976}"/>
              </a:ext>
            </a:extLst>
          </p:cNvPr>
          <p:cNvPicPr>
            <a:picLocks noChangeAspect="1"/>
          </p:cNvPicPr>
          <p:nvPr/>
        </p:nvPicPr>
        <p:blipFill>
          <a:blip r:embed="rId3"/>
          <a:stretch>
            <a:fillRect/>
          </a:stretch>
        </p:blipFill>
        <p:spPr>
          <a:xfrm>
            <a:off x="1893794" y="-24230"/>
            <a:ext cx="5356411" cy="5191959"/>
          </a:xfrm>
          <a:prstGeom prst="rect">
            <a:avLst/>
          </a:prstGeom>
        </p:spPr>
      </p:pic>
    </p:spTree>
    <p:extLst>
      <p:ext uri="{BB962C8B-B14F-4D97-AF65-F5344CB8AC3E}">
        <p14:creationId xmlns:p14="http://schemas.microsoft.com/office/powerpoint/2010/main" val="103924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40"/>
          <p:cNvSpPr txBox="1">
            <a:spLocks noGrp="1"/>
          </p:cNvSpPr>
          <p:nvPr>
            <p:ph type="title"/>
          </p:nvPr>
        </p:nvSpPr>
        <p:spPr>
          <a:xfrm>
            <a:off x="954575" y="448056"/>
            <a:ext cx="7284900" cy="6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DEVELOPMENTS OF FEMALE COMMUNITY</a:t>
            </a:r>
            <a:endParaRPr dirty="0"/>
          </a:p>
        </p:txBody>
      </p:sp>
      <p:sp>
        <p:nvSpPr>
          <p:cNvPr id="2" name="文本框 1">
            <a:extLst>
              <a:ext uri="{FF2B5EF4-FFF2-40B4-BE49-F238E27FC236}">
                <a16:creationId xmlns:a16="http://schemas.microsoft.com/office/drawing/2014/main" id="{F31B0E11-B9FF-A844-9ABB-AFBF22BBF36F}"/>
              </a:ext>
            </a:extLst>
          </p:cNvPr>
          <p:cNvSpPr txBox="1"/>
          <p:nvPr/>
        </p:nvSpPr>
        <p:spPr>
          <a:xfrm>
            <a:off x="965312" y="1145256"/>
            <a:ext cx="8178688" cy="4001095"/>
          </a:xfrm>
          <a:prstGeom prst="rect">
            <a:avLst/>
          </a:prstGeom>
          <a:noFill/>
        </p:spPr>
        <p:txBody>
          <a:bodyPr wrap="square" rtlCol="0">
            <a:spAutoFit/>
          </a:bodyPr>
          <a:lstStyle/>
          <a:p>
            <a:pPr lvl="0">
              <a:buClr>
                <a:schemeClr val="dk1"/>
              </a:buClr>
              <a:buSzPts val="1100"/>
            </a:pPr>
            <a:r>
              <a:rPr lang="en-US" altLang="zh-CN" sz="2400" dirty="0"/>
              <a:t>Divided into two time periods:</a:t>
            </a:r>
          </a:p>
          <a:p>
            <a:pPr lvl="0">
              <a:buClr>
                <a:schemeClr val="dk1"/>
              </a:buClr>
              <a:buSzPts val="1100"/>
            </a:pPr>
            <a:endParaRPr lang="en-US" altLang="zh-CN" sz="2400" dirty="0"/>
          </a:p>
          <a:p>
            <a:pPr lvl="1">
              <a:buClr>
                <a:schemeClr val="dk1"/>
              </a:buClr>
            </a:pPr>
            <a:r>
              <a:rPr lang="en-US" altLang="zh-CN" sz="2400" dirty="0"/>
              <a:t>In the 1830s</a:t>
            </a:r>
          </a:p>
          <a:p>
            <a:pPr marL="342900" lvl="4" indent="-342900">
              <a:buClr>
                <a:schemeClr val="dk1"/>
              </a:buClr>
              <a:buFont typeface="Wingdings" pitchFamily="2" charset="2"/>
              <a:buChar char="n"/>
            </a:pPr>
            <a:r>
              <a:rPr lang="en-US" altLang="zh-CN" sz="2400" dirty="0"/>
              <a:t>Young, single, native-born women</a:t>
            </a:r>
          </a:p>
          <a:p>
            <a:pPr marL="342900" lvl="1" indent="-342900">
              <a:buClr>
                <a:schemeClr val="dk1"/>
              </a:buClr>
              <a:buFont typeface="Wingdings" pitchFamily="2" charset="2"/>
              <a:buChar char="n"/>
            </a:pPr>
            <a:r>
              <a:rPr lang="en-US" altLang="zh-CN" sz="2400" dirty="0"/>
              <a:t>A period of growth and protests</a:t>
            </a:r>
          </a:p>
          <a:p>
            <a:pPr marL="342900" lvl="0" indent="-342900">
              <a:buClr>
                <a:schemeClr val="dk1"/>
              </a:buClr>
              <a:buFont typeface="Wingdings" pitchFamily="2" charset="2"/>
              <a:buChar char="n"/>
            </a:pPr>
            <a:endParaRPr lang="en-US" altLang="zh-CN" sz="2400" dirty="0"/>
          </a:p>
          <a:p>
            <a:pPr lvl="0">
              <a:buClr>
                <a:schemeClr val="dk1"/>
              </a:buClr>
            </a:pPr>
            <a:r>
              <a:rPr lang="en-US" altLang="zh-CN" sz="2400" dirty="0"/>
              <a:t>After 1845: </a:t>
            </a:r>
          </a:p>
          <a:p>
            <a:pPr marL="342900" lvl="1" indent="-342900">
              <a:buClr>
                <a:schemeClr val="dk1"/>
              </a:buClr>
              <a:buFont typeface="Wingdings" pitchFamily="2" charset="2"/>
              <a:buChar char="n"/>
            </a:pPr>
            <a:r>
              <a:rPr lang="en-US" altLang="zh-CN" sz="2400" dirty="0"/>
              <a:t>the growth of Irish Immigrant family workforce </a:t>
            </a:r>
          </a:p>
          <a:p>
            <a:pPr marL="342900" lvl="1" indent="-342900">
              <a:buClr>
                <a:schemeClr val="dk1"/>
              </a:buClr>
              <a:buFont typeface="Wingdings" pitchFamily="2" charset="2"/>
              <a:buChar char="n"/>
            </a:pPr>
            <a:r>
              <a:rPr lang="en-US" altLang="zh-CN" sz="2400" dirty="0"/>
              <a:t>the decline of Yankee community and the labor movement it nurtured</a:t>
            </a:r>
          </a:p>
          <a:p>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776800" y="445025"/>
            <a:ext cx="76167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 OF CONTENTS</a:t>
            </a:r>
            <a:endParaRPr/>
          </a:p>
        </p:txBody>
      </p:sp>
      <p:sp>
        <p:nvSpPr>
          <p:cNvPr id="241" name="Google Shape;241;p41"/>
          <p:cNvSpPr txBox="1">
            <a:spLocks noGrp="1"/>
          </p:cNvSpPr>
          <p:nvPr>
            <p:ph type="subTitle" idx="1"/>
          </p:nvPr>
        </p:nvSpPr>
        <p:spPr>
          <a:xfrm>
            <a:off x="727775" y="1255525"/>
            <a:ext cx="1871700" cy="84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How the community was formed</a:t>
            </a:r>
            <a:endParaRPr dirty="0"/>
          </a:p>
        </p:txBody>
      </p:sp>
      <p:sp>
        <p:nvSpPr>
          <p:cNvPr id="242" name="Google Shape;242;p41"/>
          <p:cNvSpPr txBox="1">
            <a:spLocks noGrp="1"/>
          </p:cNvSpPr>
          <p:nvPr>
            <p:ph type="subTitle" idx="2"/>
          </p:nvPr>
        </p:nvSpPr>
        <p:spPr>
          <a:xfrm>
            <a:off x="2935111" y="1255500"/>
            <a:ext cx="2230604" cy="8415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t>What constituted the community</a:t>
            </a:r>
            <a:endParaRPr dirty="0"/>
          </a:p>
        </p:txBody>
      </p:sp>
      <p:sp>
        <p:nvSpPr>
          <p:cNvPr id="243" name="Google Shape;243;p41"/>
          <p:cNvSpPr txBox="1">
            <a:spLocks noGrp="1"/>
          </p:cNvSpPr>
          <p:nvPr>
            <p:ph type="subTitle" idx="3"/>
          </p:nvPr>
        </p:nvSpPr>
        <p:spPr>
          <a:xfrm>
            <a:off x="727775" y="2976613"/>
            <a:ext cx="1871700" cy="84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Why it changed after 1845</a:t>
            </a:r>
            <a:endParaRPr dirty="0"/>
          </a:p>
        </p:txBody>
      </p:sp>
      <p:sp>
        <p:nvSpPr>
          <p:cNvPr id="244" name="Google Shape;244;p41"/>
          <p:cNvSpPr txBox="1">
            <a:spLocks noGrp="1"/>
          </p:cNvSpPr>
          <p:nvPr>
            <p:ph type="subTitle" idx="4"/>
          </p:nvPr>
        </p:nvSpPr>
        <p:spPr>
          <a:xfrm>
            <a:off x="3294495" y="2976608"/>
            <a:ext cx="1871700" cy="84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implication of Irish immigrants</a:t>
            </a:r>
            <a:endParaRPr dirty="0"/>
          </a:p>
        </p:txBody>
      </p:sp>
      <p:sp>
        <p:nvSpPr>
          <p:cNvPr id="249" name="Google Shape;249;p41"/>
          <p:cNvSpPr txBox="1">
            <a:spLocks noGrp="1"/>
          </p:cNvSpPr>
          <p:nvPr>
            <p:ph type="title" idx="9"/>
          </p:nvPr>
        </p:nvSpPr>
        <p:spPr>
          <a:xfrm>
            <a:off x="2603695" y="1255525"/>
            <a:ext cx="686100" cy="63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50" name="Google Shape;250;p41"/>
          <p:cNvSpPr txBox="1">
            <a:spLocks noGrp="1"/>
          </p:cNvSpPr>
          <p:nvPr>
            <p:ph type="title" idx="13"/>
          </p:nvPr>
        </p:nvSpPr>
        <p:spPr>
          <a:xfrm>
            <a:off x="5169935" y="1255525"/>
            <a:ext cx="686100" cy="6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51" name="Google Shape;251;p41"/>
          <p:cNvSpPr txBox="1">
            <a:spLocks noGrp="1"/>
          </p:cNvSpPr>
          <p:nvPr>
            <p:ph type="title" idx="14"/>
          </p:nvPr>
        </p:nvSpPr>
        <p:spPr>
          <a:xfrm>
            <a:off x="2603948" y="2976591"/>
            <a:ext cx="686100" cy="63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52" name="Google Shape;252;p41"/>
          <p:cNvSpPr txBox="1">
            <a:spLocks noGrp="1"/>
          </p:cNvSpPr>
          <p:nvPr>
            <p:ph type="title" idx="15"/>
          </p:nvPr>
        </p:nvSpPr>
        <p:spPr>
          <a:xfrm>
            <a:off x="5170655" y="2976588"/>
            <a:ext cx="686100" cy="63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53" name="Google Shape;253;p41"/>
          <p:cNvSpPr txBox="1">
            <a:spLocks noGrp="1"/>
          </p:cNvSpPr>
          <p:nvPr>
            <p:ph type="subTitle" idx="16"/>
          </p:nvPr>
        </p:nvSpPr>
        <p:spPr>
          <a:xfrm>
            <a:off x="6299199" y="1255500"/>
            <a:ext cx="1432755" cy="8415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dirty="0"/>
              <a:t>What were its impacts</a:t>
            </a:r>
            <a:endParaRPr dirty="0"/>
          </a:p>
        </p:txBody>
      </p:sp>
      <p:sp>
        <p:nvSpPr>
          <p:cNvPr id="257" name="Google Shape;257;p41"/>
          <p:cNvSpPr txBox="1">
            <a:spLocks noGrp="1"/>
          </p:cNvSpPr>
          <p:nvPr>
            <p:ph type="title" idx="20"/>
          </p:nvPr>
        </p:nvSpPr>
        <p:spPr>
          <a:xfrm>
            <a:off x="7736175" y="1255525"/>
            <a:ext cx="686100" cy="63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7" name="Google Shape;244;p41">
            <a:extLst>
              <a:ext uri="{FF2B5EF4-FFF2-40B4-BE49-F238E27FC236}">
                <a16:creationId xmlns:a16="http://schemas.microsoft.com/office/drawing/2014/main" id="{990EB2DD-5710-B241-BDB2-1C4992C804C7}"/>
              </a:ext>
            </a:extLst>
          </p:cNvPr>
          <p:cNvSpPr txBox="1">
            <a:spLocks/>
          </p:cNvSpPr>
          <p:nvPr/>
        </p:nvSpPr>
        <p:spPr>
          <a:xfrm>
            <a:off x="5865675" y="2976588"/>
            <a:ext cx="1871700" cy="8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pen Sans"/>
              <a:buNone/>
              <a:defRPr sz="2200" b="1" i="0" u="none" strike="noStrike" cap="none">
                <a:solidFill>
                  <a:schemeClr val="dk1"/>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en-US" dirty="0"/>
              <a:t>Conclusion</a:t>
            </a:r>
          </a:p>
        </p:txBody>
      </p:sp>
      <p:sp>
        <p:nvSpPr>
          <p:cNvPr id="38" name="Google Shape;252;p41">
            <a:extLst>
              <a:ext uri="{FF2B5EF4-FFF2-40B4-BE49-F238E27FC236}">
                <a16:creationId xmlns:a16="http://schemas.microsoft.com/office/drawing/2014/main" id="{994D0AC4-1238-D846-9DCD-EF175539FB24}"/>
              </a:ext>
            </a:extLst>
          </p:cNvPr>
          <p:cNvSpPr txBox="1">
            <a:spLocks/>
          </p:cNvSpPr>
          <p:nvPr/>
        </p:nvSpPr>
        <p:spPr>
          <a:xfrm>
            <a:off x="7741835" y="2976568"/>
            <a:ext cx="686100" cy="63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a:buNone/>
              <a:defRPr sz="3000" b="1" i="0" u="none" strike="noStrike" cap="none">
                <a:solidFill>
                  <a:schemeClr val="lt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9pPr>
          </a:lstStyle>
          <a:p>
            <a:r>
              <a:rPr lang="en" dirty="0"/>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968624" y="445025"/>
            <a:ext cx="8175375" cy="572700"/>
          </a:xfrm>
          <a:prstGeom prst="rect">
            <a:avLst/>
          </a:prstGeom>
        </p:spPr>
        <p:txBody>
          <a:bodyPr spcFirstLastPara="1" wrap="square" lIns="91425" tIns="91425" rIns="91425" bIns="91425" anchor="t" anchorCtr="0">
            <a:noAutofit/>
          </a:bodyPr>
          <a:lstStyle/>
          <a:p>
            <a:pPr lvl="0"/>
            <a:r>
              <a:rPr lang="en-US" altLang="zh-CN" dirty="0"/>
              <a:t>Q1: How the community was formed (chart)</a:t>
            </a:r>
            <a:endParaRPr dirty="0"/>
          </a:p>
        </p:txBody>
      </p:sp>
      <p:sp>
        <p:nvSpPr>
          <p:cNvPr id="306" name="Google Shape;306;p48"/>
          <p:cNvSpPr txBox="1">
            <a:spLocks noGrp="1"/>
          </p:cNvSpPr>
          <p:nvPr>
            <p:ph type="subTitle" idx="1"/>
          </p:nvPr>
        </p:nvSpPr>
        <p:spPr>
          <a:xfrm>
            <a:off x="968624" y="1357899"/>
            <a:ext cx="8073775" cy="2778671"/>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Wingdings" pitchFamily="2" charset="2"/>
              <a:buChar char="n"/>
            </a:pPr>
            <a:r>
              <a:rPr lang="en" dirty="0"/>
              <a:t>Mutual dependence</a:t>
            </a:r>
          </a:p>
          <a:p>
            <a:pPr marL="800100" lvl="1" algn="l">
              <a:spcAft>
                <a:spcPts val="1200"/>
              </a:spcAft>
              <a:buFont typeface="Wingdings" pitchFamily="2" charset="2"/>
              <a:buChar char="n"/>
            </a:pPr>
            <a:r>
              <a:rPr lang="en" sz="2000" b="0" dirty="0"/>
              <a:t>worked together with experienced operatives teaching new comers</a:t>
            </a:r>
          </a:p>
          <a:p>
            <a:pPr marL="800100" lvl="1" algn="l">
              <a:spcAft>
                <a:spcPts val="1200"/>
              </a:spcAft>
              <a:buFont typeface="Wingdings" pitchFamily="2" charset="2"/>
              <a:buChar char="n"/>
            </a:pPr>
            <a:r>
              <a:rPr lang="en" sz="2000" b="0" dirty="0"/>
              <a:t>lived together in company boarding houses</a:t>
            </a:r>
          </a:p>
          <a:p>
            <a:pPr marL="342900" lvl="0" algn="l" rtl="0">
              <a:spcBef>
                <a:spcPts val="0"/>
              </a:spcBef>
              <a:spcAft>
                <a:spcPts val="1200"/>
              </a:spcAft>
              <a:buFont typeface="Wingdings" pitchFamily="2" charset="2"/>
              <a:buChar char="n"/>
            </a:pPr>
            <a:r>
              <a:rPr lang="en" dirty="0"/>
              <a:t>Separated from families (chart)</a:t>
            </a:r>
          </a:p>
          <a:p>
            <a:pPr marL="342900" lvl="0" algn="l" rtl="0">
              <a:spcBef>
                <a:spcPts val="0"/>
              </a:spcBef>
              <a:spcAft>
                <a:spcPts val="1200"/>
              </a:spcAft>
              <a:buFont typeface="Wingdings" pitchFamily="2" charset="2"/>
              <a:buChar char="n"/>
            </a:pPr>
            <a:r>
              <a:rPr lang="en" dirty="0"/>
              <a:t>Isolated from men</a:t>
            </a:r>
            <a:endParaRPr dirty="0"/>
          </a:p>
        </p:txBody>
      </p:sp>
      <p:sp>
        <p:nvSpPr>
          <p:cNvPr id="314" name="Google Shape;314;p48"/>
          <p:cNvSpPr/>
          <p:nvPr/>
        </p:nvSpPr>
        <p:spPr>
          <a:xfrm>
            <a:off x="1054423" y="4503413"/>
            <a:ext cx="2667600" cy="9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687C794-0031-FD4B-A748-9900489B2EEE}"/>
              </a:ext>
            </a:extLst>
          </p:cNvPr>
          <p:cNvGraphicFramePr>
            <a:graphicFrameLocks noGrp="1"/>
          </p:cNvGraphicFramePr>
          <p:nvPr>
            <p:extLst>
              <p:ext uri="{D42A27DB-BD31-4B8C-83A1-F6EECF244321}">
                <p14:modId xmlns:p14="http://schemas.microsoft.com/office/powerpoint/2010/main" val="2536570646"/>
              </p:ext>
            </p:extLst>
          </p:nvPr>
        </p:nvGraphicFramePr>
        <p:xfrm>
          <a:off x="2133258" y="1708743"/>
          <a:ext cx="4877481" cy="2265249"/>
        </p:xfrm>
        <a:graphic>
          <a:graphicData uri="http://schemas.openxmlformats.org/drawingml/2006/table">
            <a:tbl>
              <a:tblPr firstRow="1" firstCol="1" bandRow="1">
                <a:tableStyleId>{5940675A-B579-460E-94D1-54222C63F5DA}</a:tableStyleId>
              </a:tblPr>
              <a:tblGrid>
                <a:gridCol w="1284516">
                  <a:extLst>
                    <a:ext uri="{9D8B030D-6E8A-4147-A177-3AD203B41FA5}">
                      <a16:colId xmlns:a16="http://schemas.microsoft.com/office/drawing/2014/main" val="3944008668"/>
                    </a:ext>
                  </a:extLst>
                </a:gridCol>
                <a:gridCol w="3592965">
                  <a:extLst>
                    <a:ext uri="{9D8B030D-6E8A-4147-A177-3AD203B41FA5}">
                      <a16:colId xmlns:a16="http://schemas.microsoft.com/office/drawing/2014/main" val="985260657"/>
                    </a:ext>
                  </a:extLst>
                </a:gridCol>
              </a:tblGrid>
              <a:tr h="551883">
                <a:tc>
                  <a:txBody>
                    <a:bodyPr/>
                    <a:lstStyle/>
                    <a:p>
                      <a:pPr algn="l"/>
                      <a:r>
                        <a:rPr lang="en-US" sz="2000" kern="0" dirty="0">
                          <a:effectLst/>
                        </a:rPr>
                        <a:t>gender</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dirty="0">
                          <a:effectLst/>
                        </a:rPr>
                        <a:t>74% female</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7475427"/>
                  </a:ext>
                </a:extLst>
              </a:tr>
              <a:tr h="551883">
                <a:tc>
                  <a:txBody>
                    <a:bodyPr/>
                    <a:lstStyle/>
                    <a:p>
                      <a:pPr algn="l"/>
                      <a:r>
                        <a:rPr lang="en-US" sz="2000" kern="0" dirty="0">
                          <a:effectLst/>
                        </a:rPr>
                        <a:t>nativity</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dirty="0">
                          <a:effectLst/>
                        </a:rPr>
                        <a:t>96% native-born</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0785134"/>
                  </a:ext>
                </a:extLst>
              </a:tr>
              <a:tr h="551883">
                <a:tc>
                  <a:txBody>
                    <a:bodyPr/>
                    <a:lstStyle/>
                    <a:p>
                      <a:pPr algn="l"/>
                      <a:r>
                        <a:rPr lang="en-US" sz="2000" kern="0">
                          <a:effectLst/>
                        </a:rPr>
                        <a:t>age</a:t>
                      </a:r>
                      <a:endParaRPr lang="zh-CN"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a:effectLst/>
                        </a:rPr>
                        <a:t>4/5 15-30</a:t>
                      </a:r>
                      <a:endParaRPr lang="zh-CN" sz="16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8905630"/>
                  </a:ext>
                </a:extLst>
              </a:tr>
              <a:tr h="551883">
                <a:tc>
                  <a:txBody>
                    <a:bodyPr/>
                    <a:lstStyle/>
                    <a:p>
                      <a:pPr algn="l"/>
                      <a:r>
                        <a:rPr lang="en-US" sz="2000" kern="0" dirty="0">
                          <a:effectLst/>
                          <a:highlight>
                            <a:srgbClr val="FFFF00"/>
                          </a:highlight>
                        </a:rPr>
                        <a:t>residence</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tc>
                  <a:txBody>
                    <a:bodyPr/>
                    <a:lstStyle/>
                    <a:p>
                      <a:pPr algn="l"/>
                      <a:r>
                        <a:rPr lang="en-US" sz="2000" kern="0" dirty="0">
                          <a:effectLst/>
                          <a:highlight>
                            <a:srgbClr val="FFFF00"/>
                          </a:highlight>
                        </a:rPr>
                        <a:t>3/4 of female operatives in company boarding houses</a:t>
                      </a:r>
                      <a:endParaRPr 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9367483"/>
                  </a:ext>
                </a:extLst>
              </a:tr>
            </a:tbl>
          </a:graphicData>
        </a:graphic>
      </p:graphicFrame>
      <p:sp>
        <p:nvSpPr>
          <p:cNvPr id="3" name="矩形 2">
            <a:extLst>
              <a:ext uri="{FF2B5EF4-FFF2-40B4-BE49-F238E27FC236}">
                <a16:creationId xmlns:a16="http://schemas.microsoft.com/office/drawing/2014/main" id="{B2ED2705-1A4A-5440-952E-ADB44DC30160}"/>
              </a:ext>
            </a:extLst>
          </p:cNvPr>
          <p:cNvSpPr/>
          <p:nvPr/>
        </p:nvSpPr>
        <p:spPr>
          <a:xfrm>
            <a:off x="1426025" y="815565"/>
            <a:ext cx="6291946" cy="707886"/>
          </a:xfrm>
          <a:prstGeom prst="rect">
            <a:avLst/>
          </a:prstGeom>
        </p:spPr>
        <p:txBody>
          <a:bodyPr wrap="square">
            <a:spAutoFit/>
          </a:bodyPr>
          <a:lstStyle/>
          <a:p>
            <a:pPr algn="ctr"/>
            <a:r>
              <a:rPr lang="en-US" altLang="zh-CN" sz="2000" b="1" dirty="0">
                <a:latin typeface="DengXian" panose="02010600030101010101" pitchFamily="2" charset="-122"/>
                <a:cs typeface="Times New Roman" panose="02020603050405020304" pitchFamily="18" charset="0"/>
              </a:rPr>
              <a:t>Basic info of mill operatives of the Hamilton Lowell Manufacturing Company in July 1836</a:t>
            </a:r>
            <a:r>
              <a:rPr lang="zh-CN" altLang="zh-CN" sz="2000" b="1" dirty="0"/>
              <a:t> </a:t>
            </a:r>
            <a:endParaRPr lang="zh-CN" altLang="en-US" sz="2000" b="1" dirty="0"/>
          </a:p>
        </p:txBody>
      </p:sp>
    </p:spTree>
    <p:extLst>
      <p:ext uri="{BB962C8B-B14F-4D97-AF65-F5344CB8AC3E}">
        <p14:creationId xmlns:p14="http://schemas.microsoft.com/office/powerpoint/2010/main" val="278092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9"/>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B324656-B0E9-334F-9D40-1E4EDFADE8C7}"/>
              </a:ext>
            </a:extLst>
          </p:cNvPr>
          <p:cNvGraphicFramePr>
            <a:graphicFrameLocks/>
          </p:cNvGraphicFramePr>
          <p:nvPr>
            <p:extLst>
              <p:ext uri="{D42A27DB-BD31-4B8C-83A1-F6EECF244321}">
                <p14:modId xmlns:p14="http://schemas.microsoft.com/office/powerpoint/2010/main" val="1845042263"/>
              </p:ext>
            </p:extLst>
          </p:nvPr>
        </p:nvGraphicFramePr>
        <p:xfrm>
          <a:off x="1269319" y="587829"/>
          <a:ext cx="6605361" cy="39678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Zero Waste Cardboard Backgrounds by Slidesgo">
  <a:themeElements>
    <a:clrScheme name="Simple Light">
      <a:dk1>
        <a:srgbClr val="000000"/>
      </a:dk1>
      <a:lt1>
        <a:srgbClr val="FFFFFF"/>
      </a:lt1>
      <a:dk2>
        <a:srgbClr val="93C47D"/>
      </a:dk2>
      <a:lt2>
        <a:srgbClr val="FFD966"/>
      </a:lt2>
      <a:accent1>
        <a:srgbClr val="40DADA"/>
      </a:accent1>
      <a:accent2>
        <a:srgbClr val="93C47D"/>
      </a:accent2>
      <a:accent3>
        <a:srgbClr val="FFD966"/>
      </a:accent3>
      <a:accent4>
        <a:srgbClr val="FFFFFF"/>
      </a:accent4>
      <a:accent5>
        <a:srgbClr val="000000"/>
      </a:accent5>
      <a:accent6>
        <a:srgbClr val="40DA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683</Words>
  <Application>Microsoft Macintosh PowerPoint</Application>
  <PresentationFormat>全屏显示(16:9)</PresentationFormat>
  <Paragraphs>109</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Public Sans</vt:lpstr>
      <vt:lpstr>Roboto Condensed Light</vt:lpstr>
      <vt:lpstr>DengXian</vt:lpstr>
      <vt:lpstr>Fira Sans</vt:lpstr>
      <vt:lpstr>Open Sans</vt:lpstr>
      <vt:lpstr>Cabin</vt:lpstr>
      <vt:lpstr>Arial</vt:lpstr>
      <vt:lpstr>Wingdings</vt:lpstr>
      <vt:lpstr>Zero Waste Cardboard Backgrounds by Slidesgo</vt:lpstr>
      <vt:lpstr>A CLOSE-KNIT COMMUNITY AMONG FEMALE MILL OPERATIVES</vt:lpstr>
      <vt:lpstr>PowerPoint 演示文稿</vt:lpstr>
      <vt:lpstr>PowerPoint 演示文稿</vt:lpstr>
      <vt:lpstr>PowerPoint 演示文稿</vt:lpstr>
      <vt:lpstr>DEVELOPMENTS OF FEMALE COMMUNITY</vt:lpstr>
      <vt:lpstr>TABLE OF CONTENTS</vt:lpstr>
      <vt:lpstr>Q1: How the community was formed (chart)</vt:lpstr>
      <vt:lpstr>PowerPoint 演示文稿</vt:lpstr>
      <vt:lpstr>PowerPoint 演示文稿</vt:lpstr>
      <vt:lpstr>Q1: How the community was formed</vt:lpstr>
      <vt:lpstr>Q1: How the community was formed</vt:lpstr>
      <vt:lpstr>Q2: What constituted the community</vt:lpstr>
      <vt:lpstr>PowerPoint 演示文稿</vt:lpstr>
      <vt:lpstr>PowerPoint 演示文稿</vt:lpstr>
      <vt:lpstr>PowerPoint 演示文稿</vt:lpstr>
      <vt:lpstr>Q2: What constituted the community</vt:lpstr>
      <vt:lpstr>Q3: What was the community’s influence</vt:lpstr>
      <vt:lpstr>Q4: Why the community changed after 1845</vt:lpstr>
      <vt:lpstr>PowerPoint 演示文稿</vt:lpstr>
      <vt:lpstr>PowerPoint 演示文稿</vt:lpstr>
      <vt:lpstr>Q5: What was the implication of nativity on the community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CLOSE-KNIT COMMUNITY AMONG FEMALE MILL OPERATIVES</dc:title>
  <cp:lastModifiedBy>17010079@bfsu.edu.cn</cp:lastModifiedBy>
  <cp:revision>18</cp:revision>
  <dcterms:modified xsi:type="dcterms:W3CDTF">2021-07-13T07:24:43Z</dcterms:modified>
</cp:coreProperties>
</file>