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3" r:id="rId9"/>
    <p:sldId id="262" r:id="rId10"/>
    <p:sldId id="264" r:id="rId11"/>
    <p:sldId id="266" r:id="rId12"/>
    <p:sldId id="269" r:id="rId13"/>
    <p:sldId id="268" r:id="rId14"/>
    <p:sldId id="272" r:id="rId15"/>
    <p:sldId id="270" r:id="rId16"/>
    <p:sldId id="271" r:id="rId17"/>
    <p:sldId id="273" r:id="rId18"/>
    <p:sldId id="276" r:id="rId19"/>
    <p:sldId id="277" r:id="rId20"/>
    <p:sldId id="274" r:id="rId21"/>
    <p:sldId id="278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32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/>
    <p:restoredTop sz="94695"/>
  </p:normalViewPr>
  <p:slideViewPr>
    <p:cSldViewPr snapToGrid="0">
      <p:cViewPr varScale="1">
        <p:scale>
          <a:sx n="73" d="100"/>
          <a:sy n="73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6:26:40.84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1792 16383,'62'22'0,"0"-1"0,4-3 0,-3 2 0,19 35 0,-32-37 0,-1-1 0,29 35 0,11-14 0,-11 16 0,-6-22 0,-1 7 0,-9-17 0,9 17 0,1-16 0,-10 14 0,9-14 0,-12 5 0,-1-9 0,1 1 0,-11-10 0,8-1 0,-19-9 0,-1 0 0,-12 0 0,-2 0 0,10 0 0,-7 0 0,5 0 0,-8 0 0,3 0 0,14-8 0,-11-1 0,11 0 0,-14-5 0,10 4 0,10-9 0,-8 2 0,19-11 0,-8-2 0,23-11 0,-20 3 0,-9 6 0,2-2 0,25-24 0,-22 12 0,2-2 0,-1 5 0,0 0 0,3-13 0,-1-1 0,-2 8 0,1-2 0,12-21 0,-1-2 0,-7 14 0,0-1 0,8-12 0,0-4 0,-5 3 0,-2-2 0,1-1 0,0 0 0,2-1 0,-3 2 0,-13 16 0,-2 2 0,3-3 0,-1 3 0,-11 17 0,-2 0 0,2-11 0,-1 1 0,26-28 0,-14 7 0,-12 24 0,5 3 0,-9 12 0,1 7 0,-11 5 0,5-1 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6:26:49.432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16383,'0'91'0,"0"-6"0,10 1 0,1-33 0,4 4 0,9 12 0,4 3 0,4 7 0,4 1 0,2 8 0,6 1 0,-8-27 0,4 1 0,-3 1 0,-6 1 0,-3 2 0,7 3 0,16 9 0,10 6 0,2-1 0,-9-6 0,-11-9 0,-6-6 0,6 5 0,10 9 0,6 7 0,2-1 0,-3-9 0,-1-8 0,-2-7 0,1 2 0,-8-6 0,2 2 0,0 0 0,0 0 0,-1 0 0,0 0 0,1 0 0,0-3 0,15 12 0,1-4 0,0 2 0,-2 3 0,-1 1 0,1-2 0,-3-9 0,1-2 0,0 1 0,7 7 0,0 2 0,-1-1 0,-7-8 0,-1-1 0,-1 1 0,3 4 0,-1 1 0,0-1 0,-7-10 0,0-2 0,-1 2 0,2 4 0,1 1 0,-5-2 0,6 9 0,-2-2 0,3 0 0,-2-3 0,-12-8 0,-2-1 0,1 0 0,0 0 0,-1 1 0,-1-2 0,-6-5 0,-1-1 0,1-1 0,-2-1 0,21 24 0,9 1 0,-23-15 0,8-1 0,-14-13 0,3 10 0,8-6 0,-5 7 0,19 4 0,-11-10 0,17 22 0,-6-20 0,-6 18 0,-11-30 0,-1-2 0,4 22 0,27 4 0,-38-27 0,1 6 0,-1-14 0,-8 4 0,6-6 0,-15-1 0,7 0 0,-3 5 0,-4-11 0,11 4 0,-4-14 0,0-16 0,6-10 0,-12-10 0,18-29 0,-16 25 0,1-6 0,1-5 0,12-31 0,-9 15 0,0-4 0,1 1 0,-1-1 0,2-7 0,-1-3 0,-11 17 0,-2-4 0,2 2 0,11-26 0,0-3 0,-13 16 0,-3-3 0,1 0 0,2 7 0,2 2 0,-1-6 0,-2-1 0,-1-7 0,0 0 0,-1 4 0,2-9 0,-1 3 0,0 0 0,-1-6 0,0 0 0,0 4 0,0 18 0,-1 3 0,-2 0 0,-4 0 0,-3 0 0,1 1 0,5-18 0,0-2 0,-5 12 0,-1-4 0,-1 4 0,1-19 0,0 6 0,0 12 0,0 0 0,1-19 0,-2 3 0,-3 30 0,-3 2 0,-5-9 0,-1 0 0,1 1 0,-4 2 0,-7 8 0,1 0 0,8-1 0,1 1 0,-9 7 0,0 0 0,4 1 0,1 2 0,-16-25 0,-6 4 0,17 12 0,-15 0 0,16 11 0,-6 2 0,2 12 0,5-1 0,-4 9 0,0-6 0,5 6 0,-6-9 0,0 8 0,14 3 0,-18 8 0,12 7 0,-14 3 0,1 6 0,-2 0 0,7 0 0,-7 0 0,6 0 0,-19 8 0,-4 12 0,-20 24 0,-6 8 0,26-18 0,1 3 0,-5 4 0,-4 5 0,1 1 0,2 1 0,0 2 0,3 0 0,-16 21 0,1 4 0,10-12 0,-3 3 0,1 6 0,7-3 0,0 5 0,1 0 0,1-3 0,-2 3 0,2-3 0,-1 5 0,2 0 0,-1 6 0,-1 2 0,0 1 0,7-11 0,-2 3 0,0 0 0,2-2 0,2-2 0,3-1 0,3-4 0,1 1 0,-2 5 0,-1 4 0,-2 4 0,0 2 0,0 1 0,0-1 0,1-2 0,0 1 0,-1-1 0,3 0 0,3-2 0,0 10 0,5-2 0,0 0 0,-5 4 0,-1-7 0,-4 2 0,-1 2 0,-1 0 0,2-1 0,1 1 0,1 2 0,0-1 0,1-4 0,3-8 0,-5 4 0,3-9 0,-3 5 0,-1 5 0,-2 6 0,-1 0 0,3-8 0,2-7 0,2-6 0,2-3 0,-5 11 0,0-1 0,4-12 0,0 1 0,4-12 0,-8 2 0,16-16 0,0-7 0,19-16 0,-18 6 0,10 3 0,-12-8 0,7 18 0,6-23 0,-11 24 0,10-11 0,-12-1 0,7 5 0,-1-11 0,1 11 0,0-11 0,0 11 0,-1-11 0,1 5 0,0-1 0,0-4 0,0 11 0,-1-11 0,1 5 0,0-1 0,0-4 0,-7 11 0,4-3 0,-5 8 0,5 1 0,2-8 0,-8 20 0,7-26 0,1 17 0,2-22 0,12 7 0,-18 1 0,10 0 0,-12-1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6:26:40.84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1792 16383,'62'22'0,"0"-1"0,4-3 0,-3 2 0,19 35 0,-32-37 0,-1-1 0,29 35 0,11-14 0,-11 16 0,-6-22 0,-1 7 0,-9-17 0,9 17 0,1-16 0,-10 14 0,9-14 0,-12 5 0,-1-9 0,1 1 0,-11-10 0,8-1 0,-19-9 0,-1 0 0,-12 0 0,-2 0 0,10 0 0,-7 0 0,5 0 0,-8 0 0,3 0 0,14-8 0,-11-1 0,11 0 0,-14-5 0,10 4 0,10-9 0,-8 2 0,19-11 0,-8-2 0,23-11 0,-20 3 0,-9 6 0,2-2 0,25-24 0,-22 12 0,2-2 0,-1 5 0,0 0 0,3-13 0,-1-1 0,-2 8 0,1-2 0,12-21 0,-1-2 0,-7 14 0,0-1 0,8-12 0,0-4 0,-5 3 0,-2-2 0,1-1 0,0 0 0,2-1 0,-3 2 0,-13 16 0,-2 2 0,3-3 0,-1 3 0,-11 17 0,-2 0 0,2-11 0,-1 1 0,26-28 0,-14 7 0,-12 24 0,5 3 0,-9 12 0,1 7 0,-11 5 0,5-1 0,-4-2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6:26:49.432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16383,'0'91'0,"0"-6"0,10 1 0,1-33 0,4 4 0,9 12 0,4 3 0,4 7 0,4 1 0,2 8 0,6 1 0,-8-27 0,4 1 0,-3 1 0,-6 1 0,-3 2 0,7 3 0,16 9 0,10 6 0,2-1 0,-9-6 0,-11-9 0,-6-6 0,6 5 0,10 9 0,6 7 0,2-1 0,-3-9 0,-1-8 0,-2-7 0,1 2 0,-8-6 0,2 2 0,0 0 0,0 0 0,-1 0 0,0 0 0,1 0 0,0-3 0,15 12 0,1-4 0,0 2 0,-2 3 0,-1 1 0,1-2 0,-3-9 0,1-2 0,0 1 0,7 7 0,0 2 0,-1-1 0,-7-8 0,-1-1 0,-1 1 0,3 4 0,-1 1 0,0-1 0,-7-10 0,0-2 0,-1 2 0,2 4 0,1 1 0,-5-2 0,6 9 0,-2-2 0,3 0 0,-2-3 0,-12-8 0,-2-1 0,1 0 0,0 0 0,-1 1 0,-1-2 0,-6-5 0,-1-1 0,1-1 0,-2-1 0,21 24 0,9 1 0,-23-15 0,8-1 0,-14-13 0,3 10 0,8-6 0,-5 7 0,19 4 0,-11-10 0,17 22 0,-6-20 0,-6 18 0,-11-30 0,-1-2 0,4 22 0,27 4 0,-38-27 0,1 6 0,-1-14 0,-8 4 0,6-6 0,-15-1 0,7 0 0,-3 5 0,-4-11 0,11 4 0,-4-14 0,0-16 0,6-10 0,-12-10 0,18-29 0,-16 25 0,1-6 0,1-5 0,12-31 0,-9 15 0,0-4 0,1 1 0,-1-1 0,2-7 0,-1-3 0,-11 17 0,-2-4 0,2 2 0,11-26 0,0-3 0,-13 16 0,-3-3 0,1 0 0,2 7 0,2 2 0,-1-6 0,-2-1 0,-1-7 0,0 0 0,-1 4 0,2-9 0,-1 3 0,0 0 0,-1-6 0,0 0 0,0 4 0,0 18 0,-1 3 0,-2 0 0,-4 0 0,-3 0 0,1 1 0,5-18 0,0-2 0,-5 12 0,-1-4 0,-1 4 0,1-19 0,0 6 0,0 12 0,0 0 0,1-19 0,-2 3 0,-3 30 0,-3 2 0,-5-9 0,-1 0 0,1 1 0,-4 2 0,-7 8 0,1 0 0,8-1 0,1 1 0,-9 7 0,0 0 0,4 1 0,1 2 0,-16-25 0,-6 4 0,17 12 0,-15 0 0,16 11 0,-6 2 0,2 12 0,5-1 0,-4 9 0,0-6 0,5 6 0,-6-9 0,0 8 0,14 3 0,-18 8 0,12 7 0,-14 3 0,1 6 0,-2 0 0,7 0 0,-7 0 0,6 0 0,-19 8 0,-4 12 0,-20 24 0,-6 8 0,26-18 0,1 3 0,-5 4 0,-4 5 0,1 1 0,2 1 0,0 2 0,3 0 0,-16 21 0,1 4 0,10-12 0,-3 3 0,1 6 0,7-3 0,0 5 0,1 0 0,1-3 0,-2 3 0,2-3 0,-1 5 0,2 0 0,-1 6 0,-1 2 0,0 1 0,7-11 0,-2 3 0,0 0 0,2-2 0,2-2 0,3-1 0,3-4 0,1 1 0,-2 5 0,-1 4 0,-2 4 0,0 2 0,0 1 0,0-1 0,1-2 0,0 1 0,-1-1 0,3 0 0,3-2 0,0 10 0,5-2 0,0 0 0,-5 4 0,-1-7 0,-4 2 0,-1 2 0,-1 0 0,2-1 0,1 1 0,1 2 0,0-1 0,1-4 0,3-8 0,-5 4 0,3-9 0,-3 5 0,-1 5 0,-2 6 0,-1 0 0,3-8 0,2-7 0,2-6 0,2-3 0,-5 11 0,0-1 0,4-12 0,0 1 0,4-12 0,-8 2 0,16-16 0,0-7 0,19-16 0,-18 6 0,10 3 0,-12-8 0,7 18 0,6-23 0,-11 24 0,10-11 0,-12-1 0,7 5 0,-1-11 0,1 11 0,0-11 0,0 11 0,-1-11 0,1 5 0,0-1 0,0-4 0,0 11 0,-1-11 0,1 5 0,0-1 0,0-4 0,-7 11 0,4-3 0,-5 8 0,5 1 0,2-8 0,-8 20 0,7-26 0,1 17 0,2-22 0,12 7 0,-18 1 0,10 0 0,-12-1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10855-1C46-E543-B1A9-BC6575079837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F89C-D1EB-5B40-8AC0-3CC083BD2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89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9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28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18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222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702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958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469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276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99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19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43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5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37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25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5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01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34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F89C-D1EB-5B40-8AC0-3CC083BD233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57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D9544-8A96-1495-CA50-077D2BC40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976DDE-A802-1051-8AF6-0C042C966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A33FD-19B4-9CDF-CA22-8CD8D8B6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1C1AF-E029-2879-8B13-C7632306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368A5-DFBD-6800-5758-8B4F0C38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6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7BA63-F74A-F603-B445-EB44C0A9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B4134-8129-8FE3-D0A9-4B71FA437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B9376-72AA-6250-84AA-2E7A0BB4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82A09-6E10-B488-DB02-24DEDED3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868B5-F0F7-2D0B-5A00-03EDAC29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40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AEEABF-0481-0CE9-74B8-F681BC8E6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0465F-85FA-AFD3-2A41-6DBE9CA19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3058F-83FA-0238-31C2-F542453C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8F009-BA51-5D45-999B-A8E160AE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0E9CF-2FDA-2869-017C-B0D962ED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07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22133-F6D7-45B3-1729-6CFC1FAE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2A034-CCE4-D72C-BB26-629271A1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0BAB1-0E6D-4C72-01DA-090A1606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9709F-AD1F-02FC-83A8-5D6F6A79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7844E-BD0B-B36D-DF54-645FA39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75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0829C-DEB5-5C10-FFB1-6D8E1EAF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766D1-2905-5678-393F-7F25CA30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960D7-86B9-F6C8-43A3-5AFB65AF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83F87-E33C-1CD4-2A11-F6B383EF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C3A1C-8F62-D4CC-9D37-D010ACC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7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F830-79BF-C732-98D2-0941D773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424F2-B5EF-5763-73B3-6D89C321D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D5F18-BDE4-B72B-9024-44A9C5863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A0831-4BBC-11B6-2ADC-A8AC9737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16F70-9A02-EBE3-C430-8D1AC889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03F34-EDAA-48E3-01E1-830B1378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92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84DD6-4959-DE51-B973-71556893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D1536-DD3A-8F55-01E8-477149EB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10045-E5E5-1B95-38BA-41348ED29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1C831-BAB6-7F73-DF93-729D0F23A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B14946-CD1D-2B80-5E42-223413D6D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4B8CF6-463A-7C69-B1A2-09DD13C4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73505A-B11E-5F6E-6E92-77E784A9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B986B9-7A29-DC39-F689-15C8165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09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B0F38-737B-838B-4613-9475814B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B4C73-3EDD-B74D-A634-D11A48F4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6D6F8-F734-8CB2-AD53-3B501F6F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2425BA-8177-724C-3A89-AF33E55E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03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BA412-585E-2224-CF81-33D49295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1B9D1F-9AF9-9CBA-2F44-0B5C4A38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7691F-E115-FEBE-567F-5B71C610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683C2-BE3B-22E4-5CA3-02F8944B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82939-293B-D6D7-DB44-BEC09471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C9A7B-982A-E397-E154-F799EC9C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5A101-CA37-8565-2985-441CD954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D7489-4C05-8C34-FA17-58DC75D3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68D91-EE0A-A9C0-F9C7-9CB7BB02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62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92CB7-2136-92F3-E4BD-8E5F19D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08C9B0-B6BC-250F-484B-DCC70C66E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A9D69-FD2D-4576-CDBA-56DC7B3D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3852D-1846-8FEF-BF9A-30231750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CF020-C3EA-0B0C-DE2E-6B284D6D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C4EB8-EDBD-9B74-1203-30C60E32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28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1787E9-91BA-A7FD-18FE-6E68686D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C355C-CC39-8543-167C-29428BC3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42B17-3301-013B-F8A4-BE77C96BC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7E87-A691-1B43-9170-C0218FEF3831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54485-62CD-6249-F7A2-D7BD0F55E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A7D1D-196C-6CA7-EE55-70D57418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00B8-4254-7545-AC3B-D615C6CD2D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56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C471E-B282-B93A-6A69-3E4DC8D8C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The Auteur Theory and Orson Welles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93ABE-D714-09EB-2E87-8CF3A08EB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8013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Presented by Zhang Wei, Zheng Qi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11 November, 2022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8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1104317" y="1546364"/>
            <a:ext cx="3313440" cy="376527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1104317" y="5519058"/>
            <a:ext cx="450163" cy="52498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1716451" y="5519058"/>
            <a:ext cx="373652" cy="524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5000382" y="1590499"/>
            <a:ext cx="666205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Roland Barthes: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“The Death of the Author”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he idea of authorship is tyrannical.</a:t>
            </a:r>
          </a:p>
          <a:p>
            <a:pPr algn="just"/>
            <a:endParaRPr lang="en-US" altLang="zh-CN" sz="2400" b="1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400" b="1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n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Texts created by the </a:t>
            </a:r>
            <a:r>
              <a:rPr lang="en-US" altLang="zh-CN" sz="2400" u="sng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author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&amp; by </a:t>
            </a:r>
            <a:r>
              <a:rPr lang="en-US" altLang="zh-CN" sz="2400" u="sng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other texts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n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When the author finishes writing, the subject he or she created slips away and is no longer dependent on the author. 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1673089" y="5481582"/>
            <a:ext cx="461984" cy="5249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1104317" y="1525671"/>
            <a:ext cx="3193363" cy="372410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1104317" y="5481582"/>
            <a:ext cx="373652" cy="524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4734911" y="1527534"/>
            <a:ext cx="71916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Michel Foucault: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“What is an Author”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</a:t>
            </a:r>
            <a:r>
              <a:rPr lang="zh-CN" altLang="en-US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author expressing himself/herself</a:t>
            </a: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=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creating a space where the author disappears</a:t>
            </a:r>
          </a:p>
          <a:p>
            <a:pPr marL="228600" indent="-228600" algn="just">
              <a:buFont typeface="Wingdings" pitchFamily="2" charset="2"/>
              <a:buChar char=""/>
            </a:pPr>
            <a:endParaRPr lang="en-US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???contradiction</a:t>
            </a:r>
          </a:p>
          <a:p>
            <a:pPr algn="just"/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“The same gesture that refutes any relevance of the identity of the author nevertheless affirms its irreducible necessity” (Simmons 217)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3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-3015533" y="5467341"/>
            <a:ext cx="461984" cy="5249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-3584305" y="1511430"/>
            <a:ext cx="3193363" cy="372410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-3584305" y="5467341"/>
            <a:ext cx="373652" cy="524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46289" y="1513293"/>
            <a:ext cx="71916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Michel Foucault: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“What is an Author”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</a:t>
            </a:r>
            <a:r>
              <a:rPr lang="zh-CN" altLang="en-US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author expressing himself/herself</a:t>
            </a: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=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creating a space where the author disappears</a:t>
            </a:r>
          </a:p>
          <a:p>
            <a:pPr marL="228600" indent="-228600" algn="just">
              <a:buFont typeface="Wingdings" pitchFamily="2" charset="2"/>
              <a:buChar char=""/>
            </a:pPr>
            <a:endParaRPr lang="en-US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???contradiction</a:t>
            </a:r>
          </a:p>
          <a:p>
            <a:pPr algn="just"/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“The same gesture that refutes any relevance of the identity of the author nevertheless affirms its irreducible necessity” (Simmons 217)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0E7B0-236E-3702-B881-DA80A526FF4B}"/>
              </a:ext>
            </a:extLst>
          </p:cNvPr>
          <p:cNvSpPr txBox="1"/>
          <p:nvPr/>
        </p:nvSpPr>
        <p:spPr>
          <a:xfrm>
            <a:off x="7579314" y="1205516"/>
            <a:ext cx="4516862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Iowan Old Style Roman" panose="02040602040506020204" pitchFamily="18" charset="0"/>
              </a:rPr>
              <a:t>Author &amp; Author-function</a:t>
            </a:r>
          </a:p>
          <a:p>
            <a:endParaRPr kumimoji="1" lang="en-US" altLang="zh-CN" sz="2800" b="1" dirty="0">
              <a:latin typeface="Iowan Old Style Roman" panose="02040602040506020204" pitchFamily="18" charset="0"/>
            </a:endParaRP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 (the real person)</a:t>
            </a: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Author-function: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rights and responsibility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distinguishing between literary texts and scientific text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authenticating texts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trans-discursive functions</a:t>
            </a:r>
            <a:endParaRPr kumimoji="1" lang="zh-CN" altLang="en-US" sz="2800" dirty="0"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75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-3015533" y="5467341"/>
            <a:ext cx="461984" cy="5249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-3584305" y="1511430"/>
            <a:ext cx="3193363" cy="372410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-3584305" y="5467341"/>
            <a:ext cx="373652" cy="524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46289" y="1513293"/>
            <a:ext cx="71916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Michel Foucault: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“What is an Author”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</a:t>
            </a:r>
            <a:r>
              <a:rPr lang="zh-CN" altLang="en-US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author expressing himself/herself</a:t>
            </a: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=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creating a space where the author disappears</a:t>
            </a:r>
          </a:p>
          <a:p>
            <a:pPr marL="228600" indent="-228600" algn="just">
              <a:buFont typeface="Wingdings" pitchFamily="2" charset="2"/>
              <a:buChar char=""/>
            </a:pPr>
            <a:endParaRPr lang="en-US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???contradiction</a:t>
            </a:r>
          </a:p>
          <a:p>
            <a:pPr algn="just"/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“The same gesture that refutes any relevance of the identity of the author nevertheless affirms its irreducible necessity” (Simmons 217)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0E7B0-236E-3702-B881-DA80A526FF4B}"/>
              </a:ext>
            </a:extLst>
          </p:cNvPr>
          <p:cNvSpPr txBox="1"/>
          <p:nvPr/>
        </p:nvSpPr>
        <p:spPr>
          <a:xfrm>
            <a:off x="7579314" y="1205516"/>
            <a:ext cx="4516862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Iowan Old Style Roman" panose="02040602040506020204" pitchFamily="18" charset="0"/>
              </a:rPr>
              <a:t>Author &amp; Author-function</a:t>
            </a:r>
          </a:p>
          <a:p>
            <a:endParaRPr kumimoji="1" lang="en-US" altLang="zh-CN" sz="2800" b="1" dirty="0">
              <a:latin typeface="Iowan Old Style Roman" panose="02040602040506020204" pitchFamily="18" charset="0"/>
            </a:endParaRP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 (the real person)</a:t>
            </a: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Author-function: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rights and responsibility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distinguishing between literary texts and scientific text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authenticating texts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trans-discursive functions</a:t>
            </a:r>
            <a:endParaRPr kumimoji="1" lang="zh-CN" altLang="en-US" sz="2800" dirty="0">
              <a:latin typeface="Iowan Old Style Roman" panose="0204060204050602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3CD694-51D8-EC49-EA05-4C3F226FC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51" y="1220756"/>
            <a:ext cx="3075684" cy="4904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A2B7F9-8D99-30BC-9CCB-92469D187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532" y="1220756"/>
            <a:ext cx="3155040" cy="49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4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-3015533" y="5467341"/>
            <a:ext cx="461984" cy="5249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-3584305" y="1511430"/>
            <a:ext cx="3193363" cy="372410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-3584305" y="5467341"/>
            <a:ext cx="373652" cy="524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46289" y="1513293"/>
            <a:ext cx="71916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Michel Foucault: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“What is an Author”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</a:t>
            </a:r>
            <a:r>
              <a:rPr lang="zh-CN" altLang="en-US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author expressing himself/herself</a:t>
            </a: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=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creating a space where the author disappears</a:t>
            </a:r>
          </a:p>
          <a:p>
            <a:pPr marL="228600" indent="-228600" algn="just">
              <a:buFont typeface="Wingdings" pitchFamily="2" charset="2"/>
              <a:buChar char=""/>
            </a:pPr>
            <a:endParaRPr lang="en-US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???contradiction</a:t>
            </a:r>
          </a:p>
          <a:p>
            <a:pPr algn="just"/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“The same gesture that refutes any relevance of the identity of the author nevertheless affirms its irreducible necessity” (Simmons 217)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0E7B0-236E-3702-B881-DA80A526FF4B}"/>
              </a:ext>
            </a:extLst>
          </p:cNvPr>
          <p:cNvSpPr txBox="1"/>
          <p:nvPr/>
        </p:nvSpPr>
        <p:spPr>
          <a:xfrm>
            <a:off x="7579314" y="1205516"/>
            <a:ext cx="4516862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Iowan Old Style Roman" panose="02040602040506020204" pitchFamily="18" charset="0"/>
              </a:rPr>
              <a:t>Author &amp; Author-function</a:t>
            </a:r>
          </a:p>
          <a:p>
            <a:endParaRPr kumimoji="1" lang="en-US" altLang="zh-CN" sz="2800" b="1" dirty="0">
              <a:latin typeface="Iowan Old Style Roman" panose="02040602040506020204" pitchFamily="18" charset="0"/>
            </a:endParaRP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 (the real person)</a:t>
            </a: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Author-function: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rights and responsibility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distinguishing between literary texts and scientific text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authenticating texts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trans-discursive functions</a:t>
            </a:r>
            <a:endParaRPr kumimoji="1" lang="zh-CN" altLang="en-US" sz="2800" dirty="0">
              <a:latin typeface="Iowan Old Style Roman" panose="0204060204050602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3CD694-51D8-EC49-EA05-4C3F226FC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51" y="1220756"/>
            <a:ext cx="3075684" cy="4904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A2B7F9-8D99-30BC-9CCB-92469D187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532" y="1220756"/>
            <a:ext cx="3155040" cy="49044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8A096D-C241-F67C-11C4-AD3F9C097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63" y="1220756"/>
            <a:ext cx="3232720" cy="49044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D2D655A-5393-8957-7450-61F093908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3532" y="1220756"/>
            <a:ext cx="3371822" cy="49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-3015533" y="5467341"/>
            <a:ext cx="461984" cy="5249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-3584305" y="1511430"/>
            <a:ext cx="3193363" cy="372410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-3584305" y="5467341"/>
            <a:ext cx="373652" cy="524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46289" y="1513293"/>
            <a:ext cx="71916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Michel Foucault: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“What is an Author”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</a:t>
            </a:r>
            <a:r>
              <a:rPr lang="zh-CN" altLang="en-US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author expressing himself/herself</a:t>
            </a: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=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creating a space where the author disappears</a:t>
            </a:r>
          </a:p>
          <a:p>
            <a:pPr marL="228600" indent="-228600" algn="just">
              <a:buFont typeface="Wingdings" pitchFamily="2" charset="2"/>
              <a:buChar char=""/>
            </a:pPr>
            <a:endParaRPr lang="en-US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???contradiction</a:t>
            </a:r>
          </a:p>
          <a:p>
            <a:pPr algn="just"/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“The same gesture that refutes any relevance of the identity of the author nevertheless affirms its irreducible necessity” (Simmons 217)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0E7B0-236E-3702-B881-DA80A526FF4B}"/>
              </a:ext>
            </a:extLst>
          </p:cNvPr>
          <p:cNvSpPr txBox="1"/>
          <p:nvPr/>
        </p:nvSpPr>
        <p:spPr>
          <a:xfrm>
            <a:off x="7579314" y="1205516"/>
            <a:ext cx="4516862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Iowan Old Style Roman" panose="02040602040506020204" pitchFamily="18" charset="0"/>
              </a:rPr>
              <a:t>Author &amp; Author-function</a:t>
            </a:r>
          </a:p>
          <a:p>
            <a:endParaRPr kumimoji="1" lang="en-US" altLang="zh-CN" sz="2800" b="1" dirty="0">
              <a:latin typeface="Iowan Old Style Roman" panose="02040602040506020204" pitchFamily="18" charset="0"/>
            </a:endParaRP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 (the real person)</a:t>
            </a: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Author-function: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rights and responsibility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distinguishing between literary texts and scientific text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authenticating texts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trans-discursive functions</a:t>
            </a:r>
            <a:endParaRPr kumimoji="1" lang="zh-CN" altLang="en-US" sz="2800" dirty="0">
              <a:latin typeface="Iowan Old Style Roman" panose="0204060204050602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3CD694-51D8-EC49-EA05-4C3F226FC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51" y="1220756"/>
            <a:ext cx="3075684" cy="4904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A2B7F9-8D99-30BC-9CCB-92469D187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532" y="1220756"/>
            <a:ext cx="3155040" cy="4904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09B7F37-D827-C4AF-876F-ACE7F6713719}"/>
                  </a:ext>
                </a:extLst>
              </p14:cNvPr>
              <p14:cNvContentPartPr/>
              <p14:nvPr/>
            </p14:nvContentPartPr>
            <p14:xfrm>
              <a:off x="8119320" y="1595680"/>
              <a:ext cx="1416240" cy="866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09B7F37-D827-C4AF-876F-ACE7F67137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29680" y="1416040"/>
                <a:ext cx="1595880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09577B9-1CE3-175E-6ED1-A3E0D878FA17}"/>
                  </a:ext>
                </a:extLst>
              </p14:cNvPr>
              <p14:cNvContentPartPr/>
              <p14:nvPr/>
            </p14:nvContentPartPr>
            <p14:xfrm>
              <a:off x="8447640" y="3193720"/>
              <a:ext cx="1978560" cy="24822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09577B9-1CE3-175E-6ED1-A3E0D878F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8000" y="3013720"/>
                <a:ext cx="2158200" cy="2841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A88D8E1-E4F8-BD68-25BC-E1738C89AA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263" y="1220756"/>
            <a:ext cx="3232720" cy="49044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5AD03F-2D4C-DD53-B4E7-1885C9A6D8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3532" y="1220756"/>
            <a:ext cx="3371822" cy="49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1251667" y="5467341"/>
            <a:ext cx="461984" cy="5249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682895" y="1511430"/>
            <a:ext cx="3193363" cy="372410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682895" y="5467341"/>
            <a:ext cx="373652" cy="524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4313489" y="1513293"/>
            <a:ext cx="71916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Michel Foucault: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“What is an Author”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</a:t>
            </a:r>
            <a:r>
              <a:rPr lang="zh-CN" altLang="en-US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author expressing himself/herself</a:t>
            </a: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=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creating a space where the author disappears</a:t>
            </a:r>
          </a:p>
          <a:p>
            <a:pPr marL="228600" indent="-228600" algn="just">
              <a:buFont typeface="Wingdings" pitchFamily="2" charset="2"/>
              <a:buChar char=""/>
            </a:pPr>
            <a:endParaRPr lang="en-US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strike="sngStrike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???contradiction</a:t>
            </a:r>
          </a:p>
          <a:p>
            <a:pPr algn="just"/>
            <a:endParaRPr lang="zh-CN" altLang="zh-CN" sz="2400" strike="sngStrike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strike="sngStrike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“The same gesture that refutes any relevance of the identity of the author nevertheless affirms its irreducible necessity” (Simmons 217)</a:t>
            </a:r>
            <a:endParaRPr lang="zh-CN" altLang="zh-CN" sz="2400" strike="sngStrike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0E7B0-236E-3702-B881-DA80A526FF4B}"/>
              </a:ext>
            </a:extLst>
          </p:cNvPr>
          <p:cNvSpPr txBox="1"/>
          <p:nvPr/>
        </p:nvSpPr>
        <p:spPr>
          <a:xfrm>
            <a:off x="19832274" y="1072614"/>
            <a:ext cx="4516862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Iowan Old Style Roman" panose="02040602040506020204" pitchFamily="18" charset="0"/>
              </a:rPr>
              <a:t>Author &amp; Author-function</a:t>
            </a:r>
          </a:p>
          <a:p>
            <a:endParaRPr kumimoji="1" lang="en-US" altLang="zh-CN" sz="2800" b="1" dirty="0">
              <a:latin typeface="Iowan Old Style Roman" panose="02040602040506020204" pitchFamily="18" charset="0"/>
            </a:endParaRP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 (the real person)</a:t>
            </a:r>
          </a:p>
          <a:p>
            <a:r>
              <a:rPr kumimoji="1" lang="en-US" altLang="zh-CN" sz="2800" dirty="0">
                <a:latin typeface="Iowan Old Style Roman" panose="02040602040506020204" pitchFamily="18" charset="0"/>
              </a:rPr>
              <a:t>Author-function: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rights and responsibility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distinguishing between literary texts and scientific text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authenticating texts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 dirty="0">
                <a:latin typeface="Iowan Old Style Roman" panose="02040602040506020204" pitchFamily="18" charset="0"/>
              </a:rPr>
              <a:t>trans-discursive functions</a:t>
            </a:r>
            <a:endParaRPr kumimoji="1" lang="zh-CN" altLang="en-US" sz="2800" dirty="0">
              <a:latin typeface="Iowan Old Style Roman" panose="0204060204050602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3CD694-51D8-EC49-EA05-4C3F226FC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9011" y="1087854"/>
            <a:ext cx="3075684" cy="4904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A2B7F9-8D99-30BC-9CCB-92469D187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6492" y="1087854"/>
            <a:ext cx="3155040" cy="4904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09B7F37-D827-C4AF-876F-ACE7F6713719}"/>
                  </a:ext>
                </a:extLst>
              </p14:cNvPr>
              <p14:cNvContentPartPr/>
              <p14:nvPr/>
            </p14:nvContentPartPr>
            <p14:xfrm>
              <a:off x="20372280" y="1462778"/>
              <a:ext cx="1416240" cy="866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09B7F37-D827-C4AF-876F-ACE7F67137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82640" y="1283138"/>
                <a:ext cx="1595880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09577B9-1CE3-175E-6ED1-A3E0D878FA17}"/>
                  </a:ext>
                </a:extLst>
              </p14:cNvPr>
              <p14:cNvContentPartPr/>
              <p14:nvPr/>
            </p14:nvContentPartPr>
            <p14:xfrm>
              <a:off x="20700600" y="3060818"/>
              <a:ext cx="1978560" cy="24822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09577B9-1CE3-175E-6ED1-A3E0D878F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10960" y="2880818"/>
                <a:ext cx="2158200" cy="28418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1E91FF7-16F8-C319-E092-C54BD1316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29011" y="1087854"/>
            <a:ext cx="3232720" cy="4904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243502-CE9B-9F18-8972-07C89E8262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67280" y="1087854"/>
            <a:ext cx="3371822" cy="49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6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810149" y="5467341"/>
            <a:ext cx="461984" cy="5249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1534736" y="5456199"/>
            <a:ext cx="461985" cy="53876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817623" y="1238476"/>
            <a:ext cx="2923905" cy="41080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4313489" y="1513293"/>
            <a:ext cx="719161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Jacques Derrida: </a:t>
            </a:r>
            <a:r>
              <a:rPr lang="en-US" altLang="zh-CN" sz="2400" i="1" kern="100" dirty="0" err="1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Signsponge</a:t>
            </a:r>
            <a:endParaRPr lang="en-US" altLang="zh-CN" sz="2400" i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Authors sign their texts in different ways. </a:t>
            </a:r>
          </a:p>
          <a:p>
            <a:pPr algn="just"/>
            <a:r>
              <a:rPr lang="en-US" altLang="zh-CN" sz="24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ignature is a textual element.</a:t>
            </a: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ignature effects: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literal sense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Signature as style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Signature of the signature</a:t>
            </a:r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8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810149" y="5467341"/>
            <a:ext cx="461984" cy="5249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1534736" y="5456199"/>
            <a:ext cx="461985" cy="53876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817623" y="1238476"/>
            <a:ext cx="2923905" cy="41080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4313489" y="1513293"/>
            <a:ext cx="719161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Jacques Derrida: </a:t>
            </a:r>
            <a:r>
              <a:rPr lang="en-US" altLang="zh-CN" sz="2400" i="1" kern="100" dirty="0" err="1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Signsponge</a:t>
            </a:r>
            <a:endParaRPr lang="en-US" altLang="zh-CN" sz="2400" i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Authors sign their texts in different ways. </a:t>
            </a:r>
          </a:p>
          <a:p>
            <a:pPr algn="just"/>
            <a:r>
              <a:rPr lang="en-US" altLang="zh-CN" sz="24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ignature is a textual element.</a:t>
            </a: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ignature effects: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literal sense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Signature as style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Signature of the signature</a:t>
            </a:r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97998B-EB14-D85D-A98D-4F7172252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506" y="2119102"/>
            <a:ext cx="7772400" cy="35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5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9" b="21946"/>
          <a:stretch/>
        </p:blipFill>
        <p:spPr>
          <a:xfrm>
            <a:off x="810149" y="5467341"/>
            <a:ext cx="461984" cy="52498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3" r="23670"/>
          <a:stretch/>
        </p:blipFill>
        <p:spPr>
          <a:xfrm>
            <a:off x="1534736" y="5456199"/>
            <a:ext cx="461985" cy="53876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614" b="3614"/>
          <a:stretch/>
        </p:blipFill>
        <p:spPr>
          <a:xfrm>
            <a:off x="817623" y="1238476"/>
            <a:ext cx="2923905" cy="41080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DDBD6C-D876-5E71-5865-C3A7F762F57D}"/>
              </a:ext>
            </a:extLst>
          </p:cNvPr>
          <p:cNvSpPr txBox="1"/>
          <p:nvPr/>
        </p:nvSpPr>
        <p:spPr>
          <a:xfrm>
            <a:off x="4313489" y="1513293"/>
            <a:ext cx="719161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Jacques Derrida: </a:t>
            </a:r>
            <a:r>
              <a:rPr lang="en-US" altLang="zh-CN" sz="2400" i="1" kern="100" dirty="0" err="1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Signsponge</a:t>
            </a:r>
            <a:endParaRPr lang="en-US" altLang="zh-CN" sz="2400" i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Authors sign their texts in different ways. </a:t>
            </a:r>
          </a:p>
          <a:p>
            <a:pPr algn="just"/>
            <a:r>
              <a:rPr lang="en-US" altLang="zh-CN" sz="24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ignature is a textual element.</a:t>
            </a: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ignature effects: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literal sense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Signature as style</a:t>
            </a:r>
            <a:endParaRPr lang="zh-CN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Signature of the signature</a:t>
            </a:r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4B8489-62BB-B7E7-48D5-C37D32AA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2092" y="-1069158"/>
            <a:ext cx="12976184" cy="9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54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686B7E-B162-1F2E-3D2C-262305CCA3DC}"/>
              </a:ext>
            </a:extLst>
          </p:cNvPr>
          <p:cNvSpPr txBox="1"/>
          <p:nvPr/>
        </p:nvSpPr>
        <p:spPr>
          <a:xfrm>
            <a:off x="491041" y="35029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Q2: What is the auteur theory about? Who is an auteur?</a:t>
            </a:r>
          </a:p>
        </p:txBody>
      </p:sp>
    </p:spTree>
    <p:extLst>
      <p:ext uri="{BB962C8B-B14F-4D97-AF65-F5344CB8AC3E}">
        <p14:creationId xmlns:p14="http://schemas.microsoft.com/office/powerpoint/2010/main" val="284846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506031" y="-893886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686B7E-B162-1F2E-3D2C-262305CCA3DC}"/>
              </a:ext>
            </a:extLst>
          </p:cNvPr>
          <p:cNvSpPr txBox="1"/>
          <p:nvPr/>
        </p:nvSpPr>
        <p:spPr>
          <a:xfrm>
            <a:off x="491041" y="35029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Q2: What is the auteur theory about? Who is an auteur?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00C49-E457-E0DF-E392-A12025784B9B}"/>
              </a:ext>
            </a:extLst>
          </p:cNvPr>
          <p:cNvSpPr txBox="1"/>
          <p:nvPr/>
        </p:nvSpPr>
        <p:spPr>
          <a:xfrm>
            <a:off x="1230772" y="1984514"/>
            <a:ext cx="7125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 err="1">
                <a:latin typeface="Palatino Linotype" panose="02040502050505030304" pitchFamily="18" charset="0"/>
              </a:rPr>
              <a:t>Authorenfilm</a:t>
            </a:r>
            <a:endParaRPr kumimoji="1" lang="zh-CN" altLang="en-US" sz="66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82F927-1C99-6D1B-D423-5813361E2E88}"/>
              </a:ext>
            </a:extLst>
          </p:cNvPr>
          <p:cNvSpPr txBox="1"/>
          <p:nvPr/>
        </p:nvSpPr>
        <p:spPr>
          <a:xfrm>
            <a:off x="7541179" y="1984514"/>
            <a:ext cx="4128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>
                <a:latin typeface="Palatino Linotype" panose="02040502050505030304" pitchFamily="18" charset="0"/>
              </a:rPr>
              <a:t>Auteur</a:t>
            </a:r>
            <a:endParaRPr kumimoji="1" lang="zh-CN" altLang="en-US" sz="66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4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506031" y="-893886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686B7E-B162-1F2E-3D2C-262305CCA3DC}"/>
              </a:ext>
            </a:extLst>
          </p:cNvPr>
          <p:cNvSpPr txBox="1"/>
          <p:nvPr/>
        </p:nvSpPr>
        <p:spPr>
          <a:xfrm>
            <a:off x="491041" y="35029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Q2: What is the auteur theory about? Who is an auteur?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00C49-E457-E0DF-E392-A12025784B9B}"/>
              </a:ext>
            </a:extLst>
          </p:cNvPr>
          <p:cNvSpPr txBox="1"/>
          <p:nvPr/>
        </p:nvSpPr>
        <p:spPr>
          <a:xfrm>
            <a:off x="1230772" y="1984514"/>
            <a:ext cx="7125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 err="1">
                <a:latin typeface="Palatino Linotype" panose="02040502050505030304" pitchFamily="18" charset="0"/>
              </a:rPr>
              <a:t>Authorenfilm</a:t>
            </a:r>
            <a:endParaRPr kumimoji="1" lang="zh-CN" altLang="en-US" sz="66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82F927-1C99-6D1B-D423-5813361E2E88}"/>
              </a:ext>
            </a:extLst>
          </p:cNvPr>
          <p:cNvSpPr txBox="1"/>
          <p:nvPr/>
        </p:nvSpPr>
        <p:spPr>
          <a:xfrm>
            <a:off x="7541179" y="1984514"/>
            <a:ext cx="4128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>
                <a:latin typeface="Palatino Linotype" panose="02040502050505030304" pitchFamily="18" charset="0"/>
              </a:rPr>
              <a:t>Auteur</a:t>
            </a:r>
            <a:endParaRPr kumimoji="1" lang="zh-CN" altLang="en-US" sz="6600" b="1" dirty="0">
              <a:latin typeface="Palatino Linotype" panose="0204050205050503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DA197-F0B6-1E51-3A92-AF05E9B7BCB6}"/>
              </a:ext>
            </a:extLst>
          </p:cNvPr>
          <p:cNvSpPr txBox="1"/>
          <p:nvPr/>
        </p:nvSpPr>
        <p:spPr>
          <a:xfrm>
            <a:off x="1771086" y="3479800"/>
            <a:ext cx="5229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1913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“author’s film”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“author”= screenwriter</a:t>
            </a:r>
            <a:endParaRPr kumimoji="1" lang="zh-CN" altLang="en-US" sz="3200" dirty="0">
              <a:latin typeface="Iowan Old Style Roman" panose="0204060204050602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032F7-993A-7064-E675-1FC1A9523A1E}"/>
              </a:ext>
            </a:extLst>
          </p:cNvPr>
          <p:cNvSpPr txBox="1"/>
          <p:nvPr/>
        </p:nvSpPr>
        <p:spPr>
          <a:xfrm>
            <a:off x="7541179" y="3479800"/>
            <a:ext cx="5229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1950s 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Cahier du </a:t>
            </a:r>
            <a:r>
              <a:rPr kumimoji="1" lang="en-US" altLang="zh-CN" sz="3200" dirty="0" err="1">
                <a:latin typeface="Iowan Old Style Roman" panose="02040602040506020204" pitchFamily="18" charset="0"/>
              </a:rPr>
              <a:t>cinéma</a:t>
            </a:r>
            <a:endParaRPr kumimoji="1" lang="en-US" altLang="zh-CN" sz="3200" dirty="0">
              <a:latin typeface="Iowan Old Style Roman" panose="0204060204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Politique des auteurs </a:t>
            </a:r>
            <a:endParaRPr kumimoji="1" lang="zh-CN" altLang="en-US" sz="3200" dirty="0"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3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506031" y="-893886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686B7E-B162-1F2E-3D2C-262305CCA3DC}"/>
              </a:ext>
            </a:extLst>
          </p:cNvPr>
          <p:cNvSpPr txBox="1"/>
          <p:nvPr/>
        </p:nvSpPr>
        <p:spPr>
          <a:xfrm>
            <a:off x="491041" y="35029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Q2: What is the auteur theory about? Who is an auteur?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00C49-E457-E0DF-E392-A12025784B9B}"/>
              </a:ext>
            </a:extLst>
          </p:cNvPr>
          <p:cNvSpPr txBox="1"/>
          <p:nvPr/>
        </p:nvSpPr>
        <p:spPr>
          <a:xfrm>
            <a:off x="-5779628" y="1984514"/>
            <a:ext cx="7125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 err="1">
                <a:latin typeface="Palatino Linotype" panose="02040502050505030304" pitchFamily="18" charset="0"/>
              </a:rPr>
              <a:t>Authorenfilm</a:t>
            </a:r>
            <a:endParaRPr kumimoji="1" lang="zh-CN" altLang="en-US" sz="66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82F927-1C99-6D1B-D423-5813361E2E88}"/>
              </a:ext>
            </a:extLst>
          </p:cNvPr>
          <p:cNvSpPr txBox="1"/>
          <p:nvPr/>
        </p:nvSpPr>
        <p:spPr>
          <a:xfrm>
            <a:off x="530779" y="1984514"/>
            <a:ext cx="4128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>
                <a:latin typeface="Palatino Linotype" panose="02040502050505030304" pitchFamily="18" charset="0"/>
              </a:rPr>
              <a:t>Auteur</a:t>
            </a:r>
            <a:endParaRPr kumimoji="1" lang="zh-CN" altLang="en-US" sz="6600" b="1" dirty="0">
              <a:latin typeface="Palatino Linotype" panose="0204050205050503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DA197-F0B6-1E51-3A92-AF05E9B7BCB6}"/>
              </a:ext>
            </a:extLst>
          </p:cNvPr>
          <p:cNvSpPr txBox="1"/>
          <p:nvPr/>
        </p:nvSpPr>
        <p:spPr>
          <a:xfrm>
            <a:off x="-5239314" y="3479800"/>
            <a:ext cx="5229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1913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“author’s film”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“author”= screenwriter</a:t>
            </a:r>
            <a:endParaRPr kumimoji="1" lang="zh-CN" altLang="en-US" sz="3200" dirty="0">
              <a:latin typeface="Iowan Old Style Roman" panose="0204060204050602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032F7-993A-7064-E675-1FC1A9523A1E}"/>
              </a:ext>
            </a:extLst>
          </p:cNvPr>
          <p:cNvSpPr txBox="1"/>
          <p:nvPr/>
        </p:nvSpPr>
        <p:spPr>
          <a:xfrm>
            <a:off x="530779" y="3479800"/>
            <a:ext cx="5229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1950s 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Cahier du </a:t>
            </a:r>
            <a:r>
              <a:rPr kumimoji="1" lang="en-US" altLang="zh-CN" sz="3200" dirty="0" err="1">
                <a:latin typeface="Iowan Old Style Roman" panose="02040602040506020204" pitchFamily="18" charset="0"/>
              </a:rPr>
              <a:t>cinéma</a:t>
            </a:r>
            <a:endParaRPr kumimoji="1" lang="en-US" altLang="zh-CN" sz="3200" dirty="0">
              <a:latin typeface="Iowan Old Style Roman" panose="0204060204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Iowan Old Style Roman" panose="02040602040506020204" pitchFamily="18" charset="0"/>
              </a:rPr>
              <a:t>Politique des auteurs </a:t>
            </a:r>
            <a:endParaRPr kumimoji="1" lang="zh-CN" altLang="en-US" sz="3200" dirty="0">
              <a:latin typeface="Iowan Old Style Roman" panose="0204060204050602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26B804-9FA1-72DC-9019-FA11E41F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72" y="1381073"/>
            <a:ext cx="2745885" cy="36683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1CB8F4-57E2-99DB-A58A-76486F50B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63"/>
          <a:stretch/>
        </p:blipFill>
        <p:spPr>
          <a:xfrm>
            <a:off x="8517928" y="1381073"/>
            <a:ext cx="2745885" cy="36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84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686B7E-B162-1F2E-3D2C-262305CCA3DC}"/>
              </a:ext>
            </a:extLst>
          </p:cNvPr>
          <p:cNvSpPr txBox="1"/>
          <p:nvPr/>
        </p:nvSpPr>
        <p:spPr>
          <a:xfrm>
            <a:off x="491041" y="35029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Q2: What is the auteur theory about? Who is an auteur?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26B804-9FA1-72DC-9019-FA11E41F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48" y="1357666"/>
            <a:ext cx="3095707" cy="4135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1CB8F4-57E2-99DB-A58A-76486F50B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63"/>
          <a:stretch/>
        </p:blipFill>
        <p:spPr>
          <a:xfrm>
            <a:off x="728148" y="5653150"/>
            <a:ext cx="546723" cy="7303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977FD6-6D06-7A3F-369F-36BDD6757D98}"/>
              </a:ext>
            </a:extLst>
          </p:cNvPr>
          <p:cNvSpPr txBox="1"/>
          <p:nvPr/>
        </p:nvSpPr>
        <p:spPr>
          <a:xfrm>
            <a:off x="4005160" y="1287873"/>
            <a:ext cx="807404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François Truffaut: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“A Certain </a:t>
            </a: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rend in French Cinema ”</a:t>
            </a: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Psychological realism &gt;&gt; literary mastery</a:t>
            </a:r>
          </a:p>
          <a:p>
            <a:pPr algn="just"/>
            <a:r>
              <a:rPr lang="en-US" altLang="zh-CN" sz="24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uteurs &gt;&gt; </a:t>
            </a:r>
            <a:r>
              <a:rPr lang="en-US" altLang="zh-CN" sz="2400" b="1" kern="100" dirty="0" err="1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kern="100" dirty="0" err="1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etteur</a:t>
            </a:r>
            <a:r>
              <a:rPr lang="en-US" altLang="zh-CN" sz="24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err="1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en-US" altLang="zh-CN" sz="24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scene(stagers)</a:t>
            </a:r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u="sng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French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filmmakers receiving acclaim for their well-crafted, but voiceless, literature adaptations</a:t>
            </a: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u="sng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American</a:t>
            </a: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Hollywood films entered the French market; Hitchcock, Ford, Welles…</a:t>
            </a:r>
          </a:p>
          <a:p>
            <a:pPr marL="228600" indent="-228600" algn="just">
              <a:buFont typeface="Wingdings" pitchFamily="2" charset="2"/>
              <a:buChar char=""/>
            </a:pPr>
            <a:endParaRPr lang="en-US" altLang="zh-CN" sz="24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Wingdings" pitchFamily="2" charset="2"/>
              <a:buChar char=""/>
            </a:pP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best directors are who had unique personal visions</a:t>
            </a:r>
          </a:p>
        </p:txBody>
      </p:sp>
    </p:spTree>
    <p:extLst>
      <p:ext uri="{BB962C8B-B14F-4D97-AF65-F5344CB8AC3E}">
        <p14:creationId xmlns:p14="http://schemas.microsoft.com/office/powerpoint/2010/main" val="3225133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686B7E-B162-1F2E-3D2C-262305CCA3DC}"/>
              </a:ext>
            </a:extLst>
          </p:cNvPr>
          <p:cNvSpPr txBox="1"/>
          <p:nvPr/>
        </p:nvSpPr>
        <p:spPr>
          <a:xfrm>
            <a:off x="491041" y="35029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Q2: What is the auteur theory about? Who is an auteur?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26B804-9FA1-72DC-9019-FA11E41F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6" y="5677606"/>
            <a:ext cx="559211" cy="7470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1CB8F4-57E2-99DB-A58A-76486F50B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63"/>
          <a:stretch/>
        </p:blipFill>
        <p:spPr>
          <a:xfrm>
            <a:off x="700246" y="1361135"/>
            <a:ext cx="3095707" cy="41357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977FD6-6D06-7A3F-369F-36BDD6757D98}"/>
              </a:ext>
            </a:extLst>
          </p:cNvPr>
          <p:cNvSpPr txBox="1"/>
          <p:nvPr/>
        </p:nvSpPr>
        <p:spPr>
          <a:xfrm>
            <a:off x="4005160" y="1287873"/>
            <a:ext cx="80740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Andrew Sarris: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“Notes on the Auteur Theory in 1962”</a:t>
            </a: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 be an auteur:</a:t>
            </a:r>
          </a:p>
          <a:p>
            <a:pPr marL="342900" indent="-342900" algn="just">
              <a:buFont typeface="Wingdings" pitchFamily="2" charset="2"/>
              <a:buChar char="u"/>
            </a:pPr>
            <a:r>
              <a:rPr lang="en-US" altLang="zh-CN" sz="2400" b="1" u="sng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Technical competence</a:t>
            </a:r>
          </a:p>
          <a:p>
            <a:pPr marL="342900" indent="-342900" algn="just">
              <a:buFont typeface="Wingdings" pitchFamily="2" charset="2"/>
              <a:buChar char="u"/>
            </a:pPr>
            <a:r>
              <a:rPr lang="en-US" altLang="zh-CN" sz="2400" b="1" u="sng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Distinguishable personality: </a:t>
            </a:r>
          </a:p>
          <a:p>
            <a:pPr marL="800100" lvl="1" indent="-342900" algn="just">
              <a:buFont typeface="Wingdings" pitchFamily="2" charset="2"/>
              <a:buChar char="u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recurring characteristics of style which serve as signature; </a:t>
            </a:r>
          </a:p>
          <a:p>
            <a:pPr marL="800100" lvl="1" indent="-342900" algn="just">
              <a:buFont typeface="Wingdings" pitchFamily="2" charset="2"/>
              <a:buChar char="u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way a film looks and moves should have some relationship to the way a director thinks and feels</a:t>
            </a:r>
          </a:p>
          <a:p>
            <a:pPr marL="342900" indent="-342900" algn="just">
              <a:buFont typeface="Wingdings" pitchFamily="2" charset="2"/>
              <a:buChar char="u"/>
            </a:pPr>
            <a:r>
              <a:rPr lang="en-US" altLang="zh-CN" sz="2400" b="1" u="sng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Interior meaning: </a:t>
            </a:r>
          </a:p>
          <a:p>
            <a:pPr marL="800100" lvl="1" indent="-342900" algn="just">
              <a:buFont typeface="Wingdings" pitchFamily="2" charset="2"/>
              <a:buChar char="u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beyond the pure entertainment-oriented purposes, </a:t>
            </a:r>
          </a:p>
          <a:p>
            <a:pPr marL="800100" lvl="1" indent="-342900" algn="just">
              <a:buFont typeface="Wingdings" pitchFamily="2" charset="2"/>
              <a:buChar char="u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layers of meanings revealing unique perspectives on life.</a:t>
            </a:r>
          </a:p>
        </p:txBody>
      </p:sp>
    </p:spTree>
    <p:extLst>
      <p:ext uri="{BB962C8B-B14F-4D97-AF65-F5344CB8AC3E}">
        <p14:creationId xmlns:p14="http://schemas.microsoft.com/office/powerpoint/2010/main" val="185043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7DC49F33-4261-67D5-CB7A-27DE05F4B404}"/>
              </a:ext>
            </a:extLst>
          </p:cNvPr>
          <p:cNvSpPr/>
          <p:nvPr/>
        </p:nvSpPr>
        <p:spPr>
          <a:xfrm>
            <a:off x="8724179" y="1063627"/>
            <a:ext cx="3427562" cy="46255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Technical</a:t>
            </a:r>
          </a:p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competence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DE8DCA-C7D2-4A89-76FE-D11CE69D445C}"/>
              </a:ext>
            </a:extLst>
          </p:cNvPr>
          <p:cNvSpPr/>
          <p:nvPr/>
        </p:nvSpPr>
        <p:spPr>
          <a:xfrm>
            <a:off x="9169877" y="2389517"/>
            <a:ext cx="2536167" cy="241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endParaRPr kumimoji="1" lang="en-US" altLang="zh-CN" dirty="0">
              <a:latin typeface="Iowan Old Style Roman" panose="02040602040506020204" pitchFamily="18" charset="0"/>
            </a:endParaRPr>
          </a:p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Distinguishable Personality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686B7E-B162-1F2E-3D2C-262305CCA3DC}"/>
              </a:ext>
            </a:extLst>
          </p:cNvPr>
          <p:cNvSpPr txBox="1"/>
          <p:nvPr/>
        </p:nvSpPr>
        <p:spPr>
          <a:xfrm>
            <a:off x="491041" y="35029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Q2: What is the auteur theory about? Who is an auteur?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26B804-9FA1-72DC-9019-FA11E41F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16148" y="5677606"/>
            <a:ext cx="559211" cy="7470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1CB8F4-57E2-99DB-A58A-76486F50B8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63"/>
          <a:stretch/>
        </p:blipFill>
        <p:spPr>
          <a:xfrm>
            <a:off x="-3216148" y="1361135"/>
            <a:ext cx="3095707" cy="41357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977FD6-6D06-7A3F-369F-36BDD6757D98}"/>
              </a:ext>
            </a:extLst>
          </p:cNvPr>
          <p:cNvSpPr txBox="1"/>
          <p:nvPr/>
        </p:nvSpPr>
        <p:spPr>
          <a:xfrm>
            <a:off x="88766" y="1287873"/>
            <a:ext cx="80740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Andrew Sarris: </a:t>
            </a:r>
            <a:r>
              <a:rPr lang="en-US" altLang="zh-CN" sz="24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“Notes on the Auteur Theory in 1962”</a:t>
            </a:r>
          </a:p>
          <a:p>
            <a:pPr algn="just"/>
            <a:endParaRPr lang="en-US" altLang="zh-CN" sz="2400" kern="100" dirty="0"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 be an auteur:</a:t>
            </a:r>
          </a:p>
          <a:p>
            <a:pPr marL="342900" indent="-342900" algn="just">
              <a:buFont typeface="Wingdings" pitchFamily="2" charset="2"/>
              <a:buChar char="u"/>
            </a:pPr>
            <a:r>
              <a:rPr lang="en-US" altLang="zh-CN" sz="2400" b="1" u="sng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Technical competence</a:t>
            </a:r>
          </a:p>
          <a:p>
            <a:pPr marL="342900" indent="-342900" algn="just">
              <a:buFont typeface="Wingdings" pitchFamily="2" charset="2"/>
              <a:buChar char="u"/>
            </a:pPr>
            <a:r>
              <a:rPr lang="en-US" altLang="zh-CN" sz="2400" b="1" u="sng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Distinguishable personality: </a:t>
            </a:r>
          </a:p>
          <a:p>
            <a:pPr marL="800100" lvl="1" indent="-342900" algn="just">
              <a:buFont typeface="Wingdings" pitchFamily="2" charset="2"/>
              <a:buChar char="u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recurring characteristics of style which serve as signature; </a:t>
            </a:r>
          </a:p>
          <a:p>
            <a:pPr marL="800100" lvl="1" indent="-342900" algn="just">
              <a:buFont typeface="Wingdings" pitchFamily="2" charset="2"/>
              <a:buChar char="u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way a film looks and moves should have some relationship to the way a director thinks and feels</a:t>
            </a:r>
          </a:p>
          <a:p>
            <a:pPr marL="342900" indent="-342900" algn="just">
              <a:buFont typeface="Wingdings" pitchFamily="2" charset="2"/>
              <a:buChar char="u"/>
            </a:pPr>
            <a:r>
              <a:rPr lang="en-US" altLang="zh-CN" sz="2400" b="1" u="sng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Interior meaning: </a:t>
            </a:r>
          </a:p>
          <a:p>
            <a:pPr marL="800100" lvl="1" indent="-342900" algn="just">
              <a:buFont typeface="Wingdings" pitchFamily="2" charset="2"/>
              <a:buChar char="u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beyond the pure entertainment-oriented purposes, </a:t>
            </a:r>
          </a:p>
          <a:p>
            <a:pPr marL="800100" lvl="1" indent="-342900" algn="just">
              <a:buFont typeface="Wingdings" pitchFamily="2" charset="2"/>
              <a:buChar char="u"/>
            </a:pPr>
            <a:r>
              <a:rPr lang="en-US" altLang="zh-CN" sz="24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layers of meanings revealing unique perspectives on life.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01DB63B-8BDE-A59F-051E-4F8CA4E6F33B}"/>
              </a:ext>
            </a:extLst>
          </p:cNvPr>
          <p:cNvSpPr/>
          <p:nvPr/>
        </p:nvSpPr>
        <p:spPr>
          <a:xfrm>
            <a:off x="9678837" y="2950234"/>
            <a:ext cx="1518249" cy="113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Iowan Old Style Roman" panose="02040602040506020204" pitchFamily="18" charset="0"/>
              </a:rPr>
              <a:t>Interior meaning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3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686B7E-B162-1F2E-3D2C-262305CCA3DC}"/>
              </a:ext>
            </a:extLst>
          </p:cNvPr>
          <p:cNvSpPr txBox="1"/>
          <p:nvPr/>
        </p:nvSpPr>
        <p:spPr>
          <a:xfrm>
            <a:off x="491041" y="35029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Q3: How to apply the auteur theory in film studies?</a:t>
            </a:r>
            <a:endParaRPr kumimoji="1" lang="zh-CN" altLang="en-US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6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ln/>
        </p:spPr>
        <p:txBody>
          <a:bodyPr anchor="ctr" anchorCtr="0"/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 Kane</a:t>
            </a: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ln/>
        </p:spPr>
        <p:txBody>
          <a:bodyPr anchor="t" anchorCtr="0"/>
          <a:lstStyle/>
          <a:p>
            <a:pPr>
              <a:buFontTx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Orson Welles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D0E608-A23D-850B-C8AB-F8586E1C68F2}"/>
              </a:ext>
            </a:extLst>
          </p:cNvPr>
          <p:cNvSpPr txBox="1"/>
          <p:nvPr/>
        </p:nvSpPr>
        <p:spPr>
          <a:xfrm>
            <a:off x="491041" y="35029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Q3: How to apply the auteur theory in film studies?</a:t>
            </a:r>
            <a:endParaRPr kumimoji="1" lang="zh-CN" altLang="en-US" sz="2800" b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F4BFF-1BB1-6AA3-3ABF-C2BA7F5D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1683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  <a:p>
            <a:pPr marL="0" indent="0" algn="ctr">
              <a:buNone/>
            </a:pPr>
            <a:endParaRPr lang="en-US" altLang="zh-C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Wei &amp; Zheng Qi</a:t>
            </a: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2022.11.12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4B8489-62BB-B7E7-48D5-C37D32AA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3" y="1383906"/>
            <a:ext cx="5523607" cy="4090188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6BE9C3E-5004-293F-D5C4-243B2FE7E389}"/>
              </a:ext>
            </a:extLst>
          </p:cNvPr>
          <p:cNvSpPr/>
          <p:nvPr/>
        </p:nvSpPr>
        <p:spPr>
          <a:xfrm>
            <a:off x="6870761" y="2695012"/>
            <a:ext cx="4330700" cy="5842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>
                <a:latin typeface="Palatino Linotype" panose="02040502050505030304" pitchFamily="18" charset="0"/>
              </a:rPr>
              <a:t>Rear Window (1954)</a:t>
            </a:r>
            <a:endParaRPr kumimoji="1" lang="zh-CN" altLang="en-US" sz="3600" b="1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BB2BD-6BF6-6E41-4B55-E2EA1722A6B5}"/>
              </a:ext>
            </a:extLst>
          </p:cNvPr>
          <p:cNvSpPr txBox="1"/>
          <p:nvPr/>
        </p:nvSpPr>
        <p:spPr>
          <a:xfrm>
            <a:off x="7488997" y="4039877"/>
            <a:ext cx="3502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Mystery/Thriller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Hitchcock’s work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A4C714-6340-6E3F-E0D3-FF91281F95C4}"/>
              </a:ext>
            </a:extLst>
          </p:cNvPr>
          <p:cNvSpPr txBox="1"/>
          <p:nvPr/>
        </p:nvSpPr>
        <p:spPr>
          <a:xfrm>
            <a:off x="12573061" y="4039876"/>
            <a:ext cx="3063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Iowan Old Style Roman" panose="02040602040506020204" pitchFamily="18" charset="0"/>
              </a:rPr>
              <a:t>(Genre)</a:t>
            </a:r>
          </a:p>
          <a:p>
            <a:r>
              <a:rPr kumimoji="1" lang="en-US" altLang="zh-CN" sz="2400" dirty="0">
                <a:latin typeface="Iowan Old Style Roman" panose="02040602040506020204" pitchFamily="18" charset="0"/>
              </a:rPr>
              <a:t>(Auteur)</a:t>
            </a:r>
          </a:p>
        </p:txBody>
      </p:sp>
    </p:spTree>
    <p:extLst>
      <p:ext uri="{BB962C8B-B14F-4D97-AF65-F5344CB8AC3E}">
        <p14:creationId xmlns:p14="http://schemas.microsoft.com/office/powerpoint/2010/main" val="120881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4B8489-62BB-B7E7-48D5-C37D32AA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3" y="1383906"/>
            <a:ext cx="5523607" cy="4090188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6BE9C3E-5004-293F-D5C4-243B2FE7E389}"/>
              </a:ext>
            </a:extLst>
          </p:cNvPr>
          <p:cNvSpPr/>
          <p:nvPr/>
        </p:nvSpPr>
        <p:spPr>
          <a:xfrm>
            <a:off x="6870761" y="2695012"/>
            <a:ext cx="4330700" cy="5842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>
                <a:latin typeface="Palatino Linotype" panose="02040502050505030304" pitchFamily="18" charset="0"/>
              </a:rPr>
              <a:t>Rear Window (1954)</a:t>
            </a:r>
            <a:endParaRPr kumimoji="1" lang="zh-CN" altLang="en-US" sz="3600" b="1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BB2BD-6BF6-6E41-4B55-E2EA1722A6B5}"/>
              </a:ext>
            </a:extLst>
          </p:cNvPr>
          <p:cNvSpPr txBox="1"/>
          <p:nvPr/>
        </p:nvSpPr>
        <p:spPr>
          <a:xfrm>
            <a:off x="7488997" y="4039877"/>
            <a:ext cx="3502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Mystery/Thriller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Hitchcock’s work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A4C714-6340-6E3F-E0D3-FF91281F95C4}"/>
              </a:ext>
            </a:extLst>
          </p:cNvPr>
          <p:cNvSpPr txBox="1"/>
          <p:nvPr/>
        </p:nvSpPr>
        <p:spPr>
          <a:xfrm>
            <a:off x="10268773" y="4039876"/>
            <a:ext cx="3063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Iowan Old Style Roman" panose="02040602040506020204" pitchFamily="18" charset="0"/>
              </a:rPr>
              <a:t>(Genre)</a:t>
            </a:r>
          </a:p>
          <a:p>
            <a:r>
              <a:rPr kumimoji="1" lang="en-US" altLang="zh-CN" sz="2400" b="1" dirty="0">
                <a:latin typeface="Iowan Old Style Roman" panose="02040602040506020204" pitchFamily="18" charset="0"/>
              </a:rPr>
              <a:t>(Auteur)</a:t>
            </a:r>
          </a:p>
        </p:txBody>
      </p:sp>
    </p:spTree>
    <p:extLst>
      <p:ext uri="{BB962C8B-B14F-4D97-AF65-F5344CB8AC3E}">
        <p14:creationId xmlns:p14="http://schemas.microsoft.com/office/powerpoint/2010/main" val="367378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4B8489-62BB-B7E7-48D5-C37D32AA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7" y="-4822931"/>
            <a:ext cx="5523607" cy="4090188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6BE9C3E-5004-293F-D5C4-243B2FE7E389}"/>
              </a:ext>
            </a:extLst>
          </p:cNvPr>
          <p:cNvSpPr/>
          <p:nvPr/>
        </p:nvSpPr>
        <p:spPr>
          <a:xfrm>
            <a:off x="7037015" y="-3511825"/>
            <a:ext cx="4330700" cy="5842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>
                <a:latin typeface="Palatino Linotype" panose="02040502050505030304" pitchFamily="18" charset="0"/>
              </a:rPr>
              <a:t>Rear Window (1954)</a:t>
            </a:r>
            <a:endParaRPr kumimoji="1" lang="zh-CN" altLang="en-US" sz="3600" b="1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BB2BD-6BF6-6E41-4B55-E2EA1722A6B5}"/>
              </a:ext>
            </a:extLst>
          </p:cNvPr>
          <p:cNvSpPr txBox="1"/>
          <p:nvPr/>
        </p:nvSpPr>
        <p:spPr>
          <a:xfrm>
            <a:off x="7655251" y="-2166960"/>
            <a:ext cx="3502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Mystery/Thriller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Iowan Old Style Roman" panose="02040602040506020204" pitchFamily="18" charset="0"/>
              </a:rPr>
              <a:t>Hitchcock’s work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A4C714-6340-6E3F-E0D3-FF91281F95C4}"/>
              </a:ext>
            </a:extLst>
          </p:cNvPr>
          <p:cNvSpPr txBox="1"/>
          <p:nvPr/>
        </p:nvSpPr>
        <p:spPr>
          <a:xfrm>
            <a:off x="10435027" y="-2166961"/>
            <a:ext cx="3063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Iowan Old Style Roman" panose="02040602040506020204" pitchFamily="18" charset="0"/>
              </a:rPr>
              <a:t>(Genre)</a:t>
            </a:r>
          </a:p>
          <a:p>
            <a:r>
              <a:rPr kumimoji="1" lang="en-US" altLang="zh-CN" sz="2400" b="1" dirty="0">
                <a:latin typeface="Iowan Old Style Roman" panose="02040602040506020204" pitchFamily="18" charset="0"/>
              </a:rPr>
              <a:t>(Auteur)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94D47B-17F5-3AB7-B8AF-DA7AF8C807B2}"/>
              </a:ext>
            </a:extLst>
          </p:cNvPr>
          <p:cNvSpPr txBox="1"/>
          <p:nvPr/>
        </p:nvSpPr>
        <p:spPr>
          <a:xfrm>
            <a:off x="1737923" y="2305615"/>
            <a:ext cx="9048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  <a:p>
            <a:endParaRPr kumimoji="1" lang="en-US" altLang="zh-CN" sz="2800" b="1" dirty="0">
              <a:latin typeface="Palatino Linotype" panose="02040502050505030304" pitchFamily="18" charset="0"/>
            </a:endParaRPr>
          </a:p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Q2: What is the auteur theory about? Who is an auteur?</a:t>
            </a:r>
          </a:p>
          <a:p>
            <a:endParaRPr kumimoji="1" lang="en-US" altLang="zh-CN" sz="2800" b="1" dirty="0">
              <a:latin typeface="Palatino Linotype" panose="02040502050505030304" pitchFamily="18" charset="0"/>
            </a:endParaRPr>
          </a:p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Q3: How to apply the auteur theory in film studies?</a:t>
            </a:r>
            <a:endParaRPr kumimoji="1" lang="zh-CN" altLang="en-US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48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9" b="21946"/>
          <a:stretch/>
        </p:blipFill>
        <p:spPr>
          <a:xfrm>
            <a:off x="12630180" y="1753923"/>
            <a:ext cx="2134845" cy="242596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3" r="23670"/>
          <a:stretch/>
        </p:blipFill>
        <p:spPr>
          <a:xfrm>
            <a:off x="14807983" y="1763254"/>
            <a:ext cx="2072220" cy="241662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614" b="3614"/>
          <a:stretch/>
        </p:blipFill>
        <p:spPr>
          <a:xfrm>
            <a:off x="16923161" y="1662952"/>
            <a:ext cx="1791408" cy="2516930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5092ADC2-4CF0-F154-3121-18064F8DF4A9}"/>
              </a:ext>
            </a:extLst>
          </p:cNvPr>
          <p:cNvSpPr/>
          <p:nvPr/>
        </p:nvSpPr>
        <p:spPr>
          <a:xfrm>
            <a:off x="4628361" y="2030030"/>
            <a:ext cx="2935277" cy="27979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solidFill>
                  <a:schemeClr val="tx1"/>
                </a:solidFill>
                <a:latin typeface="Palatino Linotype" panose="02040502050505030304" pitchFamily="18" charset="0"/>
              </a:rPr>
              <a:t>1950s</a:t>
            </a:r>
            <a:endParaRPr kumimoji="1" lang="zh-CN" altLang="en-US" sz="4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6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sp>
        <p:nvSpPr>
          <p:cNvPr id="36" name="左箭头 35">
            <a:extLst>
              <a:ext uri="{FF2B5EF4-FFF2-40B4-BE49-F238E27FC236}">
                <a16:creationId xmlns:a16="http://schemas.microsoft.com/office/drawing/2014/main" id="{A1BD6870-5EC3-2710-C537-6833752E046C}"/>
              </a:ext>
            </a:extLst>
          </p:cNvPr>
          <p:cNvSpPr/>
          <p:nvPr/>
        </p:nvSpPr>
        <p:spPr>
          <a:xfrm>
            <a:off x="1291148" y="4687160"/>
            <a:ext cx="2795660" cy="566367"/>
          </a:xfrm>
          <a:prstGeom prst="lef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左箭头 37">
            <a:extLst>
              <a:ext uri="{FF2B5EF4-FFF2-40B4-BE49-F238E27FC236}">
                <a16:creationId xmlns:a16="http://schemas.microsoft.com/office/drawing/2014/main" id="{288822F9-DF56-BBE3-0A40-A81A2DB84F16}"/>
              </a:ext>
            </a:extLst>
          </p:cNvPr>
          <p:cNvSpPr/>
          <p:nvPr/>
        </p:nvSpPr>
        <p:spPr>
          <a:xfrm flipH="1">
            <a:off x="4963885" y="4687160"/>
            <a:ext cx="6574977" cy="523220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9" b="21946"/>
          <a:stretch/>
        </p:blipFill>
        <p:spPr>
          <a:xfrm>
            <a:off x="5354737" y="1753923"/>
            <a:ext cx="2134845" cy="242596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3" r="23670"/>
          <a:stretch/>
        </p:blipFill>
        <p:spPr>
          <a:xfrm>
            <a:off x="7532540" y="1763254"/>
            <a:ext cx="2072220" cy="241662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614" b="3614"/>
          <a:stretch/>
        </p:blipFill>
        <p:spPr>
          <a:xfrm>
            <a:off x="9647718" y="1662952"/>
            <a:ext cx="1791408" cy="251693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B6C5037-DD65-6440-F55C-A69E6EB4B0A2}"/>
              </a:ext>
            </a:extLst>
          </p:cNvPr>
          <p:cNvSpPr/>
          <p:nvPr/>
        </p:nvSpPr>
        <p:spPr>
          <a:xfrm>
            <a:off x="1638974" y="1753923"/>
            <a:ext cx="2103533" cy="2425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New Critics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092ADC2-4CF0-F154-3121-18064F8DF4A9}"/>
              </a:ext>
            </a:extLst>
          </p:cNvPr>
          <p:cNvSpPr/>
          <p:nvPr/>
        </p:nvSpPr>
        <p:spPr>
          <a:xfrm>
            <a:off x="3901544" y="4403974"/>
            <a:ext cx="1305250" cy="11327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1950s</a:t>
            </a:r>
            <a:endParaRPr kumimoji="1" lang="zh-CN" alt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5F64CA0A-55ED-5A94-9C67-849E797E3A93}"/>
              </a:ext>
            </a:extLst>
          </p:cNvPr>
          <p:cNvCxnSpPr>
            <a:endCxn id="29" idx="0"/>
          </p:cNvCxnSpPr>
          <p:nvPr/>
        </p:nvCxnSpPr>
        <p:spPr>
          <a:xfrm>
            <a:off x="4546600" y="1193800"/>
            <a:ext cx="7569" cy="321017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0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sp>
        <p:nvSpPr>
          <p:cNvPr id="36" name="左箭头 35">
            <a:extLst>
              <a:ext uri="{FF2B5EF4-FFF2-40B4-BE49-F238E27FC236}">
                <a16:creationId xmlns:a16="http://schemas.microsoft.com/office/drawing/2014/main" id="{A1BD6870-5EC3-2710-C537-6833752E046C}"/>
              </a:ext>
            </a:extLst>
          </p:cNvPr>
          <p:cNvSpPr/>
          <p:nvPr/>
        </p:nvSpPr>
        <p:spPr>
          <a:xfrm>
            <a:off x="1291148" y="4687160"/>
            <a:ext cx="8000336" cy="566367"/>
          </a:xfrm>
          <a:prstGeom prst="lef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左箭头 37">
            <a:extLst>
              <a:ext uri="{FF2B5EF4-FFF2-40B4-BE49-F238E27FC236}">
                <a16:creationId xmlns:a16="http://schemas.microsoft.com/office/drawing/2014/main" id="{288822F9-DF56-BBE3-0A40-A81A2DB84F16}"/>
              </a:ext>
            </a:extLst>
          </p:cNvPr>
          <p:cNvSpPr/>
          <p:nvPr/>
        </p:nvSpPr>
        <p:spPr>
          <a:xfrm flipH="1">
            <a:off x="9660193" y="4687160"/>
            <a:ext cx="1878668" cy="523220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9" b="21946"/>
          <a:stretch/>
        </p:blipFill>
        <p:spPr>
          <a:xfrm>
            <a:off x="12630180" y="1753923"/>
            <a:ext cx="2134845" cy="242596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3" r="23670"/>
          <a:stretch/>
        </p:blipFill>
        <p:spPr>
          <a:xfrm>
            <a:off x="14807983" y="1763254"/>
            <a:ext cx="2072220" cy="241662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614" b="3614"/>
          <a:stretch/>
        </p:blipFill>
        <p:spPr>
          <a:xfrm>
            <a:off x="16923161" y="1662952"/>
            <a:ext cx="1791408" cy="251693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B6C5037-DD65-6440-F55C-A69E6EB4B0A2}"/>
              </a:ext>
            </a:extLst>
          </p:cNvPr>
          <p:cNvSpPr/>
          <p:nvPr/>
        </p:nvSpPr>
        <p:spPr>
          <a:xfrm>
            <a:off x="1638974" y="1753923"/>
            <a:ext cx="2103533" cy="2425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New Critics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092ADC2-4CF0-F154-3121-18064F8DF4A9}"/>
              </a:ext>
            </a:extLst>
          </p:cNvPr>
          <p:cNvSpPr/>
          <p:nvPr/>
        </p:nvSpPr>
        <p:spPr>
          <a:xfrm>
            <a:off x="8871124" y="4403974"/>
            <a:ext cx="1305250" cy="11327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1950s</a:t>
            </a:r>
            <a:endParaRPr kumimoji="1" lang="zh-CN" alt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5F64CA0A-55ED-5A94-9C67-849E797E3A93}"/>
              </a:ext>
            </a:extLst>
          </p:cNvPr>
          <p:cNvCxnSpPr>
            <a:endCxn id="29" idx="0"/>
          </p:cNvCxnSpPr>
          <p:nvPr/>
        </p:nvCxnSpPr>
        <p:spPr>
          <a:xfrm>
            <a:off x="9516180" y="1193800"/>
            <a:ext cx="7569" cy="321017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943CCF0-9909-6FA0-92EF-0ACCE8FCED98}"/>
              </a:ext>
            </a:extLst>
          </p:cNvPr>
          <p:cNvSpPr txBox="1"/>
          <p:nvPr/>
        </p:nvSpPr>
        <p:spPr>
          <a:xfrm>
            <a:off x="4137505" y="2058687"/>
            <a:ext cx="53862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32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Authorshi</a:t>
            </a:r>
            <a:r>
              <a:rPr lang="en-US" altLang="zh-CN" sz="3200" b="1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was neglected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zh-CN" altLang="zh-CN" sz="3200" b="1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32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✅</a:t>
            </a:r>
            <a:r>
              <a:rPr lang="zh-CN" altLang="en-US" sz="3200" kern="100" dirty="0"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literary text</a:t>
            </a:r>
          </a:p>
          <a:p>
            <a:pPr lvl="0" algn="just"/>
            <a:r>
              <a:rPr lang="en-US" altLang="zh-CN" sz="32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❌</a:t>
            </a:r>
            <a:r>
              <a:rPr lang="zh-CN" altLang="en-US" sz="32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kern="100" dirty="0">
                <a:effectLst/>
                <a:latin typeface="Iowan Old Style Roman" panose="02040602040506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author’s info</a:t>
            </a:r>
            <a:endParaRPr lang="zh-CN" altLang="zh-CN" sz="3200" kern="100" dirty="0">
              <a:effectLst/>
              <a:latin typeface="Iowan Old Style Roman" panose="02040602040506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3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5DAB01-F09C-0464-5900-ED99EB0B32C3}"/>
              </a:ext>
            </a:extLst>
          </p:cNvPr>
          <p:cNvSpPr txBox="1"/>
          <p:nvPr/>
        </p:nvSpPr>
        <p:spPr>
          <a:xfrm>
            <a:off x="476051" y="440238"/>
            <a:ext cx="904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Q1: Why examining the authorship?</a:t>
            </a:r>
          </a:p>
        </p:txBody>
      </p:sp>
      <p:sp>
        <p:nvSpPr>
          <p:cNvPr id="36" name="左箭头 35">
            <a:extLst>
              <a:ext uri="{FF2B5EF4-FFF2-40B4-BE49-F238E27FC236}">
                <a16:creationId xmlns:a16="http://schemas.microsoft.com/office/drawing/2014/main" id="{A1BD6870-5EC3-2710-C537-6833752E046C}"/>
              </a:ext>
            </a:extLst>
          </p:cNvPr>
          <p:cNvSpPr/>
          <p:nvPr/>
        </p:nvSpPr>
        <p:spPr>
          <a:xfrm>
            <a:off x="1291148" y="4687160"/>
            <a:ext cx="2795660" cy="566367"/>
          </a:xfrm>
          <a:prstGeom prst="lef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左箭头 37">
            <a:extLst>
              <a:ext uri="{FF2B5EF4-FFF2-40B4-BE49-F238E27FC236}">
                <a16:creationId xmlns:a16="http://schemas.microsoft.com/office/drawing/2014/main" id="{288822F9-DF56-BBE3-0A40-A81A2DB84F16}"/>
              </a:ext>
            </a:extLst>
          </p:cNvPr>
          <p:cNvSpPr/>
          <p:nvPr/>
        </p:nvSpPr>
        <p:spPr>
          <a:xfrm flipH="1">
            <a:off x="4963885" y="4687160"/>
            <a:ext cx="6574977" cy="523220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29B0221-63F9-38FF-3678-04E5F2F78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9" b="21946"/>
          <a:stretch/>
        </p:blipFill>
        <p:spPr>
          <a:xfrm>
            <a:off x="5354737" y="1753923"/>
            <a:ext cx="2134845" cy="242596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97FF241-A664-E5EF-9F0D-78F3DB2C5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3" r="23670"/>
          <a:stretch/>
        </p:blipFill>
        <p:spPr>
          <a:xfrm>
            <a:off x="7532540" y="1763254"/>
            <a:ext cx="2072220" cy="241662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B85E67-F9E3-4174-C5FD-2F15A518F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614" b="3614"/>
          <a:stretch/>
        </p:blipFill>
        <p:spPr>
          <a:xfrm>
            <a:off x="9647718" y="1662952"/>
            <a:ext cx="1791408" cy="251693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B6C5037-DD65-6440-F55C-A69E6EB4B0A2}"/>
              </a:ext>
            </a:extLst>
          </p:cNvPr>
          <p:cNvSpPr/>
          <p:nvPr/>
        </p:nvSpPr>
        <p:spPr>
          <a:xfrm>
            <a:off x="1638974" y="1753923"/>
            <a:ext cx="2103533" cy="2425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Palatino Linotype" panose="02040502050505030304" pitchFamily="18" charset="0"/>
              </a:rPr>
              <a:t>New Critics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092ADC2-4CF0-F154-3121-18064F8DF4A9}"/>
              </a:ext>
            </a:extLst>
          </p:cNvPr>
          <p:cNvSpPr/>
          <p:nvPr/>
        </p:nvSpPr>
        <p:spPr>
          <a:xfrm>
            <a:off x="3901544" y="4403974"/>
            <a:ext cx="1305250" cy="11327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1950s</a:t>
            </a:r>
            <a:endParaRPr kumimoji="1" lang="zh-CN" alt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5F64CA0A-55ED-5A94-9C67-849E797E3A93}"/>
              </a:ext>
            </a:extLst>
          </p:cNvPr>
          <p:cNvCxnSpPr>
            <a:endCxn id="29" idx="0"/>
          </p:cNvCxnSpPr>
          <p:nvPr/>
        </p:nvCxnSpPr>
        <p:spPr>
          <a:xfrm>
            <a:off x="4546600" y="1193800"/>
            <a:ext cx="7569" cy="321017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1212</Words>
  <Application>Microsoft Macintosh PowerPoint</Application>
  <PresentationFormat>宽屏</PresentationFormat>
  <Paragraphs>281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等线 Light</vt:lpstr>
      <vt:lpstr>Arial</vt:lpstr>
      <vt:lpstr>IOWAN OLD STYLE ROMAN</vt:lpstr>
      <vt:lpstr>IOWAN OLD STYLE ROMAN</vt:lpstr>
      <vt:lpstr>Palatino Linotype</vt:lpstr>
      <vt:lpstr>Times New Roman</vt:lpstr>
      <vt:lpstr>Wingdings</vt:lpstr>
      <vt:lpstr>Office 主题​​</vt:lpstr>
      <vt:lpstr>The Auteur Theory and Orson Welles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Citizen Kane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Auteur Theory and Orson Welles</dc:title>
  <dc:creator>Zan Eliza</dc:creator>
  <cp:lastModifiedBy>Eliza Zan</cp:lastModifiedBy>
  <cp:revision>7</cp:revision>
  <dcterms:created xsi:type="dcterms:W3CDTF">2022-11-10T10:31:21Z</dcterms:created>
  <dcterms:modified xsi:type="dcterms:W3CDTF">2023-11-14T09:14:46Z</dcterms:modified>
</cp:coreProperties>
</file>