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4"/>
    <p:restoredTop sz="96035"/>
  </p:normalViewPr>
  <p:slideViewPr>
    <p:cSldViewPr snapToGrid="0" snapToObjects="1">
      <p:cViewPr>
        <p:scale>
          <a:sx n="94" d="100"/>
          <a:sy n="94" d="100"/>
        </p:scale>
        <p:origin x="-3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6T22:50:38.24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1,'67'0,"3"0,-3 0,3 0,23 0,-16 0,16 0,-23 0,20 0,-20 0,22 0,-14 0,-2 0,-9 0,-1 0,-13 0,12 0,-14 0,8 0,-7 0,5 0,-12 0,-1 0,-3 0,-9 0,9 0,-3 0,5 0,0 0,7 0,-5 0,5 0,-6 4,6-2,-5 2,5-4,0 0,-5 0,5 0,0 0,-5 0,12 6,-12-5,5 9,0-9,9 9,-5-3,36 5,-32-6,27 4,-26-9,-1 5,1-1,7-4,-19 4,16-5,-17 0,13 0,-8 0,6 0,-12 0,5 0,-6 0,-7 0,5 0,-11 0,5 5,-7-4,1 3,0-4,-6 0,13 0,-10 5,5-4,-8 3,-6 0,0-3,0 3,0-4,0 0,0 0,0 0,0 0,0 0,1 0,-1 0,0 0,0 0,0 0,0 0,0 0,0 0,6 0,-5 0,4 0,-5 0,1 0,2 0,-6 0,1 0,0 0,-3 0,7 0,-3 0,-5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6T22:50:45.37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0,'64'0,"-4"0,-17 0,1 0,6 0,1 0,24 0,-19 0,16 0,-20 0,7 0,-1 0,1 0,-7 0,4 0,-11 0,5 0,-6 0,-1 0,0 0,1 0,-1 5,0-4,0 4,1-5,-1 0,-6 0,-1 0,0 0,-5 0,5 0,-6 0,-6 0,5 0,-5 0,1 0,-2 0,-5 0,0 0,0 0,1 4,-1-3,0 3,0-4,0 0,5 0,-3 0,8 4,5-3,-7 4,11-5,-13 4,1-3,4 4,-5-5,6 0,0 0,-6 0,5 0,-5 0,1 0,3 0,-3 0,5 0,-1 0,1 0,6 0,-5 0,5 0,-6 0,0 0,-6 0,18 4,-14-3,10 4,-10-5,-9 0,5 0,-6 0,0 0,-4 3,3-2,-4 3,9-4,-3 0,3 0,-4 0,5 0,-3 0,8 0,-3 0,4 0,1 0,6 0,-5 0,5 0,-6 0,0 4,-1-3,1 4,6-5,-5 0,5 0,0 0,-5 0,11 0,-5 0,6 0,1 0,-1 0,7 0,-5 0,5 0,-7 5,1-4,-1 4,0-1,0-2,1 2,-7-4,5 0,-11 0,24 0,-20 0,14 0,-14 0,-3 0,3 0,1 0,-5 0,5 0,0 0,-5 0,5 0,0 0,1 0,0 0,5 0,-11 0,11 0,-11 0,5 0,0 0,-5 0,5 0,-6 0,19 0,-15 0,15 0,-19 0,6 0,-5 0,5 0,-6 0,6 0,-5 5,5-4,-7 8,1-8,0 3,0-4,-1 0,1 0,-5 0,3 0,-3 0,-1 0,5 0,3 0,-5 0,4 0,-12 0,4 0,-4 0,10 0,-10 0,4 4,-5-3,1 3,-1-4,0 0,-4 0,3 0,0 0,-3 0,6 0,-7 0,3 4,1 1,4-1,-8 0,4-1,-1-2,2 3,5-4,-1 0,-4 0,0 0,0 0,-4 0,3 0,0 0,-2 0,4 0,-6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47439-9325-C948-852E-79253F01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457926" cy="3329581"/>
          </a:xfrm>
        </p:spPr>
        <p:txBody>
          <a:bodyPr/>
          <a:lstStyle/>
          <a:p>
            <a:r>
              <a:rPr kumimoji="1" lang="en-US" altLang="zh-CN" sz="5400" dirty="0"/>
              <a:t>The Veto Power of P5 in UNSC</a:t>
            </a:r>
            <a:endParaRPr kumimoji="1"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AA0E23-B077-664A-922E-3905D2D56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395" y="4777381"/>
            <a:ext cx="8825658" cy="861420"/>
          </a:xfrm>
        </p:spPr>
        <p:txBody>
          <a:bodyPr/>
          <a:lstStyle/>
          <a:p>
            <a:r>
              <a:rPr kumimoji="1" lang="en-US" altLang="zh-CN" dirty="0"/>
              <a:t>Presented by </a:t>
            </a:r>
            <a:r>
              <a:rPr kumimoji="1" lang="zh-CN" altLang="en-US" dirty="0"/>
              <a:t>张薇</a:t>
            </a:r>
          </a:p>
        </p:txBody>
      </p:sp>
    </p:spTree>
    <p:extLst>
      <p:ext uri="{BB962C8B-B14F-4D97-AF65-F5344CB8AC3E}">
        <p14:creationId xmlns:p14="http://schemas.microsoft.com/office/powerpoint/2010/main" val="277324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157-B71E-D744-ADC3-A3FF832E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Attitudes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F4E9C-035D-6648-8470-19CBBE19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Argument: The veto power is </a:t>
            </a:r>
            <a:r>
              <a:rPr lang="en-US" altLang="zh-CN" dirty="0"/>
              <a:t>fundamentally problematic: </a:t>
            </a:r>
          </a:p>
          <a:p>
            <a:r>
              <a:rPr lang="en-US" altLang="zh-CN" dirty="0"/>
              <a:t>Problems:</a:t>
            </a:r>
          </a:p>
          <a:p>
            <a:pPr lvl="1"/>
            <a:r>
              <a:rPr lang="en-US" altLang="zh-CN" dirty="0"/>
              <a:t>1. which States are to be considered as important enough?</a:t>
            </a:r>
          </a:p>
          <a:p>
            <a:pPr lvl="1"/>
            <a:r>
              <a:rPr lang="en-US" altLang="zh-CN" dirty="0"/>
              <a:t>2. the veto power = larger responsibilities in the United Nations?</a:t>
            </a:r>
          </a:p>
          <a:p>
            <a:pPr lvl="1"/>
            <a:r>
              <a:rPr lang="en-US" altLang="zh-CN" dirty="0"/>
              <a:t>3. States will only use the veto when matters of vital national interest are at stake?</a:t>
            </a:r>
          </a:p>
          <a:p>
            <a:r>
              <a:rPr lang="en-US" altLang="zh-CN" dirty="0"/>
              <a:t>Goal of the power: </a:t>
            </a:r>
          </a:p>
          <a:p>
            <a:pPr lvl="1"/>
            <a:r>
              <a:rPr lang="en-US" altLang="zh-CN" dirty="0"/>
              <a:t>to guarantee peaceful relations among the world’s main powers </a:t>
            </a:r>
          </a:p>
          <a:p>
            <a:pPr lvl="1"/>
            <a:r>
              <a:rPr lang="en-US" altLang="zh-CN" dirty="0"/>
              <a:t>to assure the new body of their support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66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E958-A973-1C4E-88A7-72F8C9473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1A4D9C-E870-1D4F-8A26-513E43E55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BDC5-1012-5B4B-9A69-4D9807FB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E873B-3E4D-F048-8B20-E618551D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Definition</a:t>
            </a:r>
          </a:p>
          <a:p>
            <a:r>
              <a:rPr kumimoji="1" lang="en-US" altLang="zh-CN" dirty="0"/>
              <a:t>Usage</a:t>
            </a:r>
          </a:p>
          <a:p>
            <a:r>
              <a:rPr kumimoji="1" lang="en-US" altLang="zh-CN" dirty="0"/>
              <a:t>Attitudes towards veto power</a:t>
            </a:r>
          </a:p>
          <a:p>
            <a:pPr lvl="1"/>
            <a:r>
              <a:rPr kumimoji="1" lang="en-US" altLang="zh-CN" dirty="0"/>
              <a:t>Reform proposals</a:t>
            </a:r>
          </a:p>
          <a:p>
            <a:pPr lvl="1"/>
            <a:r>
              <a:rPr kumimoji="1" lang="en-US" altLang="zh-CN" dirty="0"/>
              <a:t>One particular argument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90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61074-9D0C-4143-9491-16DC09A5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Definition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71F095-A6AF-D149-B944-77D612E9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682" y="1721168"/>
            <a:ext cx="3420018" cy="435518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627B2A-56FA-C948-9FF6-E471B0D1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70" y="1721168"/>
            <a:ext cx="5267450" cy="42636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CFCB92B-9644-5E4A-8DE6-03F9E71ADE46}"/>
                  </a:ext>
                </a:extLst>
              </p14:cNvPr>
              <p14:cNvContentPartPr/>
              <p14:nvPr/>
            </p14:nvContentPartPr>
            <p14:xfrm>
              <a:off x="7840440" y="4604850"/>
              <a:ext cx="1644480" cy="435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CFCB92B-9644-5E4A-8DE6-03F9E71AD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6440" y="4497210"/>
                <a:ext cx="1752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6CE0024-E9EA-644F-B718-9E9EDEE74C9B}"/>
                  </a:ext>
                </a:extLst>
              </p14:cNvPr>
              <p14:cNvContentPartPr/>
              <p14:nvPr/>
            </p14:nvContentPartPr>
            <p14:xfrm>
              <a:off x="5376960" y="4879890"/>
              <a:ext cx="2327760" cy="518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6CE0024-E9EA-644F-B718-9E9EDEE74C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3320" y="4771890"/>
                <a:ext cx="2435400" cy="2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13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338F-0B6D-4A43-B46B-F8D9AD14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Definition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7E89F-93EE-324C-B5F6-BCBB0663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Origin of the word “veto” = “I forbid” in Latin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United Nations Security Council "veto power" refers to the power of the </a:t>
            </a:r>
            <a:r>
              <a:rPr kumimoji="1" lang="en-US" altLang="zh-CN" dirty="0">
                <a:solidFill>
                  <a:srgbClr val="FFC000"/>
                </a:solidFill>
              </a:rPr>
              <a:t>five permanent members </a:t>
            </a:r>
            <a:r>
              <a:rPr kumimoji="1" lang="en-US" altLang="zh-CN" dirty="0"/>
              <a:t>of the UN Security Council to </a:t>
            </a:r>
            <a:r>
              <a:rPr kumimoji="1" lang="en-US" altLang="zh-CN" b="1" dirty="0">
                <a:solidFill>
                  <a:srgbClr val="FFC000"/>
                </a:solidFill>
              </a:rPr>
              <a:t>veto </a:t>
            </a:r>
            <a:r>
              <a:rPr kumimoji="1" lang="en-US" altLang="zh-CN" dirty="0"/>
              <a:t>any </a:t>
            </a:r>
            <a:r>
              <a:rPr kumimoji="1" lang="en-US" altLang="zh-CN" dirty="0">
                <a:solidFill>
                  <a:srgbClr val="FFC000"/>
                </a:solidFill>
              </a:rPr>
              <a:t>"substantive" resolution</a:t>
            </a:r>
          </a:p>
          <a:p>
            <a:pPr lvl="1"/>
            <a:r>
              <a:rPr kumimoji="1" lang="en-US" altLang="zh-CN" dirty="0"/>
              <a:t>China, France, Russia, the UK, and the US</a:t>
            </a:r>
          </a:p>
          <a:p>
            <a:pPr lvl="1"/>
            <a:r>
              <a:rPr kumimoji="1" lang="en-US" altLang="zh-CN" dirty="0"/>
              <a:t>to block the admission of member-states </a:t>
            </a:r>
          </a:p>
          <a:p>
            <a:pPr lvl="1"/>
            <a:r>
              <a:rPr kumimoji="1" lang="en-US" altLang="zh-CN" dirty="0"/>
              <a:t>to block nominations for Secretary-General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99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2302-CF1E-464D-869D-04EECD30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83585-A0D7-EA4A-977C-2FD08D051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73" y="1321118"/>
            <a:ext cx="8513567" cy="794159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B0F757-E4EC-E441-AC0A-20785261DD55}"/>
              </a:ext>
            </a:extLst>
          </p:cNvPr>
          <p:cNvSpPr txBox="1"/>
          <p:nvPr/>
        </p:nvSpPr>
        <p:spPr>
          <a:xfrm>
            <a:off x="9921240" y="5004753"/>
            <a:ext cx="1853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www.un.org</a:t>
            </a:r>
            <a:r>
              <a:rPr kumimoji="1" lang="en-US" altLang="zh-CN" dirty="0"/>
              <a:t>/Depts/</a:t>
            </a:r>
            <a:r>
              <a:rPr kumimoji="1" lang="en-US" altLang="zh-CN" dirty="0" err="1"/>
              <a:t>dhl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resguide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scact_veto_table_en.htm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82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53E27-9070-A849-9153-E511A7B8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DFA038-AB5B-4347-A004-70B23896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48" y="1223010"/>
            <a:ext cx="10013204" cy="51822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253E43-03F3-6641-99A3-B4161061240C}"/>
              </a:ext>
            </a:extLst>
          </p:cNvPr>
          <p:cNvSpPr txBox="1"/>
          <p:nvPr/>
        </p:nvSpPr>
        <p:spPr>
          <a:xfrm>
            <a:off x="969120" y="5955030"/>
            <a:ext cx="1069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 now, Russia has used its veto 116 times, United States 82 times, UK 29 times, France 16 times and China 16 times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4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9B11D-C723-7442-9E76-9BC296ED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E5B84-F480-F64A-B750-5525DAAD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 P5 use the veto power?</a:t>
            </a:r>
          </a:p>
          <a:p>
            <a:pPr lvl="1"/>
            <a:r>
              <a:rPr kumimoji="1" lang="en-US" altLang="zh-CN" dirty="0"/>
              <a:t>to to defend their national interests, to uphold a tenet of their foreign policy or, in some cases, to promote a single issue of particular importance to a state.</a:t>
            </a:r>
          </a:p>
          <a:p>
            <a:r>
              <a:rPr kumimoji="1" lang="en-US" altLang="zh-CN" dirty="0"/>
              <a:t>Several distinct phases</a:t>
            </a:r>
          </a:p>
          <a:p>
            <a:pPr lvl="1"/>
            <a:r>
              <a:rPr kumimoji="1" lang="en-US" altLang="zh-CN" dirty="0"/>
              <a:t>1946-1969: USSR cast most of the vetoes</a:t>
            </a:r>
          </a:p>
          <a:p>
            <a:pPr lvl="1"/>
            <a:r>
              <a:rPr kumimoji="1" lang="en-US" altLang="zh-CN" dirty="0"/>
              <a:t>1970-1991: US cast most of the vetoes</a:t>
            </a:r>
          </a:p>
          <a:p>
            <a:pPr lvl="1"/>
            <a:r>
              <a:rPr kumimoji="1" lang="en-US" altLang="zh-CN" dirty="0"/>
              <a:t>1991-now: usage of the veto by the different permanent members have emerged</a:t>
            </a:r>
          </a:p>
          <a:p>
            <a:pPr lvl="2"/>
            <a:r>
              <a:rPr kumimoji="1" lang="en-US" altLang="zh-CN" dirty="0"/>
              <a:t>France and the UK</a:t>
            </a:r>
          </a:p>
          <a:p>
            <a:pPr lvl="2"/>
            <a:r>
              <a:rPr kumimoji="1" lang="en-US" altLang="zh-CN" dirty="0"/>
              <a:t>Russia and China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24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1AD14-5B32-9A43-8323-248C9F64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Attitudes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7FE36-7B9E-414B-8365-0C90D64F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Supporters</a:t>
            </a:r>
          </a:p>
          <a:p>
            <a:pPr lvl="1"/>
            <a:r>
              <a:rPr kumimoji="1" lang="en-US" altLang="zh-CN" dirty="0"/>
              <a:t>Method of promoting international stability</a:t>
            </a:r>
          </a:p>
          <a:p>
            <a:pPr lvl="1"/>
            <a:r>
              <a:rPr kumimoji="1" lang="en-US" altLang="zh-CN" dirty="0"/>
              <a:t>A check against military intervention</a:t>
            </a:r>
          </a:p>
          <a:p>
            <a:pPr lvl="1"/>
            <a:r>
              <a:rPr kumimoji="1" lang="en-US" altLang="zh-CN" dirty="0"/>
              <a:t>A critical safeguard against US domination</a:t>
            </a:r>
          </a:p>
          <a:p>
            <a:r>
              <a:rPr kumimoji="1" lang="en-US" altLang="zh-CN" dirty="0"/>
              <a:t>Critics</a:t>
            </a:r>
          </a:p>
          <a:p>
            <a:pPr lvl="1"/>
            <a:r>
              <a:rPr kumimoji="1" lang="en-US" altLang="zh-CN" dirty="0"/>
              <a:t>Undemocratic</a:t>
            </a:r>
          </a:p>
          <a:p>
            <a:pPr lvl="1"/>
            <a:r>
              <a:rPr kumimoji="1" lang="en-US" altLang="zh-CN" dirty="0"/>
              <a:t>Main cause of inaction on war crimes and crimes against humanity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25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89B2-5005-474D-A782-0A30FB4A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Attitudes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9175F-3E8B-C343-A77D-976B6147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92298" cy="4195481"/>
          </a:xfrm>
        </p:spPr>
        <p:txBody>
          <a:bodyPr/>
          <a:lstStyle/>
          <a:p>
            <a:r>
              <a:rPr kumimoji="1" lang="en-US" altLang="zh-CN" dirty="0"/>
              <a:t>Reform proposals</a:t>
            </a:r>
          </a:p>
          <a:p>
            <a:pPr lvl="1"/>
            <a:r>
              <a:rPr lang="en-US" altLang="zh-CN" dirty="0"/>
              <a:t>1. waiving the veto power (launched by Australia &amp; supported by France)</a:t>
            </a:r>
          </a:p>
          <a:p>
            <a:pPr lvl="1"/>
            <a:r>
              <a:rPr lang="en-US" altLang="zh-CN" dirty="0"/>
              <a:t>2. Restriction on the exercise of the veto (advanced by the Non-Aligned Movement)</a:t>
            </a:r>
          </a:p>
          <a:p>
            <a:pPr lvl="1"/>
            <a:r>
              <a:rPr lang="en-US" altLang="zh-CN" dirty="0"/>
              <a:t>3. two or more permanent members veto simultaneously (African Union and several individual UN Member States)</a:t>
            </a:r>
          </a:p>
          <a:p>
            <a:pPr lvl="1"/>
            <a:r>
              <a:rPr lang="en-US" altLang="zh-CN" dirty="0"/>
              <a:t>4. extension of the veto to possible additional permanent members (Germany, Japan, India and Brazil)</a:t>
            </a:r>
          </a:p>
          <a:p>
            <a:endParaRPr lang="en-US" altLang="zh-CN" dirty="0"/>
          </a:p>
          <a:p>
            <a:r>
              <a:rPr kumimoji="1" lang="en-US" altLang="zh-CN" dirty="0"/>
              <a:t>The US and Russia, have repeated time and again that they will not accept any limitations to the veto.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92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50</TotalTime>
  <Words>427</Words>
  <Application>Microsoft Macintosh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离子</vt:lpstr>
      <vt:lpstr>The Veto Power of P5 in UNSC</vt:lpstr>
      <vt:lpstr>Outline</vt:lpstr>
      <vt:lpstr>Definition</vt:lpstr>
      <vt:lpstr>Definition</vt:lpstr>
      <vt:lpstr>Usage</vt:lpstr>
      <vt:lpstr>Usage</vt:lpstr>
      <vt:lpstr>Usage</vt:lpstr>
      <vt:lpstr>Attitudes</vt:lpstr>
      <vt:lpstr>Attitudes</vt:lpstr>
      <vt:lpstr>Attitudes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Veto Power of P5 in UNSC</dc:title>
  <dc:creator>17010079@bfsu.edu.cn</dc:creator>
  <cp:lastModifiedBy>17010079@bfsu.edu.cn</cp:lastModifiedBy>
  <cp:revision>8</cp:revision>
  <dcterms:created xsi:type="dcterms:W3CDTF">2020-10-06T22:39:27Z</dcterms:created>
  <dcterms:modified xsi:type="dcterms:W3CDTF">2020-10-06T23:29:46Z</dcterms:modified>
</cp:coreProperties>
</file>