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7" r:id="rId2"/>
    <p:sldId id="259" r:id="rId3"/>
    <p:sldId id="260" r:id="rId4"/>
    <p:sldId id="267" r:id="rId5"/>
    <p:sldId id="262" r:id="rId6"/>
    <p:sldId id="261" r:id="rId7"/>
    <p:sldId id="263" r:id="rId8"/>
    <p:sldId id="268" r:id="rId9"/>
    <p:sldId id="270" r:id="rId10"/>
    <p:sldId id="269" r:id="rId11"/>
    <p:sldId id="272" r:id="rId12"/>
    <p:sldId id="273" r:id="rId13"/>
    <p:sldId id="271" r:id="rId14"/>
    <p:sldId id="275" r:id="rId15"/>
    <p:sldId id="274" r:id="rId16"/>
    <p:sldId id="276" r:id="rId17"/>
    <p:sldId id="277" r:id="rId18"/>
    <p:sldId id="279" r:id="rId19"/>
    <p:sldId id="281" r:id="rId20"/>
    <p:sldId id="280" r:id="rId21"/>
    <p:sldId id="282" r:id="rId22"/>
    <p:sldId id="278" r:id="rId23"/>
    <p:sldId id="283" r:id="rId24"/>
    <p:sldId id="284" r:id="rId25"/>
    <p:sldId id="286" r:id="rId26"/>
    <p:sldId id="285" r:id="rId27"/>
    <p:sldId id="289" r:id="rId28"/>
    <p:sldId id="288" r:id="rId29"/>
    <p:sldId id="301" r:id="rId30"/>
    <p:sldId id="287" r:id="rId31"/>
    <p:sldId id="290" r:id="rId32"/>
    <p:sldId id="292" r:id="rId33"/>
    <p:sldId id="293" r:id="rId34"/>
    <p:sldId id="294" r:id="rId35"/>
    <p:sldId id="302" r:id="rId36"/>
    <p:sldId id="296" r:id="rId37"/>
    <p:sldId id="298" r:id="rId38"/>
    <p:sldId id="299" r:id="rId39"/>
    <p:sldId id="297" r:id="rId40"/>
    <p:sldId id="305" r:id="rId41"/>
    <p:sldId id="306" r:id="rId42"/>
    <p:sldId id="307" r:id="rId43"/>
    <p:sldId id="308" r:id="rId44"/>
    <p:sldId id="311" r:id="rId45"/>
    <p:sldId id="309" r:id="rId46"/>
    <p:sldId id="310" r:id="rId47"/>
    <p:sldId id="304" r:id="rId48"/>
    <p:sldId id="291"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0"/>
    <p:restoredTop sz="94675"/>
  </p:normalViewPr>
  <p:slideViewPr>
    <p:cSldViewPr snapToGrid="0">
      <p:cViewPr>
        <p:scale>
          <a:sx n="62" d="100"/>
          <a:sy n="62" d="100"/>
        </p:scale>
        <p:origin x="1240" y="1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19.953"/>
    </inkml:context>
    <inkml:brush xml:id="br0">
      <inkml:brushProperty name="width" value="0.05" units="cm"/>
      <inkml:brushProperty name="height" value="0.05" units="cm"/>
      <inkml:brushProperty name="color" value="#F6630D"/>
    </inkml:brush>
  </inkml:definitions>
  <inkml:trace contextRef="#ctx0" brushRef="#br0">141 360 24575,'0'41'0,"0"19"0,15-16 0,6 29 0,16 4 0,0-9 0,-7 6 0,14-8 0,-14-12 0,9 11 0,-6-3 0,-8-18 0,10 16 0,-12-36 0,7 14 0,-15-16 0,6 0 0,-7-1 0,-1-8 0,0 0 0,0-1 0,-6 1 0,5 0 0,-5 0 0,6-5 0,0 3 0,0-9 0,0 3 0,0-5 0,0 0 0,0 0 0,0 0 0,0 0 0,0 0 0,0 0 0,0-13 0,1 4 0,0-19 0,-1 13 0,2-13 0,-1 5 0,-6-16 0,6-3 0,-12-9 0,13 0 0,-4-11 0,6-2 0,-6-12 0,6 0 0,-7 0 0,1 12 0,-3-9 0,-8 8 0,0-11 0,0 12 0,0 2 0,0 0 0,0 17 0,0-14 0,0 26 0,0-6 0,0 17 0,0 1 0,0 8 0,0 0 0,-6 5 0,-1 2 0,-6 6 0,0 6 0,-1 9 0,-1 7 0,0 8 0,0 0 0,-8 9 0,-3 2 0,0 10 0,-6 0 0,-7 14 0,-11 4-238,22-23 1,2 0 237,-14 26 0,14-15 0,1-2 0,-5 6 0,4-5 0,-1 1 0,-21 14 0,6 18 0,-7-10 0,11-3 0,2-12 0,-2 9 0,11-20 0,-5 0 0,15-14 0,-5-9 0,14-1 0,-5-6 475,12-3-475,-11-7 0,10 0 0,-9 0 0,9 0 0,-9 0 0,9 0 0,-10 0 0,11 0 0,-11 0 0,11 0 0,-11 0 0,5 0 0,-1 0 0,-3-6 0,9-1 0,-4-6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42.274"/>
    </inkml:context>
    <inkml:brush xml:id="br0">
      <inkml:brushProperty name="width" value="0.05" units="cm"/>
      <inkml:brushProperty name="height" value="0.05" units="cm"/>
      <inkml:brushProperty name="color" value="#F6630D"/>
    </inkml:brush>
  </inkml:definitions>
  <inkml:trace contextRef="#ctx0" brushRef="#br0">0 0 24575,'40'0'0,"25"0"0,2 0 0,-17 0 0,1 0 0,41 0 0,-1 0-1073,-2 0 1073,-1 0 0,3 0 0,1 0 0,-41 0 0,-1 0 0,29 0 0,-29 0 0,1 0 0,27 0 0,-27 0 0,-1 0 0,29 0 0,9 0 0,1 0 0,-11 0 0,11 0 0,-14 0 0,1 0 0,12 0 0,-9 0 0,9 0 292,-23 0-292,7 0 193,-18 0-193,8 0 0,-12 0 0,1 0 542,0 0-542,0 0 46,-1 0-46,1 0 0,-9 0 0,6 0 0,-16 0 0,17 0 0,-17 0 0,7 0 0,-10 0 0,11 0 0,-8 0 0,16 0 0,-6 0 0,8 0 0,1 0 0,0 0 0,0 0 0,-1 0 0,1 0 0,0 0 0,11 0 0,-9 0 0,9 0 0,-11 0 0,-10 7 0,7-6 0,-6 6 0,9-7 0,13 0 0,-10 0 0,0 0 0,-5 0 0,-17 0 0,7 0 0,0 0 0,-7 0 0,7 0 0,-9 0 0,0 0 0,0 0 0,-1 0 0,-6 0 0,-3 0 0,-7 0 0,7 0 0,-5 0 0,6 0 0,-8 0 0,0 0 0,0 0 0,-6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22.046"/>
    </inkml:context>
    <inkml:brush xml:id="br0">
      <inkml:brushProperty name="width" value="0.05" units="cm"/>
      <inkml:brushProperty name="height" value="0.05" units="cm"/>
      <inkml:brushProperty name="color" value="#F6630D"/>
    </inkml:brush>
  </inkml:definitions>
  <inkml:trace contextRef="#ctx0" brushRef="#br0">0 180 24575,'15'30'0,"26"9"0,-2 13 0,27 7 0,-30-8 0,4-14 0,0-2 0,-6 3 0,5 3 0,2-3 0,-6-8 0,23 36 0,-15-31 0,8 8 0,-19-12 0,16 2 0,-16-3 0,7 2 0,-9-9 0,-8-2 0,6-7 0,-5 0 0,6 1 0,-6-1 0,-3 0 0,1 0 0,-7-7 0,7 6 0,-8-6 0,0 0 0,0-1 0,0-6 0,0 0 0,0 0 0,-6-14 0,-1 5 0,-6-11 0,0-1 0,7-11 0,-5-9 0,14-21 0,-14-3 0,6-11 0,-8-12-590,10-4 590,-8 0 0,3 41 0,-1 1 0,-4-29 0,0 2 0,0 15 0,0 20 0,0 3 0,0 16 0,0 3 590,-6 12-590,-1 3 0,-6 5 0,0 0 0,-1 0 0,1 0 0,0 0 0,0 0 0,0 0 0,0 0 0,-1 5 0,7 3 0,-5 5 0,4 7 0,-6 2 0,-8 8 0,5 9 0,-14 3 0,13-1 0,-13 7 0,-8 8 0,0 10 0,-6-8 0,-3 16 0,0-14 0,-2 9 0,-7-1 0,7-2 0,3-9 0,-10 11 0,29-26 0,-14 9 0,18-19 0,-8 7 0,9-9 0,1-1 0,8-6 0,-1 5 0,2-14 0,-1 7 0,7-8 0,1-6 0,6-1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25.174"/>
    </inkml:context>
    <inkml:brush xml:id="br0">
      <inkml:brushProperty name="width" value="0.05" units="cm"/>
      <inkml:brushProperty name="height" value="0.05" units="cm"/>
      <inkml:brushProperty name="color" value="#F6630D"/>
    </inkml:brush>
  </inkml:definitions>
  <inkml:trace contextRef="#ctx0" brushRef="#br0">190 1 24575,'0'29'0,"0"-4"0,17 35 0,-6-26 0,22 26 0,-14-8 0,13 2 0,-13-2 0,5-3 0,-1-8 0,4 10 0,-2-10 0,7 8 0,-9-17 0,11 16 0,-11-16 0,9 17 0,-8-17 0,1 16 0,4-16 0,-5 7 0,0 1 0,4-8 0,-11-1 0,4-3 0,-8-13 0,2 13 0,-2-13 0,1 5 0,-1-7 0,0 0 0,0-6 0,-6 5 0,-1-5 0,-1 0 0,-3 5 0,9-11 0,-3 5 0,-1-12 0,-2-9 0,-5-7 0,0-8 0,0 0 0,0-9 0,0-3 0,0-9 0,0 0 0,0-11 0,0 9 0,0-9 0,0 11 0,0 0 0,0 0 0,0 0 0,0 9 0,0 3 0,0 0 0,0 6 0,-6-6 0,4 17 0,-5-7 0,7 14 0,-5-5 0,3 7 0,-4-1 0,6 1 0,0 0 0,-6 6 0,-1 1 0,-6 6 0,6 6 0,-5 1 0,5 6 0,-7 0 0,1 0 0,0 0 0,0 0 0,-1 7 0,-7-4 0,4 12 0,-11-5 0,5 7 0,-7 0 0,0-1 0,0 1 0,-2 9 0,2-7 0,-14 19 0,-1-6 0,-2 9 0,-7 2 0,19-14 0,-8 9 0,12-19 0,0 8 0,7-11 0,3 1 0,-1-7 0,6-2 0,-5-7 0,8-1 0,6 0 0,-5 0 0,5 0 0,-6 0 0,5 0 0,-3-6 0,9 4 0,-4-9 0,6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28.486"/>
    </inkml:context>
    <inkml:brush xml:id="br0">
      <inkml:brushProperty name="width" value="0.05" units="cm"/>
      <inkml:brushProperty name="height" value="0.05" units="cm"/>
      <inkml:brushProperty name="color" value="#F6630D"/>
    </inkml:brush>
  </inkml:definitions>
  <inkml:trace contextRef="#ctx0" brushRef="#br0">159 0 24575,'0'76'0,"28"12"0,7 4-1770,-10-41 0,3 2 1770,12 17 0,0 1 0,-11-15 0,0 2 0,13 20 0,1-1 0,-10-21 0,-2-4 249,-5-4 0,0-1-249,4-1 0,-1-3 0,10 23 0,-10-26 0,2 2 0,20 38 0,-3-20 715,-10-7-715,-10-36 0,-12 2 0,4-12 1807,-7 6-1807,0-6 520,0-1-520,-5-12 0,-3-1 0,-5-6 0,0-8 0,7-2 0,3-27 0,7-5 0,1-10 0,-8 15 0,0 0 0,8-11 0,-7 6 0,-1-3 0,9-22 0,1-12 0,0 3 0,-10 14 0,-1 10 0,-9 3 0,0 11 0,0 0 0,0 17 0,0-3 0,0 14 0,0-7 0,-6 8 0,-1 1 0,-7 8 0,0-8 0,1 12 0,-1-10 0,1 11 0,0 1 0,-1 1 0,-6 6 0,5 0 0,-6 0 0,1 0 0,5 0 0,-6 0 0,0 0 0,-1 0 0,-8 14 0,0 2 0,0 14 0,0 0 0,-2 9 0,-23 18 0,5 0 0,13-15 0,1-2 0,-10 8 0,-10 17 0,21-23 0,-19 14 0,17-4 0,-17 4 0,17-5 0,-5-7 0,-2 7 0,18-18 0,-14 9 0,23-12 0,-5-1 0,8-6 0,-1 5 0,2-14 0,-1 7 0,0-1 0,6-5 0,-4 6 0,10-8 0,-10-6 0,11-1 0,-5-6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42.274"/>
    </inkml:context>
    <inkml:brush xml:id="br0">
      <inkml:brushProperty name="width" value="0.05" units="cm"/>
      <inkml:brushProperty name="height" value="0.05" units="cm"/>
      <inkml:brushProperty name="color" value="#F6630D"/>
    </inkml:brush>
  </inkml:definitions>
  <inkml:trace contextRef="#ctx0" brushRef="#br0">0 0 24575,'40'0'0,"25"0"0,2 0 0,-17 0 0,1 0 0,41 0 0,-1 0-1073,-2 0 1073,-1 0 0,3 0 0,1 0 0,-41 0 0,-1 0 0,29 0 0,-29 0 0,1 0 0,27 0 0,-27 0 0,-1 0 0,29 0 0,9 0 0,1 0 0,-11 0 0,11 0 0,-14 0 0,1 0 0,12 0 0,-9 0 0,9 0 292,-23 0-292,7 0 193,-18 0-193,8 0 0,-12 0 0,1 0 542,0 0-542,0 0 46,-1 0-46,1 0 0,-9 0 0,6 0 0,-16 0 0,17 0 0,-17 0 0,7 0 0,-10 0 0,11 0 0,-8 0 0,16 0 0,-6 0 0,8 0 0,1 0 0,0 0 0,0 0 0,-1 0 0,1 0 0,0 0 0,11 0 0,-9 0 0,9 0 0,-11 0 0,-10 7 0,7-6 0,-6 6 0,9-7 0,13 0 0,-10 0 0,0 0 0,-5 0 0,-17 0 0,7 0 0,0 0 0,-7 0 0,7 0 0,-9 0 0,0 0 0,0 0 0,-1 0 0,-6 0 0,-3 0 0,-7 0 0,7 0 0,-5 0 0,6 0 0,-8 0 0,0 0 0,0 0 0,-6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19.953"/>
    </inkml:context>
    <inkml:brush xml:id="br0">
      <inkml:brushProperty name="width" value="0.05" units="cm"/>
      <inkml:brushProperty name="height" value="0.05" units="cm"/>
      <inkml:brushProperty name="color" value="#F6630D"/>
    </inkml:brush>
  </inkml:definitions>
  <inkml:trace contextRef="#ctx0" brushRef="#br0">141 360 24575,'0'41'0,"0"19"0,15-16 0,6 29 0,16 4 0,0-9 0,-7 6 0,14-8 0,-14-12 0,9 11 0,-6-3 0,-8-18 0,10 16 0,-12-36 0,7 14 0,-15-16 0,6 0 0,-7-1 0,-1-8 0,0 0 0,0-1 0,-6 1 0,5 0 0,-5 0 0,6-5 0,0 3 0,0-9 0,0 3 0,0-5 0,0 0 0,0 0 0,0 0 0,0 0 0,0 0 0,0 0 0,0-13 0,1 4 0,0-19 0,-1 13 0,2-13 0,-1 5 0,-6-16 0,6-3 0,-12-9 0,13 0 0,-4-11 0,6-2 0,-6-12 0,6 0 0,-7 0 0,1 12 0,-3-9 0,-8 8 0,0-11 0,0 12 0,0 2 0,0 0 0,0 17 0,0-14 0,0 26 0,0-6 0,0 17 0,0 1 0,0 8 0,0 0 0,-6 5 0,-1 2 0,-6 6 0,0 6 0,-1 9 0,-1 7 0,0 8 0,0 0 0,-8 9 0,-3 2 0,0 10 0,-6 0 0,-7 14 0,-11 4-238,22-23 1,2 0 237,-14 26 0,14-15 0,1-2 0,-5 6 0,4-5 0,-1 1 0,-21 14 0,6 18 0,-7-10 0,11-3 0,2-12 0,-2 9 0,11-20 0,-5 0 0,15-14 0,-5-9 0,14-1 0,-5-6 475,12-3-475,-11-7 0,10 0 0,-9 0 0,9 0 0,-9 0 0,9 0 0,-10 0 0,11 0 0,-11 0 0,11 0 0,-11 0 0,5 0 0,-1 0 0,-3-6 0,9-1 0,-4-6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22.046"/>
    </inkml:context>
    <inkml:brush xml:id="br0">
      <inkml:brushProperty name="width" value="0.05" units="cm"/>
      <inkml:brushProperty name="height" value="0.05" units="cm"/>
      <inkml:brushProperty name="color" value="#F6630D"/>
    </inkml:brush>
  </inkml:definitions>
  <inkml:trace contextRef="#ctx0" brushRef="#br0">0 180 24575,'15'30'0,"26"9"0,-2 13 0,27 7 0,-30-8 0,4-14 0,0-2 0,-6 3 0,5 3 0,2-3 0,-6-8 0,23 36 0,-15-31 0,8 8 0,-19-12 0,16 2 0,-16-3 0,7 2 0,-9-9 0,-8-2 0,6-7 0,-5 0 0,6 1 0,-6-1 0,-3 0 0,1 0 0,-7-7 0,7 6 0,-8-6 0,0 0 0,0-1 0,0-6 0,0 0 0,0 0 0,-6-14 0,-1 5 0,-6-11 0,0-1 0,7-11 0,-5-9 0,14-21 0,-14-3 0,6-11 0,-8-12-590,10-4 590,-8 0 0,3 41 0,-1 1 0,-4-29 0,0 2 0,0 15 0,0 20 0,0 3 0,0 16 0,0 3 590,-6 12-590,-1 3 0,-6 5 0,0 0 0,-1 0 0,1 0 0,0 0 0,0 0 0,0 0 0,0 0 0,-1 5 0,7 3 0,-5 5 0,4 7 0,-6 2 0,-8 8 0,5 9 0,-14 3 0,13-1 0,-13 7 0,-8 8 0,0 10 0,-6-8 0,-3 16 0,0-14 0,-2 9 0,-7-1 0,7-2 0,3-9 0,-10 11 0,29-26 0,-14 9 0,18-19 0,-8 7 0,9-9 0,1-1 0,8-6 0,-1 5 0,2-14 0,-1 7 0,7-8 0,1-6 0,6-1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25.174"/>
    </inkml:context>
    <inkml:brush xml:id="br0">
      <inkml:brushProperty name="width" value="0.05" units="cm"/>
      <inkml:brushProperty name="height" value="0.05" units="cm"/>
      <inkml:brushProperty name="color" value="#F6630D"/>
    </inkml:brush>
  </inkml:definitions>
  <inkml:trace contextRef="#ctx0" brushRef="#br0">190 1 24575,'0'29'0,"0"-4"0,17 35 0,-6-26 0,22 26 0,-14-8 0,13 2 0,-13-2 0,5-3 0,-1-8 0,4 10 0,-2-10 0,7 8 0,-9-17 0,11 16 0,-11-16 0,9 17 0,-8-17 0,1 16 0,4-16 0,-5 7 0,0 1 0,4-8 0,-11-1 0,4-3 0,-8-13 0,2 13 0,-2-13 0,1 5 0,-1-7 0,0 0 0,0-6 0,-6 5 0,-1-5 0,-1 0 0,-3 5 0,9-11 0,-3 5 0,-1-12 0,-2-9 0,-5-7 0,0-8 0,0 0 0,0-9 0,0-3 0,0-9 0,0 0 0,0-11 0,0 9 0,0-9 0,0 11 0,0 0 0,0 0 0,0 0 0,0 9 0,0 3 0,0 0 0,0 6 0,-6-6 0,4 17 0,-5-7 0,7 14 0,-5-5 0,3 7 0,-4-1 0,6 1 0,0 0 0,-6 6 0,-1 1 0,-6 6 0,6 6 0,-5 1 0,5 6 0,-7 0 0,1 0 0,0 0 0,0 0 0,-1 7 0,-7-4 0,4 12 0,-11-5 0,5 7 0,-7 0 0,0-1 0,0 1 0,-2 9 0,2-7 0,-14 19 0,-1-6 0,-2 9 0,-7 2 0,19-14 0,-8 9 0,12-19 0,0 8 0,7-11 0,3 1 0,-1-7 0,6-2 0,-5-7 0,8-1 0,6 0 0,-5 0 0,5 0 0,-6 0 0,5 0 0,-3-6 0,9 4 0,-4-9 0,6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09:37:28.486"/>
    </inkml:context>
    <inkml:brush xml:id="br0">
      <inkml:brushProperty name="width" value="0.05" units="cm"/>
      <inkml:brushProperty name="height" value="0.05" units="cm"/>
      <inkml:brushProperty name="color" value="#F6630D"/>
    </inkml:brush>
  </inkml:definitions>
  <inkml:trace contextRef="#ctx0" brushRef="#br0">159 0 24575,'0'76'0,"28"12"0,7 4-1770,-10-41 0,3 2 1770,12 17 0,0 1 0,-11-15 0,0 2 0,13 20 0,1-1 0,-10-21 0,-2-4 249,-5-4 0,0-1-249,4-1 0,-1-3 0,10 23 0,-10-26 0,2 2 0,20 38 0,-3-20 715,-10-7-715,-10-36 0,-12 2 0,4-12 1807,-7 6-1807,0-6 520,0-1-520,-5-12 0,-3-1 0,-5-6 0,0-8 0,7-2 0,3-27 0,7-5 0,1-10 0,-8 15 0,0 0 0,8-11 0,-7 6 0,-1-3 0,9-22 0,1-12 0,0 3 0,-10 14 0,-1 10 0,-9 3 0,0 11 0,0 0 0,0 17 0,0-3 0,0 14 0,0-7 0,-6 8 0,-1 1 0,-7 8 0,0-8 0,1 12 0,-1-10 0,1 11 0,0 1 0,-1 1 0,-6 6 0,5 0 0,-6 0 0,1 0 0,5 0 0,-6 0 0,0 0 0,-1 0 0,-8 14 0,0 2 0,0 14 0,0 0 0,-2 9 0,-23 18 0,5 0 0,13-15 0,1-2 0,-10 8 0,-10 17 0,21-23 0,-19 14 0,17-4 0,-17 4 0,17-5 0,-5-7 0,-2 7 0,18-18 0,-14 9 0,23-12 0,-5-1 0,8-6 0,-1 5 0,2-14 0,-1 7 0,0-1 0,6-5 0,-4 6 0,10-8 0,-10-6 0,11-1 0,-5-6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5A0B0-A14B-904A-996B-C3B8A19BF1FC}" type="datetimeFigureOut">
              <a:rPr kumimoji="1" lang="zh-CN" altLang="en-US" smtClean="0"/>
              <a:t>2022/11/21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42B4C-8CBF-A34C-A8EC-5435F539086B}" type="slidenum">
              <a:rPr kumimoji="1" lang="zh-CN" altLang="en-US" smtClean="0"/>
              <a:t>‹#›</a:t>
            </a:fld>
            <a:endParaRPr kumimoji="1" lang="zh-CN" altLang="en-US"/>
          </a:p>
        </p:txBody>
      </p:sp>
    </p:spTree>
    <p:extLst>
      <p:ext uri="{BB962C8B-B14F-4D97-AF65-F5344CB8AC3E}">
        <p14:creationId xmlns:p14="http://schemas.microsoft.com/office/powerpoint/2010/main" val="215894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a:t>
            </a:fld>
            <a:endParaRPr kumimoji="1" lang="zh-CN" altLang="en-US"/>
          </a:p>
        </p:txBody>
      </p:sp>
    </p:spTree>
    <p:extLst>
      <p:ext uri="{BB962C8B-B14F-4D97-AF65-F5344CB8AC3E}">
        <p14:creationId xmlns:p14="http://schemas.microsoft.com/office/powerpoint/2010/main" val="3880443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16</a:t>
            </a:fld>
            <a:endParaRPr kumimoji="1" lang="zh-CN" altLang="en-US"/>
          </a:p>
        </p:txBody>
      </p:sp>
    </p:spTree>
    <p:extLst>
      <p:ext uri="{BB962C8B-B14F-4D97-AF65-F5344CB8AC3E}">
        <p14:creationId xmlns:p14="http://schemas.microsoft.com/office/powerpoint/2010/main" val="34463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17</a:t>
            </a:fld>
            <a:endParaRPr kumimoji="1" lang="zh-CN" altLang="en-US"/>
          </a:p>
        </p:txBody>
      </p:sp>
    </p:spTree>
    <p:extLst>
      <p:ext uri="{BB962C8B-B14F-4D97-AF65-F5344CB8AC3E}">
        <p14:creationId xmlns:p14="http://schemas.microsoft.com/office/powerpoint/2010/main" val="3503163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18</a:t>
            </a:fld>
            <a:endParaRPr kumimoji="1" lang="zh-CN" altLang="en-US"/>
          </a:p>
        </p:txBody>
      </p:sp>
    </p:spTree>
    <p:extLst>
      <p:ext uri="{BB962C8B-B14F-4D97-AF65-F5344CB8AC3E}">
        <p14:creationId xmlns:p14="http://schemas.microsoft.com/office/powerpoint/2010/main" val="256976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19</a:t>
            </a:fld>
            <a:endParaRPr kumimoji="1" lang="zh-CN" altLang="en-US"/>
          </a:p>
        </p:txBody>
      </p:sp>
    </p:spTree>
    <p:extLst>
      <p:ext uri="{BB962C8B-B14F-4D97-AF65-F5344CB8AC3E}">
        <p14:creationId xmlns:p14="http://schemas.microsoft.com/office/powerpoint/2010/main" val="1657046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20</a:t>
            </a:fld>
            <a:endParaRPr kumimoji="1" lang="zh-CN" altLang="en-US"/>
          </a:p>
        </p:txBody>
      </p:sp>
    </p:spTree>
    <p:extLst>
      <p:ext uri="{BB962C8B-B14F-4D97-AF65-F5344CB8AC3E}">
        <p14:creationId xmlns:p14="http://schemas.microsoft.com/office/powerpoint/2010/main" val="153634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21</a:t>
            </a:fld>
            <a:endParaRPr kumimoji="1" lang="zh-CN" altLang="en-US"/>
          </a:p>
        </p:txBody>
      </p:sp>
    </p:spTree>
    <p:extLst>
      <p:ext uri="{BB962C8B-B14F-4D97-AF65-F5344CB8AC3E}">
        <p14:creationId xmlns:p14="http://schemas.microsoft.com/office/powerpoint/2010/main" val="323864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26</a:t>
            </a:fld>
            <a:endParaRPr kumimoji="1" lang="zh-CN" altLang="en-US"/>
          </a:p>
        </p:txBody>
      </p:sp>
    </p:spTree>
    <p:extLst>
      <p:ext uri="{BB962C8B-B14F-4D97-AF65-F5344CB8AC3E}">
        <p14:creationId xmlns:p14="http://schemas.microsoft.com/office/powerpoint/2010/main" val="1396767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27</a:t>
            </a:fld>
            <a:endParaRPr kumimoji="1" lang="zh-CN" altLang="en-US"/>
          </a:p>
        </p:txBody>
      </p:sp>
    </p:spTree>
    <p:extLst>
      <p:ext uri="{BB962C8B-B14F-4D97-AF65-F5344CB8AC3E}">
        <p14:creationId xmlns:p14="http://schemas.microsoft.com/office/powerpoint/2010/main" val="396601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32</a:t>
            </a:fld>
            <a:endParaRPr kumimoji="1" lang="zh-CN" altLang="en-US"/>
          </a:p>
        </p:txBody>
      </p:sp>
    </p:spTree>
    <p:extLst>
      <p:ext uri="{BB962C8B-B14F-4D97-AF65-F5344CB8AC3E}">
        <p14:creationId xmlns:p14="http://schemas.microsoft.com/office/powerpoint/2010/main" val="2439998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33</a:t>
            </a:fld>
            <a:endParaRPr kumimoji="1" lang="zh-CN" altLang="en-US"/>
          </a:p>
        </p:txBody>
      </p:sp>
    </p:spTree>
    <p:extLst>
      <p:ext uri="{BB962C8B-B14F-4D97-AF65-F5344CB8AC3E}">
        <p14:creationId xmlns:p14="http://schemas.microsoft.com/office/powerpoint/2010/main" val="24208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8</a:t>
            </a:fld>
            <a:endParaRPr kumimoji="1" lang="zh-CN" altLang="en-US"/>
          </a:p>
        </p:txBody>
      </p:sp>
    </p:spTree>
    <p:extLst>
      <p:ext uri="{BB962C8B-B14F-4D97-AF65-F5344CB8AC3E}">
        <p14:creationId xmlns:p14="http://schemas.microsoft.com/office/powerpoint/2010/main" val="703790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34</a:t>
            </a:fld>
            <a:endParaRPr kumimoji="1" lang="zh-CN" altLang="en-US"/>
          </a:p>
        </p:txBody>
      </p:sp>
    </p:spTree>
    <p:extLst>
      <p:ext uri="{BB962C8B-B14F-4D97-AF65-F5344CB8AC3E}">
        <p14:creationId xmlns:p14="http://schemas.microsoft.com/office/powerpoint/2010/main" val="3792410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35</a:t>
            </a:fld>
            <a:endParaRPr kumimoji="1" lang="zh-CN" altLang="en-US"/>
          </a:p>
        </p:txBody>
      </p:sp>
    </p:spTree>
    <p:extLst>
      <p:ext uri="{BB962C8B-B14F-4D97-AF65-F5344CB8AC3E}">
        <p14:creationId xmlns:p14="http://schemas.microsoft.com/office/powerpoint/2010/main" val="300805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Comparing them as a whole won’t tell you anything about ASEAN centrality (internal factor)</a:t>
            </a:r>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43</a:t>
            </a:fld>
            <a:endParaRPr kumimoji="1" lang="zh-CN" altLang="en-US"/>
          </a:p>
        </p:txBody>
      </p:sp>
    </p:spTree>
    <p:extLst>
      <p:ext uri="{BB962C8B-B14F-4D97-AF65-F5344CB8AC3E}">
        <p14:creationId xmlns:p14="http://schemas.microsoft.com/office/powerpoint/2010/main" val="3334243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 these are divided</a:t>
            </a:r>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44</a:t>
            </a:fld>
            <a:endParaRPr kumimoji="1" lang="zh-CN" altLang="en-US"/>
          </a:p>
        </p:txBody>
      </p:sp>
    </p:spTree>
    <p:extLst>
      <p:ext uri="{BB962C8B-B14F-4D97-AF65-F5344CB8AC3E}">
        <p14:creationId xmlns:p14="http://schemas.microsoft.com/office/powerpoint/2010/main" val="2055700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 these are divided</a:t>
            </a:r>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45</a:t>
            </a:fld>
            <a:endParaRPr kumimoji="1" lang="zh-CN" altLang="en-US"/>
          </a:p>
        </p:txBody>
      </p:sp>
    </p:spTree>
    <p:extLst>
      <p:ext uri="{BB962C8B-B14F-4D97-AF65-F5344CB8AC3E}">
        <p14:creationId xmlns:p14="http://schemas.microsoft.com/office/powerpoint/2010/main" val="2014539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 these are divided</a:t>
            </a:r>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46</a:t>
            </a:fld>
            <a:endParaRPr kumimoji="1" lang="zh-CN" altLang="en-US"/>
          </a:p>
        </p:txBody>
      </p:sp>
    </p:spTree>
    <p:extLst>
      <p:ext uri="{BB962C8B-B14F-4D97-AF65-F5344CB8AC3E}">
        <p14:creationId xmlns:p14="http://schemas.microsoft.com/office/powerpoint/2010/main" val="28597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9</a:t>
            </a:fld>
            <a:endParaRPr kumimoji="1" lang="zh-CN" altLang="en-US"/>
          </a:p>
        </p:txBody>
      </p:sp>
    </p:spTree>
    <p:extLst>
      <p:ext uri="{BB962C8B-B14F-4D97-AF65-F5344CB8AC3E}">
        <p14:creationId xmlns:p14="http://schemas.microsoft.com/office/powerpoint/2010/main" val="2059683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10</a:t>
            </a:fld>
            <a:endParaRPr kumimoji="1" lang="zh-CN" altLang="en-US"/>
          </a:p>
        </p:txBody>
      </p:sp>
    </p:spTree>
    <p:extLst>
      <p:ext uri="{BB962C8B-B14F-4D97-AF65-F5344CB8AC3E}">
        <p14:creationId xmlns:p14="http://schemas.microsoft.com/office/powerpoint/2010/main" val="2862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11</a:t>
            </a:fld>
            <a:endParaRPr kumimoji="1" lang="zh-CN" altLang="en-US"/>
          </a:p>
        </p:txBody>
      </p:sp>
    </p:spTree>
    <p:extLst>
      <p:ext uri="{BB962C8B-B14F-4D97-AF65-F5344CB8AC3E}">
        <p14:creationId xmlns:p14="http://schemas.microsoft.com/office/powerpoint/2010/main" val="232934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12</a:t>
            </a:fld>
            <a:endParaRPr kumimoji="1" lang="zh-CN" altLang="en-US"/>
          </a:p>
        </p:txBody>
      </p:sp>
    </p:spTree>
    <p:extLst>
      <p:ext uri="{BB962C8B-B14F-4D97-AF65-F5344CB8AC3E}">
        <p14:creationId xmlns:p14="http://schemas.microsoft.com/office/powerpoint/2010/main" val="420521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13</a:t>
            </a:fld>
            <a:endParaRPr kumimoji="1" lang="zh-CN" altLang="en-US"/>
          </a:p>
        </p:txBody>
      </p:sp>
    </p:spTree>
    <p:extLst>
      <p:ext uri="{BB962C8B-B14F-4D97-AF65-F5344CB8AC3E}">
        <p14:creationId xmlns:p14="http://schemas.microsoft.com/office/powerpoint/2010/main" val="174444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14</a:t>
            </a:fld>
            <a:endParaRPr kumimoji="1" lang="zh-CN" altLang="en-US"/>
          </a:p>
        </p:txBody>
      </p:sp>
    </p:spTree>
    <p:extLst>
      <p:ext uri="{BB962C8B-B14F-4D97-AF65-F5344CB8AC3E}">
        <p14:creationId xmlns:p14="http://schemas.microsoft.com/office/powerpoint/2010/main" val="408883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F42B4C-8CBF-A34C-A8EC-5435F539086B}" type="slidenum">
              <a:rPr kumimoji="1" lang="zh-CN" altLang="en-US" smtClean="0"/>
              <a:t>15</a:t>
            </a:fld>
            <a:endParaRPr kumimoji="1" lang="zh-CN" altLang="en-US"/>
          </a:p>
        </p:txBody>
      </p:sp>
    </p:spTree>
    <p:extLst>
      <p:ext uri="{BB962C8B-B14F-4D97-AF65-F5344CB8AC3E}">
        <p14:creationId xmlns:p14="http://schemas.microsoft.com/office/powerpoint/2010/main" val="19952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5AA3F-B207-B2A8-1E91-E1D830A9117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0B5F8D9-4A06-F94F-10C4-3CE3DA042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C88922E-975F-65BC-77CF-C57DD6138734}"/>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5" name="页脚占位符 4">
            <a:extLst>
              <a:ext uri="{FF2B5EF4-FFF2-40B4-BE49-F238E27FC236}">
                <a16:creationId xmlns:a16="http://schemas.microsoft.com/office/drawing/2014/main" id="{3171C644-C579-22B3-7E3C-A439EE8638F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64C7CA-EA6A-6EDB-7005-56105E605DB4}"/>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56401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024AF-95B4-4E4B-EABE-CAA9BE509A8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00AAE85-4AB0-46C3-942D-D8415F185A3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489422-0DF5-48E0-DD79-1B412C816D5C}"/>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5" name="页脚占位符 4">
            <a:extLst>
              <a:ext uri="{FF2B5EF4-FFF2-40B4-BE49-F238E27FC236}">
                <a16:creationId xmlns:a16="http://schemas.microsoft.com/office/drawing/2014/main" id="{61F95092-6182-4E29-F8D8-3FB8E545F2B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3823492-F3AD-F15E-B416-C4A2135516BE}"/>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219044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1355C-638D-F4D2-803A-045698DB539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1129EA7-2790-2FF4-341D-033C36D7CFF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DAE50C-5E2C-E3B9-8797-B7712BDB2649}"/>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5" name="页脚占位符 4">
            <a:extLst>
              <a:ext uri="{FF2B5EF4-FFF2-40B4-BE49-F238E27FC236}">
                <a16:creationId xmlns:a16="http://schemas.microsoft.com/office/drawing/2014/main" id="{2DFED0B5-054E-F62A-0AF0-5354EEF1BC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AC2435-9D0E-588F-ABAA-AE1C1C345BEC}"/>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396481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57F03-8DE9-72B0-93B3-7A489E90110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A17D2DA-E1A8-28FA-69CE-0C9FCAAC504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4625C8-9D30-7745-9F06-2946F92FB406}"/>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5" name="页脚占位符 4">
            <a:extLst>
              <a:ext uri="{FF2B5EF4-FFF2-40B4-BE49-F238E27FC236}">
                <a16:creationId xmlns:a16="http://schemas.microsoft.com/office/drawing/2014/main" id="{65CD140B-1F99-B31E-5C4F-04CDFA0E0E5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B810AF-ACC9-3608-B8D1-89D771AC22FA}"/>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150905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05421-6CE8-1EDB-EF8B-AFF1F97770E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2DBF8AD-7828-4676-53CB-B42EE4C7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3567234-05C2-2146-5DE9-A8AF9C05CD4D}"/>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5" name="页脚占位符 4">
            <a:extLst>
              <a:ext uri="{FF2B5EF4-FFF2-40B4-BE49-F238E27FC236}">
                <a16:creationId xmlns:a16="http://schemas.microsoft.com/office/drawing/2014/main" id="{6AC36CBA-3F9F-E99F-597F-C8EF8AE81F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CAAADD8-B9E9-1A01-AB7D-924C2D357D11}"/>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360220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BE68C-CB3F-DCCA-2517-9C7C535DF17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D47AFB0-0B59-0BF5-8824-3F8B4878AE6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541F8C0-F8C8-49FC-0023-7BE717A2733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8C81A70-9C45-91AB-D53B-F536773051A2}"/>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6" name="页脚占位符 5">
            <a:extLst>
              <a:ext uri="{FF2B5EF4-FFF2-40B4-BE49-F238E27FC236}">
                <a16:creationId xmlns:a16="http://schemas.microsoft.com/office/drawing/2014/main" id="{E94B4F01-2D0F-0715-7E70-0F542F3F83F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C6C32FD-96A8-7B96-BD2E-38D688954AC3}"/>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389415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4A63F-ACA0-91E2-D7AD-B015750D625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28F34BC-2F16-A697-A05B-7F8ED5D54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244B461-764C-458D-88B6-BAF8BC8EE93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C10C368-11CB-BCC0-1A34-3FEC3FF9D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4DF9BEC-BE2A-B242-7864-F6BC4DC9CD0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7C5DEFE-3FEF-A57D-42F9-54DEE84BA8A5}"/>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8" name="页脚占位符 7">
            <a:extLst>
              <a:ext uri="{FF2B5EF4-FFF2-40B4-BE49-F238E27FC236}">
                <a16:creationId xmlns:a16="http://schemas.microsoft.com/office/drawing/2014/main" id="{2B0C1489-DAE9-47CA-20AC-7B826C534CE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337C260-C7C7-11D8-D121-A10FC89E2D0F}"/>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135813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FE247-2676-CCFE-7A0F-FF361D54689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04EDFA3-6AB0-A869-6030-52B812230163}"/>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4" name="页脚占位符 3">
            <a:extLst>
              <a:ext uri="{FF2B5EF4-FFF2-40B4-BE49-F238E27FC236}">
                <a16:creationId xmlns:a16="http://schemas.microsoft.com/office/drawing/2014/main" id="{9AEEE258-52CA-0DC4-5B65-99A2BD4684A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0225C93-91D5-445C-87DD-1B9792F90356}"/>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273474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A42FC9-F24C-A9B7-C61E-C7951AF9B5A8}"/>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3" name="页脚占位符 2">
            <a:extLst>
              <a:ext uri="{FF2B5EF4-FFF2-40B4-BE49-F238E27FC236}">
                <a16:creationId xmlns:a16="http://schemas.microsoft.com/office/drawing/2014/main" id="{B6380187-BE33-C528-D964-81477579D72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9F63C2F-C84F-E28B-AD29-3239E68B1D8D}"/>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311936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3E745-7EBF-DE16-BA04-0351B608379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7548180-FBED-FD5A-2752-8426E1153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25A1569-C265-CEB3-F55D-12E2A6F9B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E8AD8B8-987B-4221-6D05-632FAAFA8D1E}"/>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6" name="页脚占位符 5">
            <a:extLst>
              <a:ext uri="{FF2B5EF4-FFF2-40B4-BE49-F238E27FC236}">
                <a16:creationId xmlns:a16="http://schemas.microsoft.com/office/drawing/2014/main" id="{C48BD112-832B-E372-D603-166D8EC6D52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7B6BCCF-DE8B-53B2-C266-AE4383FB5CB5}"/>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251268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829C4-E6D3-25EB-1BF7-35149BE7EB7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587578-8E6A-E4D9-B197-8C325C708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EBB442A-F397-9491-C3BD-DC077C4E2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25660C5-54BC-224C-5738-67032E1C768A}"/>
              </a:ext>
            </a:extLst>
          </p:cNvPr>
          <p:cNvSpPr>
            <a:spLocks noGrp="1"/>
          </p:cNvSpPr>
          <p:nvPr>
            <p:ph type="dt" sz="half" idx="10"/>
          </p:nvPr>
        </p:nvSpPr>
        <p:spPr/>
        <p:txBody>
          <a:bodyPr/>
          <a:lstStyle/>
          <a:p>
            <a:fld id="{3E9586D2-5C99-4A45-BBFC-AC14EF95BD84}" type="datetimeFigureOut">
              <a:rPr kumimoji="1" lang="zh-CN" altLang="en-US" smtClean="0"/>
              <a:t>2022/11/21</a:t>
            </a:fld>
            <a:endParaRPr kumimoji="1" lang="zh-CN" altLang="en-US"/>
          </a:p>
        </p:txBody>
      </p:sp>
      <p:sp>
        <p:nvSpPr>
          <p:cNvPr id="6" name="页脚占位符 5">
            <a:extLst>
              <a:ext uri="{FF2B5EF4-FFF2-40B4-BE49-F238E27FC236}">
                <a16:creationId xmlns:a16="http://schemas.microsoft.com/office/drawing/2014/main" id="{C0CD1922-D917-A7BE-2EFE-12F52515315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361735B-5C5B-2A67-0FA4-894B7E164D6A}"/>
              </a:ext>
            </a:extLst>
          </p:cNvPr>
          <p:cNvSpPr>
            <a:spLocks noGrp="1"/>
          </p:cNvSpPr>
          <p:nvPr>
            <p:ph type="sldNum" sz="quarter" idx="12"/>
          </p:nvPr>
        </p:nvSpPr>
        <p:spPr/>
        <p:txBody>
          <a:body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260659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FB6B4F-D69E-2081-8E55-F65F92800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44C5C25-3077-1F96-771A-60208CA2B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DEB9349-97ED-72CC-1E6F-B4143EDF1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586D2-5C99-4A45-BBFC-AC14EF95BD84}" type="datetimeFigureOut">
              <a:rPr kumimoji="1" lang="zh-CN" altLang="en-US" smtClean="0"/>
              <a:t>2022/11/21</a:t>
            </a:fld>
            <a:endParaRPr kumimoji="1" lang="zh-CN" altLang="en-US"/>
          </a:p>
        </p:txBody>
      </p:sp>
      <p:sp>
        <p:nvSpPr>
          <p:cNvPr id="5" name="页脚占位符 4">
            <a:extLst>
              <a:ext uri="{FF2B5EF4-FFF2-40B4-BE49-F238E27FC236}">
                <a16:creationId xmlns:a16="http://schemas.microsoft.com/office/drawing/2014/main" id="{4DE2F16D-AD78-D8B7-3D3E-6997BDBB6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7A1F50E-5D33-9F20-19C2-45630A010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16198-B87F-F84B-9027-8C5F122209C8}" type="slidenum">
              <a:rPr kumimoji="1" lang="zh-CN" altLang="en-US" smtClean="0"/>
              <a:t>‹#›</a:t>
            </a:fld>
            <a:endParaRPr kumimoji="1" lang="zh-CN" altLang="en-US"/>
          </a:p>
        </p:txBody>
      </p:sp>
    </p:spTree>
    <p:extLst>
      <p:ext uri="{BB962C8B-B14F-4D97-AF65-F5344CB8AC3E}">
        <p14:creationId xmlns:p14="http://schemas.microsoft.com/office/powerpoint/2010/main" val="4279518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customXml" Target="../ink/ink3.xml"/><Relationship Id="rId17"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image" Target="../media/image13.png"/><Relationship Id="rId14" Type="http://schemas.openxmlformats.org/officeDocument/2006/relationships/customXml" Target="../ink/ink4.xml"/></Relationships>
</file>

<file path=ppt/slides/_rels/slide25.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customXml" Target="../ink/ink8.xml"/><Relationship Id="rId17" Type="http://schemas.openxmlformats.org/officeDocument/2006/relationships/image" Target="../media/image17.png"/><Relationship Id="rId2" Type="http://schemas.openxmlformats.org/officeDocument/2006/relationships/image" Target="../media/image3.png"/><Relationship Id="rId16"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customXml" Target="../ink/ink7.xml"/><Relationship Id="rId4" Type="http://schemas.openxmlformats.org/officeDocument/2006/relationships/image" Target="../media/image2.png"/><Relationship Id="rId9" Type="http://schemas.openxmlformats.org/officeDocument/2006/relationships/image" Target="../media/image13.png"/><Relationship Id="rId14" Type="http://schemas.openxmlformats.org/officeDocument/2006/relationships/customXml" Target="../ink/ink9.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0A61B183-599F-21C5-F61C-75631DBD639A}"/>
              </a:ext>
            </a:extLst>
          </p:cNvPr>
          <p:cNvPicPr>
            <a:picLocks noChangeAspect="1"/>
          </p:cNvPicPr>
          <p:nvPr/>
        </p:nvPicPr>
        <p:blipFill>
          <a:blip r:embed="rId3"/>
          <a:stretch>
            <a:fillRect/>
          </a:stretch>
        </p:blipFill>
        <p:spPr>
          <a:xfrm>
            <a:off x="-468178" y="-360217"/>
            <a:ext cx="13128355" cy="8473034"/>
          </a:xfrm>
          <a:prstGeom prst="rect">
            <a:avLst/>
          </a:prstGeom>
        </p:spPr>
      </p:pic>
      <p:pic>
        <p:nvPicPr>
          <p:cNvPr id="12" name="图片 11">
            <a:extLst>
              <a:ext uri="{FF2B5EF4-FFF2-40B4-BE49-F238E27FC236}">
                <a16:creationId xmlns:a16="http://schemas.microsoft.com/office/drawing/2014/main" id="{7490E653-77E6-6972-820A-B279C0C9FE69}"/>
              </a:ext>
            </a:extLst>
          </p:cNvPr>
          <p:cNvPicPr>
            <a:picLocks noChangeAspect="1"/>
          </p:cNvPicPr>
          <p:nvPr/>
        </p:nvPicPr>
        <p:blipFill>
          <a:blip r:embed="rId4"/>
          <a:stretch>
            <a:fillRect/>
          </a:stretch>
        </p:blipFill>
        <p:spPr>
          <a:xfrm>
            <a:off x="4273396" y="3146914"/>
            <a:ext cx="1050150" cy="1050150"/>
          </a:xfrm>
          <a:prstGeom prst="rect">
            <a:avLst/>
          </a:prstGeom>
        </p:spPr>
      </p:pic>
      <p:pic>
        <p:nvPicPr>
          <p:cNvPr id="17" name="图片 16">
            <a:extLst>
              <a:ext uri="{FF2B5EF4-FFF2-40B4-BE49-F238E27FC236}">
                <a16:creationId xmlns:a16="http://schemas.microsoft.com/office/drawing/2014/main" id="{9A511D09-2F40-3CF8-8D32-497EC5DB6A6D}"/>
              </a:ext>
            </a:extLst>
          </p:cNvPr>
          <p:cNvPicPr>
            <a:picLocks noChangeAspect="1"/>
          </p:cNvPicPr>
          <p:nvPr/>
        </p:nvPicPr>
        <p:blipFill>
          <a:blip r:embed="rId5"/>
          <a:stretch>
            <a:fillRect/>
          </a:stretch>
        </p:blipFill>
        <p:spPr>
          <a:xfrm>
            <a:off x="1312819" y="549775"/>
            <a:ext cx="1050151" cy="1052469"/>
          </a:xfrm>
          <a:prstGeom prst="rect">
            <a:avLst/>
          </a:prstGeom>
        </p:spPr>
      </p:pic>
      <p:pic>
        <p:nvPicPr>
          <p:cNvPr id="19" name="图片 18">
            <a:extLst>
              <a:ext uri="{FF2B5EF4-FFF2-40B4-BE49-F238E27FC236}">
                <a16:creationId xmlns:a16="http://schemas.microsoft.com/office/drawing/2014/main" id="{7CA79242-1490-6A49-7736-6C221982B034}"/>
              </a:ext>
            </a:extLst>
          </p:cNvPr>
          <p:cNvPicPr>
            <a:picLocks noChangeAspect="1"/>
          </p:cNvPicPr>
          <p:nvPr/>
        </p:nvPicPr>
        <p:blipFill>
          <a:blip r:embed="rId6"/>
          <a:stretch>
            <a:fillRect/>
          </a:stretch>
        </p:blipFill>
        <p:spPr>
          <a:xfrm>
            <a:off x="9312953" y="1451624"/>
            <a:ext cx="1050150" cy="1050150"/>
          </a:xfrm>
          <a:prstGeom prst="rect">
            <a:avLst/>
          </a:prstGeom>
        </p:spPr>
      </p:pic>
      <p:pic>
        <p:nvPicPr>
          <p:cNvPr id="23" name="图片 22">
            <a:extLst>
              <a:ext uri="{FF2B5EF4-FFF2-40B4-BE49-F238E27FC236}">
                <a16:creationId xmlns:a16="http://schemas.microsoft.com/office/drawing/2014/main" id="{0CD3C151-DC4C-2517-37E7-DB6AE692191D}"/>
              </a:ext>
            </a:extLst>
          </p:cNvPr>
          <p:cNvPicPr>
            <a:picLocks noChangeAspect="1"/>
          </p:cNvPicPr>
          <p:nvPr/>
        </p:nvPicPr>
        <p:blipFill>
          <a:blip r:embed="rId7"/>
          <a:stretch>
            <a:fillRect/>
          </a:stretch>
        </p:blipFill>
        <p:spPr>
          <a:xfrm>
            <a:off x="3842058" y="1784090"/>
            <a:ext cx="1047994" cy="1050149"/>
          </a:xfrm>
          <a:prstGeom prst="rect">
            <a:avLst/>
          </a:prstGeom>
        </p:spPr>
      </p:pic>
      <p:pic>
        <p:nvPicPr>
          <p:cNvPr id="9" name="图片 8">
            <a:extLst>
              <a:ext uri="{FF2B5EF4-FFF2-40B4-BE49-F238E27FC236}">
                <a16:creationId xmlns:a16="http://schemas.microsoft.com/office/drawing/2014/main" id="{F128B7D8-1EE2-2952-3C16-D675F414E5AC}"/>
              </a:ext>
            </a:extLst>
          </p:cNvPr>
          <p:cNvPicPr>
            <a:picLocks noChangeAspect="1"/>
          </p:cNvPicPr>
          <p:nvPr/>
        </p:nvPicPr>
        <p:blipFill>
          <a:blip r:embed="rId8"/>
          <a:stretch>
            <a:fillRect/>
          </a:stretch>
        </p:blipFill>
        <p:spPr>
          <a:xfrm>
            <a:off x="4959481" y="1337081"/>
            <a:ext cx="1288551" cy="1279236"/>
          </a:xfrm>
          <a:prstGeom prst="rect">
            <a:avLst/>
          </a:prstGeom>
        </p:spPr>
      </p:pic>
      <p:sp>
        <p:nvSpPr>
          <p:cNvPr id="10" name="文本框 9">
            <a:extLst>
              <a:ext uri="{FF2B5EF4-FFF2-40B4-BE49-F238E27FC236}">
                <a16:creationId xmlns:a16="http://schemas.microsoft.com/office/drawing/2014/main" id="{C4D1AFF9-6408-60E7-C633-FB9091E2AE49}"/>
              </a:ext>
            </a:extLst>
          </p:cNvPr>
          <p:cNvSpPr txBox="1"/>
          <p:nvPr/>
        </p:nvSpPr>
        <p:spPr>
          <a:xfrm>
            <a:off x="1620983" y="4461773"/>
            <a:ext cx="10571017" cy="1569660"/>
          </a:xfrm>
          <a:prstGeom prst="rect">
            <a:avLst/>
          </a:prstGeom>
          <a:noFill/>
        </p:spPr>
        <p:txBody>
          <a:bodyPr wrap="square" rtlCol="0">
            <a:spAutoFit/>
          </a:bodyPr>
          <a:lstStyle/>
          <a:p>
            <a:r>
              <a:rPr kumimoji="1" lang="en-US" altLang="zh-CN" sz="9600" dirty="0">
                <a:latin typeface="Palatino Linotype" panose="02040502050505030304" pitchFamily="18" charset="0"/>
              </a:rPr>
              <a:t>AIP and ASEAN</a:t>
            </a:r>
            <a:endParaRPr kumimoji="1" lang="zh-CN" altLang="en-US" sz="9600" dirty="0">
              <a:latin typeface="Palatino Linotype" panose="02040502050505030304" pitchFamily="18" charset="0"/>
            </a:endParaRPr>
          </a:p>
        </p:txBody>
      </p:sp>
      <p:sp>
        <p:nvSpPr>
          <p:cNvPr id="11" name="文本框 10">
            <a:extLst>
              <a:ext uri="{FF2B5EF4-FFF2-40B4-BE49-F238E27FC236}">
                <a16:creationId xmlns:a16="http://schemas.microsoft.com/office/drawing/2014/main" id="{2FACB827-BE5A-51FC-ED6C-A2EF63F991B2}"/>
              </a:ext>
            </a:extLst>
          </p:cNvPr>
          <p:cNvSpPr txBox="1"/>
          <p:nvPr/>
        </p:nvSpPr>
        <p:spPr>
          <a:xfrm>
            <a:off x="4273396" y="6031137"/>
            <a:ext cx="3886931" cy="646331"/>
          </a:xfrm>
          <a:prstGeom prst="rect">
            <a:avLst/>
          </a:prstGeom>
          <a:noFill/>
        </p:spPr>
        <p:txBody>
          <a:bodyPr wrap="square" rtlCol="0">
            <a:spAutoFit/>
          </a:bodyPr>
          <a:lstStyle/>
          <a:p>
            <a:pPr algn="ctr"/>
            <a:r>
              <a:rPr kumimoji="1" lang="en-US" altLang="zh-CN" dirty="0">
                <a:latin typeface="Iowan Old Style Roman" panose="02040602040506020204" pitchFamily="18" charset="0"/>
              </a:rPr>
              <a:t>Presented by Zhang Wei</a:t>
            </a:r>
          </a:p>
          <a:p>
            <a:pPr algn="ctr"/>
            <a:r>
              <a:rPr kumimoji="1" lang="en-US" altLang="zh-CN" dirty="0">
                <a:latin typeface="Iowan Old Style Roman" panose="02040602040506020204" pitchFamily="18" charset="0"/>
              </a:rPr>
              <a:t>24 November 2022</a:t>
            </a:r>
            <a:endParaRPr kumimoji="1" lang="zh-CN" altLang="en-US"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0A73DF00-1B75-7F2E-D254-5F6B6B084EF5}"/>
              </a:ext>
            </a:extLst>
          </p:cNvPr>
          <p:cNvSpPr txBox="1"/>
          <p:nvPr/>
        </p:nvSpPr>
        <p:spPr>
          <a:xfrm>
            <a:off x="5505957" y="2540818"/>
            <a:ext cx="6952126" cy="1569660"/>
          </a:xfrm>
          <a:prstGeom prst="rect">
            <a:avLst/>
          </a:prstGeom>
          <a:noFill/>
        </p:spPr>
        <p:txBody>
          <a:bodyPr wrap="square" rtlCol="0">
            <a:spAutoFit/>
          </a:bodyPr>
          <a:lstStyle/>
          <a:p>
            <a:pPr algn="ctr"/>
            <a:r>
              <a:rPr kumimoji="1" lang="en-US" altLang="zh-CN" sz="3200" dirty="0">
                <a:latin typeface="Iowan Old Style Roman" panose="02040602040506020204" pitchFamily="18" charset="0"/>
                <a:cs typeface="Kumar One" pitchFamily="2" charset="0"/>
              </a:rPr>
              <a:t>Q1: China-US/Japan Competition in ASEAN </a:t>
            </a:r>
            <a:r>
              <a:rPr kumimoji="1" lang="en-US" altLang="zh-CN" sz="3200" dirty="0">
                <a:highlight>
                  <a:srgbClr val="FFFF00"/>
                </a:highlight>
                <a:latin typeface="Iowan Old Style Roman" panose="02040602040506020204" pitchFamily="18" charset="0"/>
                <a:cs typeface="Kumar One" pitchFamily="2" charset="0"/>
              </a:rPr>
              <a:t>good or bad?</a:t>
            </a:r>
          </a:p>
          <a:p>
            <a:pPr algn="ctr"/>
            <a:r>
              <a:rPr kumimoji="1" lang="en-US" altLang="zh-CN" sz="3200" dirty="0">
                <a:latin typeface="Iowan Old Style Roman" panose="02040602040506020204" pitchFamily="18" charset="0"/>
                <a:cs typeface="Kumar One" pitchFamily="2" charset="0"/>
              </a:rPr>
              <a:t>Q2: ASEAN centrality </a:t>
            </a:r>
            <a:r>
              <a:rPr kumimoji="1" lang="en-US" altLang="zh-CN" sz="3200" dirty="0">
                <a:highlight>
                  <a:srgbClr val="FFFF00"/>
                </a:highlight>
                <a:latin typeface="Iowan Old Style Roman" panose="02040602040506020204" pitchFamily="18" charset="0"/>
                <a:cs typeface="Kumar One" pitchFamily="2" charset="0"/>
              </a:rPr>
              <a:t>high or low?</a:t>
            </a:r>
            <a:endParaRPr kumimoji="1" lang="zh-CN" altLang="en-US" sz="3200" dirty="0">
              <a:highlight>
                <a:srgbClr val="FFFF00"/>
              </a:highlight>
              <a:latin typeface="Iowan Old Style Roman" panose="02040602040506020204" pitchFamily="18" charset="0"/>
              <a:cs typeface="Kumar One" pitchFamily="2" charset="0"/>
            </a:endParaRPr>
          </a:p>
        </p:txBody>
      </p:sp>
    </p:spTree>
    <p:extLst>
      <p:ext uri="{BB962C8B-B14F-4D97-AF65-F5344CB8AC3E}">
        <p14:creationId xmlns:p14="http://schemas.microsoft.com/office/powerpoint/2010/main" val="276727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7968194" y="4125377"/>
            <a:ext cx="3328107" cy="3318160"/>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4" name="椭圆 3">
            <a:extLst>
              <a:ext uri="{FF2B5EF4-FFF2-40B4-BE49-F238E27FC236}">
                <a16:creationId xmlns:a16="http://schemas.microsoft.com/office/drawing/2014/main" id="{6DFF93CD-F9CE-4DE0-0808-806C20773C13}"/>
              </a:ext>
            </a:extLst>
          </p:cNvPr>
          <p:cNvSpPr/>
          <p:nvPr/>
        </p:nvSpPr>
        <p:spPr>
          <a:xfrm>
            <a:off x="7828802" y="1161537"/>
            <a:ext cx="3328107" cy="2696361"/>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9" name="椭圆 8">
            <a:extLst>
              <a:ext uri="{FF2B5EF4-FFF2-40B4-BE49-F238E27FC236}">
                <a16:creationId xmlns:a16="http://schemas.microsoft.com/office/drawing/2014/main" id="{90FAF337-2E74-8FD0-0728-79A516D87639}"/>
              </a:ext>
            </a:extLst>
          </p:cNvPr>
          <p:cNvSpPr/>
          <p:nvPr/>
        </p:nvSpPr>
        <p:spPr>
          <a:xfrm>
            <a:off x="6541081" y="2487100"/>
            <a:ext cx="4047487" cy="3771196"/>
          </a:xfrm>
          <a:prstGeom prst="ellipse">
            <a:avLst/>
          </a:prstGeom>
          <a:solidFill>
            <a:schemeClr val="accent2">
              <a:alpha val="4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0" name="椭圆 9">
            <a:extLst>
              <a:ext uri="{FF2B5EF4-FFF2-40B4-BE49-F238E27FC236}">
                <a16:creationId xmlns:a16="http://schemas.microsoft.com/office/drawing/2014/main" id="{7D56D9A5-898F-FFC0-E33A-50C623AF9D6B}"/>
              </a:ext>
            </a:extLst>
          </p:cNvPr>
          <p:cNvSpPr/>
          <p:nvPr/>
        </p:nvSpPr>
        <p:spPr>
          <a:xfrm>
            <a:off x="8548001" y="2509718"/>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3"/>
          <a:stretch>
            <a:fillRect/>
          </a:stretch>
        </p:blipFill>
        <p:spPr>
          <a:xfrm>
            <a:off x="9763541" y="4203205"/>
            <a:ext cx="825027" cy="825027"/>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4"/>
          <a:stretch>
            <a:fillRect/>
          </a:stretch>
        </p:blipFill>
        <p:spPr>
          <a:xfrm>
            <a:off x="8646262" y="4203205"/>
            <a:ext cx="825028" cy="826849"/>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5"/>
          <a:stretch>
            <a:fillRect/>
          </a:stretch>
        </p:blipFill>
        <p:spPr>
          <a:xfrm>
            <a:off x="10262000" y="2509718"/>
            <a:ext cx="825027" cy="82502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6"/>
          <a:stretch>
            <a:fillRect/>
          </a:stretch>
        </p:blipFill>
        <p:spPr>
          <a:xfrm>
            <a:off x="7968194" y="2509718"/>
            <a:ext cx="825027" cy="826724"/>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8874866"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15" name="标题 1">
            <a:extLst>
              <a:ext uri="{FF2B5EF4-FFF2-40B4-BE49-F238E27FC236}">
                <a16:creationId xmlns:a16="http://schemas.microsoft.com/office/drawing/2014/main" id="{B6BE469B-A92A-1ECE-AADE-2F5D6BD6803C}"/>
              </a:ext>
            </a:extLst>
          </p:cNvPr>
          <p:cNvSpPr txBox="1">
            <a:spLocks/>
          </p:cNvSpPr>
          <p:nvPr/>
        </p:nvSpPr>
        <p:spPr>
          <a:xfrm>
            <a:off x="838200" y="665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a:latin typeface="Palatino Linotype" panose="02040502050505030304" pitchFamily="18" charset="0"/>
              </a:rPr>
              <a:t>Chirathivat &amp; Langhammer (2020)</a:t>
            </a:r>
            <a:endParaRPr kumimoji="1" lang="zh-CN" altLang="en-US" sz="3600" dirty="0">
              <a:latin typeface="Palatino Linotype" panose="02040502050505030304" pitchFamily="18" charset="0"/>
            </a:endParaRPr>
          </a:p>
        </p:txBody>
      </p:sp>
      <p:sp>
        <p:nvSpPr>
          <p:cNvPr id="2" name="文本框 1">
            <a:extLst>
              <a:ext uri="{FF2B5EF4-FFF2-40B4-BE49-F238E27FC236}">
                <a16:creationId xmlns:a16="http://schemas.microsoft.com/office/drawing/2014/main" id="{56308910-915A-C387-52CF-B15D5FC9A918}"/>
              </a:ext>
            </a:extLst>
          </p:cNvPr>
          <p:cNvSpPr txBox="1"/>
          <p:nvPr/>
        </p:nvSpPr>
        <p:spPr>
          <a:xfrm>
            <a:off x="778870" y="1245518"/>
            <a:ext cx="6827377" cy="5509200"/>
          </a:xfrm>
          <a:prstGeom prst="rect">
            <a:avLst/>
          </a:prstGeom>
          <a:noFill/>
        </p:spPr>
        <p:txBody>
          <a:bodyPr wrap="square" rtlCol="0">
            <a:spAutoFit/>
          </a:bodyPr>
          <a:lstStyle/>
          <a:p>
            <a:endParaRPr kumimoji="1" lang="en-US" altLang="zh-CN" dirty="0"/>
          </a:p>
          <a:p>
            <a:r>
              <a:rPr kumimoji="1" lang="en-US" altLang="zh-CN" sz="3200" b="1" dirty="0">
                <a:solidFill>
                  <a:schemeClr val="accent2"/>
                </a:solidFill>
                <a:latin typeface="Palatino Linotype" panose="02040502050505030304" pitchFamily="18" charset="0"/>
              </a:rPr>
              <a:t>China to EU</a:t>
            </a:r>
          </a:p>
          <a:p>
            <a:pPr marL="342900"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“Digital Silk Road” as part of BRI to sell Chinese tech products</a:t>
            </a:r>
          </a:p>
          <a:p>
            <a:pPr marL="800100" lvl="1"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Eastern EU members: strict</a:t>
            </a:r>
          </a:p>
          <a:p>
            <a:pPr marL="800100" lvl="1"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CEE countries: receptive </a:t>
            </a:r>
            <a:endParaRPr kumimoji="1" lang="en-US" altLang="zh-CN" sz="2400" dirty="0">
              <a:latin typeface="Iowan Old Style Roman" panose="02040602040506020204" pitchFamily="18" charset="0"/>
            </a:endParaRPr>
          </a:p>
          <a:p>
            <a:pPr marL="800100" lvl="1" indent="-342900">
              <a:buFont typeface="Wingdings" pitchFamily="2" charset="2"/>
              <a:buChar char="u"/>
            </a:pPr>
            <a:endParaRPr kumimoji="1" lang="en-US" altLang="zh-CN" sz="2400" dirty="0">
              <a:latin typeface="Iowan Old Style Roman" panose="02040602040506020204" pitchFamily="18" charset="0"/>
            </a:endParaRPr>
          </a:p>
          <a:p>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i="0" u="sng" strike="noStrike" kern="1200" cap="none" spc="0" normalizeH="0" baseline="0" noProof="0" dirty="0">
                <a:ln>
                  <a:noFill/>
                </a:ln>
                <a:solidFill>
                  <a:schemeClr val="accent2"/>
                </a:solidFill>
                <a:effectLst/>
                <a:uLnTx/>
                <a:uFillTx/>
                <a:latin typeface="Palatino Linotype" panose="02040502050505030304" pitchFamily="18" charset="0"/>
                <a:ea typeface="等线" panose="02010600030101010101" pitchFamily="2" charset="-122"/>
                <a:cs typeface="+mn-cs"/>
              </a:rPr>
              <a:t>China to ASEAN</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p"/>
              <a:tabLst/>
              <a:defRPr/>
            </a:pPr>
            <a:r>
              <a:rPr kumimoji="1" lang="en-US" altLang="zh-CN" sz="2400" b="0" i="0" u="none" strike="noStrike" kern="1200" cap="none" spc="0" normalizeH="0" baseline="0" noProof="0" dirty="0">
                <a:ln>
                  <a:noFill/>
                </a:ln>
                <a:solidFill>
                  <a:prstClr val="black"/>
                </a:solidFill>
                <a:effectLst/>
                <a:uLnTx/>
                <a:uFillTx/>
                <a:latin typeface="Iowan Old Style Roman" panose="02040602040506020204" pitchFamily="18" charset="0"/>
                <a:ea typeface="等线" panose="02010600030101010101" pitchFamily="2" charset="-122"/>
                <a:cs typeface="+mn-cs"/>
              </a:rPr>
              <a:t>China benefited from ASEAN-China FTA</a:t>
            </a:r>
            <a:endParaRPr kumimoji="1" lang="en-US" altLang="zh-CN" sz="2400" b="0" i="0" u="none" strike="noStrike" kern="1200" cap="none" spc="0" normalizeH="0" baseline="0" noProof="0" dirty="0">
              <a:ln>
                <a:noFill/>
              </a:ln>
              <a:solidFill>
                <a:srgbClr val="ED7D31"/>
              </a:solidFill>
              <a:effectLst/>
              <a:uLnTx/>
              <a:uFillTx/>
              <a:latin typeface="Iowan Old Style Roman" panose="02040602040506020204" pitchFamily="18" charset="0"/>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p"/>
              <a:tabLst/>
              <a:defRPr/>
            </a:pPr>
            <a:r>
              <a:rPr kumimoji="1" lang="en-US" altLang="zh-CN" sz="2400" b="0" i="0" u="none" strike="noStrike" kern="1200" cap="none" spc="0" normalizeH="0" baseline="0" noProof="0" dirty="0">
                <a:ln>
                  <a:noFill/>
                </a:ln>
                <a:solidFill>
                  <a:prstClr val="black"/>
                </a:solidFill>
                <a:effectLst/>
                <a:uLnTx/>
                <a:uFillTx/>
                <a:latin typeface="Iowan Old Style Roman" panose="02040602040506020204" pitchFamily="18" charset="0"/>
                <a:ea typeface="等线" panose="02010600030101010101" pitchFamily="2" charset="-122"/>
                <a:cs typeface="+mn-cs"/>
              </a:rPr>
              <a:t>ASEAN depended on China’s import</a:t>
            </a: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u"/>
              <a:tabLst/>
              <a:defRPr/>
            </a:pPr>
            <a:r>
              <a:rPr kumimoji="1" lang="en-US" altLang="zh-CN" sz="2400" b="0" i="0" u="none" strike="noStrike" kern="1200" cap="none" spc="0" normalizeH="0" baseline="0" noProof="0" dirty="0">
                <a:ln>
                  <a:noFill/>
                </a:ln>
                <a:solidFill>
                  <a:schemeClr val="bg1">
                    <a:lumMod val="65000"/>
                  </a:schemeClr>
                </a:solidFill>
                <a:effectLst/>
                <a:uLnTx/>
                <a:uFillTx/>
                <a:latin typeface="Iowan Old Style Roman" panose="02040602040506020204" pitchFamily="18" charset="0"/>
                <a:ea typeface="等线" panose="02010600030101010101" pitchFamily="2" charset="-122"/>
                <a:cs typeface="+mn-cs"/>
              </a:rPr>
              <a:t>ASEAN welcomed BRI and Chinese tech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endParaRPr kumimoji="1" lang="zh-CN" altLang="en-US" dirty="0"/>
          </a:p>
        </p:txBody>
      </p:sp>
      <p:sp>
        <p:nvSpPr>
          <p:cNvPr id="13" name="文本框 12">
            <a:extLst>
              <a:ext uri="{FF2B5EF4-FFF2-40B4-BE49-F238E27FC236}">
                <a16:creationId xmlns:a16="http://schemas.microsoft.com/office/drawing/2014/main" id="{BA9ED038-CB29-9253-2C7A-A68C3EF7E659}"/>
              </a:ext>
            </a:extLst>
          </p:cNvPr>
          <p:cNvSpPr txBox="1"/>
          <p:nvPr/>
        </p:nvSpPr>
        <p:spPr>
          <a:xfrm>
            <a:off x="10224052" y="46671"/>
            <a:ext cx="1967948" cy="830997"/>
          </a:xfrm>
          <a:prstGeom prst="rect">
            <a:avLst/>
          </a:prstGeom>
          <a:noFill/>
        </p:spPr>
        <p:txBody>
          <a:bodyPr wrap="square" rtlCol="0">
            <a:spAutoFit/>
          </a:bodyPr>
          <a:lstStyle/>
          <a:p>
            <a:r>
              <a:rPr kumimoji="1" lang="en-US" altLang="zh-CN" sz="4800" dirty="0">
                <a:solidFill>
                  <a:schemeClr val="accent2"/>
                </a:solidFill>
                <a:latin typeface="Palatino Linotype" panose="02040502050505030304" pitchFamily="18" charset="0"/>
              </a:rPr>
              <a:t>Trade</a:t>
            </a:r>
            <a:endParaRPr kumimoji="1" lang="zh-CN" altLang="en-US" sz="4800" dirty="0">
              <a:solidFill>
                <a:schemeClr val="accent2"/>
              </a:solidFill>
              <a:latin typeface="Palatino Linotype" panose="02040502050505030304" pitchFamily="18" charset="0"/>
            </a:endParaRPr>
          </a:p>
        </p:txBody>
      </p:sp>
      <p:cxnSp>
        <p:nvCxnSpPr>
          <p:cNvPr id="16" name="直线箭头连接符 15">
            <a:extLst>
              <a:ext uri="{FF2B5EF4-FFF2-40B4-BE49-F238E27FC236}">
                <a16:creationId xmlns:a16="http://schemas.microsoft.com/office/drawing/2014/main" id="{3E4AD16B-1751-BE2A-504B-2183286CC7E1}"/>
              </a:ext>
            </a:extLst>
          </p:cNvPr>
          <p:cNvCxnSpPr>
            <a:stCxn id="8" idx="2"/>
            <a:endCxn id="6" idx="0"/>
          </p:cNvCxnSpPr>
          <p:nvPr/>
        </p:nvCxnSpPr>
        <p:spPr>
          <a:xfrm>
            <a:off x="8380708" y="3336442"/>
            <a:ext cx="678068" cy="866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BCD11874-AA81-1BD8-67C5-83A365A05679}"/>
              </a:ext>
            </a:extLst>
          </p:cNvPr>
          <p:cNvCxnSpPr>
            <a:endCxn id="5" idx="0"/>
          </p:cNvCxnSpPr>
          <p:nvPr/>
        </p:nvCxnSpPr>
        <p:spPr>
          <a:xfrm>
            <a:off x="8548001" y="3334745"/>
            <a:ext cx="1628054" cy="868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E9BFF3A-7663-94F3-DF04-7038D3701335}"/>
              </a:ext>
            </a:extLst>
          </p:cNvPr>
          <p:cNvSpPr txBox="1"/>
          <p:nvPr/>
        </p:nvSpPr>
        <p:spPr>
          <a:xfrm>
            <a:off x="12803006" y="887135"/>
            <a:ext cx="6827377" cy="5970865"/>
          </a:xfrm>
          <a:prstGeom prst="rect">
            <a:avLst/>
          </a:prstGeom>
          <a:noFill/>
        </p:spPr>
        <p:txBody>
          <a:bodyPr wrap="square" rtlCol="0">
            <a:spAutoFit/>
          </a:bodyPr>
          <a:lstStyle/>
          <a:p>
            <a:r>
              <a:rPr kumimoji="1" lang="en-US" altLang="zh-CN" sz="3200" b="1" u="sng" dirty="0">
                <a:solidFill>
                  <a:schemeClr val="accent2"/>
                </a:solidFill>
                <a:latin typeface="Palatino Linotype" panose="02040502050505030304" pitchFamily="18" charset="0"/>
              </a:rPr>
              <a:t>US to EU</a:t>
            </a:r>
          </a:p>
          <a:p>
            <a:pPr marL="285750" indent="-285750">
              <a:buFont typeface="Wingdings" pitchFamily="2" charset="2"/>
              <a:buChar char="p"/>
            </a:pPr>
            <a:r>
              <a:rPr kumimoji="1" lang="en-US" altLang="zh-CN" sz="2400" dirty="0">
                <a:latin typeface="Iowan Old Style Roman" panose="02040602040506020204" pitchFamily="18" charset="0"/>
              </a:rPr>
              <a:t>Supported </a:t>
            </a:r>
            <a:r>
              <a:rPr kumimoji="1" lang="en-US" altLang="zh-CN" sz="2400" dirty="0">
                <a:solidFill>
                  <a:schemeClr val="accent2"/>
                </a:solidFill>
                <a:latin typeface="Iowan Old Style Roman" panose="02040602040506020204" pitchFamily="18" charset="0"/>
              </a:rPr>
              <a:t>Brexit </a:t>
            </a:r>
            <a:r>
              <a:rPr kumimoji="1" lang="en-US" altLang="zh-CN" sz="2400" dirty="0">
                <a:latin typeface="Iowan Old Style Roman" panose="02040602040506020204" pitchFamily="18" charset="0"/>
              </a:rPr>
              <a:t>&amp; preferred a bilateral deal</a:t>
            </a:r>
            <a:endParaRPr kumimoji="1" lang="en-US" altLang="zh-CN" sz="2400" dirty="0">
              <a:solidFill>
                <a:schemeClr val="accent2"/>
              </a:solidFill>
              <a:latin typeface="Iowan Old Style Roman" panose="02040602040506020204" pitchFamily="18" charset="0"/>
            </a:endParaRPr>
          </a:p>
          <a:p>
            <a:pPr marL="285750" indent="-285750">
              <a:buFont typeface="Wingdings" pitchFamily="2" charset="2"/>
              <a:buChar char="p"/>
            </a:pPr>
            <a:r>
              <a:rPr kumimoji="1" lang="en-US" altLang="zh-CN" sz="2400" dirty="0">
                <a:latin typeface="Iowan Old Style Roman" panose="02040602040506020204" pitchFamily="18" charset="0"/>
              </a:rPr>
              <a:t>Supported </a:t>
            </a:r>
            <a:r>
              <a:rPr kumimoji="1" lang="en-US" altLang="zh-CN" sz="2400" dirty="0">
                <a:solidFill>
                  <a:schemeClr val="accent2"/>
                </a:solidFill>
                <a:latin typeface="Iowan Old Style Roman" panose="02040602040506020204" pitchFamily="18" charset="0"/>
              </a:rPr>
              <a:t>CEE countries </a:t>
            </a:r>
            <a:r>
              <a:rPr kumimoji="1" lang="en-US" altLang="zh-CN" sz="2400" dirty="0">
                <a:latin typeface="Iowan Old Style Roman" panose="02040602040506020204" pitchFamily="18" charset="0"/>
              </a:rPr>
              <a:t>to resist EU policy</a:t>
            </a:r>
          </a:p>
          <a:p>
            <a:pPr marL="342900"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Held EU hostage of their tension on technology</a:t>
            </a:r>
          </a:p>
          <a:p>
            <a:pPr marL="742950" lvl="1" indent="-285750">
              <a:buFont typeface="Wingdings" pitchFamily="2" charset="2"/>
              <a:buChar char="u"/>
            </a:pPr>
            <a:r>
              <a:rPr kumimoji="1" lang="en-US" altLang="zh-CN" dirty="0">
                <a:solidFill>
                  <a:schemeClr val="bg1">
                    <a:lumMod val="65000"/>
                  </a:schemeClr>
                </a:solidFill>
                <a:latin typeface="Iowan Old Style Roman" panose="02040602040506020204" pitchFamily="18" charset="0"/>
              </a:rPr>
              <a:t>Germany---benign neglect</a:t>
            </a:r>
          </a:p>
          <a:p>
            <a:pPr marL="742950" lvl="1" indent="-285750">
              <a:buFont typeface="Wingdings" pitchFamily="2" charset="2"/>
              <a:buChar char="u"/>
            </a:pPr>
            <a:r>
              <a:rPr kumimoji="1" lang="en-US" altLang="zh-CN" dirty="0">
                <a:solidFill>
                  <a:schemeClr val="bg1">
                    <a:lumMod val="65000"/>
                  </a:schemeClr>
                </a:solidFill>
                <a:latin typeface="Iowan Old Style Roman" panose="02040602040506020204" pitchFamily="18" charset="0"/>
              </a:rPr>
              <a:t>The UK-----partial compliance</a:t>
            </a:r>
            <a:endParaRPr kumimoji="1" lang="en-US" altLang="zh-CN" dirty="0">
              <a:solidFill>
                <a:schemeClr val="bg1">
                  <a:lumMod val="65000"/>
                </a:schemeClr>
              </a:solidFill>
            </a:endParaRPr>
          </a:p>
          <a:p>
            <a:endParaRPr kumimoji="1" lang="en-US" altLang="zh-CN" dirty="0"/>
          </a:p>
          <a:p>
            <a:r>
              <a:rPr kumimoji="1" lang="en-US" altLang="zh-CN" sz="3200" b="1" u="sng" dirty="0">
                <a:solidFill>
                  <a:schemeClr val="accent2"/>
                </a:solidFill>
                <a:latin typeface="Palatino Linotype" panose="02040502050505030304" pitchFamily="18" charset="0"/>
              </a:rPr>
              <a:t>US to ASEAN</a:t>
            </a:r>
          </a:p>
          <a:p>
            <a:pPr marL="342900" indent="-342900">
              <a:buFont typeface="Wingdings" pitchFamily="2" charset="2"/>
              <a:buChar char="p"/>
            </a:pPr>
            <a:r>
              <a:rPr kumimoji="1" lang="en-US" altLang="zh-CN" sz="2400" dirty="0">
                <a:latin typeface="Iowan Old Style Roman" panose="02040602040506020204" pitchFamily="18" charset="0"/>
              </a:rPr>
              <a:t>Not much</a:t>
            </a:r>
          </a:p>
          <a:p>
            <a:pPr marL="342900" indent="-342900">
              <a:buFont typeface="Wingdings" pitchFamily="2" charset="2"/>
              <a:buChar char="p"/>
            </a:pPr>
            <a:r>
              <a:rPr kumimoji="1" lang="en-US" altLang="zh-CN" sz="2400" dirty="0">
                <a:latin typeface="Iowan Old Style Roman" panose="02040602040506020204" pitchFamily="18" charset="0"/>
              </a:rPr>
              <a:t>Preferred Vietnam, the Philippines, Malaysia and Thailand to the others</a:t>
            </a:r>
          </a:p>
          <a:p>
            <a:pPr marL="342900" indent="-342900">
              <a:buFont typeface="Wingdings" pitchFamily="2" charset="2"/>
              <a:buChar char="p"/>
            </a:pPr>
            <a:r>
              <a:rPr kumimoji="1" lang="en-US" altLang="zh-CN" sz="2400" dirty="0">
                <a:latin typeface="Iowan Old Style Roman" panose="02040602040506020204" pitchFamily="18" charset="0"/>
              </a:rPr>
              <a:t>Imposed punitive duties on members that facilitated Chinese transshipment</a:t>
            </a:r>
          </a:p>
          <a:p>
            <a:pPr marL="342900"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Started to relocate high tech production from China to ASEAN countries</a:t>
            </a:r>
          </a:p>
        </p:txBody>
      </p:sp>
    </p:spTree>
    <p:extLst>
      <p:ext uri="{BB962C8B-B14F-4D97-AF65-F5344CB8AC3E}">
        <p14:creationId xmlns:p14="http://schemas.microsoft.com/office/powerpoint/2010/main" val="21506114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763833" y="4125377"/>
            <a:ext cx="3328107" cy="3318160"/>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4" name="椭圆 3">
            <a:extLst>
              <a:ext uri="{FF2B5EF4-FFF2-40B4-BE49-F238E27FC236}">
                <a16:creationId xmlns:a16="http://schemas.microsoft.com/office/drawing/2014/main" id="{6DFF93CD-F9CE-4DE0-0808-806C20773C13}"/>
              </a:ext>
            </a:extLst>
          </p:cNvPr>
          <p:cNvSpPr/>
          <p:nvPr/>
        </p:nvSpPr>
        <p:spPr>
          <a:xfrm>
            <a:off x="624441" y="1161537"/>
            <a:ext cx="3328107" cy="2696361"/>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9" name="椭圆 8">
            <a:extLst>
              <a:ext uri="{FF2B5EF4-FFF2-40B4-BE49-F238E27FC236}">
                <a16:creationId xmlns:a16="http://schemas.microsoft.com/office/drawing/2014/main" id="{90FAF337-2E74-8FD0-0728-79A516D87639}"/>
              </a:ext>
            </a:extLst>
          </p:cNvPr>
          <p:cNvSpPr/>
          <p:nvPr/>
        </p:nvSpPr>
        <p:spPr>
          <a:xfrm>
            <a:off x="-663280" y="2487100"/>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0" name="椭圆 9">
            <a:extLst>
              <a:ext uri="{FF2B5EF4-FFF2-40B4-BE49-F238E27FC236}">
                <a16:creationId xmlns:a16="http://schemas.microsoft.com/office/drawing/2014/main" id="{7D56D9A5-898F-FFC0-E33A-50C623AF9D6B}"/>
              </a:ext>
            </a:extLst>
          </p:cNvPr>
          <p:cNvSpPr/>
          <p:nvPr/>
        </p:nvSpPr>
        <p:spPr>
          <a:xfrm>
            <a:off x="1343640" y="2509718"/>
            <a:ext cx="4047487" cy="3771196"/>
          </a:xfrm>
          <a:prstGeom prst="ellipse">
            <a:avLst/>
          </a:prstGeom>
          <a:solidFill>
            <a:schemeClr val="accent2">
              <a:alpha val="4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3"/>
          <a:stretch>
            <a:fillRect/>
          </a:stretch>
        </p:blipFill>
        <p:spPr>
          <a:xfrm>
            <a:off x="2559180" y="4203205"/>
            <a:ext cx="825027" cy="825027"/>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4"/>
          <a:stretch>
            <a:fillRect/>
          </a:stretch>
        </p:blipFill>
        <p:spPr>
          <a:xfrm>
            <a:off x="1441901" y="4203205"/>
            <a:ext cx="825028" cy="826849"/>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5"/>
          <a:stretch>
            <a:fillRect/>
          </a:stretch>
        </p:blipFill>
        <p:spPr>
          <a:xfrm>
            <a:off x="3057639" y="2509718"/>
            <a:ext cx="825027" cy="82502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6"/>
          <a:stretch>
            <a:fillRect/>
          </a:stretch>
        </p:blipFill>
        <p:spPr>
          <a:xfrm>
            <a:off x="763833" y="2509718"/>
            <a:ext cx="825027" cy="826724"/>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1670505"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12" name="文本框 11">
            <a:extLst>
              <a:ext uri="{FF2B5EF4-FFF2-40B4-BE49-F238E27FC236}">
                <a16:creationId xmlns:a16="http://schemas.microsoft.com/office/drawing/2014/main" id="{366D0D56-07FE-41DA-C3FE-93517E8DE724}"/>
              </a:ext>
            </a:extLst>
          </p:cNvPr>
          <p:cNvSpPr txBox="1"/>
          <p:nvPr/>
        </p:nvSpPr>
        <p:spPr>
          <a:xfrm>
            <a:off x="5472772" y="997565"/>
            <a:ext cx="6827377" cy="5970865"/>
          </a:xfrm>
          <a:prstGeom prst="rect">
            <a:avLst/>
          </a:prstGeom>
          <a:noFill/>
        </p:spPr>
        <p:txBody>
          <a:bodyPr wrap="square" rtlCol="0">
            <a:spAutoFit/>
          </a:bodyPr>
          <a:lstStyle/>
          <a:p>
            <a:r>
              <a:rPr kumimoji="1" lang="en-US" altLang="zh-CN" sz="3200" b="1" u="sng" dirty="0">
                <a:solidFill>
                  <a:schemeClr val="accent2"/>
                </a:solidFill>
                <a:latin typeface="Palatino Linotype" panose="02040502050505030304" pitchFamily="18" charset="0"/>
              </a:rPr>
              <a:t>US to EU</a:t>
            </a:r>
          </a:p>
          <a:p>
            <a:pPr marL="285750" indent="-28575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Supported Brexit &amp; preferred a bilateral deal</a:t>
            </a:r>
          </a:p>
          <a:p>
            <a:pPr marL="285750" indent="-28575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Supported CEE countries to resist EU policy</a:t>
            </a:r>
          </a:p>
          <a:p>
            <a:pPr marL="342900" indent="-342900">
              <a:buFont typeface="Wingdings" pitchFamily="2" charset="2"/>
              <a:buChar char="u"/>
            </a:pPr>
            <a:r>
              <a:rPr kumimoji="1" lang="en-US" altLang="zh-CN" sz="2400" dirty="0">
                <a:latin typeface="Iowan Old Style Roman" panose="02040602040506020204" pitchFamily="18" charset="0"/>
              </a:rPr>
              <a:t>Held EU hostage of their tension on technology</a:t>
            </a:r>
          </a:p>
          <a:p>
            <a:pPr marL="742950" lvl="1" indent="-285750">
              <a:buFont typeface="Wingdings" pitchFamily="2" charset="2"/>
              <a:buChar char="u"/>
            </a:pPr>
            <a:r>
              <a:rPr kumimoji="1" lang="en-US" altLang="zh-CN" dirty="0">
                <a:latin typeface="Iowan Old Style Roman" panose="02040602040506020204" pitchFamily="18" charset="0"/>
              </a:rPr>
              <a:t>Germany---benign neglect</a:t>
            </a:r>
          </a:p>
          <a:p>
            <a:pPr marL="742950" lvl="1" indent="-285750">
              <a:buFont typeface="Wingdings" pitchFamily="2" charset="2"/>
              <a:buChar char="u"/>
            </a:pPr>
            <a:r>
              <a:rPr kumimoji="1" lang="en-US" altLang="zh-CN" dirty="0">
                <a:latin typeface="Iowan Old Style Roman" panose="02040602040506020204" pitchFamily="18" charset="0"/>
              </a:rPr>
              <a:t>The UK-----partial compliance</a:t>
            </a:r>
            <a:endParaRPr kumimoji="1" lang="en-US" altLang="zh-CN" dirty="0"/>
          </a:p>
          <a:p>
            <a:endParaRPr kumimoji="1" lang="en-US" altLang="zh-CN" dirty="0"/>
          </a:p>
          <a:p>
            <a:r>
              <a:rPr kumimoji="1" lang="en-US" altLang="zh-CN" sz="3200" b="1" u="sng" dirty="0">
                <a:solidFill>
                  <a:schemeClr val="accent2"/>
                </a:solidFill>
                <a:latin typeface="Palatino Linotype" panose="02040502050505030304" pitchFamily="18" charset="0"/>
              </a:rPr>
              <a:t>US to ASEAN</a:t>
            </a:r>
          </a:p>
          <a:p>
            <a:pPr marL="342900" indent="-34290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Not much</a:t>
            </a:r>
          </a:p>
          <a:p>
            <a:pPr marL="342900" indent="-34290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Preferred Vietnam, the Philippines, Malaysia and Thailand to the others</a:t>
            </a:r>
          </a:p>
          <a:p>
            <a:pPr marL="342900" indent="-34290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Imposed punitive duties on members that facilitated Chinese transshipment</a:t>
            </a:r>
          </a:p>
          <a:p>
            <a:pPr marL="342900" indent="-342900">
              <a:buFont typeface="Wingdings" pitchFamily="2" charset="2"/>
              <a:buChar char="u"/>
            </a:pPr>
            <a:r>
              <a:rPr kumimoji="1" lang="en-US" altLang="zh-CN" sz="2400" dirty="0">
                <a:latin typeface="Iowan Old Style Roman" panose="02040602040506020204" pitchFamily="18" charset="0"/>
              </a:rPr>
              <a:t>Started to relocate high tech production from China to ASEAN countries</a:t>
            </a:r>
          </a:p>
        </p:txBody>
      </p:sp>
      <p:sp>
        <p:nvSpPr>
          <p:cNvPr id="15" name="标题 1">
            <a:extLst>
              <a:ext uri="{FF2B5EF4-FFF2-40B4-BE49-F238E27FC236}">
                <a16:creationId xmlns:a16="http://schemas.microsoft.com/office/drawing/2014/main" id="{C2B42A85-6616-1198-AF3C-69C3C4DFEBA5}"/>
              </a:ext>
            </a:extLst>
          </p:cNvPr>
          <p:cNvSpPr txBox="1">
            <a:spLocks/>
          </p:cNvSpPr>
          <p:nvPr/>
        </p:nvSpPr>
        <p:spPr>
          <a:xfrm>
            <a:off x="838200" y="665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a:latin typeface="Palatino Linotype" panose="02040502050505030304" pitchFamily="18" charset="0"/>
              </a:rPr>
              <a:t>Chirathivat &amp; Langhammer (2020)</a:t>
            </a:r>
            <a:endParaRPr kumimoji="1" lang="zh-CN" altLang="en-US" sz="3600" dirty="0">
              <a:latin typeface="Palatino Linotype" panose="02040502050505030304" pitchFamily="18" charset="0"/>
            </a:endParaRPr>
          </a:p>
        </p:txBody>
      </p:sp>
      <p:cxnSp>
        <p:nvCxnSpPr>
          <p:cNvPr id="17" name="直线箭头连接符 16">
            <a:extLst>
              <a:ext uri="{FF2B5EF4-FFF2-40B4-BE49-F238E27FC236}">
                <a16:creationId xmlns:a16="http://schemas.microsoft.com/office/drawing/2014/main" id="{0E3D3E1F-43CE-72EB-7EC1-C0A97A78597D}"/>
              </a:ext>
            </a:extLst>
          </p:cNvPr>
          <p:cNvCxnSpPr>
            <a:stCxn id="7" idx="2"/>
            <a:endCxn id="5" idx="0"/>
          </p:cNvCxnSpPr>
          <p:nvPr/>
        </p:nvCxnSpPr>
        <p:spPr>
          <a:xfrm flipH="1">
            <a:off x="2971694" y="3334745"/>
            <a:ext cx="498459" cy="868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A6CF78D1-402D-5844-85CE-2E50F4017241}"/>
              </a:ext>
            </a:extLst>
          </p:cNvPr>
          <p:cNvCxnSpPr>
            <a:endCxn id="6" idx="0"/>
          </p:cNvCxnSpPr>
          <p:nvPr/>
        </p:nvCxnSpPr>
        <p:spPr>
          <a:xfrm flipH="1">
            <a:off x="1854415" y="3334745"/>
            <a:ext cx="1529792" cy="868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71F7FE0-E229-4D53-8752-D2D781659219}"/>
              </a:ext>
            </a:extLst>
          </p:cNvPr>
          <p:cNvSpPr txBox="1"/>
          <p:nvPr/>
        </p:nvSpPr>
        <p:spPr>
          <a:xfrm>
            <a:off x="8863893" y="46671"/>
            <a:ext cx="3328107" cy="830997"/>
          </a:xfrm>
          <a:prstGeom prst="rect">
            <a:avLst/>
          </a:prstGeom>
          <a:noFill/>
        </p:spPr>
        <p:txBody>
          <a:bodyPr wrap="square" rtlCol="0">
            <a:spAutoFit/>
          </a:bodyPr>
          <a:lstStyle/>
          <a:p>
            <a:r>
              <a:rPr kumimoji="1" lang="en-US" altLang="zh-CN" sz="4800" dirty="0">
                <a:solidFill>
                  <a:schemeClr val="accent2"/>
                </a:solidFill>
                <a:latin typeface="Palatino Linotype" panose="02040502050505030304" pitchFamily="18" charset="0"/>
              </a:rPr>
              <a:t>Technology</a:t>
            </a:r>
            <a:endParaRPr kumimoji="1" lang="zh-CN" altLang="en-US" sz="4800" dirty="0">
              <a:solidFill>
                <a:schemeClr val="accent2"/>
              </a:solidFill>
              <a:latin typeface="Palatino Linotype" panose="02040502050505030304" pitchFamily="18" charset="0"/>
            </a:endParaRPr>
          </a:p>
        </p:txBody>
      </p:sp>
      <p:sp>
        <p:nvSpPr>
          <p:cNvPr id="13" name="文本框 12">
            <a:extLst>
              <a:ext uri="{FF2B5EF4-FFF2-40B4-BE49-F238E27FC236}">
                <a16:creationId xmlns:a16="http://schemas.microsoft.com/office/drawing/2014/main" id="{C4E285DB-123E-5CC9-74F1-F5242FDCF4F9}"/>
              </a:ext>
            </a:extLst>
          </p:cNvPr>
          <p:cNvSpPr txBox="1"/>
          <p:nvPr/>
        </p:nvSpPr>
        <p:spPr>
          <a:xfrm>
            <a:off x="-6619458" y="1245518"/>
            <a:ext cx="6827377" cy="5509200"/>
          </a:xfrm>
          <a:prstGeom prst="rect">
            <a:avLst/>
          </a:prstGeom>
          <a:noFill/>
        </p:spPr>
        <p:txBody>
          <a:bodyPr wrap="square" rtlCol="0">
            <a:spAutoFit/>
          </a:bodyPr>
          <a:lstStyle/>
          <a:p>
            <a:endParaRPr kumimoji="1" lang="en-US" altLang="zh-CN" dirty="0"/>
          </a:p>
          <a:p>
            <a:r>
              <a:rPr kumimoji="1" lang="en-US" altLang="zh-CN" sz="3200" b="1" u="sng" dirty="0">
                <a:solidFill>
                  <a:schemeClr val="accent2"/>
                </a:solidFill>
                <a:latin typeface="Palatino Linotype" panose="02040502050505030304" pitchFamily="18" charset="0"/>
              </a:rPr>
              <a:t>China to EU</a:t>
            </a:r>
          </a:p>
          <a:p>
            <a:pPr marL="342900"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“Digital Silk Road” as part of BRI to sell Chinese tech products</a:t>
            </a:r>
          </a:p>
          <a:p>
            <a:pPr marL="800100" lvl="1"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Eastern EU members: strict</a:t>
            </a:r>
          </a:p>
          <a:p>
            <a:pPr marL="800100" lvl="1"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CEE countries: receptive </a:t>
            </a:r>
            <a:endParaRPr kumimoji="1" lang="en-US" altLang="zh-CN" sz="2400" dirty="0">
              <a:latin typeface="Iowan Old Style Roman" panose="02040602040506020204" pitchFamily="18" charset="0"/>
            </a:endParaRPr>
          </a:p>
          <a:p>
            <a:pPr marL="800100" lvl="1" indent="-342900">
              <a:buFont typeface="Wingdings" pitchFamily="2" charset="2"/>
              <a:buChar char="u"/>
            </a:pPr>
            <a:endParaRPr kumimoji="1" lang="en-US" altLang="zh-CN" sz="2400" dirty="0">
              <a:latin typeface="Iowan Old Style Roman" panose="02040602040506020204" pitchFamily="18" charset="0"/>
            </a:endParaRPr>
          </a:p>
          <a:p>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i="0" u="sng" strike="noStrike" kern="1200" cap="none" spc="0" normalizeH="0" baseline="0" noProof="0" dirty="0">
                <a:ln>
                  <a:noFill/>
                </a:ln>
                <a:solidFill>
                  <a:schemeClr val="accent2"/>
                </a:solidFill>
                <a:effectLst/>
                <a:uLnTx/>
                <a:uFillTx/>
                <a:latin typeface="Palatino Linotype" panose="02040502050505030304" pitchFamily="18" charset="0"/>
                <a:ea typeface="等线" panose="02010600030101010101" pitchFamily="2" charset="-122"/>
                <a:cs typeface="+mn-cs"/>
              </a:rPr>
              <a:t>China to ASEAN</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p"/>
              <a:tabLst/>
              <a:defRPr/>
            </a:pPr>
            <a:r>
              <a:rPr kumimoji="1" lang="en-US" altLang="zh-CN" sz="2400" b="0" i="0" u="none" strike="noStrike" kern="1200" cap="none" spc="0" normalizeH="0" baseline="0" noProof="0" dirty="0">
                <a:ln>
                  <a:noFill/>
                </a:ln>
                <a:solidFill>
                  <a:prstClr val="black"/>
                </a:solidFill>
                <a:effectLst/>
                <a:uLnTx/>
                <a:uFillTx/>
                <a:latin typeface="Iowan Old Style Roman" panose="02040602040506020204" pitchFamily="18" charset="0"/>
                <a:ea typeface="等线" panose="02010600030101010101" pitchFamily="2" charset="-122"/>
                <a:cs typeface="+mn-cs"/>
              </a:rPr>
              <a:t>China benefited from ASEAN-China FTA</a:t>
            </a:r>
            <a:endParaRPr kumimoji="1" lang="en-US" altLang="zh-CN" sz="2400" b="0" i="0" u="none" strike="noStrike" kern="1200" cap="none" spc="0" normalizeH="0" baseline="0" noProof="0" dirty="0">
              <a:ln>
                <a:noFill/>
              </a:ln>
              <a:solidFill>
                <a:srgbClr val="ED7D31"/>
              </a:solidFill>
              <a:effectLst/>
              <a:uLnTx/>
              <a:uFillTx/>
              <a:latin typeface="Iowan Old Style Roman" panose="02040602040506020204" pitchFamily="18" charset="0"/>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p"/>
              <a:tabLst/>
              <a:defRPr/>
            </a:pPr>
            <a:r>
              <a:rPr kumimoji="1" lang="en-US" altLang="zh-CN" sz="2400" b="0" i="0" u="none" strike="noStrike" kern="1200" cap="none" spc="0" normalizeH="0" baseline="0" noProof="0" dirty="0">
                <a:ln>
                  <a:noFill/>
                </a:ln>
                <a:solidFill>
                  <a:prstClr val="black"/>
                </a:solidFill>
                <a:effectLst/>
                <a:uLnTx/>
                <a:uFillTx/>
                <a:latin typeface="Iowan Old Style Roman" panose="02040602040506020204" pitchFamily="18" charset="0"/>
                <a:ea typeface="等线" panose="02010600030101010101" pitchFamily="2" charset="-122"/>
                <a:cs typeface="+mn-cs"/>
              </a:rPr>
              <a:t>ASEAN depended on China’s import</a:t>
            </a: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u"/>
              <a:tabLst/>
              <a:defRPr/>
            </a:pPr>
            <a:r>
              <a:rPr kumimoji="1" lang="en-US" altLang="zh-CN" sz="2400" b="0" i="0" u="none" strike="noStrike" kern="1200" cap="none" spc="0" normalizeH="0" baseline="0" noProof="0" dirty="0">
                <a:ln>
                  <a:noFill/>
                </a:ln>
                <a:solidFill>
                  <a:schemeClr val="bg1">
                    <a:lumMod val="65000"/>
                  </a:schemeClr>
                </a:solidFill>
                <a:effectLst/>
                <a:uLnTx/>
                <a:uFillTx/>
                <a:latin typeface="Iowan Old Style Roman" panose="02040602040506020204" pitchFamily="18" charset="0"/>
                <a:ea typeface="等线" panose="02010600030101010101" pitchFamily="2" charset="-122"/>
                <a:cs typeface="+mn-cs"/>
              </a:rPr>
              <a:t>ASEAN welcomed BRI and Chinese tech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endParaRPr kumimoji="1" lang="zh-CN" altLang="en-US" dirty="0"/>
          </a:p>
        </p:txBody>
      </p:sp>
    </p:spTree>
    <p:extLst>
      <p:ext uri="{BB962C8B-B14F-4D97-AF65-F5344CB8AC3E}">
        <p14:creationId xmlns:p14="http://schemas.microsoft.com/office/powerpoint/2010/main" val="31880668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8162161" y="4125377"/>
            <a:ext cx="3328107" cy="3318160"/>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4" name="椭圆 3">
            <a:extLst>
              <a:ext uri="{FF2B5EF4-FFF2-40B4-BE49-F238E27FC236}">
                <a16:creationId xmlns:a16="http://schemas.microsoft.com/office/drawing/2014/main" id="{6DFF93CD-F9CE-4DE0-0808-806C20773C13}"/>
              </a:ext>
            </a:extLst>
          </p:cNvPr>
          <p:cNvSpPr/>
          <p:nvPr/>
        </p:nvSpPr>
        <p:spPr>
          <a:xfrm>
            <a:off x="8022769" y="1161537"/>
            <a:ext cx="3328107" cy="2696361"/>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9" name="椭圆 8">
            <a:extLst>
              <a:ext uri="{FF2B5EF4-FFF2-40B4-BE49-F238E27FC236}">
                <a16:creationId xmlns:a16="http://schemas.microsoft.com/office/drawing/2014/main" id="{90FAF337-2E74-8FD0-0728-79A516D87639}"/>
              </a:ext>
            </a:extLst>
          </p:cNvPr>
          <p:cNvSpPr/>
          <p:nvPr/>
        </p:nvSpPr>
        <p:spPr>
          <a:xfrm>
            <a:off x="6735048" y="2487100"/>
            <a:ext cx="4047487" cy="3771196"/>
          </a:xfrm>
          <a:prstGeom prst="ellipse">
            <a:avLst/>
          </a:prstGeom>
          <a:solidFill>
            <a:schemeClr val="accent2">
              <a:alpha val="4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0" name="椭圆 9">
            <a:extLst>
              <a:ext uri="{FF2B5EF4-FFF2-40B4-BE49-F238E27FC236}">
                <a16:creationId xmlns:a16="http://schemas.microsoft.com/office/drawing/2014/main" id="{7D56D9A5-898F-FFC0-E33A-50C623AF9D6B}"/>
              </a:ext>
            </a:extLst>
          </p:cNvPr>
          <p:cNvSpPr/>
          <p:nvPr/>
        </p:nvSpPr>
        <p:spPr>
          <a:xfrm>
            <a:off x="8741968" y="2509718"/>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3"/>
          <a:stretch>
            <a:fillRect/>
          </a:stretch>
        </p:blipFill>
        <p:spPr>
          <a:xfrm>
            <a:off x="9957508" y="4203205"/>
            <a:ext cx="825027" cy="825027"/>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4"/>
          <a:stretch>
            <a:fillRect/>
          </a:stretch>
        </p:blipFill>
        <p:spPr>
          <a:xfrm>
            <a:off x="8840229" y="4203205"/>
            <a:ext cx="825028" cy="826849"/>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5"/>
          <a:stretch>
            <a:fillRect/>
          </a:stretch>
        </p:blipFill>
        <p:spPr>
          <a:xfrm>
            <a:off x="10455967" y="2509718"/>
            <a:ext cx="825027" cy="82502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6"/>
          <a:stretch>
            <a:fillRect/>
          </a:stretch>
        </p:blipFill>
        <p:spPr>
          <a:xfrm>
            <a:off x="8162161" y="2509718"/>
            <a:ext cx="825027" cy="826724"/>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9068833"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15" name="标题 1">
            <a:extLst>
              <a:ext uri="{FF2B5EF4-FFF2-40B4-BE49-F238E27FC236}">
                <a16:creationId xmlns:a16="http://schemas.microsoft.com/office/drawing/2014/main" id="{B6BE469B-A92A-1ECE-AADE-2F5D6BD6803C}"/>
              </a:ext>
            </a:extLst>
          </p:cNvPr>
          <p:cNvSpPr txBox="1">
            <a:spLocks/>
          </p:cNvSpPr>
          <p:nvPr/>
        </p:nvSpPr>
        <p:spPr>
          <a:xfrm>
            <a:off x="838200" y="665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sp>
        <p:nvSpPr>
          <p:cNvPr id="2" name="文本框 1">
            <a:extLst>
              <a:ext uri="{FF2B5EF4-FFF2-40B4-BE49-F238E27FC236}">
                <a16:creationId xmlns:a16="http://schemas.microsoft.com/office/drawing/2014/main" id="{56308910-915A-C387-52CF-B15D5FC9A918}"/>
              </a:ext>
            </a:extLst>
          </p:cNvPr>
          <p:cNvSpPr txBox="1"/>
          <p:nvPr/>
        </p:nvSpPr>
        <p:spPr>
          <a:xfrm>
            <a:off x="806576" y="1302129"/>
            <a:ext cx="6827377" cy="5509200"/>
          </a:xfrm>
          <a:prstGeom prst="rect">
            <a:avLst/>
          </a:prstGeom>
          <a:noFill/>
        </p:spPr>
        <p:txBody>
          <a:bodyPr wrap="square" rtlCol="0">
            <a:spAutoFit/>
          </a:bodyPr>
          <a:lstStyle/>
          <a:p>
            <a:endParaRPr kumimoji="1" lang="en-US" altLang="zh-CN" dirty="0"/>
          </a:p>
          <a:p>
            <a:r>
              <a:rPr kumimoji="1" lang="en-US" altLang="zh-CN" sz="3200" b="1" u="sng" dirty="0">
                <a:solidFill>
                  <a:schemeClr val="accent2"/>
                </a:solidFill>
                <a:latin typeface="Palatino Linotype" panose="02040502050505030304" pitchFamily="18" charset="0"/>
              </a:rPr>
              <a:t>China to EU</a:t>
            </a:r>
          </a:p>
          <a:p>
            <a:pPr marL="342900" indent="-342900">
              <a:buFont typeface="Wingdings" pitchFamily="2" charset="2"/>
              <a:buChar char="u"/>
            </a:pPr>
            <a:r>
              <a:rPr kumimoji="1" lang="en-US" altLang="zh-CN" sz="2400" dirty="0">
                <a:latin typeface="Iowan Old Style Roman" panose="02040602040506020204" pitchFamily="18" charset="0"/>
              </a:rPr>
              <a:t>“Digital Silk Road” as part of BRI to sell Chinese tech products</a:t>
            </a:r>
          </a:p>
          <a:p>
            <a:pPr marL="800100" lvl="1" indent="-342900">
              <a:buFont typeface="Wingdings" pitchFamily="2" charset="2"/>
              <a:buChar char="u"/>
            </a:pPr>
            <a:r>
              <a:rPr kumimoji="1" lang="en-US" altLang="zh-CN" sz="2400" dirty="0">
                <a:latin typeface="Iowan Old Style Roman" panose="02040602040506020204" pitchFamily="18" charset="0"/>
              </a:rPr>
              <a:t>Eastern EU members: strict</a:t>
            </a:r>
          </a:p>
          <a:p>
            <a:pPr marL="800100" lvl="1" indent="-342900">
              <a:buFont typeface="Wingdings" pitchFamily="2" charset="2"/>
              <a:buChar char="u"/>
            </a:pPr>
            <a:r>
              <a:rPr kumimoji="1" lang="en-US" altLang="zh-CN" sz="2400" dirty="0">
                <a:latin typeface="Iowan Old Style Roman" panose="02040602040506020204" pitchFamily="18" charset="0"/>
              </a:rPr>
              <a:t>CEE countries: receptive </a:t>
            </a:r>
          </a:p>
          <a:p>
            <a:pPr marL="800100" lvl="1" indent="-342900">
              <a:buFont typeface="Wingdings" pitchFamily="2" charset="2"/>
              <a:buChar char="u"/>
            </a:pPr>
            <a:endParaRPr kumimoji="1" lang="en-US" altLang="zh-CN" sz="2400" dirty="0">
              <a:latin typeface="Iowan Old Style Roman" panose="02040602040506020204" pitchFamily="18" charset="0"/>
            </a:endParaRPr>
          </a:p>
          <a:p>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i="0" u="sng" strike="noStrike" kern="1200" cap="none" spc="0" normalizeH="0" baseline="0" noProof="0" dirty="0">
                <a:ln>
                  <a:noFill/>
                </a:ln>
                <a:solidFill>
                  <a:schemeClr val="accent2"/>
                </a:solidFill>
                <a:effectLst/>
                <a:uLnTx/>
                <a:uFillTx/>
                <a:latin typeface="Palatino Linotype" panose="02040502050505030304" pitchFamily="18" charset="0"/>
                <a:ea typeface="等线" panose="02010600030101010101" pitchFamily="2" charset="-122"/>
                <a:cs typeface="+mn-cs"/>
              </a:rPr>
              <a:t>China to ASEAN</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p"/>
              <a:tabLst/>
              <a:defRPr/>
            </a:pPr>
            <a:r>
              <a:rPr kumimoji="1" lang="en-US" altLang="zh-CN" sz="2400" b="0" i="0" u="none" strike="noStrike" kern="1200" cap="none" spc="0" normalizeH="0" baseline="0" noProof="0" dirty="0">
                <a:ln>
                  <a:noFill/>
                </a:ln>
                <a:solidFill>
                  <a:schemeClr val="bg1">
                    <a:lumMod val="65000"/>
                  </a:schemeClr>
                </a:solidFill>
                <a:effectLst/>
                <a:uLnTx/>
                <a:uFillTx/>
                <a:latin typeface="Iowan Old Style Roman" panose="02040602040506020204" pitchFamily="18" charset="0"/>
                <a:ea typeface="等线" panose="02010600030101010101" pitchFamily="2" charset="-122"/>
                <a:cs typeface="+mn-cs"/>
              </a:rPr>
              <a:t>China benefited from ASEAN-China FTA</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p"/>
              <a:tabLst/>
              <a:defRPr/>
            </a:pPr>
            <a:r>
              <a:rPr kumimoji="1" lang="en-US" altLang="zh-CN" sz="2400" b="0" i="0" u="none" strike="noStrike" kern="1200" cap="none" spc="0" normalizeH="0" baseline="0" noProof="0" dirty="0">
                <a:ln>
                  <a:noFill/>
                </a:ln>
                <a:solidFill>
                  <a:schemeClr val="bg1">
                    <a:lumMod val="65000"/>
                  </a:schemeClr>
                </a:solidFill>
                <a:effectLst/>
                <a:uLnTx/>
                <a:uFillTx/>
                <a:latin typeface="Iowan Old Style Roman" panose="02040602040506020204" pitchFamily="18" charset="0"/>
                <a:ea typeface="等线" panose="02010600030101010101" pitchFamily="2" charset="-122"/>
                <a:cs typeface="+mn-cs"/>
              </a:rPr>
              <a:t>ASEAN depended on China’s import</a:t>
            </a: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u"/>
              <a:tabLst/>
              <a:defRPr/>
            </a:pPr>
            <a:r>
              <a:rPr kumimoji="1" lang="en-US" altLang="zh-CN" sz="2400" b="0" i="0" u="none" strike="noStrike" kern="1200" cap="none" spc="0" normalizeH="0" baseline="0" noProof="0" dirty="0">
                <a:ln>
                  <a:noFill/>
                </a:ln>
                <a:solidFill>
                  <a:prstClr val="black"/>
                </a:solidFill>
                <a:effectLst/>
                <a:uLnTx/>
                <a:uFillTx/>
                <a:latin typeface="Iowan Old Style Roman" panose="02040602040506020204" pitchFamily="18" charset="0"/>
                <a:ea typeface="等线" panose="02010600030101010101" pitchFamily="2" charset="-122"/>
                <a:cs typeface="+mn-cs"/>
              </a:rPr>
              <a:t>ASEAN welcomed BRI and Chinese tech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endParaRPr kumimoji="1" lang="zh-CN" altLang="en-US" dirty="0"/>
          </a:p>
        </p:txBody>
      </p:sp>
      <p:sp>
        <p:nvSpPr>
          <p:cNvPr id="13" name="文本框 12">
            <a:extLst>
              <a:ext uri="{FF2B5EF4-FFF2-40B4-BE49-F238E27FC236}">
                <a16:creationId xmlns:a16="http://schemas.microsoft.com/office/drawing/2014/main" id="{BA9ED038-CB29-9253-2C7A-A68C3EF7E659}"/>
              </a:ext>
            </a:extLst>
          </p:cNvPr>
          <p:cNvSpPr txBox="1"/>
          <p:nvPr/>
        </p:nvSpPr>
        <p:spPr>
          <a:xfrm>
            <a:off x="8863893" y="46671"/>
            <a:ext cx="3328107" cy="830997"/>
          </a:xfrm>
          <a:prstGeom prst="rect">
            <a:avLst/>
          </a:prstGeom>
          <a:noFill/>
        </p:spPr>
        <p:txBody>
          <a:bodyPr wrap="square" rtlCol="0">
            <a:spAutoFit/>
          </a:bodyPr>
          <a:lstStyle/>
          <a:p>
            <a:r>
              <a:rPr kumimoji="1" lang="en-US" altLang="zh-CN" sz="4800" dirty="0">
                <a:solidFill>
                  <a:schemeClr val="accent2"/>
                </a:solidFill>
                <a:latin typeface="Palatino Linotype" panose="02040502050505030304" pitchFamily="18" charset="0"/>
              </a:rPr>
              <a:t>Technology</a:t>
            </a:r>
            <a:endParaRPr kumimoji="1" lang="zh-CN" altLang="en-US" sz="4800" dirty="0">
              <a:solidFill>
                <a:schemeClr val="accent2"/>
              </a:solidFill>
              <a:latin typeface="Palatino Linotype" panose="02040502050505030304" pitchFamily="18" charset="0"/>
            </a:endParaRPr>
          </a:p>
        </p:txBody>
      </p:sp>
      <p:cxnSp>
        <p:nvCxnSpPr>
          <p:cNvPr id="12" name="直线箭头连接符 11">
            <a:extLst>
              <a:ext uri="{FF2B5EF4-FFF2-40B4-BE49-F238E27FC236}">
                <a16:creationId xmlns:a16="http://schemas.microsoft.com/office/drawing/2014/main" id="{B2C8FE0F-7D01-DE2D-D001-014F47A38CC5}"/>
              </a:ext>
            </a:extLst>
          </p:cNvPr>
          <p:cNvCxnSpPr/>
          <p:nvPr/>
        </p:nvCxnSpPr>
        <p:spPr>
          <a:xfrm>
            <a:off x="8574675" y="3336442"/>
            <a:ext cx="678068" cy="866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35CF4575-A85F-8674-1CAA-CA877BC11CA3}"/>
              </a:ext>
            </a:extLst>
          </p:cNvPr>
          <p:cNvCxnSpPr/>
          <p:nvPr/>
        </p:nvCxnSpPr>
        <p:spPr>
          <a:xfrm>
            <a:off x="8741968" y="3334745"/>
            <a:ext cx="1628054" cy="868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005AF7E-FD94-1290-740B-111F26513DA2}"/>
              </a:ext>
            </a:extLst>
          </p:cNvPr>
          <p:cNvSpPr txBox="1"/>
          <p:nvPr/>
        </p:nvSpPr>
        <p:spPr>
          <a:xfrm>
            <a:off x="12455465" y="997565"/>
            <a:ext cx="6827377" cy="5970865"/>
          </a:xfrm>
          <a:prstGeom prst="rect">
            <a:avLst/>
          </a:prstGeom>
          <a:noFill/>
        </p:spPr>
        <p:txBody>
          <a:bodyPr wrap="square" rtlCol="0">
            <a:spAutoFit/>
          </a:bodyPr>
          <a:lstStyle/>
          <a:p>
            <a:r>
              <a:rPr kumimoji="1" lang="en-US" altLang="zh-CN" sz="3200" b="1" u="sng" dirty="0">
                <a:solidFill>
                  <a:schemeClr val="accent2"/>
                </a:solidFill>
                <a:latin typeface="Palatino Linotype" panose="02040502050505030304" pitchFamily="18" charset="0"/>
              </a:rPr>
              <a:t>US to EU</a:t>
            </a:r>
          </a:p>
          <a:p>
            <a:pPr marL="285750" indent="-28575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Supported Brexit &amp; preferred a bilateral deal</a:t>
            </a:r>
          </a:p>
          <a:p>
            <a:pPr marL="285750" indent="-28575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Supported CEE countries to resist EU policy</a:t>
            </a:r>
          </a:p>
          <a:p>
            <a:pPr marL="342900" indent="-342900">
              <a:buFont typeface="Wingdings" pitchFamily="2" charset="2"/>
              <a:buChar char="u"/>
            </a:pPr>
            <a:r>
              <a:rPr kumimoji="1" lang="en-US" altLang="zh-CN" sz="2400" dirty="0">
                <a:latin typeface="Iowan Old Style Roman" panose="02040602040506020204" pitchFamily="18" charset="0"/>
              </a:rPr>
              <a:t>Held EU hostage of their tension on technology</a:t>
            </a:r>
          </a:p>
          <a:p>
            <a:pPr marL="742950" lvl="1" indent="-285750">
              <a:buFont typeface="Wingdings" pitchFamily="2" charset="2"/>
              <a:buChar char="u"/>
            </a:pPr>
            <a:r>
              <a:rPr kumimoji="1" lang="en-US" altLang="zh-CN" dirty="0">
                <a:latin typeface="Iowan Old Style Roman" panose="02040602040506020204" pitchFamily="18" charset="0"/>
              </a:rPr>
              <a:t>Germany---benign neglect</a:t>
            </a:r>
          </a:p>
          <a:p>
            <a:pPr marL="742950" lvl="1" indent="-285750">
              <a:buFont typeface="Wingdings" pitchFamily="2" charset="2"/>
              <a:buChar char="u"/>
            </a:pPr>
            <a:r>
              <a:rPr kumimoji="1" lang="en-US" altLang="zh-CN" dirty="0">
                <a:latin typeface="Iowan Old Style Roman" panose="02040602040506020204" pitchFamily="18" charset="0"/>
              </a:rPr>
              <a:t>The UK-----partial compliance</a:t>
            </a:r>
            <a:endParaRPr kumimoji="1" lang="en-US" altLang="zh-CN" dirty="0"/>
          </a:p>
          <a:p>
            <a:endParaRPr kumimoji="1" lang="en-US" altLang="zh-CN" dirty="0"/>
          </a:p>
          <a:p>
            <a:r>
              <a:rPr kumimoji="1" lang="en-US" altLang="zh-CN" sz="3200" b="1" u="sng" dirty="0">
                <a:solidFill>
                  <a:schemeClr val="accent2"/>
                </a:solidFill>
                <a:latin typeface="Palatino Linotype" panose="02040502050505030304" pitchFamily="18" charset="0"/>
              </a:rPr>
              <a:t>US to ASEAN</a:t>
            </a:r>
          </a:p>
          <a:p>
            <a:pPr marL="342900" indent="-34290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Not much</a:t>
            </a:r>
          </a:p>
          <a:p>
            <a:pPr marL="342900" indent="-34290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Preferred Vietnam, the Philippines, Malaysia and Thailand to the others</a:t>
            </a:r>
          </a:p>
          <a:p>
            <a:pPr marL="342900" indent="-342900">
              <a:buFont typeface="Wingdings" pitchFamily="2" charset="2"/>
              <a:buChar char="p"/>
            </a:pPr>
            <a:r>
              <a:rPr kumimoji="1" lang="en-US" altLang="zh-CN" sz="2400" dirty="0">
                <a:solidFill>
                  <a:schemeClr val="bg1">
                    <a:lumMod val="65000"/>
                  </a:schemeClr>
                </a:solidFill>
                <a:latin typeface="Iowan Old Style Roman" panose="02040602040506020204" pitchFamily="18" charset="0"/>
              </a:rPr>
              <a:t>Imposed punitive duties on members that facilitated Chinese transshipment</a:t>
            </a:r>
          </a:p>
          <a:p>
            <a:pPr marL="342900" indent="-342900">
              <a:buFont typeface="Wingdings" pitchFamily="2" charset="2"/>
              <a:buChar char="u"/>
            </a:pPr>
            <a:r>
              <a:rPr kumimoji="1" lang="en-US" altLang="zh-CN" sz="2400" dirty="0">
                <a:latin typeface="Iowan Old Style Roman" panose="02040602040506020204" pitchFamily="18" charset="0"/>
              </a:rPr>
              <a:t>Started to relocate high tech production from China to ASEAN countries</a:t>
            </a:r>
          </a:p>
        </p:txBody>
      </p:sp>
    </p:spTree>
    <p:extLst>
      <p:ext uri="{BB962C8B-B14F-4D97-AF65-F5344CB8AC3E}">
        <p14:creationId xmlns:p14="http://schemas.microsoft.com/office/powerpoint/2010/main" val="4042516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F43A63F8-68F6-CF13-AC7E-CAAEC7CC3C9E}"/>
              </a:ext>
            </a:extLst>
          </p:cNvPr>
          <p:cNvSpPr txBox="1">
            <a:spLocks/>
          </p:cNvSpPr>
          <p:nvPr/>
        </p:nvSpPr>
        <p:spPr>
          <a:xfrm>
            <a:off x="838200" y="665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sp>
        <p:nvSpPr>
          <p:cNvPr id="16" name="椭圆 15">
            <a:extLst>
              <a:ext uri="{FF2B5EF4-FFF2-40B4-BE49-F238E27FC236}">
                <a16:creationId xmlns:a16="http://schemas.microsoft.com/office/drawing/2014/main" id="{39938CDB-C25F-660D-3060-10FBF955CE88}"/>
              </a:ext>
            </a:extLst>
          </p:cNvPr>
          <p:cNvSpPr/>
          <p:nvPr/>
        </p:nvSpPr>
        <p:spPr>
          <a:xfrm>
            <a:off x="783714" y="4125377"/>
            <a:ext cx="3328107" cy="3318160"/>
          </a:xfrm>
          <a:prstGeom prst="ellipse">
            <a:avLst/>
          </a:prstGeom>
          <a:solidFill>
            <a:schemeClr val="accent5">
              <a:alpha val="4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17" name="椭圆 16">
            <a:extLst>
              <a:ext uri="{FF2B5EF4-FFF2-40B4-BE49-F238E27FC236}">
                <a16:creationId xmlns:a16="http://schemas.microsoft.com/office/drawing/2014/main" id="{A55F4F65-EFDE-2B77-FFA6-8570253FA838}"/>
              </a:ext>
            </a:extLst>
          </p:cNvPr>
          <p:cNvSpPr/>
          <p:nvPr/>
        </p:nvSpPr>
        <p:spPr>
          <a:xfrm>
            <a:off x="644322" y="1161537"/>
            <a:ext cx="3328107" cy="2696361"/>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18" name="椭圆 17">
            <a:extLst>
              <a:ext uri="{FF2B5EF4-FFF2-40B4-BE49-F238E27FC236}">
                <a16:creationId xmlns:a16="http://schemas.microsoft.com/office/drawing/2014/main" id="{3676934A-6A92-A7B8-FC69-7CCD2FAA82C1}"/>
              </a:ext>
            </a:extLst>
          </p:cNvPr>
          <p:cNvSpPr/>
          <p:nvPr/>
        </p:nvSpPr>
        <p:spPr>
          <a:xfrm>
            <a:off x="-643399" y="2487100"/>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9" name="椭圆 18">
            <a:extLst>
              <a:ext uri="{FF2B5EF4-FFF2-40B4-BE49-F238E27FC236}">
                <a16:creationId xmlns:a16="http://schemas.microsoft.com/office/drawing/2014/main" id="{30732D97-D7CC-EFD2-BF2E-E8612E5B8888}"/>
              </a:ext>
            </a:extLst>
          </p:cNvPr>
          <p:cNvSpPr/>
          <p:nvPr/>
        </p:nvSpPr>
        <p:spPr>
          <a:xfrm>
            <a:off x="1363521" y="2509718"/>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pic>
        <p:nvPicPr>
          <p:cNvPr id="20" name="图片 19">
            <a:extLst>
              <a:ext uri="{FF2B5EF4-FFF2-40B4-BE49-F238E27FC236}">
                <a16:creationId xmlns:a16="http://schemas.microsoft.com/office/drawing/2014/main" id="{9D6B333B-2BC4-5CE8-4DED-4AF6B9A5141A}"/>
              </a:ext>
            </a:extLst>
          </p:cNvPr>
          <p:cNvPicPr>
            <a:picLocks noChangeAspect="1"/>
          </p:cNvPicPr>
          <p:nvPr/>
        </p:nvPicPr>
        <p:blipFill>
          <a:blip r:embed="rId3"/>
          <a:stretch>
            <a:fillRect/>
          </a:stretch>
        </p:blipFill>
        <p:spPr>
          <a:xfrm>
            <a:off x="2579061" y="4203205"/>
            <a:ext cx="825027" cy="825027"/>
          </a:xfrm>
          <a:prstGeom prst="rect">
            <a:avLst/>
          </a:prstGeom>
        </p:spPr>
      </p:pic>
      <p:pic>
        <p:nvPicPr>
          <p:cNvPr id="21" name="图片 20">
            <a:extLst>
              <a:ext uri="{FF2B5EF4-FFF2-40B4-BE49-F238E27FC236}">
                <a16:creationId xmlns:a16="http://schemas.microsoft.com/office/drawing/2014/main" id="{C33147B7-F1C2-C608-9525-FCECB0F22642}"/>
              </a:ext>
            </a:extLst>
          </p:cNvPr>
          <p:cNvPicPr>
            <a:picLocks noChangeAspect="1"/>
          </p:cNvPicPr>
          <p:nvPr/>
        </p:nvPicPr>
        <p:blipFill>
          <a:blip r:embed="rId4"/>
          <a:stretch>
            <a:fillRect/>
          </a:stretch>
        </p:blipFill>
        <p:spPr>
          <a:xfrm>
            <a:off x="1461782" y="4203205"/>
            <a:ext cx="825028" cy="826849"/>
          </a:xfrm>
          <a:prstGeom prst="rect">
            <a:avLst/>
          </a:prstGeom>
        </p:spPr>
      </p:pic>
      <p:pic>
        <p:nvPicPr>
          <p:cNvPr id="22" name="图片 21">
            <a:extLst>
              <a:ext uri="{FF2B5EF4-FFF2-40B4-BE49-F238E27FC236}">
                <a16:creationId xmlns:a16="http://schemas.microsoft.com/office/drawing/2014/main" id="{97571DD6-443C-F483-91F1-5C2C794D0535}"/>
              </a:ext>
            </a:extLst>
          </p:cNvPr>
          <p:cNvPicPr>
            <a:picLocks noChangeAspect="1"/>
          </p:cNvPicPr>
          <p:nvPr/>
        </p:nvPicPr>
        <p:blipFill>
          <a:blip r:embed="rId5"/>
          <a:stretch>
            <a:fillRect/>
          </a:stretch>
        </p:blipFill>
        <p:spPr>
          <a:xfrm>
            <a:off x="3077520" y="2509718"/>
            <a:ext cx="825027" cy="825027"/>
          </a:xfrm>
          <a:prstGeom prst="rect">
            <a:avLst/>
          </a:prstGeom>
        </p:spPr>
      </p:pic>
      <p:pic>
        <p:nvPicPr>
          <p:cNvPr id="23" name="图片 22">
            <a:extLst>
              <a:ext uri="{FF2B5EF4-FFF2-40B4-BE49-F238E27FC236}">
                <a16:creationId xmlns:a16="http://schemas.microsoft.com/office/drawing/2014/main" id="{A474E71E-67B2-8416-2AF8-5E97EA9566C6}"/>
              </a:ext>
            </a:extLst>
          </p:cNvPr>
          <p:cNvPicPr>
            <a:picLocks noChangeAspect="1"/>
          </p:cNvPicPr>
          <p:nvPr/>
        </p:nvPicPr>
        <p:blipFill>
          <a:blip r:embed="rId6"/>
          <a:stretch>
            <a:fillRect/>
          </a:stretch>
        </p:blipFill>
        <p:spPr>
          <a:xfrm>
            <a:off x="783714" y="2509718"/>
            <a:ext cx="825027" cy="826724"/>
          </a:xfrm>
          <a:prstGeom prst="rect">
            <a:avLst/>
          </a:prstGeom>
        </p:spPr>
      </p:pic>
      <p:sp>
        <p:nvSpPr>
          <p:cNvPr id="24" name="左右箭头 23">
            <a:extLst>
              <a:ext uri="{FF2B5EF4-FFF2-40B4-BE49-F238E27FC236}">
                <a16:creationId xmlns:a16="http://schemas.microsoft.com/office/drawing/2014/main" id="{04E88B52-CE41-C3F7-5F30-3613732B6F19}"/>
              </a:ext>
            </a:extLst>
          </p:cNvPr>
          <p:cNvSpPr/>
          <p:nvPr/>
        </p:nvSpPr>
        <p:spPr>
          <a:xfrm>
            <a:off x="1690386"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25" name="文本框 24">
            <a:extLst>
              <a:ext uri="{FF2B5EF4-FFF2-40B4-BE49-F238E27FC236}">
                <a16:creationId xmlns:a16="http://schemas.microsoft.com/office/drawing/2014/main" id="{B3A17E26-D0E2-056C-5006-2EA32AF43913}"/>
              </a:ext>
            </a:extLst>
          </p:cNvPr>
          <p:cNvSpPr txBox="1"/>
          <p:nvPr/>
        </p:nvSpPr>
        <p:spPr>
          <a:xfrm>
            <a:off x="5509269" y="1237349"/>
            <a:ext cx="6827377" cy="5509200"/>
          </a:xfrm>
          <a:prstGeom prst="rect">
            <a:avLst/>
          </a:prstGeom>
          <a:noFill/>
        </p:spPr>
        <p:txBody>
          <a:bodyPr wrap="square" rtlCol="0">
            <a:spAutoFit/>
          </a:bodyPr>
          <a:lstStyle/>
          <a:p>
            <a:endParaRPr kumimoji="1" lang="en-US" altLang="zh-CN" dirty="0"/>
          </a:p>
          <a:p>
            <a:r>
              <a:rPr kumimoji="1" lang="en-US" altLang="zh-CN" sz="3200" b="1" dirty="0">
                <a:solidFill>
                  <a:schemeClr val="accent1">
                    <a:lumMod val="60000"/>
                    <a:lumOff val="40000"/>
                  </a:schemeClr>
                </a:solidFill>
                <a:latin typeface="Palatino Linotype" panose="02040502050505030304" pitchFamily="18" charset="0"/>
              </a:rPr>
              <a:t>Political Cost</a:t>
            </a:r>
          </a:p>
          <a:p>
            <a:pPr lvl="1"/>
            <a:r>
              <a:rPr kumimoji="1" lang="en-US" altLang="zh-CN" sz="2800" dirty="0">
                <a:latin typeface="Palatino Linotype" panose="02040502050505030304" pitchFamily="18" charset="0"/>
              </a:rPr>
              <a:t>One common policy</a:t>
            </a:r>
          </a:p>
          <a:p>
            <a:pPr lvl="1"/>
            <a:r>
              <a:rPr kumimoji="1" lang="en-US" altLang="zh-CN" sz="2800" dirty="0">
                <a:latin typeface="Palatino Linotype" panose="02040502050505030304" pitchFamily="18" charset="0"/>
              </a:rPr>
              <a:t>Compromise ≠ the best policy</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rPr>
              <a:t>One common policy = authoritative?</a:t>
            </a:r>
          </a:p>
          <a:p>
            <a:pPr lvl="1"/>
            <a:endParaRPr kumimoji="1" lang="en-US" altLang="zh-CN" sz="2000" dirty="0">
              <a:latin typeface="Iowan Old Style Roman" panose="02040602040506020204" pitchFamily="18" charset="0"/>
            </a:endParaRPr>
          </a:p>
          <a:p>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schemeClr val="accent1">
                    <a:lumMod val="60000"/>
                    <a:lumOff val="40000"/>
                  </a:schemeClr>
                </a:solidFill>
                <a:effectLst/>
                <a:uLnTx/>
                <a:uFillTx/>
                <a:latin typeface="Palatino Linotype" panose="02040502050505030304" pitchFamily="18" charset="0"/>
                <a:ea typeface="等线" panose="02010600030101010101" pitchFamily="2" charset="-122"/>
                <a:cs typeface="+mn-cs"/>
              </a:rPr>
              <a:t>Economic Cost</a:t>
            </a:r>
          </a:p>
          <a:p>
            <a:pPr lvl="1">
              <a:defRPr/>
            </a:pPr>
            <a:r>
              <a:rPr kumimoji="1" lang="en-US" altLang="zh-CN" sz="2800" b="0" i="0" u="none"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rPr>
              <a:t>IT&amp;AI Economies of scale unreachable, impeded by successful DRPs</a:t>
            </a:r>
          </a:p>
          <a:p>
            <a:pPr lvl="1">
              <a:defRPr/>
            </a:pPr>
            <a:r>
              <a:rPr kumimoji="1" lang="en-US" altLang="zh-CN" sz="2800" dirty="0">
                <a:solidFill>
                  <a:prstClr val="black"/>
                </a:solidFill>
                <a:latin typeface="Palatino Linotype" panose="02040502050505030304" pitchFamily="18" charset="0"/>
                <a:ea typeface="等线" panose="02010600030101010101" pitchFamily="2" charset="-122"/>
              </a:rPr>
              <a:t>L</a:t>
            </a:r>
            <a:r>
              <a:rPr kumimoji="1" lang="en-US" altLang="zh-CN" sz="2800" b="0" i="0" u="none"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rPr>
              <a:t>inks between Trade policy and </a:t>
            </a:r>
            <a:r>
              <a:rPr kumimoji="1" lang="en-US" altLang="zh-CN" sz="2800" dirty="0">
                <a:solidFill>
                  <a:prstClr val="black"/>
                </a:solidFill>
                <a:latin typeface="Palatino Linotype" panose="02040502050505030304" pitchFamily="18" charset="0"/>
                <a:ea typeface="等线" panose="02010600030101010101" pitchFamily="2" charset="-122"/>
              </a:rPr>
              <a:t>investment policy destroyed</a:t>
            </a:r>
            <a:endParaRPr kumimoji="1" lang="en-US" altLang="zh-CN" sz="2800" b="0" i="0" u="none"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endParaRPr kumimoji="1" lang="zh-CN" altLang="en-US" dirty="0"/>
          </a:p>
        </p:txBody>
      </p:sp>
      <p:sp>
        <p:nvSpPr>
          <p:cNvPr id="2" name="文本框 1">
            <a:extLst>
              <a:ext uri="{FF2B5EF4-FFF2-40B4-BE49-F238E27FC236}">
                <a16:creationId xmlns:a16="http://schemas.microsoft.com/office/drawing/2014/main" id="{E442581B-F24B-755D-6B6F-FA1B554A5BE3}"/>
              </a:ext>
            </a:extLst>
          </p:cNvPr>
          <p:cNvSpPr txBox="1"/>
          <p:nvPr/>
        </p:nvSpPr>
        <p:spPr>
          <a:xfrm>
            <a:off x="8863893" y="46671"/>
            <a:ext cx="3328107" cy="830997"/>
          </a:xfrm>
          <a:prstGeom prst="rect">
            <a:avLst/>
          </a:prstGeom>
          <a:noFill/>
        </p:spPr>
        <p:txBody>
          <a:bodyPr wrap="square" rtlCol="0">
            <a:spAutoFit/>
          </a:bodyPr>
          <a:lstStyle/>
          <a:p>
            <a:r>
              <a:rPr kumimoji="1" lang="en-US" altLang="zh-CN" sz="4800" dirty="0">
                <a:solidFill>
                  <a:schemeClr val="accent1">
                    <a:lumMod val="60000"/>
                    <a:lumOff val="40000"/>
                  </a:schemeClr>
                </a:solidFill>
                <a:latin typeface="Palatino Linotype" panose="02040502050505030304" pitchFamily="18" charset="0"/>
              </a:rPr>
              <a:t>As a result..</a:t>
            </a:r>
            <a:endParaRPr kumimoji="1" lang="zh-CN" altLang="en-US" sz="4800" dirty="0">
              <a:solidFill>
                <a:schemeClr val="accent1">
                  <a:lumMod val="60000"/>
                  <a:lumOff val="40000"/>
                </a:schemeClr>
              </a:solidFill>
              <a:latin typeface="Palatino Linotype" panose="02040502050505030304" pitchFamily="18" charset="0"/>
            </a:endParaRPr>
          </a:p>
        </p:txBody>
      </p:sp>
    </p:spTree>
    <p:extLst>
      <p:ext uri="{BB962C8B-B14F-4D97-AF65-F5344CB8AC3E}">
        <p14:creationId xmlns:p14="http://schemas.microsoft.com/office/powerpoint/2010/main" val="888891565"/>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F43A63F8-68F6-CF13-AC7E-CAAEC7CC3C9E}"/>
              </a:ext>
            </a:extLst>
          </p:cNvPr>
          <p:cNvSpPr txBox="1">
            <a:spLocks/>
          </p:cNvSpPr>
          <p:nvPr/>
        </p:nvSpPr>
        <p:spPr>
          <a:xfrm>
            <a:off x="838200" y="665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sp>
        <p:nvSpPr>
          <p:cNvPr id="16" name="椭圆 15">
            <a:extLst>
              <a:ext uri="{FF2B5EF4-FFF2-40B4-BE49-F238E27FC236}">
                <a16:creationId xmlns:a16="http://schemas.microsoft.com/office/drawing/2014/main" id="{39938CDB-C25F-660D-3060-10FBF955CE88}"/>
              </a:ext>
            </a:extLst>
          </p:cNvPr>
          <p:cNvSpPr/>
          <p:nvPr/>
        </p:nvSpPr>
        <p:spPr>
          <a:xfrm>
            <a:off x="783714" y="4125377"/>
            <a:ext cx="3328107" cy="3318160"/>
          </a:xfrm>
          <a:prstGeom prst="ellipse">
            <a:avLst/>
          </a:prstGeom>
          <a:solidFill>
            <a:schemeClr val="accent5">
              <a:alpha val="4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17" name="椭圆 16">
            <a:extLst>
              <a:ext uri="{FF2B5EF4-FFF2-40B4-BE49-F238E27FC236}">
                <a16:creationId xmlns:a16="http://schemas.microsoft.com/office/drawing/2014/main" id="{A55F4F65-EFDE-2B77-FFA6-8570253FA838}"/>
              </a:ext>
            </a:extLst>
          </p:cNvPr>
          <p:cNvSpPr/>
          <p:nvPr/>
        </p:nvSpPr>
        <p:spPr>
          <a:xfrm>
            <a:off x="644322" y="1161537"/>
            <a:ext cx="3328107" cy="2696361"/>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18" name="椭圆 17">
            <a:extLst>
              <a:ext uri="{FF2B5EF4-FFF2-40B4-BE49-F238E27FC236}">
                <a16:creationId xmlns:a16="http://schemas.microsoft.com/office/drawing/2014/main" id="{3676934A-6A92-A7B8-FC69-7CCD2FAA82C1}"/>
              </a:ext>
            </a:extLst>
          </p:cNvPr>
          <p:cNvSpPr/>
          <p:nvPr/>
        </p:nvSpPr>
        <p:spPr>
          <a:xfrm>
            <a:off x="-643399" y="2487100"/>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9" name="椭圆 18">
            <a:extLst>
              <a:ext uri="{FF2B5EF4-FFF2-40B4-BE49-F238E27FC236}">
                <a16:creationId xmlns:a16="http://schemas.microsoft.com/office/drawing/2014/main" id="{30732D97-D7CC-EFD2-BF2E-E8612E5B8888}"/>
              </a:ext>
            </a:extLst>
          </p:cNvPr>
          <p:cNvSpPr/>
          <p:nvPr/>
        </p:nvSpPr>
        <p:spPr>
          <a:xfrm>
            <a:off x="1363521" y="2509718"/>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pic>
        <p:nvPicPr>
          <p:cNvPr id="20" name="图片 19">
            <a:extLst>
              <a:ext uri="{FF2B5EF4-FFF2-40B4-BE49-F238E27FC236}">
                <a16:creationId xmlns:a16="http://schemas.microsoft.com/office/drawing/2014/main" id="{9D6B333B-2BC4-5CE8-4DED-4AF6B9A5141A}"/>
              </a:ext>
            </a:extLst>
          </p:cNvPr>
          <p:cNvPicPr>
            <a:picLocks noChangeAspect="1"/>
          </p:cNvPicPr>
          <p:nvPr/>
        </p:nvPicPr>
        <p:blipFill>
          <a:blip r:embed="rId3"/>
          <a:stretch>
            <a:fillRect/>
          </a:stretch>
        </p:blipFill>
        <p:spPr>
          <a:xfrm>
            <a:off x="2579061" y="4203205"/>
            <a:ext cx="825027" cy="825027"/>
          </a:xfrm>
          <a:prstGeom prst="rect">
            <a:avLst/>
          </a:prstGeom>
        </p:spPr>
      </p:pic>
      <p:pic>
        <p:nvPicPr>
          <p:cNvPr id="21" name="图片 20">
            <a:extLst>
              <a:ext uri="{FF2B5EF4-FFF2-40B4-BE49-F238E27FC236}">
                <a16:creationId xmlns:a16="http://schemas.microsoft.com/office/drawing/2014/main" id="{C33147B7-F1C2-C608-9525-FCECB0F22642}"/>
              </a:ext>
            </a:extLst>
          </p:cNvPr>
          <p:cNvPicPr>
            <a:picLocks noChangeAspect="1"/>
          </p:cNvPicPr>
          <p:nvPr/>
        </p:nvPicPr>
        <p:blipFill>
          <a:blip r:embed="rId4"/>
          <a:stretch>
            <a:fillRect/>
          </a:stretch>
        </p:blipFill>
        <p:spPr>
          <a:xfrm>
            <a:off x="1461782" y="4203205"/>
            <a:ext cx="825028" cy="826849"/>
          </a:xfrm>
          <a:prstGeom prst="rect">
            <a:avLst/>
          </a:prstGeom>
        </p:spPr>
      </p:pic>
      <p:pic>
        <p:nvPicPr>
          <p:cNvPr id="22" name="图片 21">
            <a:extLst>
              <a:ext uri="{FF2B5EF4-FFF2-40B4-BE49-F238E27FC236}">
                <a16:creationId xmlns:a16="http://schemas.microsoft.com/office/drawing/2014/main" id="{97571DD6-443C-F483-91F1-5C2C794D0535}"/>
              </a:ext>
            </a:extLst>
          </p:cNvPr>
          <p:cNvPicPr>
            <a:picLocks noChangeAspect="1"/>
          </p:cNvPicPr>
          <p:nvPr/>
        </p:nvPicPr>
        <p:blipFill>
          <a:blip r:embed="rId5"/>
          <a:stretch>
            <a:fillRect/>
          </a:stretch>
        </p:blipFill>
        <p:spPr>
          <a:xfrm>
            <a:off x="3077520" y="2509718"/>
            <a:ext cx="825027" cy="825027"/>
          </a:xfrm>
          <a:prstGeom prst="rect">
            <a:avLst/>
          </a:prstGeom>
        </p:spPr>
      </p:pic>
      <p:pic>
        <p:nvPicPr>
          <p:cNvPr id="23" name="图片 22">
            <a:extLst>
              <a:ext uri="{FF2B5EF4-FFF2-40B4-BE49-F238E27FC236}">
                <a16:creationId xmlns:a16="http://schemas.microsoft.com/office/drawing/2014/main" id="{A474E71E-67B2-8416-2AF8-5E97EA9566C6}"/>
              </a:ext>
            </a:extLst>
          </p:cNvPr>
          <p:cNvPicPr>
            <a:picLocks noChangeAspect="1"/>
          </p:cNvPicPr>
          <p:nvPr/>
        </p:nvPicPr>
        <p:blipFill>
          <a:blip r:embed="rId6"/>
          <a:stretch>
            <a:fillRect/>
          </a:stretch>
        </p:blipFill>
        <p:spPr>
          <a:xfrm>
            <a:off x="783714" y="2509718"/>
            <a:ext cx="825027" cy="826724"/>
          </a:xfrm>
          <a:prstGeom prst="rect">
            <a:avLst/>
          </a:prstGeom>
        </p:spPr>
      </p:pic>
      <p:sp>
        <p:nvSpPr>
          <p:cNvPr id="24" name="左右箭头 23">
            <a:extLst>
              <a:ext uri="{FF2B5EF4-FFF2-40B4-BE49-F238E27FC236}">
                <a16:creationId xmlns:a16="http://schemas.microsoft.com/office/drawing/2014/main" id="{04E88B52-CE41-C3F7-5F30-3613732B6F19}"/>
              </a:ext>
            </a:extLst>
          </p:cNvPr>
          <p:cNvSpPr/>
          <p:nvPr/>
        </p:nvSpPr>
        <p:spPr>
          <a:xfrm>
            <a:off x="1690386"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25" name="文本框 24">
            <a:extLst>
              <a:ext uri="{FF2B5EF4-FFF2-40B4-BE49-F238E27FC236}">
                <a16:creationId xmlns:a16="http://schemas.microsoft.com/office/drawing/2014/main" id="{B3A17E26-D0E2-056C-5006-2EA32AF43913}"/>
              </a:ext>
            </a:extLst>
          </p:cNvPr>
          <p:cNvSpPr txBox="1"/>
          <p:nvPr/>
        </p:nvSpPr>
        <p:spPr>
          <a:xfrm>
            <a:off x="4872867" y="1237349"/>
            <a:ext cx="7463779" cy="5632311"/>
          </a:xfrm>
          <a:prstGeom prst="rect">
            <a:avLst/>
          </a:prstGeom>
          <a:noFill/>
        </p:spPr>
        <p:txBody>
          <a:bodyPr wrap="square" rtlCol="0">
            <a:spAutoFit/>
          </a:bodyPr>
          <a:lstStyle/>
          <a:p>
            <a:endParaRPr kumimoji="1" lang="en-US" altLang="zh-CN" sz="1600" dirty="0"/>
          </a:p>
          <a:p>
            <a:r>
              <a:rPr kumimoji="1" lang="en-US" altLang="zh-CN" sz="2800" b="1" dirty="0">
                <a:solidFill>
                  <a:schemeClr val="accent1">
                    <a:lumMod val="60000"/>
                    <a:lumOff val="40000"/>
                  </a:schemeClr>
                </a:solidFill>
                <a:latin typeface="Palatino Linotype" panose="02040502050505030304" pitchFamily="18" charset="0"/>
              </a:rPr>
              <a:t>What EU &amp; ASEAN can do </a:t>
            </a:r>
            <a:r>
              <a:rPr kumimoji="1" lang="en-US" altLang="zh-CN" sz="2800" dirty="0">
                <a:highlight>
                  <a:srgbClr val="FFFF00"/>
                </a:highlight>
                <a:latin typeface="Palatino Linotype" panose="02040502050505030304" pitchFamily="18" charset="0"/>
              </a:rPr>
              <a:t>individually</a:t>
            </a:r>
          </a:p>
          <a:p>
            <a:pPr lvl="1"/>
            <a:r>
              <a:rPr kumimoji="1" lang="en-US" altLang="zh-CN" sz="2400" u="sng" dirty="0">
                <a:latin typeface="Palatino Linotype" panose="02040502050505030304" pitchFamily="18" charset="0"/>
              </a:rPr>
              <a:t>EU:</a:t>
            </a:r>
          </a:p>
          <a:p>
            <a:pPr marL="1371600" lvl="2" indent="-457200">
              <a:buAutoNum type="arabicPeriod"/>
            </a:pPr>
            <a:r>
              <a:rPr kumimoji="1" lang="en-US" altLang="zh-CN" sz="2000" dirty="0">
                <a:latin typeface="Palatino Linotype" panose="02040502050505030304" pitchFamily="18" charset="0"/>
              </a:rPr>
              <a:t>Seek policies that has extensive public support</a:t>
            </a:r>
          </a:p>
          <a:p>
            <a:pPr marL="1371600" lvl="2" indent="-457200">
              <a:buAutoNum type="arabicPeriod"/>
            </a:pPr>
            <a:r>
              <a:rPr kumimoji="1" lang="en-US" altLang="zh-CN" sz="2000" dirty="0">
                <a:latin typeface="Palatino Linotype" panose="02040502050505030304" pitchFamily="18" charset="0"/>
              </a:rPr>
              <a:t>Pursue project-oriented cooperation (bottom-up)&gt;&gt;vague market-oriented integration</a:t>
            </a:r>
          </a:p>
          <a:p>
            <a:pPr marL="1371600" lvl="2" indent="-457200">
              <a:buAutoNum type="arabicPeriod"/>
            </a:pPr>
            <a:r>
              <a:rPr kumimoji="1" lang="en-US" altLang="zh-CN" sz="2000" dirty="0">
                <a:latin typeface="Palatino Linotype" panose="02040502050505030304" pitchFamily="18" charset="0"/>
              </a:rPr>
              <a:t>Encourage private EU investors cooperate closely with US/China local companies to prevent DRPs</a:t>
            </a:r>
          </a:p>
          <a:p>
            <a:pPr lvl="1"/>
            <a:r>
              <a:rPr kumimoji="1" lang="en-US" altLang="zh-CN" sz="2400" u="sng" dirty="0">
                <a:latin typeface="Palatino Linotype" panose="02040502050505030304" pitchFamily="18" charset="0"/>
              </a:rPr>
              <a:t>ASEAN:</a:t>
            </a:r>
          </a:p>
          <a:p>
            <a:pPr marL="1371600" lvl="2" indent="-457200">
              <a:buAutoNum type="arabicPeriod"/>
            </a:pPr>
            <a:r>
              <a:rPr kumimoji="1" lang="en-US" altLang="zh-CN" sz="2000" dirty="0">
                <a:latin typeface="Palatino Linotype" panose="02040502050505030304" pitchFamily="18" charset="0"/>
              </a:rPr>
              <a:t>Envision a long-term US-China trade disputes and make counter policy</a:t>
            </a:r>
          </a:p>
          <a:p>
            <a:pPr marL="1371600" lvl="2" indent="-457200">
              <a:buAutoNum type="arabicPeriod"/>
            </a:pPr>
            <a:r>
              <a:rPr kumimoji="1" lang="en-US" altLang="zh-CN" sz="2000" dirty="0">
                <a:latin typeface="Palatino Linotype" panose="02040502050505030304" pitchFamily="18" charset="0"/>
              </a:rPr>
              <a:t>Balance its relations with China and the US (BRI &amp; FOIP)</a:t>
            </a:r>
          </a:p>
          <a:p>
            <a:pPr marL="1371600" lvl="2" indent="-457200">
              <a:buAutoNum type="arabicPeriod"/>
            </a:pPr>
            <a:r>
              <a:rPr kumimoji="1" lang="en-US" altLang="zh-CN" sz="2000" dirty="0">
                <a:latin typeface="Palatino Linotype" panose="02040502050505030304" pitchFamily="18" charset="0"/>
              </a:rPr>
              <a:t>Strengthen ASEAN integration</a:t>
            </a:r>
          </a:p>
          <a:p>
            <a:pPr marL="1371600" lvl="2" indent="-457200">
              <a:buAutoNum type="arabicPeriod"/>
            </a:pPr>
            <a:endParaRPr kumimoji="1" lang="zh-CN" alt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dirty="0">
                <a:ln>
                  <a:noFill/>
                </a:ln>
                <a:solidFill>
                  <a:schemeClr val="accent1">
                    <a:lumMod val="60000"/>
                    <a:lumOff val="40000"/>
                  </a:schemeClr>
                </a:solidFill>
                <a:effectLst/>
                <a:uLnTx/>
                <a:uFillTx/>
                <a:latin typeface="Palatino Linotype" panose="02040502050505030304" pitchFamily="18" charset="0"/>
                <a:ea typeface="等线" panose="02010600030101010101" pitchFamily="2" charset="-122"/>
                <a:cs typeface="+mn-cs"/>
              </a:rPr>
              <a:t>What EU &amp; ASEAN can do </a:t>
            </a:r>
            <a:r>
              <a:rPr kumimoji="1" lang="en-US" altLang="zh-CN" sz="2800" b="0" i="0" u="none" strike="noStrike" kern="1200" cap="none" spc="0" normalizeH="0" baseline="0" noProof="0" dirty="0">
                <a:ln>
                  <a:noFill/>
                </a:ln>
                <a:solidFill>
                  <a:prstClr val="black"/>
                </a:solidFill>
                <a:effectLst/>
                <a:highlight>
                  <a:srgbClr val="FFFF00"/>
                </a:highlight>
                <a:uLnTx/>
                <a:uFillTx/>
                <a:latin typeface="Palatino Linotype" panose="02040502050505030304" pitchFamily="18" charset="0"/>
                <a:ea typeface="等线" panose="02010600030101010101" pitchFamily="2" charset="-122"/>
                <a:cs typeface="+mn-cs"/>
              </a:rPr>
              <a:t>jointly</a:t>
            </a:r>
            <a:endParaRPr kumimoji="1"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endParaRPr kumimoji="1" lang="zh-CN" altLang="en-US" sz="1600" dirty="0"/>
          </a:p>
        </p:txBody>
      </p:sp>
    </p:spTree>
    <p:extLst>
      <p:ext uri="{BB962C8B-B14F-4D97-AF65-F5344CB8AC3E}">
        <p14:creationId xmlns:p14="http://schemas.microsoft.com/office/powerpoint/2010/main" val="4256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F43A63F8-68F6-CF13-AC7E-CAAEC7CC3C9E}"/>
              </a:ext>
            </a:extLst>
          </p:cNvPr>
          <p:cNvSpPr txBox="1">
            <a:spLocks/>
          </p:cNvSpPr>
          <p:nvPr/>
        </p:nvSpPr>
        <p:spPr>
          <a:xfrm>
            <a:off x="838200" y="665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sp>
        <p:nvSpPr>
          <p:cNvPr id="16" name="椭圆 15">
            <a:extLst>
              <a:ext uri="{FF2B5EF4-FFF2-40B4-BE49-F238E27FC236}">
                <a16:creationId xmlns:a16="http://schemas.microsoft.com/office/drawing/2014/main" id="{39938CDB-C25F-660D-3060-10FBF955CE88}"/>
              </a:ext>
            </a:extLst>
          </p:cNvPr>
          <p:cNvSpPr/>
          <p:nvPr/>
        </p:nvSpPr>
        <p:spPr>
          <a:xfrm>
            <a:off x="783714" y="4125377"/>
            <a:ext cx="3328107" cy="3318160"/>
          </a:xfrm>
          <a:prstGeom prst="ellipse">
            <a:avLst/>
          </a:prstGeom>
          <a:solidFill>
            <a:schemeClr val="accent5">
              <a:alpha val="4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17" name="椭圆 16">
            <a:extLst>
              <a:ext uri="{FF2B5EF4-FFF2-40B4-BE49-F238E27FC236}">
                <a16:creationId xmlns:a16="http://schemas.microsoft.com/office/drawing/2014/main" id="{A55F4F65-EFDE-2B77-FFA6-8570253FA838}"/>
              </a:ext>
            </a:extLst>
          </p:cNvPr>
          <p:cNvSpPr/>
          <p:nvPr/>
        </p:nvSpPr>
        <p:spPr>
          <a:xfrm>
            <a:off x="644322" y="1161537"/>
            <a:ext cx="3328107" cy="2696361"/>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18" name="椭圆 17">
            <a:extLst>
              <a:ext uri="{FF2B5EF4-FFF2-40B4-BE49-F238E27FC236}">
                <a16:creationId xmlns:a16="http://schemas.microsoft.com/office/drawing/2014/main" id="{3676934A-6A92-A7B8-FC69-7CCD2FAA82C1}"/>
              </a:ext>
            </a:extLst>
          </p:cNvPr>
          <p:cNvSpPr/>
          <p:nvPr/>
        </p:nvSpPr>
        <p:spPr>
          <a:xfrm>
            <a:off x="-643399" y="2487100"/>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9" name="椭圆 18">
            <a:extLst>
              <a:ext uri="{FF2B5EF4-FFF2-40B4-BE49-F238E27FC236}">
                <a16:creationId xmlns:a16="http://schemas.microsoft.com/office/drawing/2014/main" id="{30732D97-D7CC-EFD2-BF2E-E8612E5B8888}"/>
              </a:ext>
            </a:extLst>
          </p:cNvPr>
          <p:cNvSpPr/>
          <p:nvPr/>
        </p:nvSpPr>
        <p:spPr>
          <a:xfrm>
            <a:off x="1363521" y="2509718"/>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pic>
        <p:nvPicPr>
          <p:cNvPr id="20" name="图片 19">
            <a:extLst>
              <a:ext uri="{FF2B5EF4-FFF2-40B4-BE49-F238E27FC236}">
                <a16:creationId xmlns:a16="http://schemas.microsoft.com/office/drawing/2014/main" id="{9D6B333B-2BC4-5CE8-4DED-4AF6B9A5141A}"/>
              </a:ext>
            </a:extLst>
          </p:cNvPr>
          <p:cNvPicPr>
            <a:picLocks noChangeAspect="1"/>
          </p:cNvPicPr>
          <p:nvPr/>
        </p:nvPicPr>
        <p:blipFill>
          <a:blip r:embed="rId3"/>
          <a:stretch>
            <a:fillRect/>
          </a:stretch>
        </p:blipFill>
        <p:spPr>
          <a:xfrm>
            <a:off x="2579061" y="4203205"/>
            <a:ext cx="825027" cy="825027"/>
          </a:xfrm>
          <a:prstGeom prst="rect">
            <a:avLst/>
          </a:prstGeom>
        </p:spPr>
      </p:pic>
      <p:pic>
        <p:nvPicPr>
          <p:cNvPr id="21" name="图片 20">
            <a:extLst>
              <a:ext uri="{FF2B5EF4-FFF2-40B4-BE49-F238E27FC236}">
                <a16:creationId xmlns:a16="http://schemas.microsoft.com/office/drawing/2014/main" id="{C33147B7-F1C2-C608-9525-FCECB0F22642}"/>
              </a:ext>
            </a:extLst>
          </p:cNvPr>
          <p:cNvPicPr>
            <a:picLocks noChangeAspect="1"/>
          </p:cNvPicPr>
          <p:nvPr/>
        </p:nvPicPr>
        <p:blipFill>
          <a:blip r:embed="rId4"/>
          <a:stretch>
            <a:fillRect/>
          </a:stretch>
        </p:blipFill>
        <p:spPr>
          <a:xfrm>
            <a:off x="1461782" y="4203205"/>
            <a:ext cx="825028" cy="826849"/>
          </a:xfrm>
          <a:prstGeom prst="rect">
            <a:avLst/>
          </a:prstGeom>
        </p:spPr>
      </p:pic>
      <p:pic>
        <p:nvPicPr>
          <p:cNvPr id="22" name="图片 21">
            <a:extLst>
              <a:ext uri="{FF2B5EF4-FFF2-40B4-BE49-F238E27FC236}">
                <a16:creationId xmlns:a16="http://schemas.microsoft.com/office/drawing/2014/main" id="{97571DD6-443C-F483-91F1-5C2C794D0535}"/>
              </a:ext>
            </a:extLst>
          </p:cNvPr>
          <p:cNvPicPr>
            <a:picLocks noChangeAspect="1"/>
          </p:cNvPicPr>
          <p:nvPr/>
        </p:nvPicPr>
        <p:blipFill>
          <a:blip r:embed="rId5"/>
          <a:stretch>
            <a:fillRect/>
          </a:stretch>
        </p:blipFill>
        <p:spPr>
          <a:xfrm>
            <a:off x="3077520" y="2509718"/>
            <a:ext cx="825027" cy="825027"/>
          </a:xfrm>
          <a:prstGeom prst="rect">
            <a:avLst/>
          </a:prstGeom>
        </p:spPr>
      </p:pic>
      <p:pic>
        <p:nvPicPr>
          <p:cNvPr id="23" name="图片 22">
            <a:extLst>
              <a:ext uri="{FF2B5EF4-FFF2-40B4-BE49-F238E27FC236}">
                <a16:creationId xmlns:a16="http://schemas.microsoft.com/office/drawing/2014/main" id="{A474E71E-67B2-8416-2AF8-5E97EA9566C6}"/>
              </a:ext>
            </a:extLst>
          </p:cNvPr>
          <p:cNvPicPr>
            <a:picLocks noChangeAspect="1"/>
          </p:cNvPicPr>
          <p:nvPr/>
        </p:nvPicPr>
        <p:blipFill>
          <a:blip r:embed="rId6"/>
          <a:stretch>
            <a:fillRect/>
          </a:stretch>
        </p:blipFill>
        <p:spPr>
          <a:xfrm>
            <a:off x="783714" y="2509718"/>
            <a:ext cx="825027" cy="826724"/>
          </a:xfrm>
          <a:prstGeom prst="rect">
            <a:avLst/>
          </a:prstGeom>
        </p:spPr>
      </p:pic>
      <p:sp>
        <p:nvSpPr>
          <p:cNvPr id="24" name="左右箭头 23">
            <a:extLst>
              <a:ext uri="{FF2B5EF4-FFF2-40B4-BE49-F238E27FC236}">
                <a16:creationId xmlns:a16="http://schemas.microsoft.com/office/drawing/2014/main" id="{04E88B52-CE41-C3F7-5F30-3613732B6F19}"/>
              </a:ext>
            </a:extLst>
          </p:cNvPr>
          <p:cNvSpPr/>
          <p:nvPr/>
        </p:nvSpPr>
        <p:spPr>
          <a:xfrm>
            <a:off x="1690386"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2" name="文本框 1">
            <a:extLst>
              <a:ext uri="{FF2B5EF4-FFF2-40B4-BE49-F238E27FC236}">
                <a16:creationId xmlns:a16="http://schemas.microsoft.com/office/drawing/2014/main" id="{84BE9C54-6231-4CB5-7497-9B8060990986}"/>
              </a:ext>
            </a:extLst>
          </p:cNvPr>
          <p:cNvSpPr txBox="1"/>
          <p:nvPr/>
        </p:nvSpPr>
        <p:spPr>
          <a:xfrm>
            <a:off x="4872867" y="1237349"/>
            <a:ext cx="7463779" cy="5262979"/>
          </a:xfrm>
          <a:prstGeom prst="rect">
            <a:avLst/>
          </a:prstGeom>
          <a:noFill/>
        </p:spPr>
        <p:txBody>
          <a:bodyPr wrap="square" rtlCol="0">
            <a:spAutoFit/>
          </a:bodyPr>
          <a:lstStyle/>
          <a:p>
            <a:endParaRPr kumimoji="1" lang="en-US" altLang="zh-CN" sz="1600" dirty="0"/>
          </a:p>
          <a:p>
            <a:r>
              <a:rPr kumimoji="1" lang="en-US" altLang="zh-CN" sz="2800" b="1" dirty="0">
                <a:solidFill>
                  <a:schemeClr val="accent1">
                    <a:lumMod val="60000"/>
                    <a:lumOff val="40000"/>
                  </a:schemeClr>
                </a:solidFill>
                <a:latin typeface="Palatino Linotype" panose="02040502050505030304" pitchFamily="18" charset="0"/>
              </a:rPr>
              <a:t>What EU &amp; ASEAN can do </a:t>
            </a:r>
            <a:r>
              <a:rPr kumimoji="1" lang="en-US" altLang="zh-CN" sz="2800" dirty="0">
                <a:highlight>
                  <a:srgbClr val="FFFF00"/>
                </a:highlight>
                <a:latin typeface="Palatino Linotype" panose="02040502050505030304" pitchFamily="18" charset="0"/>
              </a:rPr>
              <a:t>individually</a:t>
            </a:r>
          </a:p>
          <a:p>
            <a:pPr marL="1371600" lvl="2" indent="-457200">
              <a:buAutoNum type="arabicPeriod"/>
            </a:pPr>
            <a:endParaRPr kumimoji="1" lang="zh-CN" alt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dirty="0">
                <a:ln>
                  <a:noFill/>
                </a:ln>
                <a:solidFill>
                  <a:schemeClr val="accent1">
                    <a:lumMod val="60000"/>
                    <a:lumOff val="40000"/>
                  </a:schemeClr>
                </a:solidFill>
                <a:effectLst/>
                <a:uLnTx/>
                <a:uFillTx/>
                <a:latin typeface="Palatino Linotype" panose="02040502050505030304" pitchFamily="18" charset="0"/>
                <a:ea typeface="等线" panose="02010600030101010101" pitchFamily="2" charset="-122"/>
                <a:cs typeface="+mn-cs"/>
              </a:rPr>
              <a:t>What EU &amp; ASEAN can do </a:t>
            </a:r>
            <a:r>
              <a:rPr kumimoji="1" lang="en-US" altLang="zh-CN" sz="2800" b="0" i="0" u="none" strike="noStrike" kern="1200" cap="none" spc="0" normalizeH="0" baseline="0" noProof="0" dirty="0">
                <a:ln>
                  <a:noFill/>
                </a:ln>
                <a:solidFill>
                  <a:prstClr val="black"/>
                </a:solidFill>
                <a:effectLst/>
                <a:highlight>
                  <a:srgbClr val="FFFF00"/>
                </a:highlight>
                <a:uLnTx/>
                <a:uFillTx/>
                <a:latin typeface="Palatino Linotype" panose="02040502050505030304" pitchFamily="18" charset="0"/>
                <a:ea typeface="等线" panose="02010600030101010101" pitchFamily="2" charset="-122"/>
                <a:cs typeface="+mn-cs"/>
              </a:rPr>
              <a:t>jointly</a:t>
            </a:r>
          </a:p>
          <a:p>
            <a:pPr marL="971550" lvl="1" indent="-514350">
              <a:buFont typeface="Wingdings" pitchFamily="2" charset="2"/>
              <a:buChar char="n"/>
              <a:defRPr/>
            </a:pPr>
            <a:r>
              <a:rPr kumimoji="1" lang="en-US" altLang="zh-CN" sz="2800" u="sng" dirty="0">
                <a:solidFill>
                  <a:prstClr val="black"/>
                </a:solidFill>
                <a:latin typeface="Palatino Linotype" panose="02040502050505030304" pitchFamily="18" charset="0"/>
                <a:ea typeface="等线" panose="02010600030101010101" pitchFamily="2" charset="-122"/>
              </a:rPr>
              <a:t>Challenges</a:t>
            </a:r>
          </a:p>
          <a:p>
            <a:pPr marL="1428750" lvl="2" indent="-514350">
              <a:buAutoNum type="arabicPeriod"/>
              <a:defRPr/>
            </a:pPr>
            <a:r>
              <a:rPr kumimoji="1" lang="en-US" altLang="zh-CN" sz="2800" dirty="0">
                <a:solidFill>
                  <a:prstClr val="black"/>
                </a:solidFill>
                <a:latin typeface="Palatino Linotype" panose="02040502050505030304" pitchFamily="18" charset="0"/>
                <a:ea typeface="等线" panose="02010600030101010101" pitchFamily="2" charset="-122"/>
              </a:rPr>
              <a:t>Different level of integration</a:t>
            </a:r>
          </a:p>
          <a:p>
            <a:pPr marL="1428750" lvl="2" indent="-514350">
              <a:buAutoNum type="arabicPeriod"/>
              <a:defRPr/>
            </a:pPr>
            <a:r>
              <a:rPr kumimoji="1" lang="en-US" altLang="zh-CN" sz="2800" dirty="0">
                <a:solidFill>
                  <a:prstClr val="black"/>
                </a:solidFill>
                <a:latin typeface="Palatino Linotype" panose="02040502050505030304" pitchFamily="18" charset="0"/>
                <a:ea typeface="等线" panose="02010600030101010101" pitchFamily="2" charset="-122"/>
              </a:rPr>
              <a:t>Different level of democracy</a:t>
            </a:r>
          </a:p>
          <a:p>
            <a:pPr marL="971550" lvl="1" indent="-514350">
              <a:buFont typeface="Wingdings" pitchFamily="2" charset="2"/>
              <a:buChar char="n"/>
              <a:defRPr/>
            </a:pPr>
            <a:r>
              <a:rPr kumimoji="1" lang="en-US" altLang="zh-CN" sz="2800" b="0" i="0" u="sng"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rPr>
              <a:t>Prospect</a:t>
            </a:r>
          </a:p>
          <a:p>
            <a:pPr marL="1428750" lvl="2" indent="-514350">
              <a:buFont typeface="+mj-lt"/>
              <a:buAutoNum type="arabicPeriod"/>
              <a:defRPr/>
            </a:pPr>
            <a:r>
              <a:rPr kumimoji="1" lang="en-US" altLang="zh-CN" sz="2800" b="0" i="0" u="none"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rPr>
              <a:t>Formats to explore </a:t>
            </a:r>
            <a:r>
              <a:rPr kumimoji="1" lang="en-US" altLang="zh-CN" sz="2800" dirty="0">
                <a:solidFill>
                  <a:prstClr val="black"/>
                </a:solidFill>
                <a:latin typeface="Palatino Linotype" panose="02040502050505030304" pitchFamily="18" charset="0"/>
                <a:ea typeface="等线" panose="02010600030101010101" pitchFamily="2" charset="-122"/>
              </a:rPr>
              <a:t>questions related to DRP</a:t>
            </a:r>
          </a:p>
          <a:p>
            <a:pPr marL="1428750" lvl="2" indent="-514350">
              <a:buFont typeface="+mj-lt"/>
              <a:buAutoNum type="arabicPeriod"/>
              <a:defRPr/>
            </a:pPr>
            <a:r>
              <a:rPr kumimoji="1" lang="en-US" altLang="zh-CN" sz="2800" b="0" i="0" u="none"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rPr>
              <a:t>“[A] shared destiny of DRP, one of mutual benefit and respect”</a:t>
            </a:r>
            <a:endParaRPr kumimoji="1"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endParaRPr kumimoji="1" lang="zh-CN" altLang="en-US" sz="1600" dirty="0"/>
          </a:p>
        </p:txBody>
      </p:sp>
    </p:spTree>
    <p:extLst>
      <p:ext uri="{BB962C8B-B14F-4D97-AF65-F5344CB8AC3E}">
        <p14:creationId xmlns:p14="http://schemas.microsoft.com/office/powerpoint/2010/main" val="130031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0A61B183-599F-21C5-F61C-75631DBD639A}"/>
              </a:ext>
            </a:extLst>
          </p:cNvPr>
          <p:cNvPicPr>
            <a:picLocks noChangeAspect="1"/>
          </p:cNvPicPr>
          <p:nvPr/>
        </p:nvPicPr>
        <p:blipFill>
          <a:blip r:embed="rId3"/>
          <a:stretch>
            <a:fillRect/>
          </a:stretch>
        </p:blipFill>
        <p:spPr>
          <a:xfrm>
            <a:off x="-468178" y="-360217"/>
            <a:ext cx="13128355" cy="8473034"/>
          </a:xfrm>
          <a:prstGeom prst="rect">
            <a:avLst/>
          </a:prstGeom>
        </p:spPr>
      </p:pic>
      <p:pic>
        <p:nvPicPr>
          <p:cNvPr id="12" name="图片 11">
            <a:extLst>
              <a:ext uri="{FF2B5EF4-FFF2-40B4-BE49-F238E27FC236}">
                <a16:creationId xmlns:a16="http://schemas.microsoft.com/office/drawing/2014/main" id="{7490E653-77E6-6972-820A-B279C0C9FE69}"/>
              </a:ext>
            </a:extLst>
          </p:cNvPr>
          <p:cNvPicPr>
            <a:picLocks noChangeAspect="1"/>
          </p:cNvPicPr>
          <p:nvPr/>
        </p:nvPicPr>
        <p:blipFill>
          <a:blip r:embed="rId4"/>
          <a:stretch>
            <a:fillRect/>
          </a:stretch>
        </p:blipFill>
        <p:spPr>
          <a:xfrm>
            <a:off x="4273396" y="3146914"/>
            <a:ext cx="1050150" cy="1050150"/>
          </a:xfrm>
          <a:prstGeom prst="rect">
            <a:avLst/>
          </a:prstGeom>
        </p:spPr>
      </p:pic>
      <p:pic>
        <p:nvPicPr>
          <p:cNvPr id="17" name="图片 16">
            <a:extLst>
              <a:ext uri="{FF2B5EF4-FFF2-40B4-BE49-F238E27FC236}">
                <a16:creationId xmlns:a16="http://schemas.microsoft.com/office/drawing/2014/main" id="{9A511D09-2F40-3CF8-8D32-497EC5DB6A6D}"/>
              </a:ext>
            </a:extLst>
          </p:cNvPr>
          <p:cNvPicPr>
            <a:picLocks noChangeAspect="1"/>
          </p:cNvPicPr>
          <p:nvPr/>
        </p:nvPicPr>
        <p:blipFill>
          <a:blip r:embed="rId5"/>
          <a:stretch>
            <a:fillRect/>
          </a:stretch>
        </p:blipFill>
        <p:spPr>
          <a:xfrm>
            <a:off x="1312819" y="549775"/>
            <a:ext cx="1050151" cy="1052469"/>
          </a:xfrm>
          <a:prstGeom prst="rect">
            <a:avLst/>
          </a:prstGeom>
        </p:spPr>
      </p:pic>
      <p:pic>
        <p:nvPicPr>
          <p:cNvPr id="19" name="图片 18">
            <a:extLst>
              <a:ext uri="{FF2B5EF4-FFF2-40B4-BE49-F238E27FC236}">
                <a16:creationId xmlns:a16="http://schemas.microsoft.com/office/drawing/2014/main" id="{7CA79242-1490-6A49-7736-6C221982B034}"/>
              </a:ext>
            </a:extLst>
          </p:cNvPr>
          <p:cNvPicPr>
            <a:picLocks noChangeAspect="1"/>
          </p:cNvPicPr>
          <p:nvPr/>
        </p:nvPicPr>
        <p:blipFill>
          <a:blip r:embed="rId6"/>
          <a:stretch>
            <a:fillRect/>
          </a:stretch>
        </p:blipFill>
        <p:spPr>
          <a:xfrm>
            <a:off x="9312953" y="1451624"/>
            <a:ext cx="1050150" cy="1050150"/>
          </a:xfrm>
          <a:prstGeom prst="rect">
            <a:avLst/>
          </a:prstGeom>
        </p:spPr>
      </p:pic>
      <p:pic>
        <p:nvPicPr>
          <p:cNvPr id="23" name="图片 22">
            <a:extLst>
              <a:ext uri="{FF2B5EF4-FFF2-40B4-BE49-F238E27FC236}">
                <a16:creationId xmlns:a16="http://schemas.microsoft.com/office/drawing/2014/main" id="{0CD3C151-DC4C-2517-37E7-DB6AE692191D}"/>
              </a:ext>
            </a:extLst>
          </p:cNvPr>
          <p:cNvPicPr>
            <a:picLocks noChangeAspect="1"/>
          </p:cNvPicPr>
          <p:nvPr/>
        </p:nvPicPr>
        <p:blipFill>
          <a:blip r:embed="rId7"/>
          <a:stretch>
            <a:fillRect/>
          </a:stretch>
        </p:blipFill>
        <p:spPr>
          <a:xfrm>
            <a:off x="3842058" y="1784090"/>
            <a:ext cx="1047994" cy="1050149"/>
          </a:xfrm>
          <a:prstGeom prst="rect">
            <a:avLst/>
          </a:prstGeom>
        </p:spPr>
      </p:pic>
      <p:pic>
        <p:nvPicPr>
          <p:cNvPr id="2" name="图片 1">
            <a:extLst>
              <a:ext uri="{FF2B5EF4-FFF2-40B4-BE49-F238E27FC236}">
                <a16:creationId xmlns:a16="http://schemas.microsoft.com/office/drawing/2014/main" id="{3F96370F-B650-D429-55B5-D6EFFEA92446}"/>
              </a:ext>
            </a:extLst>
          </p:cNvPr>
          <p:cNvPicPr>
            <a:picLocks noChangeAspect="1"/>
          </p:cNvPicPr>
          <p:nvPr/>
        </p:nvPicPr>
        <p:blipFill>
          <a:blip r:embed="rId8"/>
          <a:stretch>
            <a:fillRect/>
          </a:stretch>
        </p:blipFill>
        <p:spPr>
          <a:xfrm>
            <a:off x="5107642" y="1407160"/>
            <a:ext cx="1140390" cy="1146092"/>
          </a:xfrm>
          <a:prstGeom prst="rect">
            <a:avLst/>
          </a:prstGeom>
        </p:spPr>
      </p:pic>
    </p:spTree>
    <p:extLst>
      <p:ext uri="{BB962C8B-B14F-4D97-AF65-F5344CB8AC3E}">
        <p14:creationId xmlns:p14="http://schemas.microsoft.com/office/powerpoint/2010/main" val="200085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95655-313B-90D6-16C7-E3BF564A0620}"/>
              </a:ext>
            </a:extLst>
          </p:cNvPr>
          <p:cNvPicPr>
            <a:picLocks noChangeAspect="1"/>
          </p:cNvPicPr>
          <p:nvPr/>
        </p:nvPicPr>
        <p:blipFill>
          <a:blip r:embed="rId3"/>
          <a:stretch>
            <a:fillRect/>
          </a:stretch>
        </p:blipFill>
        <p:spPr>
          <a:xfrm>
            <a:off x="-468178" y="-8938967"/>
            <a:ext cx="13128355" cy="8473034"/>
          </a:xfrm>
          <a:prstGeom prst="rect">
            <a:avLst/>
          </a:prstGeom>
        </p:spPr>
      </p:pic>
      <p:pic>
        <p:nvPicPr>
          <p:cNvPr id="5" name="图片 4">
            <a:extLst>
              <a:ext uri="{FF2B5EF4-FFF2-40B4-BE49-F238E27FC236}">
                <a16:creationId xmlns:a16="http://schemas.microsoft.com/office/drawing/2014/main" id="{52DA8BCB-5210-3F82-98D2-1DAEF67D2DC2}"/>
              </a:ext>
            </a:extLst>
          </p:cNvPr>
          <p:cNvPicPr>
            <a:picLocks noChangeAspect="1"/>
          </p:cNvPicPr>
          <p:nvPr/>
        </p:nvPicPr>
        <p:blipFill>
          <a:blip r:embed="rId4"/>
          <a:stretch>
            <a:fillRect/>
          </a:stretch>
        </p:blipFill>
        <p:spPr>
          <a:xfrm>
            <a:off x="5050113" y="3014198"/>
            <a:ext cx="1050150" cy="1050150"/>
          </a:xfrm>
          <a:prstGeom prst="rect">
            <a:avLst/>
          </a:prstGeom>
        </p:spPr>
      </p:pic>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5"/>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6"/>
          <a:stretch>
            <a:fillRect/>
          </a:stretch>
        </p:blipFill>
        <p:spPr>
          <a:xfrm>
            <a:off x="9312953" y="-6950021"/>
            <a:ext cx="1050150" cy="1050150"/>
          </a:xfrm>
          <a:prstGeom prst="rect">
            <a:avLst/>
          </a:prstGeom>
        </p:spPr>
      </p:pic>
      <p:pic>
        <p:nvPicPr>
          <p:cNvPr id="8" name="图片 7">
            <a:extLst>
              <a:ext uri="{FF2B5EF4-FFF2-40B4-BE49-F238E27FC236}">
                <a16:creationId xmlns:a16="http://schemas.microsoft.com/office/drawing/2014/main" id="{BDA1BD70-97D5-C918-BF4A-D0364948CFBF}"/>
              </a:ext>
            </a:extLst>
          </p:cNvPr>
          <p:cNvPicPr>
            <a:picLocks noChangeAspect="1"/>
          </p:cNvPicPr>
          <p:nvPr/>
        </p:nvPicPr>
        <p:blipFill>
          <a:blip r:embed="rId7"/>
          <a:stretch>
            <a:fillRect/>
          </a:stretch>
        </p:blipFill>
        <p:spPr>
          <a:xfrm>
            <a:off x="8943628" y="4260515"/>
            <a:ext cx="1047994" cy="1050149"/>
          </a:xfrm>
          <a:prstGeom prst="rect">
            <a:avLst/>
          </a:prstGeom>
        </p:spPr>
      </p:pic>
      <p:sp>
        <p:nvSpPr>
          <p:cNvPr id="10" name="标题 1">
            <a:extLst>
              <a:ext uri="{FF2B5EF4-FFF2-40B4-BE49-F238E27FC236}">
                <a16:creationId xmlns:a16="http://schemas.microsoft.com/office/drawing/2014/main" id="{2F51237E-44E2-A7A9-DD0A-106BBCBA16AF}"/>
              </a:ext>
            </a:extLst>
          </p:cNvPr>
          <p:cNvSpPr txBox="1">
            <a:spLocks/>
          </p:cNvSpPr>
          <p:nvPr/>
        </p:nvSpPr>
        <p:spPr>
          <a:xfrm>
            <a:off x="1955380" y="334817"/>
            <a:ext cx="100530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37200"/>
            <a:r>
              <a:rPr kumimoji="1" lang="en-US" altLang="zh-CN" sz="2000" dirty="0" err="1">
                <a:latin typeface="Palatino Linotype" panose="02040502050505030304" pitchFamily="18" charset="0"/>
              </a:rPr>
              <a:t>Valockova</a:t>
            </a:r>
            <a:r>
              <a:rPr kumimoji="1" lang="en-US" altLang="zh-CN" sz="2000" dirty="0">
                <a:latin typeface="Palatino Linotype" panose="02040502050505030304" pitchFamily="18" charset="0"/>
              </a:rPr>
              <a:t>, </a:t>
            </a:r>
            <a:r>
              <a:rPr kumimoji="1" lang="en-US" altLang="zh-CN" sz="2000" dirty="0" err="1">
                <a:latin typeface="Palatino Linotype" panose="02040502050505030304" pitchFamily="18" charset="0"/>
              </a:rPr>
              <a:t>Barbora</a:t>
            </a:r>
            <a:r>
              <a:rPr kumimoji="1" lang="en-US" altLang="zh-CN" sz="2000" dirty="0">
                <a:latin typeface="Palatino Linotype" panose="02040502050505030304" pitchFamily="18" charset="0"/>
              </a:rPr>
              <a:t>. </a:t>
            </a:r>
            <a:r>
              <a:rPr kumimoji="1" lang="en-US" altLang="zh-CN" sz="2000" b="1" dirty="0">
                <a:solidFill>
                  <a:srgbClr val="FF0000"/>
                </a:solidFill>
                <a:latin typeface="Palatino Linotype" panose="02040502050505030304" pitchFamily="18" charset="0"/>
              </a:rPr>
              <a:t>“ASEAN’s Limited Centrality in Connectivity: Managing Infrastructure Competition between China and Japan.” </a:t>
            </a:r>
            <a:r>
              <a:rPr kumimoji="1" lang="en-US" altLang="zh-CN" sz="2000" dirty="0">
                <a:latin typeface="Palatino Linotype" panose="02040502050505030304" pitchFamily="18" charset="0"/>
              </a:rPr>
              <a:t>Asia Policy, vol. 16, no. 1, 2021, pp. 129-153.</a:t>
            </a:r>
            <a:endParaRPr kumimoji="1" lang="zh-CN" altLang="en-US" sz="2000" dirty="0">
              <a:latin typeface="Palatino Linotype" panose="02040502050505030304" pitchFamily="18" charset="0"/>
            </a:endParaRPr>
          </a:p>
        </p:txBody>
      </p:sp>
      <p:sp>
        <p:nvSpPr>
          <p:cNvPr id="11" name="文本框 10">
            <a:extLst>
              <a:ext uri="{FF2B5EF4-FFF2-40B4-BE49-F238E27FC236}">
                <a16:creationId xmlns:a16="http://schemas.microsoft.com/office/drawing/2014/main" id="{7781B166-C10B-C19C-91C7-EA0E7F3C7482}"/>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A2</a:t>
            </a:r>
            <a:endParaRPr kumimoji="1" lang="zh-CN" altLang="en-US" sz="6600" dirty="0">
              <a:latin typeface="Palatino Linotype" panose="02040502050505030304" pitchFamily="18" charset="0"/>
            </a:endParaRPr>
          </a:p>
        </p:txBody>
      </p:sp>
      <p:pic>
        <p:nvPicPr>
          <p:cNvPr id="17" name="图片 16">
            <a:extLst>
              <a:ext uri="{FF2B5EF4-FFF2-40B4-BE49-F238E27FC236}">
                <a16:creationId xmlns:a16="http://schemas.microsoft.com/office/drawing/2014/main" id="{997ED470-B2B9-9378-4281-16468B2A526D}"/>
              </a:ext>
            </a:extLst>
          </p:cNvPr>
          <p:cNvPicPr>
            <a:picLocks noChangeAspect="1"/>
          </p:cNvPicPr>
          <p:nvPr/>
        </p:nvPicPr>
        <p:blipFill>
          <a:blip r:embed="rId8"/>
          <a:stretch>
            <a:fillRect/>
          </a:stretch>
        </p:blipFill>
        <p:spPr>
          <a:xfrm>
            <a:off x="8924967" y="2286843"/>
            <a:ext cx="1140390" cy="1146092"/>
          </a:xfrm>
          <a:prstGeom prst="rect">
            <a:avLst/>
          </a:prstGeom>
        </p:spPr>
      </p:pic>
      <p:sp>
        <p:nvSpPr>
          <p:cNvPr id="19" name="文本框 18">
            <a:extLst>
              <a:ext uri="{FF2B5EF4-FFF2-40B4-BE49-F238E27FC236}">
                <a16:creationId xmlns:a16="http://schemas.microsoft.com/office/drawing/2014/main" id="{36CFA5BD-204B-C71D-8D76-27096DA08ED8}"/>
              </a:ext>
            </a:extLst>
          </p:cNvPr>
          <p:cNvSpPr txBox="1"/>
          <p:nvPr/>
        </p:nvSpPr>
        <p:spPr>
          <a:xfrm>
            <a:off x="7137101" y="2638823"/>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1</a:t>
            </a:r>
            <a:endParaRPr kumimoji="1" lang="zh-CN" altLang="en-US" sz="2800"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28A2EDE7-5F77-E84D-6E9D-26B1CA10AE99}"/>
              </a:ext>
            </a:extLst>
          </p:cNvPr>
          <p:cNvSpPr txBox="1"/>
          <p:nvPr/>
        </p:nvSpPr>
        <p:spPr>
          <a:xfrm>
            <a:off x="7154354" y="4478888"/>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2</a:t>
            </a:r>
            <a:endParaRPr kumimoji="1" lang="zh-CN" altLang="en-US" sz="2800" dirty="0">
              <a:latin typeface="Iowan Old Style Roman" panose="02040602040506020204" pitchFamily="18" charset="0"/>
            </a:endParaRPr>
          </a:p>
        </p:txBody>
      </p:sp>
      <p:sp>
        <p:nvSpPr>
          <p:cNvPr id="22" name="矩形 21">
            <a:extLst>
              <a:ext uri="{FF2B5EF4-FFF2-40B4-BE49-F238E27FC236}">
                <a16:creationId xmlns:a16="http://schemas.microsoft.com/office/drawing/2014/main" id="{5DB4DFD1-F1D1-624E-F420-7809E81C772E}"/>
              </a:ext>
            </a:extLst>
          </p:cNvPr>
          <p:cNvSpPr/>
          <p:nvPr/>
        </p:nvSpPr>
        <p:spPr>
          <a:xfrm>
            <a:off x="506201" y="1660379"/>
            <a:ext cx="4621198" cy="594761"/>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2000" dirty="0">
                <a:latin typeface="Iowan Old Style Roman" panose="02040602040506020204" pitchFamily="18" charset="0"/>
              </a:rPr>
              <a:t>Some argue for a infrastructure forum</a:t>
            </a:r>
            <a:endParaRPr kumimoji="1" lang="zh-CN" altLang="en-US" sz="2000" dirty="0">
              <a:latin typeface="Iowan Old Style Roman" panose="02040602040506020204" pitchFamily="18" charset="0"/>
            </a:endParaRPr>
          </a:p>
        </p:txBody>
      </p:sp>
      <p:sp>
        <p:nvSpPr>
          <p:cNvPr id="24" name="上下箭头 23">
            <a:extLst>
              <a:ext uri="{FF2B5EF4-FFF2-40B4-BE49-F238E27FC236}">
                <a16:creationId xmlns:a16="http://schemas.microsoft.com/office/drawing/2014/main" id="{4B021642-DE80-1E8C-689E-907BAB9D06B3}"/>
              </a:ext>
            </a:extLst>
          </p:cNvPr>
          <p:cNvSpPr/>
          <p:nvPr/>
        </p:nvSpPr>
        <p:spPr>
          <a:xfrm>
            <a:off x="9189496" y="3301422"/>
            <a:ext cx="544576" cy="1061693"/>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r>
              <a:rPr kumimoji="1" lang="en-US" altLang="zh-CN" sz="1050" dirty="0"/>
              <a:t>competition</a:t>
            </a:r>
            <a:endParaRPr kumimoji="1" lang="zh-CN" altLang="en-US" sz="1050" dirty="0"/>
          </a:p>
        </p:txBody>
      </p:sp>
      <p:sp>
        <p:nvSpPr>
          <p:cNvPr id="40" name="文本框 39">
            <a:extLst>
              <a:ext uri="{FF2B5EF4-FFF2-40B4-BE49-F238E27FC236}">
                <a16:creationId xmlns:a16="http://schemas.microsoft.com/office/drawing/2014/main" id="{84AD1CA7-50E3-B580-B195-BA6FE8569E50}"/>
              </a:ext>
            </a:extLst>
          </p:cNvPr>
          <p:cNvSpPr txBox="1"/>
          <p:nvPr/>
        </p:nvSpPr>
        <p:spPr>
          <a:xfrm>
            <a:off x="9951068" y="2638823"/>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EPQI</a:t>
            </a:r>
            <a:endParaRPr kumimoji="1" lang="zh-CN" altLang="en-US" sz="2400" dirty="0">
              <a:latin typeface="Iowan Old Style Roman" panose="02040602040506020204" pitchFamily="18" charset="0"/>
            </a:endParaRPr>
          </a:p>
        </p:txBody>
      </p:sp>
      <p:sp>
        <p:nvSpPr>
          <p:cNvPr id="41" name="文本框 40">
            <a:extLst>
              <a:ext uri="{FF2B5EF4-FFF2-40B4-BE49-F238E27FC236}">
                <a16:creationId xmlns:a16="http://schemas.microsoft.com/office/drawing/2014/main" id="{DA02E423-A80A-D2CA-5630-D1D6FD1497C1}"/>
              </a:ext>
            </a:extLst>
          </p:cNvPr>
          <p:cNvSpPr txBox="1"/>
          <p:nvPr/>
        </p:nvSpPr>
        <p:spPr>
          <a:xfrm>
            <a:off x="9975579" y="4587165"/>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BRI</a:t>
            </a:r>
            <a:endParaRPr kumimoji="1" lang="zh-CN" altLang="en-US" sz="2400" dirty="0">
              <a:latin typeface="Iowan Old Style Roman" panose="02040602040506020204" pitchFamily="18" charset="0"/>
            </a:endParaRPr>
          </a:p>
        </p:txBody>
      </p:sp>
    </p:spTree>
    <p:extLst>
      <p:ext uri="{BB962C8B-B14F-4D97-AF65-F5344CB8AC3E}">
        <p14:creationId xmlns:p14="http://schemas.microsoft.com/office/powerpoint/2010/main" val="20153370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95655-313B-90D6-16C7-E3BF564A0620}"/>
              </a:ext>
            </a:extLst>
          </p:cNvPr>
          <p:cNvPicPr>
            <a:picLocks noChangeAspect="1"/>
          </p:cNvPicPr>
          <p:nvPr/>
        </p:nvPicPr>
        <p:blipFill>
          <a:blip r:embed="rId3"/>
          <a:stretch>
            <a:fillRect/>
          </a:stretch>
        </p:blipFill>
        <p:spPr>
          <a:xfrm>
            <a:off x="-468178" y="-8938967"/>
            <a:ext cx="13128355" cy="8473034"/>
          </a:xfrm>
          <a:prstGeom prst="rect">
            <a:avLst/>
          </a:prstGeom>
        </p:spPr>
      </p:pic>
      <p:pic>
        <p:nvPicPr>
          <p:cNvPr id="5" name="图片 4">
            <a:extLst>
              <a:ext uri="{FF2B5EF4-FFF2-40B4-BE49-F238E27FC236}">
                <a16:creationId xmlns:a16="http://schemas.microsoft.com/office/drawing/2014/main" id="{52DA8BCB-5210-3F82-98D2-1DAEF67D2DC2}"/>
              </a:ext>
            </a:extLst>
          </p:cNvPr>
          <p:cNvPicPr>
            <a:picLocks noChangeAspect="1"/>
          </p:cNvPicPr>
          <p:nvPr/>
        </p:nvPicPr>
        <p:blipFill>
          <a:blip r:embed="rId4"/>
          <a:stretch>
            <a:fillRect/>
          </a:stretch>
        </p:blipFill>
        <p:spPr>
          <a:xfrm>
            <a:off x="5050113" y="3014198"/>
            <a:ext cx="1050150" cy="1050150"/>
          </a:xfrm>
          <a:prstGeom prst="rect">
            <a:avLst/>
          </a:prstGeom>
        </p:spPr>
      </p:pic>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5"/>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6"/>
          <a:stretch>
            <a:fillRect/>
          </a:stretch>
        </p:blipFill>
        <p:spPr>
          <a:xfrm>
            <a:off x="9312953" y="-6950021"/>
            <a:ext cx="1050150" cy="1050150"/>
          </a:xfrm>
          <a:prstGeom prst="rect">
            <a:avLst/>
          </a:prstGeom>
        </p:spPr>
      </p:pic>
      <p:pic>
        <p:nvPicPr>
          <p:cNvPr id="8" name="图片 7">
            <a:extLst>
              <a:ext uri="{FF2B5EF4-FFF2-40B4-BE49-F238E27FC236}">
                <a16:creationId xmlns:a16="http://schemas.microsoft.com/office/drawing/2014/main" id="{BDA1BD70-97D5-C918-BF4A-D0364948CFBF}"/>
              </a:ext>
            </a:extLst>
          </p:cNvPr>
          <p:cNvPicPr>
            <a:picLocks noChangeAspect="1"/>
          </p:cNvPicPr>
          <p:nvPr/>
        </p:nvPicPr>
        <p:blipFill>
          <a:blip r:embed="rId7"/>
          <a:stretch>
            <a:fillRect/>
          </a:stretch>
        </p:blipFill>
        <p:spPr>
          <a:xfrm>
            <a:off x="8943628" y="4260515"/>
            <a:ext cx="1047994" cy="1050149"/>
          </a:xfrm>
          <a:prstGeom prst="rect">
            <a:avLst/>
          </a:prstGeom>
        </p:spPr>
      </p:pic>
      <p:sp>
        <p:nvSpPr>
          <p:cNvPr id="10" name="标题 1">
            <a:extLst>
              <a:ext uri="{FF2B5EF4-FFF2-40B4-BE49-F238E27FC236}">
                <a16:creationId xmlns:a16="http://schemas.microsoft.com/office/drawing/2014/main" id="{2F51237E-44E2-A7A9-DD0A-106BBCBA16AF}"/>
              </a:ext>
            </a:extLst>
          </p:cNvPr>
          <p:cNvSpPr txBox="1">
            <a:spLocks/>
          </p:cNvSpPr>
          <p:nvPr/>
        </p:nvSpPr>
        <p:spPr>
          <a:xfrm>
            <a:off x="1955380" y="334817"/>
            <a:ext cx="100530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37200"/>
            <a:r>
              <a:rPr kumimoji="1" lang="en-US" altLang="zh-CN" sz="2000" dirty="0" err="1">
                <a:latin typeface="Palatino Linotype" panose="02040502050505030304" pitchFamily="18" charset="0"/>
              </a:rPr>
              <a:t>Valockova</a:t>
            </a:r>
            <a:r>
              <a:rPr kumimoji="1" lang="en-US" altLang="zh-CN" sz="2000" dirty="0">
                <a:latin typeface="Palatino Linotype" panose="02040502050505030304" pitchFamily="18" charset="0"/>
              </a:rPr>
              <a:t>, </a:t>
            </a:r>
            <a:r>
              <a:rPr kumimoji="1" lang="en-US" altLang="zh-CN" sz="2000" dirty="0" err="1">
                <a:latin typeface="Palatino Linotype" panose="02040502050505030304" pitchFamily="18" charset="0"/>
              </a:rPr>
              <a:t>Barbora</a:t>
            </a:r>
            <a:r>
              <a:rPr kumimoji="1" lang="en-US" altLang="zh-CN" sz="2000" dirty="0">
                <a:latin typeface="Palatino Linotype" panose="02040502050505030304" pitchFamily="18" charset="0"/>
              </a:rPr>
              <a:t>. </a:t>
            </a:r>
            <a:r>
              <a:rPr kumimoji="1" lang="en-US" altLang="zh-CN" sz="2000" b="1" dirty="0">
                <a:solidFill>
                  <a:srgbClr val="FF0000"/>
                </a:solidFill>
                <a:latin typeface="Palatino Linotype" panose="02040502050505030304" pitchFamily="18" charset="0"/>
              </a:rPr>
              <a:t>“ASEAN’s Limited Centrality in Connectivity: Managing Infrastructure Competition between China and Japan.” </a:t>
            </a:r>
            <a:r>
              <a:rPr kumimoji="1" lang="en-US" altLang="zh-CN" sz="2000" dirty="0">
                <a:latin typeface="Palatino Linotype" panose="02040502050505030304" pitchFamily="18" charset="0"/>
              </a:rPr>
              <a:t>Asia Policy, vol. 16, no. 1, 2021, pp. 129-153.</a:t>
            </a:r>
            <a:endParaRPr kumimoji="1" lang="zh-CN" altLang="en-US" sz="2000" dirty="0">
              <a:latin typeface="Palatino Linotype" panose="02040502050505030304" pitchFamily="18" charset="0"/>
            </a:endParaRPr>
          </a:p>
        </p:txBody>
      </p:sp>
      <p:sp>
        <p:nvSpPr>
          <p:cNvPr id="11" name="文本框 10">
            <a:extLst>
              <a:ext uri="{FF2B5EF4-FFF2-40B4-BE49-F238E27FC236}">
                <a16:creationId xmlns:a16="http://schemas.microsoft.com/office/drawing/2014/main" id="{7781B166-C10B-C19C-91C7-EA0E7F3C7482}"/>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A2</a:t>
            </a:r>
            <a:endParaRPr kumimoji="1" lang="zh-CN" altLang="en-US" sz="6600" dirty="0">
              <a:latin typeface="Palatino Linotype" panose="02040502050505030304" pitchFamily="18" charset="0"/>
            </a:endParaRPr>
          </a:p>
        </p:txBody>
      </p:sp>
      <p:pic>
        <p:nvPicPr>
          <p:cNvPr id="17" name="图片 16">
            <a:extLst>
              <a:ext uri="{FF2B5EF4-FFF2-40B4-BE49-F238E27FC236}">
                <a16:creationId xmlns:a16="http://schemas.microsoft.com/office/drawing/2014/main" id="{997ED470-B2B9-9378-4281-16468B2A526D}"/>
              </a:ext>
            </a:extLst>
          </p:cNvPr>
          <p:cNvPicPr>
            <a:picLocks noChangeAspect="1"/>
          </p:cNvPicPr>
          <p:nvPr/>
        </p:nvPicPr>
        <p:blipFill>
          <a:blip r:embed="rId8"/>
          <a:stretch>
            <a:fillRect/>
          </a:stretch>
        </p:blipFill>
        <p:spPr>
          <a:xfrm>
            <a:off x="8924967" y="2286843"/>
            <a:ext cx="1140390" cy="1146092"/>
          </a:xfrm>
          <a:prstGeom prst="rect">
            <a:avLst/>
          </a:prstGeom>
        </p:spPr>
      </p:pic>
      <p:sp>
        <p:nvSpPr>
          <p:cNvPr id="18" name="文本框 17">
            <a:extLst>
              <a:ext uri="{FF2B5EF4-FFF2-40B4-BE49-F238E27FC236}">
                <a16:creationId xmlns:a16="http://schemas.microsoft.com/office/drawing/2014/main" id="{D0698872-5DB1-A9AC-9617-E4D763D1CF18}"/>
              </a:ext>
            </a:extLst>
          </p:cNvPr>
          <p:cNvSpPr txBox="1"/>
          <p:nvPr/>
        </p:nvSpPr>
        <p:spPr>
          <a:xfrm>
            <a:off x="4547959" y="5636162"/>
            <a:ext cx="2349114"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Scope setter</a:t>
            </a:r>
            <a:endParaRPr kumimoji="1" lang="zh-CN" altLang="en-US" sz="2800" dirty="0">
              <a:latin typeface="Iowan Old Style Roman" panose="02040602040506020204" pitchFamily="18" charset="0"/>
            </a:endParaRPr>
          </a:p>
        </p:txBody>
      </p:sp>
      <p:sp>
        <p:nvSpPr>
          <p:cNvPr id="19" name="文本框 18">
            <a:extLst>
              <a:ext uri="{FF2B5EF4-FFF2-40B4-BE49-F238E27FC236}">
                <a16:creationId xmlns:a16="http://schemas.microsoft.com/office/drawing/2014/main" id="{36CFA5BD-204B-C71D-8D76-27096DA08ED8}"/>
              </a:ext>
            </a:extLst>
          </p:cNvPr>
          <p:cNvSpPr txBox="1"/>
          <p:nvPr/>
        </p:nvSpPr>
        <p:spPr>
          <a:xfrm>
            <a:off x="7137101" y="2638823"/>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1</a:t>
            </a:r>
            <a:endParaRPr kumimoji="1" lang="zh-CN" altLang="en-US" sz="2800"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28A2EDE7-5F77-E84D-6E9D-26B1CA10AE99}"/>
              </a:ext>
            </a:extLst>
          </p:cNvPr>
          <p:cNvSpPr txBox="1"/>
          <p:nvPr/>
        </p:nvSpPr>
        <p:spPr>
          <a:xfrm>
            <a:off x="7154354" y="4478888"/>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2</a:t>
            </a:r>
            <a:endParaRPr kumimoji="1" lang="zh-CN" altLang="en-US" sz="2800" dirty="0">
              <a:latin typeface="Iowan Old Style Roman" panose="02040602040506020204" pitchFamily="18" charset="0"/>
            </a:endParaRPr>
          </a:p>
        </p:txBody>
      </p:sp>
      <p:sp>
        <p:nvSpPr>
          <p:cNvPr id="21" name="圆角矩形 20">
            <a:extLst>
              <a:ext uri="{FF2B5EF4-FFF2-40B4-BE49-F238E27FC236}">
                <a16:creationId xmlns:a16="http://schemas.microsoft.com/office/drawing/2014/main" id="{E12F586D-B4A0-FC69-12FF-DA8635D38AE5}"/>
              </a:ext>
            </a:extLst>
          </p:cNvPr>
          <p:cNvSpPr/>
          <p:nvPr/>
        </p:nvSpPr>
        <p:spPr>
          <a:xfrm>
            <a:off x="4307055" y="4327745"/>
            <a:ext cx="2484292" cy="105014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2000" b="1" dirty="0">
                <a:solidFill>
                  <a:srgbClr val="FFC000"/>
                </a:solidFill>
                <a:latin typeface="Iowan Old Style Roman" panose="02040602040506020204" pitchFamily="18" charset="0"/>
              </a:rPr>
              <a:t>limited</a:t>
            </a:r>
            <a:r>
              <a:rPr kumimoji="1" lang="en-US" altLang="zh-CN" sz="2000" dirty="0">
                <a:latin typeface="Iowan Old Style Roman" panose="02040602040506020204" pitchFamily="18" charset="0"/>
              </a:rPr>
              <a:t> centrality in connectivity</a:t>
            </a:r>
            <a:endParaRPr kumimoji="1" lang="zh-CN" altLang="en-US" sz="2000" dirty="0">
              <a:latin typeface="Iowan Old Style Roman" panose="02040602040506020204" pitchFamily="18" charset="0"/>
            </a:endParaRPr>
          </a:p>
        </p:txBody>
      </p:sp>
      <p:sp>
        <p:nvSpPr>
          <p:cNvPr id="22" name="矩形 21">
            <a:extLst>
              <a:ext uri="{FF2B5EF4-FFF2-40B4-BE49-F238E27FC236}">
                <a16:creationId xmlns:a16="http://schemas.microsoft.com/office/drawing/2014/main" id="{5DB4DFD1-F1D1-624E-F420-7809E81C772E}"/>
              </a:ext>
            </a:extLst>
          </p:cNvPr>
          <p:cNvSpPr/>
          <p:nvPr/>
        </p:nvSpPr>
        <p:spPr>
          <a:xfrm>
            <a:off x="506201" y="1660379"/>
            <a:ext cx="4621198" cy="594761"/>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2000" dirty="0">
                <a:latin typeface="Iowan Old Style Roman" panose="02040602040506020204" pitchFamily="18" charset="0"/>
              </a:rPr>
              <a:t>Some argue for a infrastructure forum</a:t>
            </a:r>
            <a:endParaRPr kumimoji="1" lang="zh-CN" altLang="en-US" sz="2000" dirty="0">
              <a:latin typeface="Iowan Old Style Roman" panose="02040602040506020204" pitchFamily="18" charset="0"/>
            </a:endParaRPr>
          </a:p>
        </p:txBody>
      </p:sp>
      <p:sp>
        <p:nvSpPr>
          <p:cNvPr id="24" name="上下箭头 23">
            <a:extLst>
              <a:ext uri="{FF2B5EF4-FFF2-40B4-BE49-F238E27FC236}">
                <a16:creationId xmlns:a16="http://schemas.microsoft.com/office/drawing/2014/main" id="{4B021642-DE80-1E8C-689E-907BAB9D06B3}"/>
              </a:ext>
            </a:extLst>
          </p:cNvPr>
          <p:cNvSpPr/>
          <p:nvPr/>
        </p:nvSpPr>
        <p:spPr>
          <a:xfrm>
            <a:off x="9189496" y="3301422"/>
            <a:ext cx="544576" cy="1061693"/>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r>
              <a:rPr kumimoji="1" lang="en-US" altLang="zh-CN" sz="1050" dirty="0"/>
              <a:t>competition</a:t>
            </a:r>
            <a:endParaRPr kumimoji="1" lang="zh-CN" altLang="en-US" sz="1050" dirty="0"/>
          </a:p>
        </p:txBody>
      </p:sp>
      <p:sp>
        <p:nvSpPr>
          <p:cNvPr id="38" name="矩形 37">
            <a:extLst>
              <a:ext uri="{FF2B5EF4-FFF2-40B4-BE49-F238E27FC236}">
                <a16:creationId xmlns:a16="http://schemas.microsoft.com/office/drawing/2014/main" id="{D135802A-B2DF-DA59-329C-BF2E41DB4197}"/>
              </a:ext>
            </a:extLst>
          </p:cNvPr>
          <p:cNvSpPr/>
          <p:nvPr/>
        </p:nvSpPr>
        <p:spPr>
          <a:xfrm rot="18439680">
            <a:off x="4069342" y="1324849"/>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77A3E17A-B49C-08E0-6C2C-FADDFBD2786A}"/>
              </a:ext>
            </a:extLst>
          </p:cNvPr>
          <p:cNvSpPr/>
          <p:nvPr/>
        </p:nvSpPr>
        <p:spPr>
          <a:xfrm rot="2641207">
            <a:off x="4144491" y="1361485"/>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84AD1CA7-50E3-B580-B195-BA6FE8569E50}"/>
              </a:ext>
            </a:extLst>
          </p:cNvPr>
          <p:cNvSpPr txBox="1"/>
          <p:nvPr/>
        </p:nvSpPr>
        <p:spPr>
          <a:xfrm>
            <a:off x="9951068" y="2638823"/>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EPQI</a:t>
            </a:r>
            <a:endParaRPr kumimoji="1" lang="zh-CN" altLang="en-US" sz="2400" dirty="0">
              <a:latin typeface="Iowan Old Style Roman" panose="02040602040506020204" pitchFamily="18" charset="0"/>
            </a:endParaRPr>
          </a:p>
        </p:txBody>
      </p:sp>
      <p:sp>
        <p:nvSpPr>
          <p:cNvPr id="41" name="文本框 40">
            <a:extLst>
              <a:ext uri="{FF2B5EF4-FFF2-40B4-BE49-F238E27FC236}">
                <a16:creationId xmlns:a16="http://schemas.microsoft.com/office/drawing/2014/main" id="{DA02E423-A80A-D2CA-5630-D1D6FD1497C1}"/>
              </a:ext>
            </a:extLst>
          </p:cNvPr>
          <p:cNvSpPr txBox="1"/>
          <p:nvPr/>
        </p:nvSpPr>
        <p:spPr>
          <a:xfrm>
            <a:off x="9975579" y="4587165"/>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BRI</a:t>
            </a:r>
            <a:endParaRPr kumimoji="1" lang="zh-CN" altLang="en-US" sz="2400" dirty="0">
              <a:latin typeface="Iowan Old Style Roman" panose="02040602040506020204" pitchFamily="18" charset="0"/>
            </a:endParaRPr>
          </a:p>
        </p:txBody>
      </p:sp>
      <p:sp>
        <p:nvSpPr>
          <p:cNvPr id="58" name="文本框 57">
            <a:extLst>
              <a:ext uri="{FF2B5EF4-FFF2-40B4-BE49-F238E27FC236}">
                <a16:creationId xmlns:a16="http://schemas.microsoft.com/office/drawing/2014/main" id="{4CAB1164-67C5-D860-EC8C-E4E85255EDF0}"/>
              </a:ext>
            </a:extLst>
          </p:cNvPr>
          <p:cNvSpPr txBox="1"/>
          <p:nvPr/>
        </p:nvSpPr>
        <p:spPr>
          <a:xfrm rot="5400000">
            <a:off x="5453321" y="5367872"/>
            <a:ext cx="538391"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a:t>
            </a:r>
            <a:endParaRPr kumimoji="1" lang="zh-CN" altLang="en-US" sz="2800" dirty="0">
              <a:latin typeface="Iowan Old Style Roman" panose="02040602040506020204" pitchFamily="18" charset="0"/>
            </a:endParaRPr>
          </a:p>
        </p:txBody>
      </p:sp>
      <p:sp>
        <p:nvSpPr>
          <p:cNvPr id="2" name="文本框 1">
            <a:extLst>
              <a:ext uri="{FF2B5EF4-FFF2-40B4-BE49-F238E27FC236}">
                <a16:creationId xmlns:a16="http://schemas.microsoft.com/office/drawing/2014/main" id="{09D83B9C-A14B-F857-87A6-6A339FC42CA9}"/>
              </a:ext>
            </a:extLst>
          </p:cNvPr>
          <p:cNvSpPr txBox="1"/>
          <p:nvPr/>
        </p:nvSpPr>
        <p:spPr>
          <a:xfrm>
            <a:off x="2371656" y="6356617"/>
            <a:ext cx="7224941"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Leader, Convener, Convenience, Necessity</a:t>
            </a:r>
            <a:endParaRPr kumimoji="1" lang="zh-CN" altLang="en-US" sz="28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C2489B7A-4F4D-F8FF-F42B-DDC92BD49F1C}"/>
              </a:ext>
            </a:extLst>
          </p:cNvPr>
          <p:cNvSpPr txBox="1"/>
          <p:nvPr/>
        </p:nvSpPr>
        <p:spPr>
          <a:xfrm rot="5400000">
            <a:off x="5453321" y="6091773"/>
            <a:ext cx="538391"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a:t>
            </a:r>
            <a:endParaRPr kumimoji="1" lang="zh-CN" altLang="en-US" sz="2800" dirty="0">
              <a:latin typeface="Iowan Old Style Roman" panose="02040602040506020204" pitchFamily="18" charset="0"/>
            </a:endParaRPr>
          </a:p>
        </p:txBody>
      </p:sp>
    </p:spTree>
    <p:extLst>
      <p:ext uri="{BB962C8B-B14F-4D97-AF65-F5344CB8AC3E}">
        <p14:creationId xmlns:p14="http://schemas.microsoft.com/office/powerpoint/2010/main" val="405256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a:extLst>
              <a:ext uri="{FF2B5EF4-FFF2-40B4-BE49-F238E27FC236}">
                <a16:creationId xmlns:a16="http://schemas.microsoft.com/office/drawing/2014/main" id="{365E9C29-983E-A00A-FA04-D25B1302DB89}"/>
              </a:ext>
            </a:extLst>
          </p:cNvPr>
          <p:cNvSpPr/>
          <p:nvPr/>
        </p:nvSpPr>
        <p:spPr>
          <a:xfrm>
            <a:off x="1175655" y="2638823"/>
            <a:ext cx="5834742" cy="3780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B8695655-313B-90D6-16C7-E3BF564A0620}"/>
              </a:ext>
            </a:extLst>
          </p:cNvPr>
          <p:cNvPicPr>
            <a:picLocks noChangeAspect="1"/>
          </p:cNvPicPr>
          <p:nvPr/>
        </p:nvPicPr>
        <p:blipFill>
          <a:blip r:embed="rId3"/>
          <a:stretch>
            <a:fillRect/>
          </a:stretch>
        </p:blipFill>
        <p:spPr>
          <a:xfrm>
            <a:off x="-468178" y="-8938967"/>
            <a:ext cx="13128355" cy="8473034"/>
          </a:xfrm>
          <a:prstGeom prst="rect">
            <a:avLst/>
          </a:prstGeom>
        </p:spPr>
      </p:pic>
      <p:pic>
        <p:nvPicPr>
          <p:cNvPr id="5" name="图片 4">
            <a:extLst>
              <a:ext uri="{FF2B5EF4-FFF2-40B4-BE49-F238E27FC236}">
                <a16:creationId xmlns:a16="http://schemas.microsoft.com/office/drawing/2014/main" id="{52DA8BCB-5210-3F82-98D2-1DAEF67D2DC2}"/>
              </a:ext>
            </a:extLst>
          </p:cNvPr>
          <p:cNvPicPr>
            <a:picLocks noChangeAspect="1"/>
          </p:cNvPicPr>
          <p:nvPr/>
        </p:nvPicPr>
        <p:blipFill>
          <a:blip r:embed="rId4"/>
          <a:stretch>
            <a:fillRect/>
          </a:stretch>
        </p:blipFill>
        <p:spPr>
          <a:xfrm>
            <a:off x="5050113" y="3014198"/>
            <a:ext cx="1050150" cy="1050150"/>
          </a:xfrm>
          <a:prstGeom prst="rect">
            <a:avLst/>
          </a:prstGeom>
        </p:spPr>
      </p:pic>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5"/>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6"/>
          <a:stretch>
            <a:fillRect/>
          </a:stretch>
        </p:blipFill>
        <p:spPr>
          <a:xfrm>
            <a:off x="9312953" y="-6950021"/>
            <a:ext cx="1050150" cy="1050150"/>
          </a:xfrm>
          <a:prstGeom prst="rect">
            <a:avLst/>
          </a:prstGeom>
        </p:spPr>
      </p:pic>
      <p:pic>
        <p:nvPicPr>
          <p:cNvPr id="8" name="图片 7">
            <a:extLst>
              <a:ext uri="{FF2B5EF4-FFF2-40B4-BE49-F238E27FC236}">
                <a16:creationId xmlns:a16="http://schemas.microsoft.com/office/drawing/2014/main" id="{BDA1BD70-97D5-C918-BF4A-D0364948CFBF}"/>
              </a:ext>
            </a:extLst>
          </p:cNvPr>
          <p:cNvPicPr>
            <a:picLocks noChangeAspect="1"/>
          </p:cNvPicPr>
          <p:nvPr/>
        </p:nvPicPr>
        <p:blipFill>
          <a:blip r:embed="rId7"/>
          <a:stretch>
            <a:fillRect/>
          </a:stretch>
        </p:blipFill>
        <p:spPr>
          <a:xfrm>
            <a:off x="8943628" y="4260515"/>
            <a:ext cx="1047994" cy="1050149"/>
          </a:xfrm>
          <a:prstGeom prst="rect">
            <a:avLst/>
          </a:prstGeom>
        </p:spPr>
      </p:pic>
      <p:sp>
        <p:nvSpPr>
          <p:cNvPr id="10" name="标题 1">
            <a:extLst>
              <a:ext uri="{FF2B5EF4-FFF2-40B4-BE49-F238E27FC236}">
                <a16:creationId xmlns:a16="http://schemas.microsoft.com/office/drawing/2014/main" id="{2F51237E-44E2-A7A9-DD0A-106BBCBA16AF}"/>
              </a:ext>
            </a:extLst>
          </p:cNvPr>
          <p:cNvSpPr txBox="1">
            <a:spLocks/>
          </p:cNvSpPr>
          <p:nvPr/>
        </p:nvSpPr>
        <p:spPr>
          <a:xfrm>
            <a:off x="1955380" y="334817"/>
            <a:ext cx="100530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37200"/>
            <a:r>
              <a:rPr kumimoji="1" lang="en-US" altLang="zh-CN" sz="2000" dirty="0" err="1">
                <a:latin typeface="Palatino Linotype" panose="02040502050505030304" pitchFamily="18" charset="0"/>
              </a:rPr>
              <a:t>Valockova</a:t>
            </a:r>
            <a:r>
              <a:rPr kumimoji="1" lang="en-US" altLang="zh-CN" sz="2000" dirty="0">
                <a:latin typeface="Palatino Linotype" panose="02040502050505030304" pitchFamily="18" charset="0"/>
              </a:rPr>
              <a:t>, </a:t>
            </a:r>
            <a:r>
              <a:rPr kumimoji="1" lang="en-US" altLang="zh-CN" sz="2000" dirty="0" err="1">
                <a:latin typeface="Palatino Linotype" panose="02040502050505030304" pitchFamily="18" charset="0"/>
              </a:rPr>
              <a:t>Barbora</a:t>
            </a:r>
            <a:r>
              <a:rPr kumimoji="1" lang="en-US" altLang="zh-CN" sz="2000" dirty="0">
                <a:latin typeface="Palatino Linotype" panose="02040502050505030304" pitchFamily="18" charset="0"/>
              </a:rPr>
              <a:t>. </a:t>
            </a:r>
            <a:r>
              <a:rPr kumimoji="1" lang="en-US" altLang="zh-CN" sz="2000" b="1" dirty="0">
                <a:solidFill>
                  <a:srgbClr val="FF0000"/>
                </a:solidFill>
                <a:latin typeface="Palatino Linotype" panose="02040502050505030304" pitchFamily="18" charset="0"/>
              </a:rPr>
              <a:t>“ASEAN’s Limited Centrality in Connectivity: Managing Infrastructure Competition between China and Japan.” </a:t>
            </a:r>
            <a:r>
              <a:rPr kumimoji="1" lang="en-US" altLang="zh-CN" sz="2000" dirty="0">
                <a:latin typeface="Palatino Linotype" panose="02040502050505030304" pitchFamily="18" charset="0"/>
              </a:rPr>
              <a:t>Asia Policy, vol. 16, no. 1, 2021, pp. 129-153.</a:t>
            </a:r>
            <a:endParaRPr kumimoji="1" lang="zh-CN" altLang="en-US" sz="2000" dirty="0">
              <a:latin typeface="Palatino Linotype" panose="02040502050505030304" pitchFamily="18" charset="0"/>
            </a:endParaRPr>
          </a:p>
        </p:txBody>
      </p:sp>
      <p:sp>
        <p:nvSpPr>
          <p:cNvPr id="11" name="文本框 10">
            <a:extLst>
              <a:ext uri="{FF2B5EF4-FFF2-40B4-BE49-F238E27FC236}">
                <a16:creationId xmlns:a16="http://schemas.microsoft.com/office/drawing/2014/main" id="{7781B166-C10B-C19C-91C7-EA0E7F3C7482}"/>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A2</a:t>
            </a:r>
            <a:endParaRPr kumimoji="1" lang="zh-CN" altLang="en-US" sz="6600" dirty="0">
              <a:latin typeface="Palatino Linotype" panose="02040502050505030304" pitchFamily="18" charset="0"/>
            </a:endParaRPr>
          </a:p>
        </p:txBody>
      </p:sp>
      <p:pic>
        <p:nvPicPr>
          <p:cNvPr id="17" name="图片 16">
            <a:extLst>
              <a:ext uri="{FF2B5EF4-FFF2-40B4-BE49-F238E27FC236}">
                <a16:creationId xmlns:a16="http://schemas.microsoft.com/office/drawing/2014/main" id="{997ED470-B2B9-9378-4281-16468B2A526D}"/>
              </a:ext>
            </a:extLst>
          </p:cNvPr>
          <p:cNvPicPr>
            <a:picLocks noChangeAspect="1"/>
          </p:cNvPicPr>
          <p:nvPr/>
        </p:nvPicPr>
        <p:blipFill>
          <a:blip r:embed="rId8"/>
          <a:stretch>
            <a:fillRect/>
          </a:stretch>
        </p:blipFill>
        <p:spPr>
          <a:xfrm>
            <a:off x="8924967" y="2286843"/>
            <a:ext cx="1140390" cy="1146092"/>
          </a:xfrm>
          <a:prstGeom prst="rect">
            <a:avLst/>
          </a:prstGeom>
        </p:spPr>
      </p:pic>
      <p:sp>
        <p:nvSpPr>
          <p:cNvPr id="18" name="文本框 17">
            <a:extLst>
              <a:ext uri="{FF2B5EF4-FFF2-40B4-BE49-F238E27FC236}">
                <a16:creationId xmlns:a16="http://schemas.microsoft.com/office/drawing/2014/main" id="{D0698872-5DB1-A9AC-9617-E4D763D1CF18}"/>
              </a:ext>
            </a:extLst>
          </p:cNvPr>
          <p:cNvSpPr txBox="1"/>
          <p:nvPr/>
        </p:nvSpPr>
        <p:spPr>
          <a:xfrm>
            <a:off x="4547959" y="5636162"/>
            <a:ext cx="2349114"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Scope setter</a:t>
            </a:r>
            <a:endParaRPr kumimoji="1" lang="zh-CN" altLang="en-US" sz="2800" dirty="0">
              <a:latin typeface="Iowan Old Style Roman" panose="02040602040506020204" pitchFamily="18" charset="0"/>
            </a:endParaRPr>
          </a:p>
        </p:txBody>
      </p:sp>
      <p:sp>
        <p:nvSpPr>
          <p:cNvPr id="19" name="文本框 18">
            <a:extLst>
              <a:ext uri="{FF2B5EF4-FFF2-40B4-BE49-F238E27FC236}">
                <a16:creationId xmlns:a16="http://schemas.microsoft.com/office/drawing/2014/main" id="{36CFA5BD-204B-C71D-8D76-27096DA08ED8}"/>
              </a:ext>
            </a:extLst>
          </p:cNvPr>
          <p:cNvSpPr txBox="1"/>
          <p:nvPr/>
        </p:nvSpPr>
        <p:spPr>
          <a:xfrm>
            <a:off x="7137101" y="2638823"/>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1</a:t>
            </a:r>
            <a:endParaRPr kumimoji="1" lang="zh-CN" altLang="en-US" sz="2800"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28A2EDE7-5F77-E84D-6E9D-26B1CA10AE99}"/>
              </a:ext>
            </a:extLst>
          </p:cNvPr>
          <p:cNvSpPr txBox="1"/>
          <p:nvPr/>
        </p:nvSpPr>
        <p:spPr>
          <a:xfrm>
            <a:off x="7154354" y="4478888"/>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2</a:t>
            </a:r>
            <a:endParaRPr kumimoji="1" lang="zh-CN" altLang="en-US" sz="2800" dirty="0">
              <a:latin typeface="Iowan Old Style Roman" panose="02040602040506020204" pitchFamily="18" charset="0"/>
            </a:endParaRPr>
          </a:p>
        </p:txBody>
      </p:sp>
      <p:sp>
        <p:nvSpPr>
          <p:cNvPr id="21" name="圆角矩形 20">
            <a:extLst>
              <a:ext uri="{FF2B5EF4-FFF2-40B4-BE49-F238E27FC236}">
                <a16:creationId xmlns:a16="http://schemas.microsoft.com/office/drawing/2014/main" id="{E12F586D-B4A0-FC69-12FF-DA8635D38AE5}"/>
              </a:ext>
            </a:extLst>
          </p:cNvPr>
          <p:cNvSpPr/>
          <p:nvPr/>
        </p:nvSpPr>
        <p:spPr>
          <a:xfrm>
            <a:off x="4307055" y="4327745"/>
            <a:ext cx="2484292" cy="105014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2000" b="1" dirty="0">
                <a:solidFill>
                  <a:srgbClr val="FFC000"/>
                </a:solidFill>
                <a:latin typeface="Iowan Old Style Roman" panose="02040602040506020204" pitchFamily="18" charset="0"/>
              </a:rPr>
              <a:t>limited</a:t>
            </a:r>
            <a:r>
              <a:rPr kumimoji="1" lang="en-US" altLang="zh-CN" sz="2000" dirty="0">
                <a:latin typeface="Iowan Old Style Roman" panose="02040602040506020204" pitchFamily="18" charset="0"/>
              </a:rPr>
              <a:t> centrality in connectivity</a:t>
            </a:r>
            <a:endParaRPr kumimoji="1" lang="zh-CN" altLang="en-US" sz="2000" dirty="0">
              <a:latin typeface="Iowan Old Style Roman" panose="02040602040506020204" pitchFamily="18" charset="0"/>
            </a:endParaRPr>
          </a:p>
        </p:txBody>
      </p:sp>
      <p:sp>
        <p:nvSpPr>
          <p:cNvPr id="22" name="矩形 21">
            <a:extLst>
              <a:ext uri="{FF2B5EF4-FFF2-40B4-BE49-F238E27FC236}">
                <a16:creationId xmlns:a16="http://schemas.microsoft.com/office/drawing/2014/main" id="{5DB4DFD1-F1D1-624E-F420-7809E81C772E}"/>
              </a:ext>
            </a:extLst>
          </p:cNvPr>
          <p:cNvSpPr/>
          <p:nvPr/>
        </p:nvSpPr>
        <p:spPr>
          <a:xfrm>
            <a:off x="506201" y="1660379"/>
            <a:ext cx="4621198" cy="594761"/>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2000" dirty="0">
                <a:latin typeface="Iowan Old Style Roman" panose="02040602040506020204" pitchFamily="18" charset="0"/>
              </a:rPr>
              <a:t>Some argue for a infrastructure forum</a:t>
            </a:r>
            <a:endParaRPr kumimoji="1" lang="zh-CN" altLang="en-US" sz="2000" dirty="0">
              <a:latin typeface="Iowan Old Style Roman" panose="02040602040506020204" pitchFamily="18" charset="0"/>
            </a:endParaRPr>
          </a:p>
        </p:txBody>
      </p:sp>
      <p:sp>
        <p:nvSpPr>
          <p:cNvPr id="24" name="上下箭头 23">
            <a:extLst>
              <a:ext uri="{FF2B5EF4-FFF2-40B4-BE49-F238E27FC236}">
                <a16:creationId xmlns:a16="http://schemas.microsoft.com/office/drawing/2014/main" id="{4B021642-DE80-1E8C-689E-907BAB9D06B3}"/>
              </a:ext>
            </a:extLst>
          </p:cNvPr>
          <p:cNvSpPr/>
          <p:nvPr/>
        </p:nvSpPr>
        <p:spPr>
          <a:xfrm>
            <a:off x="9189496" y="3301422"/>
            <a:ext cx="544576" cy="1061693"/>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r>
              <a:rPr kumimoji="1" lang="en-US" altLang="zh-CN" sz="1050" dirty="0"/>
              <a:t>competition</a:t>
            </a:r>
            <a:endParaRPr kumimoji="1" lang="zh-CN" altLang="en-US" sz="1050" dirty="0"/>
          </a:p>
        </p:txBody>
      </p:sp>
      <p:sp>
        <p:nvSpPr>
          <p:cNvPr id="26" name="圆角矩形 25">
            <a:extLst>
              <a:ext uri="{FF2B5EF4-FFF2-40B4-BE49-F238E27FC236}">
                <a16:creationId xmlns:a16="http://schemas.microsoft.com/office/drawing/2014/main" id="{1C9EF129-B788-73DE-4834-D7F6390BACAD}"/>
              </a:ext>
            </a:extLst>
          </p:cNvPr>
          <p:cNvSpPr/>
          <p:nvPr/>
        </p:nvSpPr>
        <p:spPr>
          <a:xfrm>
            <a:off x="1608406" y="4260515"/>
            <a:ext cx="1940767" cy="5250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7" name="圆角矩形 26">
            <a:extLst>
              <a:ext uri="{FF2B5EF4-FFF2-40B4-BE49-F238E27FC236}">
                <a16:creationId xmlns:a16="http://schemas.microsoft.com/office/drawing/2014/main" id="{2311641B-CC96-D274-61F4-0E11704C0C7C}"/>
              </a:ext>
            </a:extLst>
          </p:cNvPr>
          <p:cNvSpPr/>
          <p:nvPr/>
        </p:nvSpPr>
        <p:spPr>
          <a:xfrm>
            <a:off x="1608406" y="4972005"/>
            <a:ext cx="1940767" cy="5250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9" name="直线箭头连接符 28">
            <a:extLst>
              <a:ext uri="{FF2B5EF4-FFF2-40B4-BE49-F238E27FC236}">
                <a16:creationId xmlns:a16="http://schemas.microsoft.com/office/drawing/2014/main" id="{3A44409F-E20B-17D1-2B81-95AAB587FD18}"/>
              </a:ext>
            </a:extLst>
          </p:cNvPr>
          <p:cNvCxnSpPr>
            <a:stCxn id="26" idx="3"/>
            <a:endCxn id="21" idx="1"/>
          </p:cNvCxnSpPr>
          <p:nvPr/>
        </p:nvCxnSpPr>
        <p:spPr>
          <a:xfrm>
            <a:off x="3549173" y="4523052"/>
            <a:ext cx="757882" cy="32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80D959E-DE7D-AD57-11AB-855B181B8F69}"/>
              </a:ext>
            </a:extLst>
          </p:cNvPr>
          <p:cNvCxnSpPr>
            <a:stCxn id="27" idx="3"/>
            <a:endCxn id="21" idx="1"/>
          </p:cNvCxnSpPr>
          <p:nvPr/>
        </p:nvCxnSpPr>
        <p:spPr>
          <a:xfrm flipV="1">
            <a:off x="3549173" y="4852820"/>
            <a:ext cx="757882" cy="38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C8E8FF5-5BAC-ADA9-21AA-9F8AE41D3852}"/>
              </a:ext>
            </a:extLst>
          </p:cNvPr>
          <p:cNvSpPr txBox="1"/>
          <p:nvPr/>
        </p:nvSpPr>
        <p:spPr>
          <a:xfrm>
            <a:off x="1608406" y="2775901"/>
            <a:ext cx="2092905" cy="369332"/>
          </a:xfrm>
          <a:prstGeom prst="rect">
            <a:avLst/>
          </a:prstGeom>
          <a:noFill/>
        </p:spPr>
        <p:txBody>
          <a:bodyPr wrap="square" rtlCol="0">
            <a:spAutoFit/>
          </a:bodyPr>
          <a:lstStyle/>
          <a:p>
            <a:r>
              <a:rPr kumimoji="1" lang="en-US" altLang="zh-CN" dirty="0">
                <a:solidFill>
                  <a:schemeClr val="accent6"/>
                </a:solidFill>
                <a:latin typeface="Iowan Old Style Roman" panose="02040602040506020204" pitchFamily="18" charset="0"/>
              </a:rPr>
              <a:t>Internal factors</a:t>
            </a:r>
            <a:endParaRPr kumimoji="1" lang="zh-CN" altLang="en-US" dirty="0">
              <a:solidFill>
                <a:schemeClr val="accent6"/>
              </a:solidFill>
              <a:latin typeface="Iowan Old Style Roman" panose="02040602040506020204" pitchFamily="18" charset="0"/>
            </a:endParaRPr>
          </a:p>
        </p:txBody>
      </p:sp>
      <p:sp>
        <p:nvSpPr>
          <p:cNvPr id="38" name="矩形 37">
            <a:extLst>
              <a:ext uri="{FF2B5EF4-FFF2-40B4-BE49-F238E27FC236}">
                <a16:creationId xmlns:a16="http://schemas.microsoft.com/office/drawing/2014/main" id="{D135802A-B2DF-DA59-329C-BF2E41DB4197}"/>
              </a:ext>
            </a:extLst>
          </p:cNvPr>
          <p:cNvSpPr/>
          <p:nvPr/>
        </p:nvSpPr>
        <p:spPr>
          <a:xfrm rot="18439680">
            <a:off x="4069342" y="1324849"/>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77A3E17A-B49C-08E0-6C2C-FADDFBD2786A}"/>
              </a:ext>
            </a:extLst>
          </p:cNvPr>
          <p:cNvSpPr/>
          <p:nvPr/>
        </p:nvSpPr>
        <p:spPr>
          <a:xfrm rot="2641207">
            <a:off x="4144491" y="1361485"/>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84AD1CA7-50E3-B580-B195-BA6FE8569E50}"/>
              </a:ext>
            </a:extLst>
          </p:cNvPr>
          <p:cNvSpPr txBox="1"/>
          <p:nvPr/>
        </p:nvSpPr>
        <p:spPr>
          <a:xfrm>
            <a:off x="9951068" y="2638823"/>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EPQI</a:t>
            </a:r>
            <a:endParaRPr kumimoji="1" lang="zh-CN" altLang="en-US" sz="2400" dirty="0">
              <a:latin typeface="Iowan Old Style Roman" panose="02040602040506020204" pitchFamily="18" charset="0"/>
            </a:endParaRPr>
          </a:p>
        </p:txBody>
      </p:sp>
      <p:sp>
        <p:nvSpPr>
          <p:cNvPr id="41" name="文本框 40">
            <a:extLst>
              <a:ext uri="{FF2B5EF4-FFF2-40B4-BE49-F238E27FC236}">
                <a16:creationId xmlns:a16="http://schemas.microsoft.com/office/drawing/2014/main" id="{DA02E423-A80A-D2CA-5630-D1D6FD1497C1}"/>
              </a:ext>
            </a:extLst>
          </p:cNvPr>
          <p:cNvSpPr txBox="1"/>
          <p:nvPr/>
        </p:nvSpPr>
        <p:spPr>
          <a:xfrm>
            <a:off x="9975579" y="4587165"/>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BRI</a:t>
            </a:r>
            <a:endParaRPr kumimoji="1" lang="zh-CN" altLang="en-US" sz="2400" dirty="0">
              <a:latin typeface="Iowan Old Style Roman" panose="02040602040506020204" pitchFamily="18" charset="0"/>
            </a:endParaRPr>
          </a:p>
        </p:txBody>
      </p:sp>
      <p:sp>
        <p:nvSpPr>
          <p:cNvPr id="58" name="文本框 57">
            <a:extLst>
              <a:ext uri="{FF2B5EF4-FFF2-40B4-BE49-F238E27FC236}">
                <a16:creationId xmlns:a16="http://schemas.microsoft.com/office/drawing/2014/main" id="{4CAB1164-67C5-D860-EC8C-E4E85255EDF0}"/>
              </a:ext>
            </a:extLst>
          </p:cNvPr>
          <p:cNvSpPr txBox="1"/>
          <p:nvPr/>
        </p:nvSpPr>
        <p:spPr>
          <a:xfrm rot="5400000">
            <a:off x="5453321" y="5367872"/>
            <a:ext cx="538391"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a:t>
            </a:r>
            <a:endParaRPr kumimoji="1" lang="zh-CN" altLang="en-US" sz="2800" dirty="0">
              <a:latin typeface="Iowan Old Style Roman" panose="02040602040506020204" pitchFamily="18" charset="0"/>
            </a:endParaRPr>
          </a:p>
        </p:txBody>
      </p:sp>
    </p:spTree>
    <p:extLst>
      <p:ext uri="{BB962C8B-B14F-4D97-AF65-F5344CB8AC3E}">
        <p14:creationId xmlns:p14="http://schemas.microsoft.com/office/powerpoint/2010/main" val="43629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9727F08D-9AA1-88BE-7B92-B503CEAAFA22}"/>
              </a:ext>
            </a:extLst>
          </p:cNvPr>
          <p:cNvPicPr>
            <a:picLocks noChangeAspect="1"/>
          </p:cNvPicPr>
          <p:nvPr/>
        </p:nvPicPr>
        <p:blipFill>
          <a:blip r:embed="rId2"/>
          <a:stretch>
            <a:fillRect/>
          </a:stretch>
        </p:blipFill>
        <p:spPr>
          <a:xfrm>
            <a:off x="-468178" y="-9404839"/>
            <a:ext cx="13128355" cy="8473034"/>
          </a:xfrm>
          <a:prstGeom prst="rect">
            <a:avLst/>
          </a:prstGeom>
        </p:spPr>
      </p:pic>
      <p:sp>
        <p:nvSpPr>
          <p:cNvPr id="11" name="椭圆 10">
            <a:extLst>
              <a:ext uri="{FF2B5EF4-FFF2-40B4-BE49-F238E27FC236}">
                <a16:creationId xmlns:a16="http://schemas.microsoft.com/office/drawing/2014/main" id="{6E027C84-7DC3-0763-E4F3-CF2DC65BD087}"/>
              </a:ext>
            </a:extLst>
          </p:cNvPr>
          <p:cNvSpPr/>
          <p:nvPr/>
        </p:nvSpPr>
        <p:spPr>
          <a:xfrm>
            <a:off x="-4274099" y="-8718656"/>
            <a:ext cx="14065062" cy="8694550"/>
          </a:xfrm>
          <a:prstGeom prst="ellipse">
            <a:avLst/>
          </a:prstGeom>
          <a:solidFill>
            <a:srgbClr val="7030A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CCA7074B-0B82-8B54-10AB-2CE5F038E8F0}"/>
              </a:ext>
            </a:extLst>
          </p:cNvPr>
          <p:cNvSpPr>
            <a:spLocks noGrp="1"/>
          </p:cNvSpPr>
          <p:nvPr>
            <p:ph type="title"/>
          </p:nvPr>
        </p:nvSpPr>
        <p:spPr>
          <a:xfrm>
            <a:off x="1955380" y="334817"/>
            <a:ext cx="10053050" cy="1325563"/>
          </a:xfrm>
        </p:spPr>
        <p:txBody>
          <a:bodyPr>
            <a:noAutofit/>
          </a:bodyPr>
          <a:lstStyle/>
          <a:p>
            <a:pPr indent="-1537200"/>
            <a:r>
              <a:rPr kumimoji="1" lang="en-US" altLang="zh-CN" sz="2000" dirty="0" err="1">
                <a:latin typeface="Palatino Linotype" panose="02040502050505030304" pitchFamily="18" charset="0"/>
              </a:rPr>
              <a:t>Chirathivat</a:t>
            </a:r>
            <a:r>
              <a:rPr kumimoji="1" lang="en-US" altLang="zh-CN" sz="2000" dirty="0">
                <a:latin typeface="Palatino Linotype" panose="02040502050505030304" pitchFamily="18" charset="0"/>
              </a:rPr>
              <a:t>, </a:t>
            </a:r>
            <a:r>
              <a:rPr kumimoji="1" lang="en-US" altLang="zh-CN" sz="2000" dirty="0" err="1">
                <a:latin typeface="Palatino Linotype" panose="02040502050505030304" pitchFamily="18" charset="0"/>
              </a:rPr>
              <a:t>Suthiphand</a:t>
            </a:r>
            <a:r>
              <a:rPr kumimoji="1" lang="en-US" altLang="zh-CN" sz="2000" dirty="0">
                <a:latin typeface="Palatino Linotype" panose="02040502050505030304" pitchFamily="18" charset="0"/>
              </a:rPr>
              <a:t> and Rolf J. Langhammer. </a:t>
            </a:r>
            <a:r>
              <a:rPr kumimoji="1" lang="en-US" altLang="zh-CN" sz="2000" b="1" dirty="0">
                <a:solidFill>
                  <a:srgbClr val="FF0000"/>
                </a:solidFill>
                <a:latin typeface="Palatino Linotype" panose="02040502050505030304" pitchFamily="18" charset="0"/>
              </a:rPr>
              <a:t>“ASEAN and the EU Challenged by ‘Divide and Rule’ Strategies of the US and China Evidence and Possible Reaction.” </a:t>
            </a:r>
            <a:r>
              <a:rPr kumimoji="1" lang="en-US" altLang="zh-CN" sz="2000" i="1" dirty="0">
                <a:latin typeface="Palatino Linotype" panose="02040502050505030304" pitchFamily="18" charset="0"/>
              </a:rPr>
              <a:t>International Economics and Economic Policy</a:t>
            </a:r>
            <a:r>
              <a:rPr kumimoji="1" lang="en-US" altLang="zh-CN" sz="2000" dirty="0">
                <a:latin typeface="Palatino Linotype" panose="02040502050505030304" pitchFamily="18" charset="0"/>
              </a:rPr>
              <a:t>, vol. 17, 2020, pp. 659-670.</a:t>
            </a:r>
            <a:endParaRPr kumimoji="1" lang="zh-CN" altLang="en-US" sz="2000" dirty="0">
              <a:latin typeface="Palatino Linotype" panose="02040502050505030304" pitchFamily="18" charset="0"/>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3"/>
          <a:stretch>
            <a:fillRect/>
          </a:stretch>
        </p:blipFill>
        <p:spPr>
          <a:xfrm>
            <a:off x="6234420" y="3907357"/>
            <a:ext cx="1494971" cy="1494971"/>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4"/>
          <a:stretch>
            <a:fillRect/>
          </a:stretch>
        </p:blipFill>
        <p:spPr>
          <a:xfrm>
            <a:off x="3971040" y="3907357"/>
            <a:ext cx="1491678" cy="1494971"/>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5"/>
          <a:stretch>
            <a:fillRect/>
          </a:stretch>
        </p:blipFill>
        <p:spPr>
          <a:xfrm>
            <a:off x="6369014" y="1849647"/>
            <a:ext cx="1360377" cy="136037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6"/>
          <a:stretch>
            <a:fillRect/>
          </a:stretch>
        </p:blipFill>
        <p:spPr>
          <a:xfrm>
            <a:off x="3971040" y="1847487"/>
            <a:ext cx="1360377" cy="1363175"/>
          </a:xfrm>
          <a:prstGeom prst="rect">
            <a:avLst/>
          </a:prstGeom>
        </p:spPr>
      </p:pic>
      <p:sp>
        <p:nvSpPr>
          <p:cNvPr id="14" name="左右箭头 13">
            <a:extLst>
              <a:ext uri="{FF2B5EF4-FFF2-40B4-BE49-F238E27FC236}">
                <a16:creationId xmlns:a16="http://schemas.microsoft.com/office/drawing/2014/main" id="{F617567A-B080-1548-7A25-7B50F3DA6F13}"/>
              </a:ext>
            </a:extLst>
          </p:cNvPr>
          <p:cNvSpPr/>
          <p:nvPr/>
        </p:nvSpPr>
        <p:spPr>
          <a:xfrm>
            <a:off x="5331417" y="2079919"/>
            <a:ext cx="903003" cy="870725"/>
          </a:xfrm>
          <a:prstGeom prst="leftRightArrow">
            <a:avLst>
              <a:gd name="adj1" fmla="val 32201"/>
              <a:gd name="adj2" fmla="val 50000"/>
            </a:avLst>
          </a:prstGeom>
          <a:solidFill>
            <a:schemeClr val="lt1"/>
          </a:solidFill>
          <a:ln>
            <a:solidFill>
              <a:schemeClr val="accent2">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solidFill>
                  <a:schemeClr val="bg1"/>
                </a:solidFill>
                <a:latin typeface="Iowan Old Style Roman" panose="02040602040506020204" pitchFamily="18" charset="0"/>
              </a:rPr>
              <a:t>Trade tensions</a:t>
            </a:r>
            <a:endParaRPr kumimoji="1" lang="zh-CN" altLang="en-US" dirty="0">
              <a:solidFill>
                <a:schemeClr val="bg1"/>
              </a:solidFill>
              <a:latin typeface="Iowan Old Style Roman" panose="02040602040506020204" pitchFamily="18" charset="0"/>
            </a:endParaRPr>
          </a:p>
        </p:txBody>
      </p:sp>
      <p:sp>
        <p:nvSpPr>
          <p:cNvPr id="3" name="文本框 2">
            <a:extLst>
              <a:ext uri="{FF2B5EF4-FFF2-40B4-BE49-F238E27FC236}">
                <a16:creationId xmlns:a16="http://schemas.microsoft.com/office/drawing/2014/main" id="{71394CF8-00AA-9614-26AA-85248BC4EB62}"/>
              </a:ext>
            </a:extLst>
          </p:cNvPr>
          <p:cNvSpPr txBox="1"/>
          <p:nvPr/>
        </p:nvSpPr>
        <p:spPr>
          <a:xfrm>
            <a:off x="1042952" y="2330615"/>
            <a:ext cx="2247900" cy="369332"/>
          </a:xfrm>
          <a:prstGeom prst="rect">
            <a:avLst/>
          </a:prstGeom>
          <a:noFill/>
        </p:spPr>
        <p:txBody>
          <a:bodyPr wrap="square" rtlCol="0">
            <a:spAutoFit/>
          </a:bodyPr>
          <a:lstStyle/>
          <a:p>
            <a:r>
              <a:rPr kumimoji="1" lang="en-US" altLang="zh-CN" dirty="0">
                <a:latin typeface="Palatino Linotype" panose="02040502050505030304" pitchFamily="18" charset="0"/>
              </a:rPr>
              <a:t>Nation States:</a:t>
            </a:r>
            <a:endParaRPr kumimoji="1" lang="zh-CN" altLang="en-US" dirty="0">
              <a:latin typeface="Palatino Linotype" panose="02040502050505030304" pitchFamily="18" charset="0"/>
            </a:endParaRPr>
          </a:p>
        </p:txBody>
      </p:sp>
      <p:sp>
        <p:nvSpPr>
          <p:cNvPr id="9" name="文本框 8">
            <a:extLst>
              <a:ext uri="{FF2B5EF4-FFF2-40B4-BE49-F238E27FC236}">
                <a16:creationId xmlns:a16="http://schemas.microsoft.com/office/drawing/2014/main" id="{15E3D4CA-2E90-0C8A-47C8-302E7F22F061}"/>
              </a:ext>
            </a:extLst>
          </p:cNvPr>
          <p:cNvSpPr txBox="1"/>
          <p:nvPr/>
        </p:nvSpPr>
        <p:spPr>
          <a:xfrm>
            <a:off x="1042952" y="4470176"/>
            <a:ext cx="2928088" cy="369332"/>
          </a:xfrm>
          <a:prstGeom prst="rect">
            <a:avLst/>
          </a:prstGeom>
          <a:noFill/>
        </p:spPr>
        <p:txBody>
          <a:bodyPr wrap="square" rtlCol="0">
            <a:spAutoFit/>
          </a:bodyPr>
          <a:lstStyle/>
          <a:p>
            <a:r>
              <a:rPr kumimoji="1" lang="en-US" altLang="zh-CN" dirty="0">
                <a:latin typeface="Palatino Linotype" panose="02040502050505030304" pitchFamily="18" charset="0"/>
              </a:rPr>
              <a:t>Integration schemes:</a:t>
            </a:r>
          </a:p>
        </p:txBody>
      </p:sp>
      <p:sp>
        <p:nvSpPr>
          <p:cNvPr id="10" name="文本框 9">
            <a:extLst>
              <a:ext uri="{FF2B5EF4-FFF2-40B4-BE49-F238E27FC236}">
                <a16:creationId xmlns:a16="http://schemas.microsoft.com/office/drawing/2014/main" id="{24FE3320-D599-FF10-FDB5-FCEC0091D1AC}"/>
              </a:ext>
            </a:extLst>
          </p:cNvPr>
          <p:cNvSpPr txBox="1"/>
          <p:nvPr/>
        </p:nvSpPr>
        <p:spPr>
          <a:xfrm>
            <a:off x="3252835" y="5479435"/>
            <a:ext cx="2928088" cy="646331"/>
          </a:xfrm>
          <a:prstGeom prst="rect">
            <a:avLst/>
          </a:prstGeom>
          <a:noFill/>
        </p:spPr>
        <p:txBody>
          <a:bodyPr wrap="square" rtlCol="0">
            <a:spAutoFit/>
          </a:bodyPr>
          <a:lstStyle/>
          <a:p>
            <a:pPr algn="ctr"/>
            <a:r>
              <a:rPr kumimoji="1" lang="en-US" altLang="zh-CN" dirty="0">
                <a:latin typeface="Palatino Linotype" panose="02040502050505030304" pitchFamily="18" charset="0"/>
              </a:rPr>
              <a:t>Success based on economic integration</a:t>
            </a:r>
          </a:p>
        </p:txBody>
      </p:sp>
      <p:sp>
        <p:nvSpPr>
          <p:cNvPr id="12" name="文本框 11">
            <a:extLst>
              <a:ext uri="{FF2B5EF4-FFF2-40B4-BE49-F238E27FC236}">
                <a16:creationId xmlns:a16="http://schemas.microsoft.com/office/drawing/2014/main" id="{65C82079-F893-AB3C-E2FB-C1CA96E60826}"/>
              </a:ext>
            </a:extLst>
          </p:cNvPr>
          <p:cNvSpPr txBox="1"/>
          <p:nvPr/>
        </p:nvSpPr>
        <p:spPr>
          <a:xfrm>
            <a:off x="5988789" y="5464528"/>
            <a:ext cx="2120826" cy="646331"/>
          </a:xfrm>
          <a:prstGeom prst="rect">
            <a:avLst/>
          </a:prstGeom>
          <a:noFill/>
        </p:spPr>
        <p:txBody>
          <a:bodyPr wrap="square" rtlCol="0">
            <a:spAutoFit/>
          </a:bodyPr>
          <a:lstStyle/>
          <a:p>
            <a:pPr algn="ctr"/>
            <a:r>
              <a:rPr kumimoji="1" lang="en-US" altLang="zh-CN" dirty="0">
                <a:latin typeface="Palatino Linotype" panose="02040502050505030304" pitchFamily="18" charset="0"/>
              </a:rPr>
              <a:t>Success based on ASEAN Centrality</a:t>
            </a:r>
          </a:p>
        </p:txBody>
      </p:sp>
      <p:sp>
        <p:nvSpPr>
          <p:cNvPr id="15" name="左大括号 14">
            <a:extLst>
              <a:ext uri="{FF2B5EF4-FFF2-40B4-BE49-F238E27FC236}">
                <a16:creationId xmlns:a16="http://schemas.microsoft.com/office/drawing/2014/main" id="{95CCD02F-7411-3B44-512A-D34E20C0960F}"/>
              </a:ext>
            </a:extLst>
          </p:cNvPr>
          <p:cNvSpPr/>
          <p:nvPr/>
        </p:nvSpPr>
        <p:spPr>
          <a:xfrm>
            <a:off x="8501093" y="3429000"/>
            <a:ext cx="757207" cy="2362200"/>
          </a:xfrm>
          <a:prstGeom prst="leftBrace">
            <a:avLst>
              <a:gd name="adj1" fmla="val 4537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98CEE86C-9446-2CEE-769E-7DD4F7D10B5C}"/>
              </a:ext>
            </a:extLst>
          </p:cNvPr>
          <p:cNvSpPr txBox="1"/>
          <p:nvPr/>
        </p:nvSpPr>
        <p:spPr>
          <a:xfrm>
            <a:off x="9004300" y="3318877"/>
            <a:ext cx="2387600" cy="2585323"/>
          </a:xfrm>
          <a:prstGeom prst="rect">
            <a:avLst/>
          </a:prstGeom>
          <a:noFill/>
        </p:spPr>
        <p:txBody>
          <a:bodyPr wrap="square" rtlCol="0">
            <a:spAutoFit/>
          </a:bodyPr>
          <a:lstStyle/>
          <a:p>
            <a:pPr algn="ctr"/>
            <a:r>
              <a:rPr kumimoji="1" lang="en-US" altLang="zh-CN" dirty="0">
                <a:latin typeface="Iowan Old Style Roman" panose="02040602040506020204" pitchFamily="18" charset="0"/>
              </a:rPr>
              <a:t>≠nation state</a:t>
            </a:r>
          </a:p>
          <a:p>
            <a:pPr algn="ctr"/>
            <a:endParaRPr kumimoji="1" lang="en-US" altLang="zh-CN" dirty="0">
              <a:latin typeface="Iowan Old Style Roman" panose="02040602040506020204" pitchFamily="18" charset="0"/>
            </a:endParaRPr>
          </a:p>
          <a:p>
            <a:pPr algn="ctr"/>
            <a:endParaRPr kumimoji="1" lang="en-US" altLang="zh-CN" dirty="0">
              <a:latin typeface="Iowan Old Style Roman" panose="02040602040506020204" pitchFamily="18" charset="0"/>
            </a:endParaRPr>
          </a:p>
          <a:p>
            <a:pPr algn="ctr"/>
            <a:r>
              <a:rPr kumimoji="1" lang="en-US" altLang="zh-CN" dirty="0">
                <a:latin typeface="Iowan Old Style Roman" panose="02040602040506020204" pitchFamily="18" charset="0"/>
              </a:rPr>
              <a:t>Widening Integration</a:t>
            </a:r>
          </a:p>
          <a:p>
            <a:pPr algn="ctr"/>
            <a:r>
              <a:rPr kumimoji="1" lang="en-US" altLang="zh-CN" dirty="0">
                <a:latin typeface="Iowan Old Style Roman" panose="02040602040506020204" pitchFamily="18" charset="0"/>
              </a:rPr>
              <a:t>vs</a:t>
            </a:r>
          </a:p>
          <a:p>
            <a:pPr algn="ctr"/>
            <a:r>
              <a:rPr kumimoji="1" lang="en-US" altLang="zh-CN" dirty="0">
                <a:latin typeface="Iowan Old Style Roman" panose="02040602040506020204" pitchFamily="18" charset="0"/>
              </a:rPr>
              <a:t>Rising Heterogeneity</a:t>
            </a:r>
          </a:p>
          <a:p>
            <a:pPr algn="ctr"/>
            <a:endParaRPr kumimoji="1" lang="en-US" altLang="zh-CN" dirty="0">
              <a:latin typeface="Iowan Old Style Roman" panose="02040602040506020204" pitchFamily="18" charset="0"/>
            </a:endParaRPr>
          </a:p>
          <a:p>
            <a:pPr algn="ctr"/>
            <a:endParaRPr kumimoji="1" lang="en-US" altLang="zh-CN" dirty="0">
              <a:latin typeface="Iowan Old Style Roman" panose="02040602040506020204" pitchFamily="18" charset="0"/>
            </a:endParaRPr>
          </a:p>
          <a:p>
            <a:pPr algn="ctr"/>
            <a:r>
              <a:rPr kumimoji="1" lang="en-US" altLang="zh-CN" dirty="0">
                <a:latin typeface="Iowan Old Style Roman" panose="02040602040506020204" pitchFamily="18" charset="0"/>
              </a:rPr>
              <a:t>vulnerable</a:t>
            </a:r>
            <a:endParaRPr kumimoji="1" lang="zh-CN" altLang="en-US" dirty="0">
              <a:latin typeface="Iowan Old Style Roman" panose="02040602040506020204" pitchFamily="18" charset="0"/>
            </a:endParaRPr>
          </a:p>
        </p:txBody>
      </p:sp>
      <p:sp>
        <p:nvSpPr>
          <p:cNvPr id="4" name="文本框 3">
            <a:extLst>
              <a:ext uri="{FF2B5EF4-FFF2-40B4-BE49-F238E27FC236}">
                <a16:creationId xmlns:a16="http://schemas.microsoft.com/office/drawing/2014/main" id="{057EDBB9-A95B-288E-DC60-2ED2C88D56C1}"/>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A1</a:t>
            </a:r>
            <a:endParaRPr kumimoji="1" lang="zh-CN" altLang="en-US" sz="6600" dirty="0">
              <a:latin typeface="Palatino Linotype" panose="02040502050505030304" pitchFamily="18" charset="0"/>
            </a:endParaRPr>
          </a:p>
        </p:txBody>
      </p:sp>
    </p:spTree>
    <p:extLst>
      <p:ext uri="{BB962C8B-B14F-4D97-AF65-F5344CB8AC3E}">
        <p14:creationId xmlns:p14="http://schemas.microsoft.com/office/powerpoint/2010/main" val="28971713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a:extLst>
              <a:ext uri="{FF2B5EF4-FFF2-40B4-BE49-F238E27FC236}">
                <a16:creationId xmlns:a16="http://schemas.microsoft.com/office/drawing/2014/main" id="{22CE0A91-5AC0-4051-68C3-18761FFBBFB3}"/>
              </a:ext>
            </a:extLst>
          </p:cNvPr>
          <p:cNvSpPr/>
          <p:nvPr/>
        </p:nvSpPr>
        <p:spPr>
          <a:xfrm>
            <a:off x="5182576" y="1866368"/>
            <a:ext cx="5834742" cy="3780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2" name="圆角矩形 31">
            <a:extLst>
              <a:ext uri="{FF2B5EF4-FFF2-40B4-BE49-F238E27FC236}">
                <a16:creationId xmlns:a16="http://schemas.microsoft.com/office/drawing/2014/main" id="{365E9C29-983E-A00A-FA04-D25B1302DB89}"/>
              </a:ext>
            </a:extLst>
          </p:cNvPr>
          <p:cNvSpPr/>
          <p:nvPr/>
        </p:nvSpPr>
        <p:spPr>
          <a:xfrm>
            <a:off x="1175655" y="2638823"/>
            <a:ext cx="5834742" cy="3780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B8695655-313B-90D6-16C7-E3BF564A0620}"/>
              </a:ext>
            </a:extLst>
          </p:cNvPr>
          <p:cNvPicPr>
            <a:picLocks noChangeAspect="1"/>
          </p:cNvPicPr>
          <p:nvPr/>
        </p:nvPicPr>
        <p:blipFill>
          <a:blip r:embed="rId3"/>
          <a:stretch>
            <a:fillRect/>
          </a:stretch>
        </p:blipFill>
        <p:spPr>
          <a:xfrm>
            <a:off x="-468178" y="-8938967"/>
            <a:ext cx="13128355" cy="8473034"/>
          </a:xfrm>
          <a:prstGeom prst="rect">
            <a:avLst/>
          </a:prstGeom>
        </p:spPr>
      </p:pic>
      <p:pic>
        <p:nvPicPr>
          <p:cNvPr id="5" name="图片 4">
            <a:extLst>
              <a:ext uri="{FF2B5EF4-FFF2-40B4-BE49-F238E27FC236}">
                <a16:creationId xmlns:a16="http://schemas.microsoft.com/office/drawing/2014/main" id="{52DA8BCB-5210-3F82-98D2-1DAEF67D2DC2}"/>
              </a:ext>
            </a:extLst>
          </p:cNvPr>
          <p:cNvPicPr>
            <a:picLocks noChangeAspect="1"/>
          </p:cNvPicPr>
          <p:nvPr/>
        </p:nvPicPr>
        <p:blipFill>
          <a:blip r:embed="rId4"/>
          <a:stretch>
            <a:fillRect/>
          </a:stretch>
        </p:blipFill>
        <p:spPr>
          <a:xfrm>
            <a:off x="5050113" y="3014198"/>
            <a:ext cx="1050150" cy="1050150"/>
          </a:xfrm>
          <a:prstGeom prst="rect">
            <a:avLst/>
          </a:prstGeom>
        </p:spPr>
      </p:pic>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5"/>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6"/>
          <a:stretch>
            <a:fillRect/>
          </a:stretch>
        </p:blipFill>
        <p:spPr>
          <a:xfrm>
            <a:off x="9312953" y="-6950021"/>
            <a:ext cx="1050150" cy="1050150"/>
          </a:xfrm>
          <a:prstGeom prst="rect">
            <a:avLst/>
          </a:prstGeom>
        </p:spPr>
      </p:pic>
      <p:pic>
        <p:nvPicPr>
          <p:cNvPr id="8" name="图片 7">
            <a:extLst>
              <a:ext uri="{FF2B5EF4-FFF2-40B4-BE49-F238E27FC236}">
                <a16:creationId xmlns:a16="http://schemas.microsoft.com/office/drawing/2014/main" id="{BDA1BD70-97D5-C918-BF4A-D0364948CFBF}"/>
              </a:ext>
            </a:extLst>
          </p:cNvPr>
          <p:cNvPicPr>
            <a:picLocks noChangeAspect="1"/>
          </p:cNvPicPr>
          <p:nvPr/>
        </p:nvPicPr>
        <p:blipFill>
          <a:blip r:embed="rId7"/>
          <a:stretch>
            <a:fillRect/>
          </a:stretch>
        </p:blipFill>
        <p:spPr>
          <a:xfrm>
            <a:off x="8943628" y="4260515"/>
            <a:ext cx="1047994" cy="1050149"/>
          </a:xfrm>
          <a:prstGeom prst="rect">
            <a:avLst/>
          </a:prstGeom>
        </p:spPr>
      </p:pic>
      <p:sp>
        <p:nvSpPr>
          <p:cNvPr id="10" name="标题 1">
            <a:extLst>
              <a:ext uri="{FF2B5EF4-FFF2-40B4-BE49-F238E27FC236}">
                <a16:creationId xmlns:a16="http://schemas.microsoft.com/office/drawing/2014/main" id="{2F51237E-44E2-A7A9-DD0A-106BBCBA16AF}"/>
              </a:ext>
            </a:extLst>
          </p:cNvPr>
          <p:cNvSpPr txBox="1">
            <a:spLocks/>
          </p:cNvSpPr>
          <p:nvPr/>
        </p:nvSpPr>
        <p:spPr>
          <a:xfrm>
            <a:off x="1955380" y="334817"/>
            <a:ext cx="100530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37200"/>
            <a:r>
              <a:rPr kumimoji="1" lang="en-US" altLang="zh-CN" sz="2000" dirty="0" err="1">
                <a:latin typeface="Palatino Linotype" panose="02040502050505030304" pitchFamily="18" charset="0"/>
              </a:rPr>
              <a:t>Valockova</a:t>
            </a:r>
            <a:r>
              <a:rPr kumimoji="1" lang="en-US" altLang="zh-CN" sz="2000" dirty="0">
                <a:latin typeface="Palatino Linotype" panose="02040502050505030304" pitchFamily="18" charset="0"/>
              </a:rPr>
              <a:t>, </a:t>
            </a:r>
            <a:r>
              <a:rPr kumimoji="1" lang="en-US" altLang="zh-CN" sz="2000" dirty="0" err="1">
                <a:latin typeface="Palatino Linotype" panose="02040502050505030304" pitchFamily="18" charset="0"/>
              </a:rPr>
              <a:t>Barbora</a:t>
            </a:r>
            <a:r>
              <a:rPr kumimoji="1" lang="en-US" altLang="zh-CN" sz="2000" dirty="0">
                <a:latin typeface="Palatino Linotype" panose="02040502050505030304" pitchFamily="18" charset="0"/>
              </a:rPr>
              <a:t>. </a:t>
            </a:r>
            <a:r>
              <a:rPr kumimoji="1" lang="en-US" altLang="zh-CN" sz="2000" b="1" dirty="0">
                <a:solidFill>
                  <a:srgbClr val="FF0000"/>
                </a:solidFill>
                <a:latin typeface="Palatino Linotype" panose="02040502050505030304" pitchFamily="18" charset="0"/>
              </a:rPr>
              <a:t>“ASEAN’s Limited Centrality in Connectivity: Managing Infrastructure Competition between China and Japan.” </a:t>
            </a:r>
            <a:r>
              <a:rPr kumimoji="1" lang="en-US" altLang="zh-CN" sz="2000" dirty="0">
                <a:latin typeface="Palatino Linotype" panose="02040502050505030304" pitchFamily="18" charset="0"/>
              </a:rPr>
              <a:t>Asia Policy, vol. 16, no. 1, 2021, pp. 129-153.</a:t>
            </a:r>
            <a:endParaRPr kumimoji="1" lang="zh-CN" altLang="en-US" sz="2000" dirty="0">
              <a:latin typeface="Palatino Linotype" panose="02040502050505030304" pitchFamily="18" charset="0"/>
            </a:endParaRPr>
          </a:p>
        </p:txBody>
      </p:sp>
      <p:sp>
        <p:nvSpPr>
          <p:cNvPr id="11" name="文本框 10">
            <a:extLst>
              <a:ext uri="{FF2B5EF4-FFF2-40B4-BE49-F238E27FC236}">
                <a16:creationId xmlns:a16="http://schemas.microsoft.com/office/drawing/2014/main" id="{7781B166-C10B-C19C-91C7-EA0E7F3C7482}"/>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A2</a:t>
            </a:r>
            <a:endParaRPr kumimoji="1" lang="zh-CN" altLang="en-US" sz="6600" dirty="0">
              <a:latin typeface="Palatino Linotype" panose="02040502050505030304" pitchFamily="18" charset="0"/>
            </a:endParaRPr>
          </a:p>
        </p:txBody>
      </p:sp>
      <p:pic>
        <p:nvPicPr>
          <p:cNvPr id="17" name="图片 16">
            <a:extLst>
              <a:ext uri="{FF2B5EF4-FFF2-40B4-BE49-F238E27FC236}">
                <a16:creationId xmlns:a16="http://schemas.microsoft.com/office/drawing/2014/main" id="{997ED470-B2B9-9378-4281-16468B2A526D}"/>
              </a:ext>
            </a:extLst>
          </p:cNvPr>
          <p:cNvPicPr>
            <a:picLocks noChangeAspect="1"/>
          </p:cNvPicPr>
          <p:nvPr/>
        </p:nvPicPr>
        <p:blipFill>
          <a:blip r:embed="rId8"/>
          <a:stretch>
            <a:fillRect/>
          </a:stretch>
        </p:blipFill>
        <p:spPr>
          <a:xfrm>
            <a:off x="8924967" y="2286843"/>
            <a:ext cx="1140390" cy="1146092"/>
          </a:xfrm>
          <a:prstGeom prst="rect">
            <a:avLst/>
          </a:prstGeom>
        </p:spPr>
      </p:pic>
      <p:sp>
        <p:nvSpPr>
          <p:cNvPr id="18" name="文本框 17">
            <a:extLst>
              <a:ext uri="{FF2B5EF4-FFF2-40B4-BE49-F238E27FC236}">
                <a16:creationId xmlns:a16="http://schemas.microsoft.com/office/drawing/2014/main" id="{D0698872-5DB1-A9AC-9617-E4D763D1CF18}"/>
              </a:ext>
            </a:extLst>
          </p:cNvPr>
          <p:cNvSpPr txBox="1"/>
          <p:nvPr/>
        </p:nvSpPr>
        <p:spPr>
          <a:xfrm>
            <a:off x="4547959" y="5636162"/>
            <a:ext cx="2349114"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Scope setter</a:t>
            </a:r>
            <a:endParaRPr kumimoji="1" lang="zh-CN" altLang="en-US" sz="2800" dirty="0">
              <a:latin typeface="Iowan Old Style Roman" panose="02040602040506020204" pitchFamily="18" charset="0"/>
            </a:endParaRPr>
          </a:p>
        </p:txBody>
      </p:sp>
      <p:sp>
        <p:nvSpPr>
          <p:cNvPr id="19" name="文本框 18">
            <a:extLst>
              <a:ext uri="{FF2B5EF4-FFF2-40B4-BE49-F238E27FC236}">
                <a16:creationId xmlns:a16="http://schemas.microsoft.com/office/drawing/2014/main" id="{36CFA5BD-204B-C71D-8D76-27096DA08ED8}"/>
              </a:ext>
            </a:extLst>
          </p:cNvPr>
          <p:cNvSpPr txBox="1"/>
          <p:nvPr/>
        </p:nvSpPr>
        <p:spPr>
          <a:xfrm>
            <a:off x="7137101" y="2638823"/>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1</a:t>
            </a:r>
            <a:endParaRPr kumimoji="1" lang="zh-CN" altLang="en-US" sz="2800"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28A2EDE7-5F77-E84D-6E9D-26B1CA10AE99}"/>
              </a:ext>
            </a:extLst>
          </p:cNvPr>
          <p:cNvSpPr txBox="1"/>
          <p:nvPr/>
        </p:nvSpPr>
        <p:spPr>
          <a:xfrm>
            <a:off x="7154354" y="4478888"/>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2</a:t>
            </a:r>
            <a:endParaRPr kumimoji="1" lang="zh-CN" altLang="en-US" sz="2800" dirty="0">
              <a:latin typeface="Iowan Old Style Roman" panose="02040602040506020204" pitchFamily="18" charset="0"/>
            </a:endParaRPr>
          </a:p>
        </p:txBody>
      </p:sp>
      <p:sp>
        <p:nvSpPr>
          <p:cNvPr id="21" name="圆角矩形 20">
            <a:extLst>
              <a:ext uri="{FF2B5EF4-FFF2-40B4-BE49-F238E27FC236}">
                <a16:creationId xmlns:a16="http://schemas.microsoft.com/office/drawing/2014/main" id="{E12F586D-B4A0-FC69-12FF-DA8635D38AE5}"/>
              </a:ext>
            </a:extLst>
          </p:cNvPr>
          <p:cNvSpPr/>
          <p:nvPr/>
        </p:nvSpPr>
        <p:spPr>
          <a:xfrm>
            <a:off x="4307055" y="4327745"/>
            <a:ext cx="2484292" cy="105014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2000" b="1" dirty="0">
                <a:solidFill>
                  <a:srgbClr val="FFC000"/>
                </a:solidFill>
                <a:latin typeface="Iowan Old Style Roman" panose="02040602040506020204" pitchFamily="18" charset="0"/>
              </a:rPr>
              <a:t>limited</a:t>
            </a:r>
            <a:r>
              <a:rPr kumimoji="1" lang="en-US" altLang="zh-CN" sz="2000" dirty="0">
                <a:latin typeface="Iowan Old Style Roman" panose="02040602040506020204" pitchFamily="18" charset="0"/>
              </a:rPr>
              <a:t> centrality in connectivity</a:t>
            </a:r>
            <a:endParaRPr kumimoji="1" lang="zh-CN" altLang="en-US" sz="2000" dirty="0">
              <a:latin typeface="Iowan Old Style Roman" panose="02040602040506020204" pitchFamily="18" charset="0"/>
            </a:endParaRPr>
          </a:p>
        </p:txBody>
      </p:sp>
      <p:sp>
        <p:nvSpPr>
          <p:cNvPr id="22" name="矩形 21">
            <a:extLst>
              <a:ext uri="{FF2B5EF4-FFF2-40B4-BE49-F238E27FC236}">
                <a16:creationId xmlns:a16="http://schemas.microsoft.com/office/drawing/2014/main" id="{5DB4DFD1-F1D1-624E-F420-7809E81C772E}"/>
              </a:ext>
            </a:extLst>
          </p:cNvPr>
          <p:cNvSpPr/>
          <p:nvPr/>
        </p:nvSpPr>
        <p:spPr>
          <a:xfrm>
            <a:off x="506201" y="1660379"/>
            <a:ext cx="4621198" cy="594761"/>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2000" dirty="0">
                <a:latin typeface="Iowan Old Style Roman" panose="02040602040506020204" pitchFamily="18" charset="0"/>
              </a:rPr>
              <a:t>Some argue for a infrastructure forum</a:t>
            </a:r>
            <a:endParaRPr kumimoji="1" lang="zh-CN" altLang="en-US" sz="2000" dirty="0">
              <a:latin typeface="Iowan Old Style Roman" panose="02040602040506020204" pitchFamily="18" charset="0"/>
            </a:endParaRPr>
          </a:p>
        </p:txBody>
      </p:sp>
      <p:sp>
        <p:nvSpPr>
          <p:cNvPr id="24" name="上下箭头 23">
            <a:extLst>
              <a:ext uri="{FF2B5EF4-FFF2-40B4-BE49-F238E27FC236}">
                <a16:creationId xmlns:a16="http://schemas.microsoft.com/office/drawing/2014/main" id="{4B021642-DE80-1E8C-689E-907BAB9D06B3}"/>
              </a:ext>
            </a:extLst>
          </p:cNvPr>
          <p:cNvSpPr/>
          <p:nvPr/>
        </p:nvSpPr>
        <p:spPr>
          <a:xfrm>
            <a:off x="9189496" y="3301422"/>
            <a:ext cx="544576" cy="1061693"/>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r>
              <a:rPr kumimoji="1" lang="en-US" altLang="zh-CN" sz="1050" dirty="0"/>
              <a:t>competition</a:t>
            </a:r>
            <a:endParaRPr kumimoji="1" lang="zh-CN" altLang="en-US" sz="1050" dirty="0"/>
          </a:p>
        </p:txBody>
      </p:sp>
      <p:sp>
        <p:nvSpPr>
          <p:cNvPr id="26" name="圆角矩形 25">
            <a:extLst>
              <a:ext uri="{FF2B5EF4-FFF2-40B4-BE49-F238E27FC236}">
                <a16:creationId xmlns:a16="http://schemas.microsoft.com/office/drawing/2014/main" id="{1C9EF129-B788-73DE-4834-D7F6390BACAD}"/>
              </a:ext>
            </a:extLst>
          </p:cNvPr>
          <p:cNvSpPr/>
          <p:nvPr/>
        </p:nvSpPr>
        <p:spPr>
          <a:xfrm>
            <a:off x="1608406" y="4260515"/>
            <a:ext cx="1940767" cy="5250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7" name="圆角矩形 26">
            <a:extLst>
              <a:ext uri="{FF2B5EF4-FFF2-40B4-BE49-F238E27FC236}">
                <a16:creationId xmlns:a16="http://schemas.microsoft.com/office/drawing/2014/main" id="{2311641B-CC96-D274-61F4-0E11704C0C7C}"/>
              </a:ext>
            </a:extLst>
          </p:cNvPr>
          <p:cNvSpPr/>
          <p:nvPr/>
        </p:nvSpPr>
        <p:spPr>
          <a:xfrm>
            <a:off x="1608406" y="4972005"/>
            <a:ext cx="1940767" cy="5250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9" name="直线箭头连接符 28">
            <a:extLst>
              <a:ext uri="{FF2B5EF4-FFF2-40B4-BE49-F238E27FC236}">
                <a16:creationId xmlns:a16="http://schemas.microsoft.com/office/drawing/2014/main" id="{3A44409F-E20B-17D1-2B81-95AAB587FD18}"/>
              </a:ext>
            </a:extLst>
          </p:cNvPr>
          <p:cNvCxnSpPr>
            <a:stCxn id="26" idx="3"/>
            <a:endCxn id="21" idx="1"/>
          </p:cNvCxnSpPr>
          <p:nvPr/>
        </p:nvCxnSpPr>
        <p:spPr>
          <a:xfrm>
            <a:off x="3549173" y="4523052"/>
            <a:ext cx="757882" cy="32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80D959E-DE7D-AD57-11AB-855B181B8F69}"/>
              </a:ext>
            </a:extLst>
          </p:cNvPr>
          <p:cNvCxnSpPr>
            <a:stCxn id="27" idx="3"/>
            <a:endCxn id="21" idx="1"/>
          </p:cNvCxnSpPr>
          <p:nvPr/>
        </p:nvCxnSpPr>
        <p:spPr>
          <a:xfrm flipV="1">
            <a:off x="3549173" y="4852820"/>
            <a:ext cx="757882" cy="38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C8E8FF5-5BAC-ADA9-21AA-9F8AE41D3852}"/>
              </a:ext>
            </a:extLst>
          </p:cNvPr>
          <p:cNvSpPr txBox="1"/>
          <p:nvPr/>
        </p:nvSpPr>
        <p:spPr>
          <a:xfrm>
            <a:off x="1608406" y="2775901"/>
            <a:ext cx="2092905" cy="369332"/>
          </a:xfrm>
          <a:prstGeom prst="rect">
            <a:avLst/>
          </a:prstGeom>
          <a:noFill/>
        </p:spPr>
        <p:txBody>
          <a:bodyPr wrap="square" rtlCol="0">
            <a:spAutoFit/>
          </a:bodyPr>
          <a:lstStyle/>
          <a:p>
            <a:r>
              <a:rPr kumimoji="1" lang="en-US" altLang="zh-CN" dirty="0">
                <a:solidFill>
                  <a:schemeClr val="accent6"/>
                </a:solidFill>
                <a:latin typeface="Iowan Old Style Roman" panose="02040602040506020204" pitchFamily="18" charset="0"/>
              </a:rPr>
              <a:t>Internal factors</a:t>
            </a:r>
            <a:endParaRPr kumimoji="1" lang="zh-CN" altLang="en-US" dirty="0">
              <a:solidFill>
                <a:schemeClr val="accent6"/>
              </a:solidFill>
              <a:latin typeface="Iowan Old Style Roman" panose="02040602040506020204" pitchFamily="18" charset="0"/>
            </a:endParaRPr>
          </a:p>
        </p:txBody>
      </p:sp>
      <p:sp>
        <p:nvSpPr>
          <p:cNvPr id="35" name="文本框 34">
            <a:extLst>
              <a:ext uri="{FF2B5EF4-FFF2-40B4-BE49-F238E27FC236}">
                <a16:creationId xmlns:a16="http://schemas.microsoft.com/office/drawing/2014/main" id="{A6CC85D5-AABF-E233-0953-E2D83D84AAC4}"/>
              </a:ext>
            </a:extLst>
          </p:cNvPr>
          <p:cNvSpPr txBox="1"/>
          <p:nvPr/>
        </p:nvSpPr>
        <p:spPr>
          <a:xfrm>
            <a:off x="5575188" y="1972631"/>
            <a:ext cx="2092905" cy="369332"/>
          </a:xfrm>
          <a:prstGeom prst="rect">
            <a:avLst/>
          </a:prstGeom>
          <a:noFill/>
        </p:spPr>
        <p:txBody>
          <a:bodyPr wrap="square" rtlCol="0">
            <a:spAutoFit/>
          </a:bodyPr>
          <a:lstStyle/>
          <a:p>
            <a:r>
              <a:rPr kumimoji="1" lang="en-US" altLang="zh-CN" dirty="0">
                <a:solidFill>
                  <a:schemeClr val="accent6"/>
                </a:solidFill>
                <a:latin typeface="Iowan Old Style Roman" panose="02040602040506020204" pitchFamily="18" charset="0"/>
              </a:rPr>
              <a:t>External factors</a:t>
            </a:r>
            <a:endParaRPr kumimoji="1" lang="zh-CN" altLang="en-US" dirty="0">
              <a:solidFill>
                <a:schemeClr val="accent6"/>
              </a:solidFill>
              <a:latin typeface="Iowan Old Style Roman" panose="02040602040506020204" pitchFamily="18" charset="0"/>
            </a:endParaRPr>
          </a:p>
        </p:txBody>
      </p:sp>
      <p:sp>
        <p:nvSpPr>
          <p:cNvPr id="38" name="矩形 37">
            <a:extLst>
              <a:ext uri="{FF2B5EF4-FFF2-40B4-BE49-F238E27FC236}">
                <a16:creationId xmlns:a16="http://schemas.microsoft.com/office/drawing/2014/main" id="{D135802A-B2DF-DA59-329C-BF2E41DB4197}"/>
              </a:ext>
            </a:extLst>
          </p:cNvPr>
          <p:cNvSpPr/>
          <p:nvPr/>
        </p:nvSpPr>
        <p:spPr>
          <a:xfrm rot="18439680">
            <a:off x="4069342" y="1324849"/>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77A3E17A-B49C-08E0-6C2C-FADDFBD2786A}"/>
              </a:ext>
            </a:extLst>
          </p:cNvPr>
          <p:cNvSpPr/>
          <p:nvPr/>
        </p:nvSpPr>
        <p:spPr>
          <a:xfrm rot="2641207">
            <a:off x="4144491" y="1361485"/>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84AD1CA7-50E3-B580-B195-BA6FE8569E50}"/>
              </a:ext>
            </a:extLst>
          </p:cNvPr>
          <p:cNvSpPr txBox="1"/>
          <p:nvPr/>
        </p:nvSpPr>
        <p:spPr>
          <a:xfrm>
            <a:off x="9951068" y="2638823"/>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EPQI</a:t>
            </a:r>
            <a:endParaRPr kumimoji="1" lang="zh-CN" altLang="en-US" sz="2400" dirty="0">
              <a:latin typeface="Iowan Old Style Roman" panose="02040602040506020204" pitchFamily="18" charset="0"/>
            </a:endParaRPr>
          </a:p>
        </p:txBody>
      </p:sp>
      <p:sp>
        <p:nvSpPr>
          <p:cNvPr id="41" name="文本框 40">
            <a:extLst>
              <a:ext uri="{FF2B5EF4-FFF2-40B4-BE49-F238E27FC236}">
                <a16:creationId xmlns:a16="http://schemas.microsoft.com/office/drawing/2014/main" id="{DA02E423-A80A-D2CA-5630-D1D6FD1497C1}"/>
              </a:ext>
            </a:extLst>
          </p:cNvPr>
          <p:cNvSpPr txBox="1"/>
          <p:nvPr/>
        </p:nvSpPr>
        <p:spPr>
          <a:xfrm>
            <a:off x="9975579" y="4587165"/>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BRI</a:t>
            </a:r>
            <a:endParaRPr kumimoji="1" lang="zh-CN" altLang="en-US" sz="2400" dirty="0">
              <a:latin typeface="Iowan Old Style Roman" panose="02040602040506020204" pitchFamily="18" charset="0"/>
            </a:endParaRPr>
          </a:p>
        </p:txBody>
      </p:sp>
      <p:sp>
        <p:nvSpPr>
          <p:cNvPr id="58" name="文本框 57">
            <a:extLst>
              <a:ext uri="{FF2B5EF4-FFF2-40B4-BE49-F238E27FC236}">
                <a16:creationId xmlns:a16="http://schemas.microsoft.com/office/drawing/2014/main" id="{4CAB1164-67C5-D860-EC8C-E4E85255EDF0}"/>
              </a:ext>
            </a:extLst>
          </p:cNvPr>
          <p:cNvSpPr txBox="1"/>
          <p:nvPr/>
        </p:nvSpPr>
        <p:spPr>
          <a:xfrm rot="5400000">
            <a:off x="5453321" y="5367872"/>
            <a:ext cx="538391"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a:t>
            </a:r>
            <a:endParaRPr kumimoji="1" lang="zh-CN" altLang="en-US" sz="2800" dirty="0">
              <a:latin typeface="Iowan Old Style Roman" panose="02040602040506020204" pitchFamily="18" charset="0"/>
            </a:endParaRPr>
          </a:p>
        </p:txBody>
      </p:sp>
    </p:spTree>
    <p:extLst>
      <p:ext uri="{BB962C8B-B14F-4D97-AF65-F5344CB8AC3E}">
        <p14:creationId xmlns:p14="http://schemas.microsoft.com/office/powerpoint/2010/main" val="407523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a:extLst>
              <a:ext uri="{FF2B5EF4-FFF2-40B4-BE49-F238E27FC236}">
                <a16:creationId xmlns:a16="http://schemas.microsoft.com/office/drawing/2014/main" id="{22CE0A91-5AC0-4051-68C3-18761FFBBFB3}"/>
              </a:ext>
            </a:extLst>
          </p:cNvPr>
          <p:cNvSpPr/>
          <p:nvPr/>
        </p:nvSpPr>
        <p:spPr>
          <a:xfrm>
            <a:off x="5182576" y="1866368"/>
            <a:ext cx="5834742" cy="3780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2" name="圆角矩形 31">
            <a:extLst>
              <a:ext uri="{FF2B5EF4-FFF2-40B4-BE49-F238E27FC236}">
                <a16:creationId xmlns:a16="http://schemas.microsoft.com/office/drawing/2014/main" id="{365E9C29-983E-A00A-FA04-D25B1302DB89}"/>
              </a:ext>
            </a:extLst>
          </p:cNvPr>
          <p:cNvSpPr/>
          <p:nvPr/>
        </p:nvSpPr>
        <p:spPr>
          <a:xfrm>
            <a:off x="1175655" y="2638823"/>
            <a:ext cx="5834742" cy="3780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B8695655-313B-90D6-16C7-E3BF564A0620}"/>
              </a:ext>
            </a:extLst>
          </p:cNvPr>
          <p:cNvPicPr>
            <a:picLocks noChangeAspect="1"/>
          </p:cNvPicPr>
          <p:nvPr/>
        </p:nvPicPr>
        <p:blipFill>
          <a:blip r:embed="rId3"/>
          <a:stretch>
            <a:fillRect/>
          </a:stretch>
        </p:blipFill>
        <p:spPr>
          <a:xfrm>
            <a:off x="-468178" y="-8938967"/>
            <a:ext cx="13128355" cy="8473034"/>
          </a:xfrm>
          <a:prstGeom prst="rect">
            <a:avLst/>
          </a:prstGeom>
        </p:spPr>
      </p:pic>
      <p:pic>
        <p:nvPicPr>
          <p:cNvPr id="5" name="图片 4">
            <a:extLst>
              <a:ext uri="{FF2B5EF4-FFF2-40B4-BE49-F238E27FC236}">
                <a16:creationId xmlns:a16="http://schemas.microsoft.com/office/drawing/2014/main" id="{52DA8BCB-5210-3F82-98D2-1DAEF67D2DC2}"/>
              </a:ext>
            </a:extLst>
          </p:cNvPr>
          <p:cNvPicPr>
            <a:picLocks noChangeAspect="1"/>
          </p:cNvPicPr>
          <p:nvPr/>
        </p:nvPicPr>
        <p:blipFill>
          <a:blip r:embed="rId4"/>
          <a:stretch>
            <a:fillRect/>
          </a:stretch>
        </p:blipFill>
        <p:spPr>
          <a:xfrm>
            <a:off x="5050113" y="3014198"/>
            <a:ext cx="1050150" cy="1050150"/>
          </a:xfrm>
          <a:prstGeom prst="rect">
            <a:avLst/>
          </a:prstGeom>
        </p:spPr>
      </p:pic>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5"/>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6"/>
          <a:stretch>
            <a:fillRect/>
          </a:stretch>
        </p:blipFill>
        <p:spPr>
          <a:xfrm>
            <a:off x="9312953" y="-6950021"/>
            <a:ext cx="1050150" cy="1050150"/>
          </a:xfrm>
          <a:prstGeom prst="rect">
            <a:avLst/>
          </a:prstGeom>
        </p:spPr>
      </p:pic>
      <p:pic>
        <p:nvPicPr>
          <p:cNvPr id="8" name="图片 7">
            <a:extLst>
              <a:ext uri="{FF2B5EF4-FFF2-40B4-BE49-F238E27FC236}">
                <a16:creationId xmlns:a16="http://schemas.microsoft.com/office/drawing/2014/main" id="{BDA1BD70-97D5-C918-BF4A-D0364948CFBF}"/>
              </a:ext>
            </a:extLst>
          </p:cNvPr>
          <p:cNvPicPr>
            <a:picLocks noChangeAspect="1"/>
          </p:cNvPicPr>
          <p:nvPr/>
        </p:nvPicPr>
        <p:blipFill>
          <a:blip r:embed="rId7"/>
          <a:stretch>
            <a:fillRect/>
          </a:stretch>
        </p:blipFill>
        <p:spPr>
          <a:xfrm>
            <a:off x="8943628" y="4260515"/>
            <a:ext cx="1047994" cy="1050149"/>
          </a:xfrm>
          <a:prstGeom prst="rect">
            <a:avLst/>
          </a:prstGeom>
        </p:spPr>
      </p:pic>
      <p:sp>
        <p:nvSpPr>
          <p:cNvPr id="10" name="标题 1">
            <a:extLst>
              <a:ext uri="{FF2B5EF4-FFF2-40B4-BE49-F238E27FC236}">
                <a16:creationId xmlns:a16="http://schemas.microsoft.com/office/drawing/2014/main" id="{2F51237E-44E2-A7A9-DD0A-106BBCBA16AF}"/>
              </a:ext>
            </a:extLst>
          </p:cNvPr>
          <p:cNvSpPr txBox="1">
            <a:spLocks/>
          </p:cNvSpPr>
          <p:nvPr/>
        </p:nvSpPr>
        <p:spPr>
          <a:xfrm>
            <a:off x="1955380" y="334817"/>
            <a:ext cx="100530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37200"/>
            <a:r>
              <a:rPr kumimoji="1" lang="en-US" altLang="zh-CN" sz="2000" dirty="0" err="1">
                <a:latin typeface="Palatino Linotype" panose="02040502050505030304" pitchFamily="18" charset="0"/>
              </a:rPr>
              <a:t>Valockova</a:t>
            </a:r>
            <a:r>
              <a:rPr kumimoji="1" lang="en-US" altLang="zh-CN" sz="2000" dirty="0">
                <a:latin typeface="Palatino Linotype" panose="02040502050505030304" pitchFamily="18" charset="0"/>
              </a:rPr>
              <a:t>, </a:t>
            </a:r>
            <a:r>
              <a:rPr kumimoji="1" lang="en-US" altLang="zh-CN" sz="2000" dirty="0" err="1">
                <a:latin typeface="Palatino Linotype" panose="02040502050505030304" pitchFamily="18" charset="0"/>
              </a:rPr>
              <a:t>Barbora</a:t>
            </a:r>
            <a:r>
              <a:rPr kumimoji="1" lang="en-US" altLang="zh-CN" sz="2000" dirty="0">
                <a:latin typeface="Palatino Linotype" panose="02040502050505030304" pitchFamily="18" charset="0"/>
              </a:rPr>
              <a:t>. </a:t>
            </a:r>
            <a:r>
              <a:rPr kumimoji="1" lang="en-US" altLang="zh-CN" sz="2000" b="1" dirty="0">
                <a:solidFill>
                  <a:srgbClr val="FF0000"/>
                </a:solidFill>
                <a:latin typeface="Palatino Linotype" panose="02040502050505030304" pitchFamily="18" charset="0"/>
              </a:rPr>
              <a:t>“ASEAN’s Limited Centrality in Connectivity: Managing Infrastructure Competition between China and Japan.” </a:t>
            </a:r>
            <a:r>
              <a:rPr kumimoji="1" lang="en-US" altLang="zh-CN" sz="2000" dirty="0">
                <a:latin typeface="Palatino Linotype" panose="02040502050505030304" pitchFamily="18" charset="0"/>
              </a:rPr>
              <a:t>Asia Policy, vol. 16, no. 1, 2021, pp. 129-153.</a:t>
            </a:r>
            <a:endParaRPr kumimoji="1" lang="zh-CN" altLang="en-US" sz="2000" dirty="0">
              <a:latin typeface="Palatino Linotype" panose="02040502050505030304" pitchFamily="18" charset="0"/>
            </a:endParaRPr>
          </a:p>
        </p:txBody>
      </p:sp>
      <p:sp>
        <p:nvSpPr>
          <p:cNvPr id="11" name="文本框 10">
            <a:extLst>
              <a:ext uri="{FF2B5EF4-FFF2-40B4-BE49-F238E27FC236}">
                <a16:creationId xmlns:a16="http://schemas.microsoft.com/office/drawing/2014/main" id="{7781B166-C10B-C19C-91C7-EA0E7F3C7482}"/>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A2</a:t>
            </a:r>
            <a:endParaRPr kumimoji="1" lang="zh-CN" altLang="en-US" sz="6600" dirty="0">
              <a:latin typeface="Palatino Linotype" panose="02040502050505030304" pitchFamily="18" charset="0"/>
            </a:endParaRPr>
          </a:p>
        </p:txBody>
      </p:sp>
      <p:pic>
        <p:nvPicPr>
          <p:cNvPr id="17" name="图片 16">
            <a:extLst>
              <a:ext uri="{FF2B5EF4-FFF2-40B4-BE49-F238E27FC236}">
                <a16:creationId xmlns:a16="http://schemas.microsoft.com/office/drawing/2014/main" id="{997ED470-B2B9-9378-4281-16468B2A526D}"/>
              </a:ext>
            </a:extLst>
          </p:cNvPr>
          <p:cNvPicPr>
            <a:picLocks noChangeAspect="1"/>
          </p:cNvPicPr>
          <p:nvPr/>
        </p:nvPicPr>
        <p:blipFill>
          <a:blip r:embed="rId8"/>
          <a:stretch>
            <a:fillRect/>
          </a:stretch>
        </p:blipFill>
        <p:spPr>
          <a:xfrm>
            <a:off x="8924967" y="2286843"/>
            <a:ext cx="1140390" cy="1146092"/>
          </a:xfrm>
          <a:prstGeom prst="rect">
            <a:avLst/>
          </a:prstGeom>
        </p:spPr>
      </p:pic>
      <p:sp>
        <p:nvSpPr>
          <p:cNvPr id="18" name="文本框 17">
            <a:extLst>
              <a:ext uri="{FF2B5EF4-FFF2-40B4-BE49-F238E27FC236}">
                <a16:creationId xmlns:a16="http://schemas.microsoft.com/office/drawing/2014/main" id="{D0698872-5DB1-A9AC-9617-E4D763D1CF18}"/>
              </a:ext>
            </a:extLst>
          </p:cNvPr>
          <p:cNvSpPr txBox="1"/>
          <p:nvPr/>
        </p:nvSpPr>
        <p:spPr>
          <a:xfrm>
            <a:off x="4547959" y="5636162"/>
            <a:ext cx="2349114"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Scope setter</a:t>
            </a:r>
            <a:endParaRPr kumimoji="1" lang="zh-CN" altLang="en-US" sz="2800" dirty="0">
              <a:latin typeface="Iowan Old Style Roman" panose="02040602040506020204" pitchFamily="18" charset="0"/>
            </a:endParaRPr>
          </a:p>
        </p:txBody>
      </p:sp>
      <p:sp>
        <p:nvSpPr>
          <p:cNvPr id="19" name="文本框 18">
            <a:extLst>
              <a:ext uri="{FF2B5EF4-FFF2-40B4-BE49-F238E27FC236}">
                <a16:creationId xmlns:a16="http://schemas.microsoft.com/office/drawing/2014/main" id="{36CFA5BD-204B-C71D-8D76-27096DA08ED8}"/>
              </a:ext>
            </a:extLst>
          </p:cNvPr>
          <p:cNvSpPr txBox="1"/>
          <p:nvPr/>
        </p:nvSpPr>
        <p:spPr>
          <a:xfrm>
            <a:off x="7137101" y="2638823"/>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1</a:t>
            </a:r>
            <a:endParaRPr kumimoji="1" lang="zh-CN" altLang="en-US" sz="2800"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28A2EDE7-5F77-E84D-6E9D-26B1CA10AE99}"/>
              </a:ext>
            </a:extLst>
          </p:cNvPr>
          <p:cNvSpPr txBox="1"/>
          <p:nvPr/>
        </p:nvSpPr>
        <p:spPr>
          <a:xfrm>
            <a:off x="7154354" y="4478888"/>
            <a:ext cx="2079386"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Option 2</a:t>
            </a:r>
            <a:endParaRPr kumimoji="1" lang="zh-CN" altLang="en-US" sz="2800" dirty="0">
              <a:latin typeface="Iowan Old Style Roman" panose="02040602040506020204" pitchFamily="18" charset="0"/>
            </a:endParaRPr>
          </a:p>
        </p:txBody>
      </p:sp>
      <p:sp>
        <p:nvSpPr>
          <p:cNvPr id="21" name="圆角矩形 20">
            <a:extLst>
              <a:ext uri="{FF2B5EF4-FFF2-40B4-BE49-F238E27FC236}">
                <a16:creationId xmlns:a16="http://schemas.microsoft.com/office/drawing/2014/main" id="{E12F586D-B4A0-FC69-12FF-DA8635D38AE5}"/>
              </a:ext>
            </a:extLst>
          </p:cNvPr>
          <p:cNvSpPr/>
          <p:nvPr/>
        </p:nvSpPr>
        <p:spPr>
          <a:xfrm>
            <a:off x="4307055" y="4327745"/>
            <a:ext cx="2484292" cy="105014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2000" b="1" dirty="0">
                <a:solidFill>
                  <a:srgbClr val="FFC000"/>
                </a:solidFill>
                <a:latin typeface="Iowan Old Style Roman" panose="02040602040506020204" pitchFamily="18" charset="0"/>
              </a:rPr>
              <a:t>limited</a:t>
            </a:r>
            <a:r>
              <a:rPr kumimoji="1" lang="en-US" altLang="zh-CN" sz="2000" dirty="0">
                <a:latin typeface="Iowan Old Style Roman" panose="02040602040506020204" pitchFamily="18" charset="0"/>
              </a:rPr>
              <a:t> centrality in connectivity</a:t>
            </a:r>
            <a:endParaRPr kumimoji="1" lang="zh-CN" altLang="en-US" sz="2000" dirty="0">
              <a:latin typeface="Iowan Old Style Roman" panose="02040602040506020204" pitchFamily="18" charset="0"/>
            </a:endParaRPr>
          </a:p>
        </p:txBody>
      </p:sp>
      <p:sp>
        <p:nvSpPr>
          <p:cNvPr id="22" name="矩形 21">
            <a:extLst>
              <a:ext uri="{FF2B5EF4-FFF2-40B4-BE49-F238E27FC236}">
                <a16:creationId xmlns:a16="http://schemas.microsoft.com/office/drawing/2014/main" id="{5DB4DFD1-F1D1-624E-F420-7809E81C772E}"/>
              </a:ext>
            </a:extLst>
          </p:cNvPr>
          <p:cNvSpPr/>
          <p:nvPr/>
        </p:nvSpPr>
        <p:spPr>
          <a:xfrm>
            <a:off x="506201" y="1660379"/>
            <a:ext cx="4621198" cy="594761"/>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zh-CN" sz="2000" dirty="0">
                <a:latin typeface="Iowan Old Style Roman" panose="02040602040506020204" pitchFamily="18" charset="0"/>
              </a:rPr>
              <a:t>Some argue for a infrastructure forum</a:t>
            </a:r>
            <a:endParaRPr kumimoji="1" lang="zh-CN" altLang="en-US" sz="2000" dirty="0">
              <a:latin typeface="Iowan Old Style Roman" panose="02040602040506020204" pitchFamily="18" charset="0"/>
            </a:endParaRPr>
          </a:p>
        </p:txBody>
      </p:sp>
      <p:sp>
        <p:nvSpPr>
          <p:cNvPr id="24" name="上下箭头 23">
            <a:extLst>
              <a:ext uri="{FF2B5EF4-FFF2-40B4-BE49-F238E27FC236}">
                <a16:creationId xmlns:a16="http://schemas.microsoft.com/office/drawing/2014/main" id="{4B021642-DE80-1E8C-689E-907BAB9D06B3}"/>
              </a:ext>
            </a:extLst>
          </p:cNvPr>
          <p:cNvSpPr/>
          <p:nvPr/>
        </p:nvSpPr>
        <p:spPr>
          <a:xfrm>
            <a:off x="9189496" y="3301422"/>
            <a:ext cx="544576" cy="1061693"/>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r>
              <a:rPr kumimoji="1" lang="en-US" altLang="zh-CN" sz="1050" dirty="0"/>
              <a:t>competition</a:t>
            </a:r>
            <a:endParaRPr kumimoji="1" lang="zh-CN" altLang="en-US" sz="1050" dirty="0"/>
          </a:p>
        </p:txBody>
      </p:sp>
      <p:sp>
        <p:nvSpPr>
          <p:cNvPr id="26" name="圆角矩形 25">
            <a:extLst>
              <a:ext uri="{FF2B5EF4-FFF2-40B4-BE49-F238E27FC236}">
                <a16:creationId xmlns:a16="http://schemas.microsoft.com/office/drawing/2014/main" id="{1C9EF129-B788-73DE-4834-D7F6390BACAD}"/>
              </a:ext>
            </a:extLst>
          </p:cNvPr>
          <p:cNvSpPr/>
          <p:nvPr/>
        </p:nvSpPr>
        <p:spPr>
          <a:xfrm>
            <a:off x="1608406" y="4260515"/>
            <a:ext cx="1940767" cy="5250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7" name="圆角矩形 26">
            <a:extLst>
              <a:ext uri="{FF2B5EF4-FFF2-40B4-BE49-F238E27FC236}">
                <a16:creationId xmlns:a16="http://schemas.microsoft.com/office/drawing/2014/main" id="{2311641B-CC96-D274-61F4-0E11704C0C7C}"/>
              </a:ext>
            </a:extLst>
          </p:cNvPr>
          <p:cNvSpPr/>
          <p:nvPr/>
        </p:nvSpPr>
        <p:spPr>
          <a:xfrm>
            <a:off x="1608406" y="4972005"/>
            <a:ext cx="1940767" cy="5250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9" name="直线箭头连接符 28">
            <a:extLst>
              <a:ext uri="{FF2B5EF4-FFF2-40B4-BE49-F238E27FC236}">
                <a16:creationId xmlns:a16="http://schemas.microsoft.com/office/drawing/2014/main" id="{3A44409F-E20B-17D1-2B81-95AAB587FD18}"/>
              </a:ext>
            </a:extLst>
          </p:cNvPr>
          <p:cNvCxnSpPr>
            <a:stCxn id="26" idx="3"/>
            <a:endCxn id="21" idx="1"/>
          </p:cNvCxnSpPr>
          <p:nvPr/>
        </p:nvCxnSpPr>
        <p:spPr>
          <a:xfrm>
            <a:off x="3549173" y="4523052"/>
            <a:ext cx="757882" cy="329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380D959E-DE7D-AD57-11AB-855B181B8F69}"/>
              </a:ext>
            </a:extLst>
          </p:cNvPr>
          <p:cNvCxnSpPr>
            <a:stCxn id="27" idx="3"/>
            <a:endCxn id="21" idx="1"/>
          </p:cNvCxnSpPr>
          <p:nvPr/>
        </p:nvCxnSpPr>
        <p:spPr>
          <a:xfrm flipV="1">
            <a:off x="3549173" y="4852820"/>
            <a:ext cx="757882" cy="38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C8E8FF5-5BAC-ADA9-21AA-9F8AE41D3852}"/>
              </a:ext>
            </a:extLst>
          </p:cNvPr>
          <p:cNvSpPr txBox="1"/>
          <p:nvPr/>
        </p:nvSpPr>
        <p:spPr>
          <a:xfrm>
            <a:off x="1608406" y="2775901"/>
            <a:ext cx="2092905" cy="369332"/>
          </a:xfrm>
          <a:prstGeom prst="rect">
            <a:avLst/>
          </a:prstGeom>
          <a:noFill/>
        </p:spPr>
        <p:txBody>
          <a:bodyPr wrap="square" rtlCol="0">
            <a:spAutoFit/>
          </a:bodyPr>
          <a:lstStyle/>
          <a:p>
            <a:r>
              <a:rPr kumimoji="1" lang="en-US" altLang="zh-CN" dirty="0">
                <a:solidFill>
                  <a:schemeClr val="accent6"/>
                </a:solidFill>
                <a:latin typeface="Iowan Old Style Roman" panose="02040602040506020204" pitchFamily="18" charset="0"/>
              </a:rPr>
              <a:t>Internal factors</a:t>
            </a:r>
            <a:endParaRPr kumimoji="1" lang="zh-CN" altLang="en-US" dirty="0">
              <a:solidFill>
                <a:schemeClr val="accent6"/>
              </a:solidFill>
              <a:latin typeface="Iowan Old Style Roman" panose="02040602040506020204" pitchFamily="18" charset="0"/>
            </a:endParaRPr>
          </a:p>
        </p:txBody>
      </p:sp>
      <p:sp>
        <p:nvSpPr>
          <p:cNvPr id="35" name="文本框 34">
            <a:extLst>
              <a:ext uri="{FF2B5EF4-FFF2-40B4-BE49-F238E27FC236}">
                <a16:creationId xmlns:a16="http://schemas.microsoft.com/office/drawing/2014/main" id="{A6CC85D5-AABF-E233-0953-E2D83D84AAC4}"/>
              </a:ext>
            </a:extLst>
          </p:cNvPr>
          <p:cNvSpPr txBox="1"/>
          <p:nvPr/>
        </p:nvSpPr>
        <p:spPr>
          <a:xfrm>
            <a:off x="5575188" y="1972631"/>
            <a:ext cx="2092905" cy="369332"/>
          </a:xfrm>
          <a:prstGeom prst="rect">
            <a:avLst/>
          </a:prstGeom>
          <a:noFill/>
        </p:spPr>
        <p:txBody>
          <a:bodyPr wrap="square" rtlCol="0">
            <a:spAutoFit/>
          </a:bodyPr>
          <a:lstStyle/>
          <a:p>
            <a:r>
              <a:rPr kumimoji="1" lang="en-US" altLang="zh-CN" dirty="0">
                <a:solidFill>
                  <a:schemeClr val="accent6"/>
                </a:solidFill>
                <a:latin typeface="Iowan Old Style Roman" panose="02040602040506020204" pitchFamily="18" charset="0"/>
              </a:rPr>
              <a:t>External factors</a:t>
            </a:r>
            <a:endParaRPr kumimoji="1" lang="zh-CN" altLang="en-US" dirty="0">
              <a:solidFill>
                <a:schemeClr val="accent6"/>
              </a:solidFill>
              <a:latin typeface="Iowan Old Style Roman" panose="02040602040506020204" pitchFamily="18" charset="0"/>
            </a:endParaRPr>
          </a:p>
        </p:txBody>
      </p:sp>
      <p:sp>
        <p:nvSpPr>
          <p:cNvPr id="37" name="右箭头 36">
            <a:extLst>
              <a:ext uri="{FF2B5EF4-FFF2-40B4-BE49-F238E27FC236}">
                <a16:creationId xmlns:a16="http://schemas.microsoft.com/office/drawing/2014/main" id="{49348EF9-514A-CC86-6B95-12A89022DFAA}"/>
              </a:ext>
            </a:extLst>
          </p:cNvPr>
          <p:cNvSpPr/>
          <p:nvPr/>
        </p:nvSpPr>
        <p:spPr>
          <a:xfrm>
            <a:off x="6049148" y="3467724"/>
            <a:ext cx="3174134" cy="721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8" name="矩形 37">
            <a:extLst>
              <a:ext uri="{FF2B5EF4-FFF2-40B4-BE49-F238E27FC236}">
                <a16:creationId xmlns:a16="http://schemas.microsoft.com/office/drawing/2014/main" id="{D135802A-B2DF-DA59-329C-BF2E41DB4197}"/>
              </a:ext>
            </a:extLst>
          </p:cNvPr>
          <p:cNvSpPr/>
          <p:nvPr/>
        </p:nvSpPr>
        <p:spPr>
          <a:xfrm rot="18439680">
            <a:off x="4069342" y="1324849"/>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77A3E17A-B49C-08E0-6C2C-FADDFBD2786A}"/>
              </a:ext>
            </a:extLst>
          </p:cNvPr>
          <p:cNvSpPr/>
          <p:nvPr/>
        </p:nvSpPr>
        <p:spPr>
          <a:xfrm rot="2641207">
            <a:off x="4144491" y="1361485"/>
            <a:ext cx="167951" cy="13488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84AD1CA7-50E3-B580-B195-BA6FE8569E50}"/>
              </a:ext>
            </a:extLst>
          </p:cNvPr>
          <p:cNvSpPr txBox="1"/>
          <p:nvPr/>
        </p:nvSpPr>
        <p:spPr>
          <a:xfrm>
            <a:off x="9951068" y="2638823"/>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EPQI</a:t>
            </a:r>
            <a:endParaRPr kumimoji="1" lang="zh-CN" altLang="en-US" sz="2400" dirty="0">
              <a:latin typeface="Iowan Old Style Roman" panose="02040602040506020204" pitchFamily="18" charset="0"/>
            </a:endParaRPr>
          </a:p>
        </p:txBody>
      </p:sp>
      <p:sp>
        <p:nvSpPr>
          <p:cNvPr id="41" name="文本框 40">
            <a:extLst>
              <a:ext uri="{FF2B5EF4-FFF2-40B4-BE49-F238E27FC236}">
                <a16:creationId xmlns:a16="http://schemas.microsoft.com/office/drawing/2014/main" id="{DA02E423-A80A-D2CA-5630-D1D6FD1497C1}"/>
              </a:ext>
            </a:extLst>
          </p:cNvPr>
          <p:cNvSpPr txBox="1"/>
          <p:nvPr/>
        </p:nvSpPr>
        <p:spPr>
          <a:xfrm>
            <a:off x="9975579" y="4587165"/>
            <a:ext cx="121602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BRI</a:t>
            </a:r>
            <a:endParaRPr kumimoji="1" lang="zh-CN" altLang="en-US" sz="2400" dirty="0">
              <a:latin typeface="Iowan Old Style Roman" panose="02040602040506020204" pitchFamily="18" charset="0"/>
            </a:endParaRPr>
          </a:p>
        </p:txBody>
      </p:sp>
      <p:sp>
        <p:nvSpPr>
          <p:cNvPr id="58" name="文本框 57">
            <a:extLst>
              <a:ext uri="{FF2B5EF4-FFF2-40B4-BE49-F238E27FC236}">
                <a16:creationId xmlns:a16="http://schemas.microsoft.com/office/drawing/2014/main" id="{4CAB1164-67C5-D860-EC8C-E4E85255EDF0}"/>
              </a:ext>
            </a:extLst>
          </p:cNvPr>
          <p:cNvSpPr txBox="1"/>
          <p:nvPr/>
        </p:nvSpPr>
        <p:spPr>
          <a:xfrm rot="5400000">
            <a:off x="5453321" y="5367872"/>
            <a:ext cx="538391" cy="523220"/>
          </a:xfrm>
          <a:prstGeom prst="rect">
            <a:avLst/>
          </a:prstGeom>
          <a:noFill/>
        </p:spPr>
        <p:txBody>
          <a:bodyPr wrap="square" rtlCol="0">
            <a:spAutoFit/>
          </a:bodyPr>
          <a:lstStyle/>
          <a:p>
            <a:r>
              <a:rPr kumimoji="1" lang="en-US" altLang="zh-CN" sz="2800" dirty="0">
                <a:latin typeface="Iowan Old Style Roman" panose="02040602040506020204" pitchFamily="18" charset="0"/>
              </a:rPr>
              <a:t>=</a:t>
            </a:r>
            <a:endParaRPr kumimoji="1" lang="zh-CN" altLang="en-US" sz="2800" dirty="0">
              <a:latin typeface="Iowan Old Style Roman" panose="02040602040506020204" pitchFamily="18" charset="0"/>
            </a:endParaRPr>
          </a:p>
        </p:txBody>
      </p:sp>
    </p:spTree>
    <p:extLst>
      <p:ext uri="{BB962C8B-B14F-4D97-AF65-F5344CB8AC3E}">
        <p14:creationId xmlns:p14="http://schemas.microsoft.com/office/powerpoint/2010/main" val="135276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2"/>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3"/>
          <a:stretch>
            <a:fillRect/>
          </a:stretch>
        </p:blipFill>
        <p:spPr>
          <a:xfrm>
            <a:off x="9312953" y="-6950021"/>
            <a:ext cx="1050150" cy="1050150"/>
          </a:xfrm>
          <a:prstGeom prst="rect">
            <a:avLst/>
          </a:prstGeom>
        </p:spPr>
      </p:pic>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4"/>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5"/>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6"/>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47" name="文本框 46">
            <a:extLst>
              <a:ext uri="{FF2B5EF4-FFF2-40B4-BE49-F238E27FC236}">
                <a16:creationId xmlns:a16="http://schemas.microsoft.com/office/drawing/2014/main" id="{EC98F93B-AF5B-EC6E-622B-67BCEFDA5A61}"/>
              </a:ext>
            </a:extLst>
          </p:cNvPr>
          <p:cNvSpPr txBox="1"/>
          <p:nvPr/>
        </p:nvSpPr>
        <p:spPr>
          <a:xfrm>
            <a:off x="838200" y="3026313"/>
            <a:ext cx="10040981" cy="3416320"/>
          </a:xfrm>
          <a:prstGeom prst="rect">
            <a:avLst/>
          </a:prstGeom>
          <a:noFill/>
        </p:spPr>
        <p:txBody>
          <a:bodyPr wrap="square" rtlCol="0">
            <a:spAutoFit/>
          </a:bodyPr>
          <a:lstStyle/>
          <a:p>
            <a:r>
              <a:rPr kumimoji="1" lang="en-US" altLang="zh-CN" sz="3600" dirty="0">
                <a:latin typeface="Palatino Linotype" panose="02040502050505030304" pitchFamily="18" charset="0"/>
              </a:rPr>
              <a:t>ASEAN centrality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connectivity =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centrality in connectivity =</a:t>
            </a:r>
          </a:p>
          <a:p>
            <a:endParaRPr kumimoji="1" lang="en-US" altLang="zh-CN" sz="3600" dirty="0">
              <a:latin typeface="Palatino Linotype" panose="020405020505050303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5119911" y="2986543"/>
            <a:ext cx="6987179" cy="923330"/>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a:t>
            </a:r>
            <a:r>
              <a:rPr kumimoji="1" lang="en-US" altLang="zh-CN" b="1" dirty="0">
                <a:solidFill>
                  <a:schemeClr val="accent2"/>
                </a:solidFill>
                <a:latin typeface="IOWAN OLD STYLE ROMAN" panose="02040602040506020204" pitchFamily="18" charset="0"/>
              </a:rPr>
              <a:t>perform a central role </a:t>
            </a:r>
            <a:r>
              <a:rPr kumimoji="1" lang="en-US" altLang="zh-CN" dirty="0">
                <a:latin typeface="Iowan Old Style Roman" panose="02040602040506020204" pitchFamily="18" charset="0"/>
              </a:rPr>
              <a:t>in regional security, institutional and strategic architecture.” (133)</a:t>
            </a:r>
          </a:p>
          <a:p>
            <a:pPr marL="285750" indent="-285750">
              <a:buFont typeface="Wingdings" pitchFamily="2" charset="2"/>
              <a:buChar char="u"/>
            </a:pPr>
            <a:r>
              <a:rPr kumimoji="1" lang="en-US" altLang="zh-CN" dirty="0">
                <a:latin typeface="Iowan Old Style Roman" panose="02040602040506020204" pitchFamily="18" charset="0"/>
              </a:rPr>
              <a:t>Leader, convener, hub/node, driver of progress, convenience</a:t>
            </a:r>
            <a:endParaRPr kumimoji="1" lang="zh-CN" altLang="en-US" dirty="0">
              <a:latin typeface="Iowan Old Style Roman" panose="02040602040506020204" pitchFamily="18" charset="0"/>
            </a:endParaRPr>
          </a:p>
        </p:txBody>
      </p:sp>
      <p:sp>
        <p:nvSpPr>
          <p:cNvPr id="5" name="文本框 4">
            <a:extLst>
              <a:ext uri="{FF2B5EF4-FFF2-40B4-BE49-F238E27FC236}">
                <a16:creationId xmlns:a16="http://schemas.microsoft.com/office/drawing/2014/main" id="{71EB2AF1-B9E9-D52C-0759-20270BA88036}"/>
              </a:ext>
            </a:extLst>
          </p:cNvPr>
          <p:cNvSpPr txBox="1"/>
          <p:nvPr/>
        </p:nvSpPr>
        <p:spPr>
          <a:xfrm>
            <a:off x="5525798" y="4197847"/>
            <a:ext cx="6987179" cy="646331"/>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benefit all members and to promote ASEAN centrality</a:t>
            </a:r>
          </a:p>
          <a:p>
            <a:pPr marL="285750" indent="-285750">
              <a:buFont typeface="Wingdings" pitchFamily="2" charset="2"/>
              <a:buChar char="u"/>
            </a:pPr>
            <a:r>
              <a:rPr kumimoji="1" lang="en-US" altLang="zh-CN" dirty="0">
                <a:latin typeface="Iowan Old Style Roman" panose="02040602040506020204" pitchFamily="18" charset="0"/>
              </a:rPr>
              <a:t>MPAC 2010, MPAC 2025; mobilizing external partners</a:t>
            </a:r>
            <a:endParaRPr kumimoji="1" lang="zh-CN" altLang="en-US" dirty="0">
              <a:latin typeface="Iowan Old Style Roman" panose="02040602040506020204" pitchFamily="18" charset="0"/>
            </a:endParaRPr>
          </a:p>
        </p:txBody>
      </p:sp>
      <p:sp>
        <p:nvSpPr>
          <p:cNvPr id="8" name="文本框 7">
            <a:extLst>
              <a:ext uri="{FF2B5EF4-FFF2-40B4-BE49-F238E27FC236}">
                <a16:creationId xmlns:a16="http://schemas.microsoft.com/office/drawing/2014/main" id="{56248824-5BD9-AE4C-F116-FB33710F568E}"/>
              </a:ext>
            </a:extLst>
          </p:cNvPr>
          <p:cNvSpPr txBox="1"/>
          <p:nvPr/>
        </p:nvSpPr>
        <p:spPr>
          <a:xfrm>
            <a:off x="8113234" y="5235764"/>
            <a:ext cx="3968209" cy="1477328"/>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“the ability to set up a multilateral mechanism to maneuver effectively vis-à-vis the interests of external partners in connectivity”</a:t>
            </a:r>
            <a:endParaRPr kumimoji="1" lang="zh-CN" altLang="en-US" dirty="0">
              <a:latin typeface="Iowan Old Style Roman" panose="02040602040506020204" pitchFamily="18" charset="0"/>
            </a:endParaRPr>
          </a:p>
        </p:txBody>
      </p:sp>
      <p:sp>
        <p:nvSpPr>
          <p:cNvPr id="19" name="文本框 18">
            <a:extLst>
              <a:ext uri="{FF2B5EF4-FFF2-40B4-BE49-F238E27FC236}">
                <a16:creationId xmlns:a16="http://schemas.microsoft.com/office/drawing/2014/main" id="{8A9A381F-01CF-9C33-3B09-F3DB6C60DE20}"/>
              </a:ext>
            </a:extLst>
          </p:cNvPr>
          <p:cNvSpPr txBox="1"/>
          <p:nvPr/>
        </p:nvSpPr>
        <p:spPr>
          <a:xfrm>
            <a:off x="1837894" y="1784449"/>
            <a:ext cx="3692769"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Concept</a:t>
            </a:r>
            <a:endParaRPr kumimoji="1" lang="zh-CN" altLang="en-US" sz="3600" dirty="0">
              <a:solidFill>
                <a:schemeClr val="accent2"/>
              </a:solidFill>
              <a:latin typeface="Palatino Linotype" panose="02040502050505030304" pitchFamily="18" charset="0"/>
            </a:endParaRPr>
          </a:p>
        </p:txBody>
      </p:sp>
    </p:spTree>
    <p:extLst>
      <p:ext uri="{BB962C8B-B14F-4D97-AF65-F5344CB8AC3E}">
        <p14:creationId xmlns:p14="http://schemas.microsoft.com/office/powerpoint/2010/main" val="2990439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2"/>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3"/>
          <a:stretch>
            <a:fillRect/>
          </a:stretch>
        </p:blipFill>
        <p:spPr>
          <a:xfrm>
            <a:off x="9312953" y="-6950021"/>
            <a:ext cx="1050150" cy="1050150"/>
          </a:xfrm>
          <a:prstGeom prst="rect">
            <a:avLst/>
          </a:prstGeom>
        </p:spPr>
      </p:pic>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4"/>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5"/>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6"/>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47" name="文本框 46">
            <a:extLst>
              <a:ext uri="{FF2B5EF4-FFF2-40B4-BE49-F238E27FC236}">
                <a16:creationId xmlns:a16="http://schemas.microsoft.com/office/drawing/2014/main" id="{EC98F93B-AF5B-EC6E-622B-67BCEFDA5A61}"/>
              </a:ext>
            </a:extLst>
          </p:cNvPr>
          <p:cNvSpPr txBox="1"/>
          <p:nvPr/>
        </p:nvSpPr>
        <p:spPr>
          <a:xfrm>
            <a:off x="838200" y="3026313"/>
            <a:ext cx="10040981" cy="3416320"/>
          </a:xfrm>
          <a:prstGeom prst="rect">
            <a:avLst/>
          </a:prstGeom>
          <a:noFill/>
        </p:spPr>
        <p:txBody>
          <a:bodyPr wrap="square" rtlCol="0">
            <a:spAutoFit/>
          </a:bodyPr>
          <a:lstStyle/>
          <a:p>
            <a:r>
              <a:rPr kumimoji="1" lang="en-US" altLang="zh-CN" sz="3600" dirty="0">
                <a:latin typeface="Palatino Linotype" panose="02040502050505030304" pitchFamily="18" charset="0"/>
              </a:rPr>
              <a:t>ASEAN centrality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connectivity =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centrality in connectivity =</a:t>
            </a:r>
          </a:p>
          <a:p>
            <a:endParaRPr kumimoji="1" lang="en-US" altLang="zh-CN" sz="3600" dirty="0">
              <a:latin typeface="Palatino Linotype" panose="020405020505050303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5119911" y="2986543"/>
            <a:ext cx="6987179" cy="923330"/>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a:t>
            </a:r>
            <a:r>
              <a:rPr kumimoji="1" lang="en-US" altLang="zh-CN" b="1" dirty="0">
                <a:solidFill>
                  <a:schemeClr val="accent2"/>
                </a:solidFill>
                <a:latin typeface="IOWAN OLD STYLE ROMAN" panose="02040602040506020204" pitchFamily="18" charset="0"/>
              </a:rPr>
              <a:t>perform a central role </a:t>
            </a:r>
            <a:r>
              <a:rPr kumimoji="1" lang="en-US" altLang="zh-CN" dirty="0">
                <a:latin typeface="Iowan Old Style Roman" panose="02040602040506020204" pitchFamily="18" charset="0"/>
              </a:rPr>
              <a:t>in regional security, institutional and strategic architecture.” (133)</a:t>
            </a:r>
          </a:p>
          <a:p>
            <a:pPr marL="285750" indent="-285750">
              <a:buFont typeface="Wingdings" pitchFamily="2" charset="2"/>
              <a:buChar char="u"/>
            </a:pPr>
            <a:r>
              <a:rPr kumimoji="1" lang="en-US" altLang="zh-CN" dirty="0">
                <a:latin typeface="Iowan Old Style Roman" panose="02040602040506020204" pitchFamily="18" charset="0"/>
              </a:rPr>
              <a:t>Leader, convener, hub/node, driver of progress, convenience</a:t>
            </a:r>
            <a:endParaRPr kumimoji="1" lang="zh-CN" altLang="en-US" dirty="0">
              <a:latin typeface="Iowan Old Style Roman" panose="02040602040506020204" pitchFamily="18" charset="0"/>
            </a:endParaRPr>
          </a:p>
        </p:txBody>
      </p:sp>
      <p:sp>
        <p:nvSpPr>
          <p:cNvPr id="5" name="文本框 4">
            <a:extLst>
              <a:ext uri="{FF2B5EF4-FFF2-40B4-BE49-F238E27FC236}">
                <a16:creationId xmlns:a16="http://schemas.microsoft.com/office/drawing/2014/main" id="{71EB2AF1-B9E9-D52C-0759-20270BA88036}"/>
              </a:ext>
            </a:extLst>
          </p:cNvPr>
          <p:cNvSpPr txBox="1"/>
          <p:nvPr/>
        </p:nvSpPr>
        <p:spPr>
          <a:xfrm>
            <a:off x="5525798" y="4197847"/>
            <a:ext cx="6987179" cy="646331"/>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benefit all members and to promote ASEAN centrality</a:t>
            </a:r>
          </a:p>
          <a:p>
            <a:pPr marL="285750" indent="-285750">
              <a:buFont typeface="Wingdings" pitchFamily="2" charset="2"/>
              <a:buChar char="u"/>
            </a:pPr>
            <a:r>
              <a:rPr kumimoji="1" lang="en-US" altLang="zh-CN" dirty="0">
                <a:latin typeface="Iowan Old Style Roman" panose="02040602040506020204" pitchFamily="18" charset="0"/>
              </a:rPr>
              <a:t>MPAC 2010, MPAC 2025; mobilizing external partners</a:t>
            </a:r>
            <a:endParaRPr kumimoji="1" lang="zh-CN" altLang="en-US" dirty="0">
              <a:latin typeface="Iowan Old Style Roman" panose="02040602040506020204" pitchFamily="18" charset="0"/>
            </a:endParaRPr>
          </a:p>
        </p:txBody>
      </p:sp>
      <p:sp>
        <p:nvSpPr>
          <p:cNvPr id="8" name="文本框 7">
            <a:extLst>
              <a:ext uri="{FF2B5EF4-FFF2-40B4-BE49-F238E27FC236}">
                <a16:creationId xmlns:a16="http://schemas.microsoft.com/office/drawing/2014/main" id="{56248824-5BD9-AE4C-F116-FB33710F568E}"/>
              </a:ext>
            </a:extLst>
          </p:cNvPr>
          <p:cNvSpPr txBox="1"/>
          <p:nvPr/>
        </p:nvSpPr>
        <p:spPr>
          <a:xfrm>
            <a:off x="8113234" y="5235764"/>
            <a:ext cx="3968209" cy="1477328"/>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“the ability to set up a multilateral mechanism to maneuver effectively vis-à-vis the interests of external partners in connectivity”</a:t>
            </a:r>
            <a:endParaRPr kumimoji="1" lang="zh-CN" altLang="en-US" dirty="0">
              <a:latin typeface="Iowan Old Style Roman" panose="02040602040506020204" pitchFamily="18" charset="0"/>
            </a:endParaRPr>
          </a:p>
        </p:txBody>
      </p:sp>
      <p:sp>
        <p:nvSpPr>
          <p:cNvPr id="9" name="圆角矩形标注 8">
            <a:extLst>
              <a:ext uri="{FF2B5EF4-FFF2-40B4-BE49-F238E27FC236}">
                <a16:creationId xmlns:a16="http://schemas.microsoft.com/office/drawing/2014/main" id="{3F07B3A5-7B65-99C7-794A-F79452CA369F}"/>
              </a:ext>
            </a:extLst>
          </p:cNvPr>
          <p:cNvSpPr/>
          <p:nvPr/>
        </p:nvSpPr>
        <p:spPr>
          <a:xfrm>
            <a:off x="3402590" y="2433994"/>
            <a:ext cx="2939008" cy="2028427"/>
          </a:xfrm>
          <a:prstGeom prst="wedgeRoundRectCallout">
            <a:avLst>
              <a:gd name="adj1" fmla="val -48356"/>
              <a:gd name="adj2" fmla="val 91470"/>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4800" dirty="0">
                <a:latin typeface="Palatino Linotype" panose="02040502050505030304" pitchFamily="18" charset="0"/>
              </a:rPr>
              <a:t>LOW</a:t>
            </a:r>
          </a:p>
          <a:p>
            <a:pPr algn="ctr"/>
            <a:r>
              <a:rPr kumimoji="1" lang="en-US" altLang="zh-CN" dirty="0">
                <a:latin typeface="Palatino Linotype" panose="02040502050505030304" pitchFamily="18" charset="0"/>
              </a:rPr>
              <a:t>But in a good way</a:t>
            </a:r>
            <a:endParaRPr kumimoji="1" lang="zh-CN" altLang="en-US" dirty="0">
              <a:latin typeface="Palatino Linotype" panose="02040502050505030304" pitchFamily="18" charset="0"/>
            </a:endParaRPr>
          </a:p>
        </p:txBody>
      </p:sp>
      <p:sp>
        <p:nvSpPr>
          <p:cNvPr id="19" name="文本框 18">
            <a:extLst>
              <a:ext uri="{FF2B5EF4-FFF2-40B4-BE49-F238E27FC236}">
                <a16:creationId xmlns:a16="http://schemas.microsoft.com/office/drawing/2014/main" id="{A8D8CBD7-BDDF-40F5-AE2A-13922C2CF066}"/>
              </a:ext>
            </a:extLst>
          </p:cNvPr>
          <p:cNvSpPr txBox="1"/>
          <p:nvPr/>
        </p:nvSpPr>
        <p:spPr>
          <a:xfrm>
            <a:off x="1837894" y="1784449"/>
            <a:ext cx="3692769"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Concept</a:t>
            </a:r>
            <a:endParaRPr kumimoji="1" lang="zh-CN" altLang="en-US" sz="3600" dirty="0">
              <a:solidFill>
                <a:schemeClr val="accent2"/>
              </a:solidFill>
              <a:latin typeface="Palatino Linotype" panose="02040502050505030304" pitchFamily="18" charset="0"/>
            </a:endParaRPr>
          </a:p>
        </p:txBody>
      </p:sp>
    </p:spTree>
    <p:extLst>
      <p:ext uri="{BB962C8B-B14F-4D97-AF65-F5344CB8AC3E}">
        <p14:creationId xmlns:p14="http://schemas.microsoft.com/office/powerpoint/2010/main" val="1240181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2"/>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3"/>
          <a:stretch>
            <a:fillRect/>
          </a:stretch>
        </p:blipFill>
        <p:spPr>
          <a:xfrm>
            <a:off x="9312953" y="-6950021"/>
            <a:ext cx="1050150" cy="1050150"/>
          </a:xfrm>
          <a:prstGeom prst="rect">
            <a:avLst/>
          </a:prstGeom>
        </p:spPr>
      </p:pic>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4"/>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5"/>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6"/>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47" name="文本框 46">
            <a:extLst>
              <a:ext uri="{FF2B5EF4-FFF2-40B4-BE49-F238E27FC236}">
                <a16:creationId xmlns:a16="http://schemas.microsoft.com/office/drawing/2014/main" id="{EC98F93B-AF5B-EC6E-622B-67BCEFDA5A61}"/>
              </a:ext>
            </a:extLst>
          </p:cNvPr>
          <p:cNvSpPr txBox="1"/>
          <p:nvPr/>
        </p:nvSpPr>
        <p:spPr>
          <a:xfrm>
            <a:off x="838200" y="3026313"/>
            <a:ext cx="10040981" cy="3416320"/>
          </a:xfrm>
          <a:prstGeom prst="rect">
            <a:avLst/>
          </a:prstGeom>
          <a:noFill/>
        </p:spPr>
        <p:txBody>
          <a:bodyPr wrap="square" rtlCol="0">
            <a:spAutoFit/>
          </a:bodyPr>
          <a:lstStyle/>
          <a:p>
            <a:r>
              <a:rPr kumimoji="1" lang="en-US" altLang="zh-CN" sz="3600" dirty="0">
                <a:latin typeface="Palatino Linotype" panose="02040502050505030304" pitchFamily="18" charset="0"/>
              </a:rPr>
              <a:t>ASEAN centrality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connectivity =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centrality in connectivity =</a:t>
            </a:r>
          </a:p>
          <a:p>
            <a:endParaRPr kumimoji="1" lang="en-US" altLang="zh-CN" sz="3600" dirty="0">
              <a:latin typeface="Palatino Linotype" panose="020405020505050303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5119911" y="2986543"/>
            <a:ext cx="6987179" cy="923330"/>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a:t>
            </a:r>
            <a:r>
              <a:rPr kumimoji="1" lang="en-US" altLang="zh-CN" b="1" dirty="0">
                <a:solidFill>
                  <a:schemeClr val="accent2"/>
                </a:solidFill>
                <a:latin typeface="IOWAN OLD STYLE ROMAN" panose="02040602040506020204" pitchFamily="18" charset="0"/>
              </a:rPr>
              <a:t>perform a central role </a:t>
            </a:r>
            <a:r>
              <a:rPr kumimoji="1" lang="en-US" altLang="zh-CN" dirty="0">
                <a:latin typeface="Iowan Old Style Roman" panose="02040602040506020204" pitchFamily="18" charset="0"/>
              </a:rPr>
              <a:t>in regional security, institutional and strategic architecture.” (133)</a:t>
            </a:r>
          </a:p>
          <a:p>
            <a:pPr marL="285750" indent="-285750">
              <a:buFont typeface="Wingdings" pitchFamily="2" charset="2"/>
              <a:buChar char="u"/>
            </a:pPr>
            <a:r>
              <a:rPr kumimoji="1" lang="en-US" altLang="zh-CN" dirty="0">
                <a:latin typeface="Iowan Old Style Roman" panose="02040602040506020204" pitchFamily="18" charset="0"/>
              </a:rPr>
              <a:t>Leader, convener, hub/node, driver of progress, convenience</a:t>
            </a:r>
            <a:endParaRPr kumimoji="1" lang="zh-CN" altLang="en-US" dirty="0">
              <a:latin typeface="Iowan Old Style Roman" panose="02040602040506020204" pitchFamily="18" charset="0"/>
            </a:endParaRPr>
          </a:p>
        </p:txBody>
      </p:sp>
      <p:sp>
        <p:nvSpPr>
          <p:cNvPr id="5" name="文本框 4">
            <a:extLst>
              <a:ext uri="{FF2B5EF4-FFF2-40B4-BE49-F238E27FC236}">
                <a16:creationId xmlns:a16="http://schemas.microsoft.com/office/drawing/2014/main" id="{71EB2AF1-B9E9-D52C-0759-20270BA88036}"/>
              </a:ext>
            </a:extLst>
          </p:cNvPr>
          <p:cNvSpPr txBox="1"/>
          <p:nvPr/>
        </p:nvSpPr>
        <p:spPr>
          <a:xfrm>
            <a:off x="5525798" y="4197847"/>
            <a:ext cx="6987179" cy="646331"/>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benefit all members and to promote ASEAN centrality</a:t>
            </a:r>
          </a:p>
          <a:p>
            <a:pPr marL="285750" indent="-285750">
              <a:buFont typeface="Wingdings" pitchFamily="2" charset="2"/>
              <a:buChar char="u"/>
            </a:pPr>
            <a:r>
              <a:rPr kumimoji="1" lang="en-US" altLang="zh-CN" dirty="0">
                <a:latin typeface="Iowan Old Style Roman" panose="02040602040506020204" pitchFamily="18" charset="0"/>
              </a:rPr>
              <a:t>MPAC 2010, MPAC 2025; mobilizing external partners</a:t>
            </a:r>
            <a:endParaRPr kumimoji="1" lang="zh-CN" altLang="en-US" dirty="0">
              <a:latin typeface="Iowan Old Style Roman" panose="02040602040506020204" pitchFamily="18" charset="0"/>
            </a:endParaRPr>
          </a:p>
        </p:txBody>
      </p:sp>
      <p:sp>
        <p:nvSpPr>
          <p:cNvPr id="8" name="文本框 7">
            <a:extLst>
              <a:ext uri="{FF2B5EF4-FFF2-40B4-BE49-F238E27FC236}">
                <a16:creationId xmlns:a16="http://schemas.microsoft.com/office/drawing/2014/main" id="{56248824-5BD9-AE4C-F116-FB33710F568E}"/>
              </a:ext>
            </a:extLst>
          </p:cNvPr>
          <p:cNvSpPr txBox="1"/>
          <p:nvPr/>
        </p:nvSpPr>
        <p:spPr>
          <a:xfrm>
            <a:off x="8113234" y="5235764"/>
            <a:ext cx="3968209" cy="1477328"/>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“the ability to set up a multilateral mechanism to maneuver effectively vis-à-vis the interests of external partners in connectivity”</a:t>
            </a:r>
            <a:endParaRPr kumimoji="1" lang="zh-CN" altLang="en-US" dirty="0">
              <a:latin typeface="Iowan Old Style Roman" panose="02040602040506020204" pitchFamily="18" charset="0"/>
            </a:endParaRPr>
          </a:p>
        </p:txBody>
      </p:sp>
      <p:sp>
        <p:nvSpPr>
          <p:cNvPr id="9" name="圆角矩形标注 8">
            <a:extLst>
              <a:ext uri="{FF2B5EF4-FFF2-40B4-BE49-F238E27FC236}">
                <a16:creationId xmlns:a16="http://schemas.microsoft.com/office/drawing/2014/main" id="{3F07B3A5-7B65-99C7-794A-F79452CA369F}"/>
              </a:ext>
            </a:extLst>
          </p:cNvPr>
          <p:cNvSpPr/>
          <p:nvPr/>
        </p:nvSpPr>
        <p:spPr>
          <a:xfrm>
            <a:off x="3402590" y="2433994"/>
            <a:ext cx="2939008" cy="2028427"/>
          </a:xfrm>
          <a:prstGeom prst="wedgeRoundRectCallout">
            <a:avLst>
              <a:gd name="adj1" fmla="val -48356"/>
              <a:gd name="adj2" fmla="val 914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latin typeface="Palatino Linotype" panose="02040502050505030304" pitchFamily="18" charset="0"/>
              </a:rPr>
              <a:t>LOW</a:t>
            </a:r>
          </a:p>
          <a:p>
            <a:pPr algn="ctr"/>
            <a:r>
              <a:rPr kumimoji="1" lang="en-US" altLang="zh-CN" dirty="0">
                <a:latin typeface="Palatino Linotype" panose="02040502050505030304" pitchFamily="18" charset="0"/>
              </a:rPr>
              <a:t>But in a good way</a:t>
            </a:r>
            <a:endParaRPr kumimoji="1" lang="zh-CN" altLang="en-US" dirty="0">
              <a:latin typeface="Palatino Linotype" panose="02040502050505030304" pitchFamily="18" charset="0"/>
            </a:endParaRPr>
          </a:p>
        </p:txBody>
      </p:sp>
      <p:pic>
        <p:nvPicPr>
          <p:cNvPr id="19" name="图片 18">
            <a:extLst>
              <a:ext uri="{FF2B5EF4-FFF2-40B4-BE49-F238E27FC236}">
                <a16:creationId xmlns:a16="http://schemas.microsoft.com/office/drawing/2014/main" id="{6C143DEC-33C9-D5D7-029B-0C03C945F472}"/>
              </a:ext>
            </a:extLst>
          </p:cNvPr>
          <p:cNvPicPr>
            <a:picLocks noChangeAspect="1"/>
          </p:cNvPicPr>
          <p:nvPr/>
        </p:nvPicPr>
        <p:blipFill>
          <a:blip r:embed="rId7"/>
          <a:stretch>
            <a:fillRect/>
          </a:stretch>
        </p:blipFill>
        <p:spPr>
          <a:xfrm>
            <a:off x="769038" y="734457"/>
            <a:ext cx="10880211" cy="5410295"/>
          </a:xfrm>
          <a:prstGeom prst="rect">
            <a:avLst/>
          </a:prstGeom>
        </p:spPr>
      </p:pic>
      <p:grpSp>
        <p:nvGrpSpPr>
          <p:cNvPr id="33" name="组合 32">
            <a:extLst>
              <a:ext uri="{FF2B5EF4-FFF2-40B4-BE49-F238E27FC236}">
                <a16:creationId xmlns:a16="http://schemas.microsoft.com/office/drawing/2014/main" id="{748A63DA-219E-7A2E-6143-443C9F04B6E4}"/>
              </a:ext>
            </a:extLst>
          </p:cNvPr>
          <p:cNvGrpSpPr/>
          <p:nvPr/>
        </p:nvGrpSpPr>
        <p:grpSpPr>
          <a:xfrm>
            <a:off x="2024086" y="1945163"/>
            <a:ext cx="571680" cy="1278720"/>
            <a:chOff x="2024086" y="1945163"/>
            <a:chExt cx="571680" cy="1278720"/>
          </a:xfrm>
        </p:grpSpPr>
        <mc:AlternateContent xmlns:mc="http://schemas.openxmlformats.org/markup-compatibility/2006">
          <mc:Choice xmlns:p14="http://schemas.microsoft.com/office/powerpoint/2010/main" Requires="p14">
            <p:contentPart p14:bwMode="auto" r:id="rId8">
              <p14:nvContentPartPr>
                <p14:cNvPr id="28" name="墨迹 27">
                  <a:extLst>
                    <a:ext uri="{FF2B5EF4-FFF2-40B4-BE49-F238E27FC236}">
                      <a16:creationId xmlns:a16="http://schemas.microsoft.com/office/drawing/2014/main" id="{A59DB561-16A6-7CAE-DA2C-CF9312D89D4F}"/>
                    </a:ext>
                  </a:extLst>
                </p14:cNvPr>
                <p14:cNvContentPartPr/>
                <p14:nvPr/>
              </p14:nvContentPartPr>
              <p14:xfrm>
                <a:off x="2024086" y="1945163"/>
                <a:ext cx="362160" cy="630000"/>
              </p14:xfrm>
            </p:contentPart>
          </mc:Choice>
          <mc:Fallback>
            <p:pic>
              <p:nvPicPr>
                <p:cNvPr id="28" name="墨迹 27">
                  <a:extLst>
                    <a:ext uri="{FF2B5EF4-FFF2-40B4-BE49-F238E27FC236}">
                      <a16:creationId xmlns:a16="http://schemas.microsoft.com/office/drawing/2014/main" id="{A59DB561-16A6-7CAE-DA2C-CF9312D89D4F}"/>
                    </a:ext>
                  </a:extLst>
                </p:cNvPr>
                <p:cNvPicPr/>
                <p:nvPr/>
              </p:nvPicPr>
              <p:blipFill>
                <a:blip r:embed="rId9"/>
                <a:stretch>
                  <a:fillRect/>
                </a:stretch>
              </p:blipFill>
              <p:spPr>
                <a:xfrm>
                  <a:off x="2015086" y="1936163"/>
                  <a:ext cx="37980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 name="墨迹 28">
                  <a:extLst>
                    <a:ext uri="{FF2B5EF4-FFF2-40B4-BE49-F238E27FC236}">
                      <a16:creationId xmlns:a16="http://schemas.microsoft.com/office/drawing/2014/main" id="{80B58E42-9D74-0797-AF17-BE921611057A}"/>
                    </a:ext>
                  </a:extLst>
                </p14:cNvPr>
                <p14:cNvContentPartPr/>
                <p14:nvPr/>
              </p14:nvContentPartPr>
              <p14:xfrm>
                <a:off x="2196886" y="2775323"/>
                <a:ext cx="398880" cy="448560"/>
              </p14:xfrm>
            </p:contentPart>
          </mc:Choice>
          <mc:Fallback>
            <p:pic>
              <p:nvPicPr>
                <p:cNvPr id="29" name="墨迹 28">
                  <a:extLst>
                    <a:ext uri="{FF2B5EF4-FFF2-40B4-BE49-F238E27FC236}">
                      <a16:creationId xmlns:a16="http://schemas.microsoft.com/office/drawing/2014/main" id="{80B58E42-9D74-0797-AF17-BE921611057A}"/>
                    </a:ext>
                  </a:extLst>
                </p:cNvPr>
                <p:cNvPicPr/>
                <p:nvPr/>
              </p:nvPicPr>
              <p:blipFill>
                <a:blip r:embed="rId11"/>
                <a:stretch>
                  <a:fillRect/>
                </a:stretch>
              </p:blipFill>
              <p:spPr>
                <a:xfrm>
                  <a:off x="2187886" y="2766683"/>
                  <a:ext cx="416520" cy="46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34" name="墨迹 33">
                <a:extLst>
                  <a:ext uri="{FF2B5EF4-FFF2-40B4-BE49-F238E27FC236}">
                    <a16:creationId xmlns:a16="http://schemas.microsoft.com/office/drawing/2014/main" id="{25738E4F-C76F-52C8-8C07-6D62B687BCB4}"/>
                  </a:ext>
                </a:extLst>
              </p14:cNvPr>
              <p14:cNvContentPartPr/>
              <p14:nvPr/>
            </p14:nvContentPartPr>
            <p14:xfrm>
              <a:off x="2468326" y="4598003"/>
              <a:ext cx="324720" cy="430920"/>
            </p14:xfrm>
          </p:contentPart>
        </mc:Choice>
        <mc:Fallback>
          <p:pic>
            <p:nvPicPr>
              <p:cNvPr id="34" name="墨迹 33">
                <a:extLst>
                  <a:ext uri="{FF2B5EF4-FFF2-40B4-BE49-F238E27FC236}">
                    <a16:creationId xmlns:a16="http://schemas.microsoft.com/office/drawing/2014/main" id="{25738E4F-C76F-52C8-8C07-6D62B687BCB4}"/>
                  </a:ext>
                </a:extLst>
              </p:cNvPr>
              <p:cNvPicPr/>
              <p:nvPr/>
            </p:nvPicPr>
            <p:blipFill>
              <a:blip r:embed="rId13"/>
              <a:stretch>
                <a:fillRect/>
              </a:stretch>
            </p:blipFill>
            <p:spPr>
              <a:xfrm>
                <a:off x="2459326" y="4589363"/>
                <a:ext cx="34236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5" name="墨迹 34">
                <a:extLst>
                  <a:ext uri="{FF2B5EF4-FFF2-40B4-BE49-F238E27FC236}">
                    <a16:creationId xmlns:a16="http://schemas.microsoft.com/office/drawing/2014/main" id="{6F6DD586-97BA-F56C-EBCD-780B90DB203C}"/>
                  </a:ext>
                </a:extLst>
              </p14:cNvPr>
              <p14:cNvContentPartPr/>
              <p14:nvPr/>
            </p14:nvContentPartPr>
            <p14:xfrm>
              <a:off x="2426206" y="5342483"/>
              <a:ext cx="437400" cy="529920"/>
            </p14:xfrm>
          </p:contentPart>
        </mc:Choice>
        <mc:Fallback>
          <p:pic>
            <p:nvPicPr>
              <p:cNvPr id="35" name="墨迹 34">
                <a:extLst>
                  <a:ext uri="{FF2B5EF4-FFF2-40B4-BE49-F238E27FC236}">
                    <a16:creationId xmlns:a16="http://schemas.microsoft.com/office/drawing/2014/main" id="{6F6DD586-97BA-F56C-EBCD-780B90DB203C}"/>
                  </a:ext>
                </a:extLst>
              </p:cNvPr>
              <p:cNvPicPr/>
              <p:nvPr/>
            </p:nvPicPr>
            <p:blipFill>
              <a:blip r:embed="rId15"/>
              <a:stretch>
                <a:fillRect/>
              </a:stretch>
            </p:blipFill>
            <p:spPr>
              <a:xfrm>
                <a:off x="2417206" y="5333483"/>
                <a:ext cx="45504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7" name="墨迹 36">
                <a:extLst>
                  <a:ext uri="{FF2B5EF4-FFF2-40B4-BE49-F238E27FC236}">
                    <a16:creationId xmlns:a16="http://schemas.microsoft.com/office/drawing/2014/main" id="{B1F931F9-9C9D-47F5-755A-547AF972264B}"/>
                  </a:ext>
                </a:extLst>
              </p14:cNvPr>
              <p14:cNvContentPartPr/>
              <p14:nvPr/>
            </p14:nvContentPartPr>
            <p14:xfrm>
              <a:off x="1254406" y="4051523"/>
              <a:ext cx="1636200" cy="5760"/>
            </p14:xfrm>
          </p:contentPart>
        </mc:Choice>
        <mc:Fallback>
          <p:pic>
            <p:nvPicPr>
              <p:cNvPr id="37" name="墨迹 36">
                <a:extLst>
                  <a:ext uri="{FF2B5EF4-FFF2-40B4-BE49-F238E27FC236}">
                    <a16:creationId xmlns:a16="http://schemas.microsoft.com/office/drawing/2014/main" id="{B1F931F9-9C9D-47F5-755A-547AF972264B}"/>
                  </a:ext>
                </a:extLst>
              </p:cNvPr>
              <p:cNvPicPr/>
              <p:nvPr/>
            </p:nvPicPr>
            <p:blipFill>
              <a:blip r:embed="rId17"/>
              <a:stretch>
                <a:fillRect/>
              </a:stretch>
            </p:blipFill>
            <p:spPr>
              <a:xfrm>
                <a:off x="1245406" y="4042523"/>
                <a:ext cx="1653840" cy="23400"/>
              </a:xfrm>
              <a:prstGeom prst="rect">
                <a:avLst/>
              </a:prstGeom>
            </p:spPr>
          </p:pic>
        </mc:Fallback>
      </mc:AlternateContent>
    </p:spTree>
    <p:extLst>
      <p:ext uri="{BB962C8B-B14F-4D97-AF65-F5344CB8AC3E}">
        <p14:creationId xmlns:p14="http://schemas.microsoft.com/office/powerpoint/2010/main" val="85440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2"/>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3"/>
          <a:stretch>
            <a:fillRect/>
          </a:stretch>
        </p:blipFill>
        <p:spPr>
          <a:xfrm>
            <a:off x="9312953" y="-6950021"/>
            <a:ext cx="1050150" cy="1050150"/>
          </a:xfrm>
          <a:prstGeom prst="rect">
            <a:avLst/>
          </a:prstGeom>
        </p:spPr>
      </p:pic>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4"/>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5"/>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6"/>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47" name="文本框 46">
            <a:extLst>
              <a:ext uri="{FF2B5EF4-FFF2-40B4-BE49-F238E27FC236}">
                <a16:creationId xmlns:a16="http://schemas.microsoft.com/office/drawing/2014/main" id="{EC98F93B-AF5B-EC6E-622B-67BCEFDA5A61}"/>
              </a:ext>
            </a:extLst>
          </p:cNvPr>
          <p:cNvSpPr txBox="1"/>
          <p:nvPr/>
        </p:nvSpPr>
        <p:spPr>
          <a:xfrm>
            <a:off x="838200" y="3026313"/>
            <a:ext cx="10040981" cy="3416320"/>
          </a:xfrm>
          <a:prstGeom prst="rect">
            <a:avLst/>
          </a:prstGeom>
          <a:noFill/>
        </p:spPr>
        <p:txBody>
          <a:bodyPr wrap="square" rtlCol="0">
            <a:spAutoFit/>
          </a:bodyPr>
          <a:lstStyle/>
          <a:p>
            <a:r>
              <a:rPr kumimoji="1" lang="en-US" altLang="zh-CN" sz="3600" dirty="0">
                <a:latin typeface="Palatino Linotype" panose="02040502050505030304" pitchFamily="18" charset="0"/>
              </a:rPr>
              <a:t>ASEAN centrality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connectivity = </a:t>
            </a:r>
          </a:p>
          <a:p>
            <a:endParaRPr kumimoji="1" lang="en-US" altLang="zh-CN" sz="3600" dirty="0">
              <a:latin typeface="Palatino Linotype" panose="02040502050505030304" pitchFamily="18" charset="0"/>
            </a:endParaRPr>
          </a:p>
          <a:p>
            <a:r>
              <a:rPr kumimoji="1" lang="en-US" altLang="zh-CN" sz="3600" dirty="0">
                <a:latin typeface="Palatino Linotype" panose="02040502050505030304" pitchFamily="18" charset="0"/>
              </a:rPr>
              <a:t>ASEAN centrality in connectivity =</a:t>
            </a:r>
          </a:p>
          <a:p>
            <a:endParaRPr kumimoji="1" lang="en-US" altLang="zh-CN" sz="3600" dirty="0">
              <a:latin typeface="Palatino Linotype" panose="020405020505050303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5119911" y="2986543"/>
            <a:ext cx="6987179" cy="923330"/>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a:t>
            </a:r>
            <a:r>
              <a:rPr kumimoji="1" lang="en-US" altLang="zh-CN" b="1" dirty="0">
                <a:solidFill>
                  <a:schemeClr val="accent2"/>
                </a:solidFill>
                <a:latin typeface="IOWAN OLD STYLE ROMAN" panose="02040602040506020204" pitchFamily="18" charset="0"/>
              </a:rPr>
              <a:t>perform a central role </a:t>
            </a:r>
            <a:r>
              <a:rPr kumimoji="1" lang="en-US" altLang="zh-CN" dirty="0">
                <a:latin typeface="Iowan Old Style Roman" panose="02040602040506020204" pitchFamily="18" charset="0"/>
              </a:rPr>
              <a:t>in regional security, institutional and strategic architecture.” (133)</a:t>
            </a:r>
          </a:p>
          <a:p>
            <a:pPr marL="285750" indent="-285750">
              <a:buFont typeface="Wingdings" pitchFamily="2" charset="2"/>
              <a:buChar char="u"/>
            </a:pPr>
            <a:r>
              <a:rPr kumimoji="1" lang="en-US" altLang="zh-CN" dirty="0">
                <a:latin typeface="Iowan Old Style Roman" panose="02040602040506020204" pitchFamily="18" charset="0"/>
              </a:rPr>
              <a:t>Leader, convener, hub/node, driver of progress, convenience</a:t>
            </a:r>
            <a:endParaRPr kumimoji="1" lang="zh-CN" altLang="en-US" dirty="0">
              <a:latin typeface="Iowan Old Style Roman" panose="02040602040506020204" pitchFamily="18" charset="0"/>
            </a:endParaRPr>
          </a:p>
        </p:txBody>
      </p:sp>
      <p:sp>
        <p:nvSpPr>
          <p:cNvPr id="5" name="文本框 4">
            <a:extLst>
              <a:ext uri="{FF2B5EF4-FFF2-40B4-BE49-F238E27FC236}">
                <a16:creationId xmlns:a16="http://schemas.microsoft.com/office/drawing/2014/main" id="{71EB2AF1-B9E9-D52C-0759-20270BA88036}"/>
              </a:ext>
            </a:extLst>
          </p:cNvPr>
          <p:cNvSpPr txBox="1"/>
          <p:nvPr/>
        </p:nvSpPr>
        <p:spPr>
          <a:xfrm>
            <a:off x="5525798" y="4197847"/>
            <a:ext cx="6987179" cy="646331"/>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To benefit all members and to promote ASEAN centrality</a:t>
            </a:r>
          </a:p>
          <a:p>
            <a:pPr marL="285750" indent="-285750">
              <a:buFont typeface="Wingdings" pitchFamily="2" charset="2"/>
              <a:buChar char="u"/>
            </a:pPr>
            <a:r>
              <a:rPr kumimoji="1" lang="en-US" altLang="zh-CN" dirty="0">
                <a:latin typeface="Iowan Old Style Roman" panose="02040602040506020204" pitchFamily="18" charset="0"/>
              </a:rPr>
              <a:t>MPAC 2010, MPAC 2025; mobilizing external partners</a:t>
            </a:r>
            <a:endParaRPr kumimoji="1" lang="zh-CN" altLang="en-US" dirty="0">
              <a:latin typeface="Iowan Old Style Roman" panose="02040602040506020204" pitchFamily="18" charset="0"/>
            </a:endParaRPr>
          </a:p>
        </p:txBody>
      </p:sp>
      <p:sp>
        <p:nvSpPr>
          <p:cNvPr id="8" name="文本框 7">
            <a:extLst>
              <a:ext uri="{FF2B5EF4-FFF2-40B4-BE49-F238E27FC236}">
                <a16:creationId xmlns:a16="http://schemas.microsoft.com/office/drawing/2014/main" id="{56248824-5BD9-AE4C-F116-FB33710F568E}"/>
              </a:ext>
            </a:extLst>
          </p:cNvPr>
          <p:cNvSpPr txBox="1"/>
          <p:nvPr/>
        </p:nvSpPr>
        <p:spPr>
          <a:xfrm>
            <a:off x="8113234" y="5235764"/>
            <a:ext cx="3968209" cy="1477328"/>
          </a:xfrm>
          <a:prstGeom prst="rect">
            <a:avLst/>
          </a:prstGeom>
          <a:noFill/>
        </p:spPr>
        <p:txBody>
          <a:bodyPr wrap="square" rtlCol="0">
            <a:spAutoFit/>
          </a:bodyPr>
          <a:lstStyle/>
          <a:p>
            <a:pPr marL="285750" indent="-285750">
              <a:buFont typeface="Wingdings" pitchFamily="2" charset="2"/>
              <a:buChar char="u"/>
            </a:pPr>
            <a:r>
              <a:rPr kumimoji="1" lang="en-US" altLang="zh-CN" dirty="0">
                <a:latin typeface="Iowan Old Style Roman" panose="02040602040506020204" pitchFamily="18" charset="0"/>
              </a:rPr>
              <a:t>“the ability to set up a multilateral mechanism to maneuver effectively vis-à-vis the interests of external partners in connectivity”</a:t>
            </a:r>
            <a:endParaRPr kumimoji="1" lang="zh-CN" altLang="en-US" dirty="0">
              <a:latin typeface="Iowan Old Style Roman" panose="02040602040506020204" pitchFamily="18" charset="0"/>
            </a:endParaRPr>
          </a:p>
        </p:txBody>
      </p:sp>
      <p:sp>
        <p:nvSpPr>
          <p:cNvPr id="9" name="圆角矩形标注 8">
            <a:extLst>
              <a:ext uri="{FF2B5EF4-FFF2-40B4-BE49-F238E27FC236}">
                <a16:creationId xmlns:a16="http://schemas.microsoft.com/office/drawing/2014/main" id="{3F07B3A5-7B65-99C7-794A-F79452CA369F}"/>
              </a:ext>
            </a:extLst>
          </p:cNvPr>
          <p:cNvSpPr/>
          <p:nvPr/>
        </p:nvSpPr>
        <p:spPr>
          <a:xfrm>
            <a:off x="3402590" y="2433994"/>
            <a:ext cx="2939008" cy="2028427"/>
          </a:xfrm>
          <a:prstGeom prst="wedgeRoundRectCallout">
            <a:avLst>
              <a:gd name="adj1" fmla="val -48356"/>
              <a:gd name="adj2" fmla="val 914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800" dirty="0">
                <a:latin typeface="Palatino Linotype" panose="02040502050505030304" pitchFamily="18" charset="0"/>
              </a:rPr>
              <a:t>LOW</a:t>
            </a:r>
          </a:p>
          <a:p>
            <a:pPr algn="ctr"/>
            <a:r>
              <a:rPr kumimoji="1" lang="en-US" altLang="zh-CN" dirty="0">
                <a:latin typeface="Palatino Linotype" panose="02040502050505030304" pitchFamily="18" charset="0"/>
              </a:rPr>
              <a:t>But in a good way</a:t>
            </a:r>
            <a:endParaRPr kumimoji="1" lang="zh-CN" altLang="en-US" dirty="0">
              <a:latin typeface="Palatino Linotype" panose="02040502050505030304" pitchFamily="18" charset="0"/>
            </a:endParaRPr>
          </a:p>
        </p:txBody>
      </p:sp>
      <p:pic>
        <p:nvPicPr>
          <p:cNvPr id="19" name="图片 18">
            <a:extLst>
              <a:ext uri="{FF2B5EF4-FFF2-40B4-BE49-F238E27FC236}">
                <a16:creationId xmlns:a16="http://schemas.microsoft.com/office/drawing/2014/main" id="{6C143DEC-33C9-D5D7-029B-0C03C945F472}"/>
              </a:ext>
            </a:extLst>
          </p:cNvPr>
          <p:cNvPicPr>
            <a:picLocks noChangeAspect="1"/>
          </p:cNvPicPr>
          <p:nvPr/>
        </p:nvPicPr>
        <p:blipFill>
          <a:blip r:embed="rId7"/>
          <a:stretch>
            <a:fillRect/>
          </a:stretch>
        </p:blipFill>
        <p:spPr>
          <a:xfrm>
            <a:off x="769038" y="734457"/>
            <a:ext cx="10880211" cy="5410295"/>
          </a:xfrm>
          <a:prstGeom prst="rect">
            <a:avLst/>
          </a:prstGeom>
        </p:spPr>
      </p:pic>
      <p:grpSp>
        <p:nvGrpSpPr>
          <p:cNvPr id="33" name="组合 32">
            <a:extLst>
              <a:ext uri="{FF2B5EF4-FFF2-40B4-BE49-F238E27FC236}">
                <a16:creationId xmlns:a16="http://schemas.microsoft.com/office/drawing/2014/main" id="{748A63DA-219E-7A2E-6143-443C9F04B6E4}"/>
              </a:ext>
            </a:extLst>
          </p:cNvPr>
          <p:cNvGrpSpPr/>
          <p:nvPr/>
        </p:nvGrpSpPr>
        <p:grpSpPr>
          <a:xfrm>
            <a:off x="2024086" y="1945163"/>
            <a:ext cx="571680" cy="1278720"/>
            <a:chOff x="2024086" y="1945163"/>
            <a:chExt cx="571680" cy="1278720"/>
          </a:xfrm>
        </p:grpSpPr>
        <mc:AlternateContent xmlns:mc="http://schemas.openxmlformats.org/markup-compatibility/2006">
          <mc:Choice xmlns:p14="http://schemas.microsoft.com/office/powerpoint/2010/main" Requires="p14">
            <p:contentPart p14:bwMode="auto" r:id="rId8">
              <p14:nvContentPartPr>
                <p14:cNvPr id="28" name="墨迹 27">
                  <a:extLst>
                    <a:ext uri="{FF2B5EF4-FFF2-40B4-BE49-F238E27FC236}">
                      <a16:creationId xmlns:a16="http://schemas.microsoft.com/office/drawing/2014/main" id="{A59DB561-16A6-7CAE-DA2C-CF9312D89D4F}"/>
                    </a:ext>
                  </a:extLst>
                </p14:cNvPr>
                <p14:cNvContentPartPr/>
                <p14:nvPr/>
              </p14:nvContentPartPr>
              <p14:xfrm>
                <a:off x="2024086" y="1945163"/>
                <a:ext cx="362160" cy="630000"/>
              </p14:xfrm>
            </p:contentPart>
          </mc:Choice>
          <mc:Fallback>
            <p:pic>
              <p:nvPicPr>
                <p:cNvPr id="28" name="墨迹 27">
                  <a:extLst>
                    <a:ext uri="{FF2B5EF4-FFF2-40B4-BE49-F238E27FC236}">
                      <a16:creationId xmlns:a16="http://schemas.microsoft.com/office/drawing/2014/main" id="{A59DB561-16A6-7CAE-DA2C-CF9312D89D4F}"/>
                    </a:ext>
                  </a:extLst>
                </p:cNvPr>
                <p:cNvPicPr/>
                <p:nvPr/>
              </p:nvPicPr>
              <p:blipFill>
                <a:blip r:embed="rId9"/>
                <a:stretch>
                  <a:fillRect/>
                </a:stretch>
              </p:blipFill>
              <p:spPr>
                <a:xfrm>
                  <a:off x="2015086" y="1936163"/>
                  <a:ext cx="37980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 name="墨迹 28">
                  <a:extLst>
                    <a:ext uri="{FF2B5EF4-FFF2-40B4-BE49-F238E27FC236}">
                      <a16:creationId xmlns:a16="http://schemas.microsoft.com/office/drawing/2014/main" id="{80B58E42-9D74-0797-AF17-BE921611057A}"/>
                    </a:ext>
                  </a:extLst>
                </p14:cNvPr>
                <p14:cNvContentPartPr/>
                <p14:nvPr/>
              </p14:nvContentPartPr>
              <p14:xfrm>
                <a:off x="2196886" y="2775323"/>
                <a:ext cx="398880" cy="448560"/>
              </p14:xfrm>
            </p:contentPart>
          </mc:Choice>
          <mc:Fallback>
            <p:pic>
              <p:nvPicPr>
                <p:cNvPr id="29" name="墨迹 28">
                  <a:extLst>
                    <a:ext uri="{FF2B5EF4-FFF2-40B4-BE49-F238E27FC236}">
                      <a16:creationId xmlns:a16="http://schemas.microsoft.com/office/drawing/2014/main" id="{80B58E42-9D74-0797-AF17-BE921611057A}"/>
                    </a:ext>
                  </a:extLst>
                </p:cNvPr>
                <p:cNvPicPr/>
                <p:nvPr/>
              </p:nvPicPr>
              <p:blipFill>
                <a:blip r:embed="rId11"/>
                <a:stretch>
                  <a:fillRect/>
                </a:stretch>
              </p:blipFill>
              <p:spPr>
                <a:xfrm>
                  <a:off x="2187886" y="2766683"/>
                  <a:ext cx="416520" cy="46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34" name="墨迹 33">
                <a:extLst>
                  <a:ext uri="{FF2B5EF4-FFF2-40B4-BE49-F238E27FC236}">
                    <a16:creationId xmlns:a16="http://schemas.microsoft.com/office/drawing/2014/main" id="{25738E4F-C76F-52C8-8C07-6D62B687BCB4}"/>
                  </a:ext>
                </a:extLst>
              </p14:cNvPr>
              <p14:cNvContentPartPr/>
              <p14:nvPr/>
            </p14:nvContentPartPr>
            <p14:xfrm>
              <a:off x="2468326" y="4598003"/>
              <a:ext cx="324720" cy="430920"/>
            </p14:xfrm>
          </p:contentPart>
        </mc:Choice>
        <mc:Fallback>
          <p:pic>
            <p:nvPicPr>
              <p:cNvPr id="34" name="墨迹 33">
                <a:extLst>
                  <a:ext uri="{FF2B5EF4-FFF2-40B4-BE49-F238E27FC236}">
                    <a16:creationId xmlns:a16="http://schemas.microsoft.com/office/drawing/2014/main" id="{25738E4F-C76F-52C8-8C07-6D62B687BCB4}"/>
                  </a:ext>
                </a:extLst>
              </p:cNvPr>
              <p:cNvPicPr/>
              <p:nvPr/>
            </p:nvPicPr>
            <p:blipFill>
              <a:blip r:embed="rId13"/>
              <a:stretch>
                <a:fillRect/>
              </a:stretch>
            </p:blipFill>
            <p:spPr>
              <a:xfrm>
                <a:off x="2459326" y="4589363"/>
                <a:ext cx="34236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5" name="墨迹 34">
                <a:extLst>
                  <a:ext uri="{FF2B5EF4-FFF2-40B4-BE49-F238E27FC236}">
                    <a16:creationId xmlns:a16="http://schemas.microsoft.com/office/drawing/2014/main" id="{6F6DD586-97BA-F56C-EBCD-780B90DB203C}"/>
                  </a:ext>
                </a:extLst>
              </p14:cNvPr>
              <p14:cNvContentPartPr/>
              <p14:nvPr/>
            </p14:nvContentPartPr>
            <p14:xfrm>
              <a:off x="2426206" y="5342483"/>
              <a:ext cx="437400" cy="529920"/>
            </p14:xfrm>
          </p:contentPart>
        </mc:Choice>
        <mc:Fallback>
          <p:pic>
            <p:nvPicPr>
              <p:cNvPr id="35" name="墨迹 34">
                <a:extLst>
                  <a:ext uri="{FF2B5EF4-FFF2-40B4-BE49-F238E27FC236}">
                    <a16:creationId xmlns:a16="http://schemas.microsoft.com/office/drawing/2014/main" id="{6F6DD586-97BA-F56C-EBCD-780B90DB203C}"/>
                  </a:ext>
                </a:extLst>
              </p:cNvPr>
              <p:cNvPicPr/>
              <p:nvPr/>
            </p:nvPicPr>
            <p:blipFill>
              <a:blip r:embed="rId15"/>
              <a:stretch>
                <a:fillRect/>
              </a:stretch>
            </p:blipFill>
            <p:spPr>
              <a:xfrm>
                <a:off x="2417206" y="5333483"/>
                <a:ext cx="45504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7" name="墨迹 36">
                <a:extLst>
                  <a:ext uri="{FF2B5EF4-FFF2-40B4-BE49-F238E27FC236}">
                    <a16:creationId xmlns:a16="http://schemas.microsoft.com/office/drawing/2014/main" id="{B1F931F9-9C9D-47F5-755A-547AF972264B}"/>
                  </a:ext>
                </a:extLst>
              </p14:cNvPr>
              <p14:cNvContentPartPr/>
              <p14:nvPr/>
            </p14:nvContentPartPr>
            <p14:xfrm>
              <a:off x="1254406" y="4051523"/>
              <a:ext cx="1636200" cy="5760"/>
            </p14:xfrm>
          </p:contentPart>
        </mc:Choice>
        <mc:Fallback>
          <p:pic>
            <p:nvPicPr>
              <p:cNvPr id="37" name="墨迹 36">
                <a:extLst>
                  <a:ext uri="{FF2B5EF4-FFF2-40B4-BE49-F238E27FC236}">
                    <a16:creationId xmlns:a16="http://schemas.microsoft.com/office/drawing/2014/main" id="{B1F931F9-9C9D-47F5-755A-547AF972264B}"/>
                  </a:ext>
                </a:extLst>
              </p:cNvPr>
              <p:cNvPicPr/>
              <p:nvPr/>
            </p:nvPicPr>
            <p:blipFill>
              <a:blip r:embed="rId17"/>
              <a:stretch>
                <a:fillRect/>
              </a:stretch>
            </p:blipFill>
            <p:spPr>
              <a:xfrm>
                <a:off x="1245406" y="4042523"/>
                <a:ext cx="1653840" cy="23400"/>
              </a:xfrm>
              <a:prstGeom prst="rect">
                <a:avLst/>
              </a:prstGeom>
            </p:spPr>
          </p:pic>
        </mc:Fallback>
      </mc:AlternateContent>
      <p:sp>
        <p:nvSpPr>
          <p:cNvPr id="4" name="圆角矩形标注 3">
            <a:extLst>
              <a:ext uri="{FF2B5EF4-FFF2-40B4-BE49-F238E27FC236}">
                <a16:creationId xmlns:a16="http://schemas.microsoft.com/office/drawing/2014/main" id="{E3866BFF-6233-F75E-A67D-C8F87DFD6CF7}"/>
              </a:ext>
            </a:extLst>
          </p:cNvPr>
          <p:cNvSpPr/>
          <p:nvPr/>
        </p:nvSpPr>
        <p:spPr>
          <a:xfrm>
            <a:off x="3306812" y="928411"/>
            <a:ext cx="8800278" cy="5312418"/>
          </a:xfrm>
          <a:prstGeom prst="wedgeRoundRectCallout">
            <a:avLst>
              <a:gd name="adj1" fmla="val -60739"/>
              <a:gd name="adj2" fmla="val 7159"/>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r>
              <a:rPr kumimoji="1" lang="en-US" altLang="zh-CN" sz="2400" dirty="0">
                <a:latin typeface="Iowan Old Style Roman" panose="02040602040506020204" pitchFamily="18" charset="0"/>
              </a:rPr>
              <a:t>5 strategic areas: </a:t>
            </a:r>
          </a:p>
          <a:p>
            <a:pPr marL="914400" lvl="1" indent="-457200">
              <a:buFont typeface="+mj-lt"/>
              <a:buAutoNum type="arabicPeriod"/>
            </a:pPr>
            <a:r>
              <a:rPr kumimoji="1" lang="en-US" altLang="zh-CN" sz="2400" b="1" dirty="0">
                <a:solidFill>
                  <a:srgbClr val="FFC000"/>
                </a:solidFill>
                <a:latin typeface="IOWAN OLD STYLE ROMAN" panose="02040602040506020204" pitchFamily="18" charset="0"/>
              </a:rPr>
              <a:t>sustainable infrastructure</a:t>
            </a:r>
            <a:r>
              <a:rPr kumimoji="1" lang="en-US" altLang="zh-CN" sz="2400" dirty="0">
                <a:solidFill>
                  <a:srgbClr val="FFC000"/>
                </a:solidFill>
                <a:latin typeface="Iowan Old Style Roman" panose="02040602040506020204" pitchFamily="18" charset="0"/>
              </a:rPr>
              <a:t>,</a:t>
            </a:r>
            <a:r>
              <a:rPr kumimoji="1" lang="en-US" altLang="zh-CN" sz="2400" dirty="0">
                <a:solidFill>
                  <a:schemeClr val="accent2"/>
                </a:solidFill>
                <a:latin typeface="Iowan Old Style Roman" panose="02040602040506020204" pitchFamily="18" charset="0"/>
              </a:rPr>
              <a:t> </a:t>
            </a:r>
          </a:p>
          <a:p>
            <a:pPr marL="914400" lvl="1" indent="-457200">
              <a:buFont typeface="+mj-lt"/>
              <a:buAutoNum type="arabicPeriod"/>
            </a:pPr>
            <a:r>
              <a:rPr kumimoji="1" lang="en-US" altLang="zh-CN" sz="2400" dirty="0">
                <a:latin typeface="Iowan Old Style Roman" panose="02040602040506020204" pitchFamily="18" charset="0"/>
              </a:rPr>
              <a:t>digital innovation, </a:t>
            </a:r>
          </a:p>
          <a:p>
            <a:pPr marL="914400" lvl="1" indent="-457200">
              <a:buFont typeface="+mj-lt"/>
              <a:buAutoNum type="arabicPeriod"/>
            </a:pPr>
            <a:r>
              <a:rPr kumimoji="1" lang="en-US" altLang="zh-CN" sz="2400" dirty="0">
                <a:latin typeface="Iowan Old Style Roman" panose="02040602040506020204" pitchFamily="18" charset="0"/>
              </a:rPr>
              <a:t>seamless logistics, </a:t>
            </a:r>
          </a:p>
          <a:p>
            <a:pPr marL="914400" lvl="1" indent="-457200">
              <a:buFont typeface="+mj-lt"/>
              <a:buAutoNum type="arabicPeriod"/>
            </a:pPr>
            <a:r>
              <a:rPr kumimoji="1" lang="en-US" altLang="zh-CN" sz="2400" dirty="0">
                <a:latin typeface="Iowan Old Style Roman" panose="02040602040506020204" pitchFamily="18" charset="0"/>
              </a:rPr>
              <a:t>regulatory excellence,</a:t>
            </a:r>
          </a:p>
          <a:p>
            <a:pPr marL="914400" lvl="1" indent="-457200">
              <a:buFont typeface="+mj-lt"/>
              <a:buAutoNum type="arabicPeriod"/>
            </a:pPr>
            <a:r>
              <a:rPr kumimoji="1" lang="en-US" altLang="zh-CN" sz="2400" dirty="0">
                <a:latin typeface="Iowan Old Style Roman" panose="02040602040506020204" pitchFamily="18" charset="0"/>
              </a:rPr>
              <a:t>people mobility</a:t>
            </a:r>
          </a:p>
          <a:p>
            <a:endParaRPr kumimoji="1" lang="en-US" altLang="zh-CN" sz="2400" dirty="0">
              <a:latin typeface="Iowan Old Style Roman" panose="02040602040506020204" pitchFamily="18" charset="0"/>
            </a:endParaRPr>
          </a:p>
          <a:p>
            <a:r>
              <a:rPr kumimoji="1" lang="en-US" altLang="zh-CN" sz="2400" dirty="0">
                <a:latin typeface="Iowan Old Style Roman" panose="02040602040506020204" pitchFamily="18" charset="0"/>
              </a:rPr>
              <a:t>3 goals for infrastructure: </a:t>
            </a:r>
          </a:p>
          <a:p>
            <a:pPr marL="914400" lvl="1" indent="-457200">
              <a:buFont typeface="+mj-lt"/>
              <a:buAutoNum type="arabicPeriod"/>
            </a:pPr>
            <a:r>
              <a:rPr kumimoji="1" lang="en-US" altLang="zh-CN" sz="2400" dirty="0">
                <a:latin typeface="Iowan Old Style Roman" panose="02040602040506020204" pitchFamily="18" charset="0"/>
              </a:rPr>
              <a:t>increase investment in each state, </a:t>
            </a:r>
          </a:p>
          <a:p>
            <a:pPr marL="914400" lvl="1" indent="-457200">
              <a:buFont typeface="+mj-lt"/>
              <a:buAutoNum type="arabicPeriod"/>
            </a:pPr>
            <a:r>
              <a:rPr kumimoji="1" lang="en-US" altLang="zh-CN" sz="2400" dirty="0">
                <a:latin typeface="Iowan Old Style Roman" panose="02040602040506020204" pitchFamily="18" charset="0"/>
              </a:rPr>
              <a:t>enhance the sharing of best infrastructure practice</a:t>
            </a:r>
          </a:p>
          <a:p>
            <a:pPr marL="914400" lvl="1" indent="-457200">
              <a:buFont typeface="+mj-lt"/>
              <a:buAutoNum type="arabicPeriod"/>
            </a:pPr>
            <a:r>
              <a:rPr kumimoji="1" lang="en-US" altLang="zh-CN" sz="2400" dirty="0">
                <a:latin typeface="Iowan Old Style Roman" panose="02040602040506020204" pitchFamily="18" charset="0"/>
              </a:rPr>
              <a:t>deploy model for smart urbanization</a:t>
            </a:r>
          </a:p>
          <a:p>
            <a:pPr algn="ctr"/>
            <a:endParaRPr kumimoji="1" lang="en-US" altLang="zh-CN" sz="2400" dirty="0">
              <a:latin typeface="Iowan Old Style Roman" panose="02040602040506020204" pitchFamily="18" charset="0"/>
            </a:endParaRPr>
          </a:p>
          <a:p>
            <a:pPr algn="ctr"/>
            <a:r>
              <a:rPr kumimoji="1" lang="en-US" altLang="zh-CN" sz="2400" b="1" dirty="0">
                <a:solidFill>
                  <a:srgbClr val="FFC000"/>
                </a:solidFill>
                <a:latin typeface="IOWAN OLD STYLE ROMAN" panose="02040602040506020204" pitchFamily="18" charset="0"/>
              </a:rPr>
              <a:t>Scope setter = setting goals &amp; principles</a:t>
            </a:r>
          </a:p>
        </p:txBody>
      </p:sp>
      <p:sp>
        <p:nvSpPr>
          <p:cNvPr id="38" name="文本框 37">
            <a:extLst>
              <a:ext uri="{FF2B5EF4-FFF2-40B4-BE49-F238E27FC236}">
                <a16:creationId xmlns:a16="http://schemas.microsoft.com/office/drawing/2014/main" id="{3B447584-210A-1469-06EA-22145BECB3D1}"/>
              </a:ext>
            </a:extLst>
          </p:cNvPr>
          <p:cNvSpPr txBox="1"/>
          <p:nvPr/>
        </p:nvSpPr>
        <p:spPr>
          <a:xfrm>
            <a:off x="8419895" y="2042248"/>
            <a:ext cx="3808340" cy="1323439"/>
          </a:xfrm>
          <a:prstGeom prst="rect">
            <a:avLst/>
          </a:prstGeom>
          <a:noFill/>
        </p:spPr>
        <p:txBody>
          <a:bodyPr wrap="square" rtlCol="0">
            <a:spAutoFit/>
          </a:bodyPr>
          <a:lstStyle/>
          <a:p>
            <a:r>
              <a:rPr kumimoji="1" lang="en-US" altLang="zh-CN" sz="4000" dirty="0">
                <a:solidFill>
                  <a:srgbClr val="FFC000"/>
                </a:solidFill>
                <a:latin typeface="Palatino Linotype" panose="02040502050505030304" pitchFamily="18" charset="0"/>
              </a:rPr>
              <a:t>A Vision✅</a:t>
            </a:r>
          </a:p>
          <a:p>
            <a:r>
              <a:rPr kumimoji="1" lang="en-US" altLang="zh-CN" sz="4000" dirty="0">
                <a:solidFill>
                  <a:srgbClr val="FFC000"/>
                </a:solidFill>
                <a:latin typeface="Palatino Linotype" panose="02040502050505030304" pitchFamily="18" charset="0"/>
              </a:rPr>
              <a:t>A mechanism❌</a:t>
            </a:r>
            <a:endParaRPr kumimoji="1" lang="zh-CN" altLang="en-US" sz="4000"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1488856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ADA47B3-AEB1-AA8D-8DB2-B4C2EC03ABDC}"/>
              </a:ext>
            </a:extLst>
          </p:cNvPr>
          <p:cNvSpPr txBox="1"/>
          <p:nvPr/>
        </p:nvSpPr>
        <p:spPr>
          <a:xfrm>
            <a:off x="276438" y="2103182"/>
            <a:ext cx="11915562" cy="4555093"/>
          </a:xfrm>
          <a:prstGeom prst="rect">
            <a:avLst/>
          </a:prstGeom>
          <a:noFill/>
        </p:spPr>
        <p:txBody>
          <a:bodyPr wrap="square" rtlCol="0">
            <a:spAutoFit/>
          </a:bodyPr>
          <a:lstStyle/>
          <a:p>
            <a:pPr marL="285750" indent="-285750">
              <a:buFont typeface="Wingdings" pitchFamily="2" charset="2"/>
              <a:buChar char="u"/>
            </a:pPr>
            <a:r>
              <a:rPr kumimoji="1" lang="en-US" altLang="zh-CN" sz="3200" dirty="0">
                <a:latin typeface="Iowan Old Style Roman" panose="02040602040506020204" pitchFamily="18" charset="0"/>
              </a:rPr>
              <a:t>(Negotiation) Member states</a:t>
            </a:r>
          </a:p>
          <a:p>
            <a:pPr marL="914400" lvl="1" indent="-457200">
              <a:buFont typeface="Wingdings" pitchFamily="2" charset="2"/>
              <a:buChar char="p"/>
            </a:pPr>
            <a:r>
              <a:rPr kumimoji="1" lang="en-US" altLang="zh-CN" sz="2800" dirty="0">
                <a:latin typeface="Iowan Old Style Roman" panose="02040602040506020204" pitchFamily="18" charset="0"/>
              </a:rPr>
              <a:t>Difference</a:t>
            </a:r>
            <a:r>
              <a:rPr kumimoji="1" lang="en-US" altLang="zh-CN" sz="3200" dirty="0">
                <a:latin typeface="Iowan Old Style Roman" panose="02040602040506020204" pitchFamily="18" charset="0"/>
              </a:rPr>
              <a:t> </a:t>
            </a:r>
            <a:r>
              <a:rPr kumimoji="1" lang="en-US" altLang="zh-CN" sz="2000" dirty="0">
                <a:latin typeface="Iowan Old Style Roman" panose="02040602040506020204" pitchFamily="18" charset="0"/>
              </a:rPr>
              <a:t>(China’s Maritime Silk Road)</a:t>
            </a:r>
          </a:p>
          <a:p>
            <a:pPr marL="1257300" lvl="2" indent="-342900">
              <a:buFont typeface="Arial" panose="020B0604020202020204" pitchFamily="34" charset="0"/>
              <a:buChar char="•"/>
            </a:pPr>
            <a:r>
              <a:rPr kumimoji="1" lang="en-US" altLang="zh-CN" sz="2000" dirty="0" err="1">
                <a:latin typeface="Iowan Old Style Roman" panose="02040602040506020204" pitchFamily="18" charset="0"/>
              </a:rPr>
              <a:t>Bandwagoning</a:t>
            </a:r>
            <a:r>
              <a:rPr kumimoji="1" lang="en-US" altLang="zh-CN" sz="2000" dirty="0">
                <a:latin typeface="Iowan Old Style Roman" panose="02040602040506020204" pitchFamily="18" charset="0"/>
              </a:rPr>
              <a:t>: Cambodia and Laos (China); Vietnam (Japan)</a:t>
            </a:r>
          </a:p>
          <a:p>
            <a:pPr marL="1257300" lvl="2" indent="-342900">
              <a:buFont typeface="Arial" panose="020B0604020202020204" pitchFamily="34" charset="0"/>
              <a:buChar char="•"/>
            </a:pPr>
            <a:r>
              <a:rPr kumimoji="1" lang="en-US" altLang="zh-CN" sz="2000" dirty="0">
                <a:latin typeface="Iowan Old Style Roman" panose="02040602040506020204" pitchFamily="18" charset="0"/>
              </a:rPr>
              <a:t>Hedging: Malaysia, the Philippines</a:t>
            </a:r>
          </a:p>
          <a:p>
            <a:pPr marL="914400" lvl="1" indent="-457200">
              <a:buFont typeface="Wingdings" pitchFamily="2" charset="2"/>
              <a:buChar char="p"/>
            </a:pPr>
            <a:r>
              <a:rPr kumimoji="1" lang="en-US" altLang="zh-CN" sz="2800" dirty="0">
                <a:latin typeface="Iowan Old Style Roman" panose="02040602040506020204" pitchFamily="18" charset="0"/>
              </a:rPr>
              <a:t>Common patterns</a:t>
            </a:r>
          </a:p>
          <a:p>
            <a:pPr marL="1371600" lvl="2" indent="-457200">
              <a:buFont typeface="+mj-lt"/>
              <a:buAutoNum type="arabicPeriod"/>
            </a:pPr>
            <a:r>
              <a:rPr kumimoji="1" lang="en-US" altLang="zh-CN" sz="2400" dirty="0">
                <a:latin typeface="Iowan Old Style Roman" panose="02040602040506020204" pitchFamily="18" charset="0"/>
              </a:rPr>
              <a:t>Keep both engaged to gain bargaining power: </a:t>
            </a:r>
          </a:p>
          <a:p>
            <a:pPr marL="1828800" lvl="3" indent="-457200">
              <a:buFont typeface="Wingdings" pitchFamily="2" charset="2"/>
              <a:buChar char="p"/>
            </a:pPr>
            <a:r>
              <a:rPr kumimoji="1" lang="en-US" altLang="zh-CN" dirty="0">
                <a:latin typeface="Iowan Old Style Roman" panose="02040602040506020204" pitchFamily="18" charset="0"/>
              </a:rPr>
              <a:t>rapid transit line (China in Hanoi; Japan in Ho Chi Minh)</a:t>
            </a:r>
          </a:p>
          <a:p>
            <a:pPr marL="1371600" lvl="2" indent="-457200">
              <a:buFont typeface="+mj-lt"/>
              <a:buAutoNum type="arabicPeriod"/>
            </a:pPr>
            <a:r>
              <a:rPr kumimoji="1" lang="en-US" altLang="zh-CN" sz="2400" dirty="0">
                <a:latin typeface="Iowan Old Style Roman" panose="02040602040506020204" pitchFamily="18" charset="0"/>
              </a:rPr>
              <a:t>Attach conditions to infrastructure deals</a:t>
            </a:r>
          </a:p>
          <a:p>
            <a:pPr marL="1828800" lvl="3" indent="-457200">
              <a:buFont typeface="Wingdings" pitchFamily="2" charset="2"/>
              <a:buChar char="p"/>
            </a:pPr>
            <a:r>
              <a:rPr kumimoji="1" lang="en-US" altLang="zh-CN" dirty="0">
                <a:latin typeface="Iowan Old Style Roman" panose="02040602040506020204" pitchFamily="18" charset="0"/>
              </a:rPr>
              <a:t>Jakarta-Surabaya (technology transfer; local labor; environment)</a:t>
            </a:r>
          </a:p>
          <a:p>
            <a:pPr marL="1371600" lvl="2" indent="-457200">
              <a:buFont typeface="+mj-lt"/>
              <a:buAutoNum type="arabicPeriod"/>
            </a:pPr>
            <a:r>
              <a:rPr kumimoji="1" lang="en-US" altLang="zh-CN" sz="2400" dirty="0">
                <a:latin typeface="Iowan Old Style Roman" panose="02040602040506020204" pitchFamily="18" charset="0"/>
              </a:rPr>
              <a:t>Keep in line with MPAC 2025 and highlight recipient-oriented cooperation</a:t>
            </a:r>
          </a:p>
          <a:p>
            <a:pPr marL="1828800" lvl="3" indent="-457200">
              <a:buFont typeface="Wingdings" pitchFamily="2" charset="2"/>
              <a:buChar char="p"/>
            </a:pPr>
            <a:r>
              <a:rPr kumimoji="1" lang="en-US" altLang="zh-CN" dirty="0">
                <a:latin typeface="Iowan Old Style Roman" panose="02040602040506020204" pitchFamily="18" charset="0"/>
              </a:rPr>
              <a:t>Japan revised loan making procedures &amp; China lowered the price in Malaysia</a:t>
            </a:r>
            <a:endParaRPr kumimoji="1" lang="en-US" altLang="zh-CN" sz="2400" dirty="0">
              <a:latin typeface="Iowan Old Style Roman" panose="02040602040506020204" pitchFamily="18" charset="0"/>
            </a:endParaRPr>
          </a:p>
          <a:p>
            <a:pPr marL="285750" indent="-285750">
              <a:buFont typeface="Wingdings" pitchFamily="2" charset="2"/>
              <a:buChar char="u"/>
            </a:pPr>
            <a:r>
              <a:rPr kumimoji="1" lang="en-US" altLang="zh-CN" sz="3200" dirty="0">
                <a:latin typeface="Iowan Old Style Roman" panose="02040602040506020204" pitchFamily="18" charset="0"/>
              </a:rPr>
              <a:t>(Implementation) Stakeholders</a:t>
            </a:r>
            <a:endParaRPr kumimoji="1" lang="zh-CN" altLang="en-US" sz="3200" dirty="0">
              <a:latin typeface="Iowan Old Style Roman" panose="02040602040506020204" pitchFamily="18" charset="0"/>
            </a:endParaRPr>
          </a:p>
        </p:txBody>
      </p:sp>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3"/>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4"/>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5"/>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4" name="文本框 3">
            <a:extLst>
              <a:ext uri="{FF2B5EF4-FFF2-40B4-BE49-F238E27FC236}">
                <a16:creationId xmlns:a16="http://schemas.microsoft.com/office/drawing/2014/main" id="{43ECBDCF-9789-96D0-373F-D6D4CC604762}"/>
              </a:ext>
            </a:extLst>
          </p:cNvPr>
          <p:cNvSpPr txBox="1"/>
          <p:nvPr/>
        </p:nvSpPr>
        <p:spPr>
          <a:xfrm>
            <a:off x="1837894" y="1441549"/>
            <a:ext cx="3692769"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Why low/limited?</a:t>
            </a:r>
            <a:endParaRPr kumimoji="1" lang="zh-CN" altLang="en-US" sz="3600" dirty="0">
              <a:solidFill>
                <a:schemeClr val="accent2"/>
              </a:solidFill>
              <a:latin typeface="Palatino Linotype" panose="02040502050505030304" pitchFamily="18" charset="0"/>
            </a:endParaRPr>
          </a:p>
        </p:txBody>
      </p:sp>
    </p:spTree>
    <p:extLst>
      <p:ext uri="{BB962C8B-B14F-4D97-AF65-F5344CB8AC3E}">
        <p14:creationId xmlns:p14="http://schemas.microsoft.com/office/powerpoint/2010/main" val="249076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ADA47B3-AEB1-AA8D-8DB2-B4C2EC03ABDC}"/>
              </a:ext>
            </a:extLst>
          </p:cNvPr>
          <p:cNvSpPr txBox="1"/>
          <p:nvPr/>
        </p:nvSpPr>
        <p:spPr>
          <a:xfrm>
            <a:off x="276438" y="2103182"/>
            <a:ext cx="11915562" cy="4555093"/>
          </a:xfrm>
          <a:prstGeom prst="rect">
            <a:avLst/>
          </a:prstGeom>
          <a:noFill/>
        </p:spPr>
        <p:txBody>
          <a:bodyPr wrap="square" rtlCol="0">
            <a:spAutoFit/>
          </a:bodyPr>
          <a:lstStyle/>
          <a:p>
            <a:pPr marL="285750" indent="-285750">
              <a:buFont typeface="Wingdings" pitchFamily="2" charset="2"/>
              <a:buChar char="u"/>
            </a:pPr>
            <a:r>
              <a:rPr kumimoji="1" lang="en-US" altLang="zh-CN" sz="3200" dirty="0">
                <a:latin typeface="Iowan Old Style Roman" panose="02040602040506020204" pitchFamily="18" charset="0"/>
              </a:rPr>
              <a:t>(Negotiation) Member states</a:t>
            </a:r>
          </a:p>
          <a:p>
            <a:pPr marL="914400" lvl="1" indent="-457200">
              <a:buFont typeface="Wingdings" pitchFamily="2" charset="2"/>
              <a:buChar char="p"/>
            </a:pPr>
            <a:r>
              <a:rPr kumimoji="1" lang="en-US" altLang="zh-CN" sz="2800" dirty="0">
                <a:latin typeface="Iowan Old Style Roman" panose="02040602040506020204" pitchFamily="18" charset="0"/>
              </a:rPr>
              <a:t>Difference</a:t>
            </a:r>
            <a:r>
              <a:rPr kumimoji="1" lang="en-US" altLang="zh-CN" sz="3200" dirty="0">
                <a:latin typeface="Iowan Old Style Roman" panose="02040602040506020204" pitchFamily="18" charset="0"/>
              </a:rPr>
              <a:t> </a:t>
            </a:r>
            <a:r>
              <a:rPr kumimoji="1" lang="en-US" altLang="zh-CN" sz="2000" dirty="0">
                <a:latin typeface="Iowan Old Style Roman" panose="02040602040506020204" pitchFamily="18" charset="0"/>
              </a:rPr>
              <a:t>(China’s Maritime Silk Road)</a:t>
            </a:r>
          </a:p>
          <a:p>
            <a:pPr marL="1257300" lvl="2" indent="-342900">
              <a:buFont typeface="Arial" panose="020B0604020202020204" pitchFamily="34" charset="0"/>
              <a:buChar char="•"/>
            </a:pPr>
            <a:r>
              <a:rPr kumimoji="1" lang="en-US" altLang="zh-CN" sz="2000" dirty="0" err="1">
                <a:latin typeface="Iowan Old Style Roman" panose="02040602040506020204" pitchFamily="18" charset="0"/>
              </a:rPr>
              <a:t>Bandwagoning</a:t>
            </a:r>
            <a:r>
              <a:rPr kumimoji="1" lang="en-US" altLang="zh-CN" sz="2000" dirty="0">
                <a:latin typeface="Iowan Old Style Roman" panose="02040602040506020204" pitchFamily="18" charset="0"/>
              </a:rPr>
              <a:t>: Cambodia and Laos (China); Vietnam (Japan)</a:t>
            </a:r>
          </a:p>
          <a:p>
            <a:pPr marL="1257300" lvl="2" indent="-342900">
              <a:buFont typeface="Arial" panose="020B0604020202020204" pitchFamily="34" charset="0"/>
              <a:buChar char="•"/>
            </a:pPr>
            <a:r>
              <a:rPr kumimoji="1" lang="en-US" altLang="zh-CN" sz="2000" dirty="0">
                <a:latin typeface="Iowan Old Style Roman" panose="02040602040506020204" pitchFamily="18" charset="0"/>
              </a:rPr>
              <a:t>Hedging: Malaysia, the Philippines</a:t>
            </a:r>
          </a:p>
          <a:p>
            <a:pPr marL="914400" lvl="1" indent="-457200">
              <a:buFont typeface="Wingdings" pitchFamily="2" charset="2"/>
              <a:buChar char="p"/>
            </a:pPr>
            <a:r>
              <a:rPr kumimoji="1" lang="en-US" altLang="zh-CN" sz="2800" dirty="0">
                <a:latin typeface="Iowan Old Style Roman" panose="02040602040506020204" pitchFamily="18" charset="0"/>
              </a:rPr>
              <a:t>Common patterns</a:t>
            </a:r>
          </a:p>
          <a:p>
            <a:pPr marL="1371600" lvl="2" indent="-457200">
              <a:buFont typeface="+mj-lt"/>
              <a:buAutoNum type="arabicPeriod"/>
            </a:pPr>
            <a:r>
              <a:rPr kumimoji="1" lang="en-US" altLang="zh-CN" sz="2400" dirty="0">
                <a:latin typeface="Iowan Old Style Roman" panose="02040602040506020204" pitchFamily="18" charset="0"/>
              </a:rPr>
              <a:t>Keep both engaged to gain bargaining power: </a:t>
            </a:r>
          </a:p>
          <a:p>
            <a:pPr marL="1828800" lvl="3" indent="-457200">
              <a:buFont typeface="Wingdings" pitchFamily="2" charset="2"/>
              <a:buChar char="p"/>
            </a:pPr>
            <a:r>
              <a:rPr kumimoji="1" lang="en-US" altLang="zh-CN" dirty="0">
                <a:latin typeface="Iowan Old Style Roman" panose="02040602040506020204" pitchFamily="18" charset="0"/>
              </a:rPr>
              <a:t>rapid transit line (China in Hanoi; Japan in Ho Chi Minh)</a:t>
            </a:r>
          </a:p>
          <a:p>
            <a:pPr marL="1371600" lvl="2" indent="-457200">
              <a:buFont typeface="+mj-lt"/>
              <a:buAutoNum type="arabicPeriod"/>
            </a:pPr>
            <a:r>
              <a:rPr kumimoji="1" lang="en-US" altLang="zh-CN" sz="2400" dirty="0">
                <a:latin typeface="Iowan Old Style Roman" panose="02040602040506020204" pitchFamily="18" charset="0"/>
              </a:rPr>
              <a:t>Attach conditions to infrastructure deals</a:t>
            </a:r>
          </a:p>
          <a:p>
            <a:pPr marL="1828800" lvl="3" indent="-457200">
              <a:buFont typeface="Wingdings" pitchFamily="2" charset="2"/>
              <a:buChar char="p"/>
            </a:pPr>
            <a:r>
              <a:rPr kumimoji="1" lang="en-US" altLang="zh-CN" dirty="0">
                <a:latin typeface="Iowan Old Style Roman" panose="02040602040506020204" pitchFamily="18" charset="0"/>
              </a:rPr>
              <a:t>Jakarta-Surabaya (technology transfer; local labor; environment)</a:t>
            </a:r>
          </a:p>
          <a:p>
            <a:pPr marL="1371600" lvl="2" indent="-457200">
              <a:buFont typeface="+mj-lt"/>
              <a:buAutoNum type="arabicPeriod"/>
            </a:pPr>
            <a:r>
              <a:rPr kumimoji="1" lang="en-US" altLang="zh-CN" sz="2400" dirty="0">
                <a:latin typeface="Iowan Old Style Roman" panose="02040602040506020204" pitchFamily="18" charset="0"/>
              </a:rPr>
              <a:t>Keep in line with MPAC 2025 and highlight recipient-oriented cooperation</a:t>
            </a:r>
          </a:p>
          <a:p>
            <a:pPr marL="1828800" lvl="3" indent="-457200">
              <a:buFont typeface="Wingdings" pitchFamily="2" charset="2"/>
              <a:buChar char="p"/>
            </a:pPr>
            <a:r>
              <a:rPr kumimoji="1" lang="en-US" altLang="zh-CN" dirty="0">
                <a:latin typeface="Iowan Old Style Roman" panose="02040602040506020204" pitchFamily="18" charset="0"/>
              </a:rPr>
              <a:t>Japan revised loan making procedures &amp; China lowered the price in Malaysia</a:t>
            </a:r>
            <a:endParaRPr kumimoji="1" lang="en-US" altLang="zh-CN" sz="2400" dirty="0">
              <a:latin typeface="Iowan Old Style Roman" panose="02040602040506020204" pitchFamily="18" charset="0"/>
            </a:endParaRPr>
          </a:p>
          <a:p>
            <a:pPr marL="285750" indent="-285750">
              <a:buFont typeface="Wingdings" pitchFamily="2" charset="2"/>
              <a:buChar char="u"/>
            </a:pPr>
            <a:r>
              <a:rPr kumimoji="1" lang="en-US" altLang="zh-CN" sz="3200" dirty="0">
                <a:latin typeface="Iowan Old Style Roman" panose="02040602040506020204" pitchFamily="18" charset="0"/>
              </a:rPr>
              <a:t>(Implementation) Stakeholders</a:t>
            </a:r>
            <a:endParaRPr kumimoji="1" lang="zh-CN" altLang="en-US" sz="3200" dirty="0">
              <a:latin typeface="Iowan Old Style Roman" panose="02040602040506020204" pitchFamily="18" charset="0"/>
            </a:endParaRPr>
          </a:p>
        </p:txBody>
      </p:sp>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3"/>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4"/>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5"/>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4" name="文本框 3">
            <a:extLst>
              <a:ext uri="{FF2B5EF4-FFF2-40B4-BE49-F238E27FC236}">
                <a16:creationId xmlns:a16="http://schemas.microsoft.com/office/drawing/2014/main" id="{43ECBDCF-9789-96D0-373F-D6D4CC604762}"/>
              </a:ext>
            </a:extLst>
          </p:cNvPr>
          <p:cNvSpPr txBox="1"/>
          <p:nvPr/>
        </p:nvSpPr>
        <p:spPr>
          <a:xfrm>
            <a:off x="1837894" y="1441549"/>
            <a:ext cx="3692769"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Why low/limited?</a:t>
            </a:r>
            <a:endParaRPr kumimoji="1" lang="zh-CN" altLang="en-US" sz="3600" dirty="0">
              <a:solidFill>
                <a:schemeClr val="accent2"/>
              </a:solidFill>
              <a:latin typeface="Palatino Linotype" panose="02040502050505030304" pitchFamily="18" charset="0"/>
            </a:endParaRPr>
          </a:p>
        </p:txBody>
      </p:sp>
      <p:sp>
        <p:nvSpPr>
          <p:cNvPr id="36" name="圆角矩形标注 35">
            <a:extLst>
              <a:ext uri="{FF2B5EF4-FFF2-40B4-BE49-F238E27FC236}">
                <a16:creationId xmlns:a16="http://schemas.microsoft.com/office/drawing/2014/main" id="{CD056F13-D9AB-C5FA-6004-EC27E0AA29F0}"/>
              </a:ext>
            </a:extLst>
          </p:cNvPr>
          <p:cNvSpPr/>
          <p:nvPr/>
        </p:nvSpPr>
        <p:spPr>
          <a:xfrm>
            <a:off x="4794490" y="3676913"/>
            <a:ext cx="6854759" cy="3012876"/>
          </a:xfrm>
          <a:prstGeom prst="wedgeRoundRectCallout">
            <a:avLst>
              <a:gd name="adj1" fmla="val -50683"/>
              <a:gd name="adj2" fmla="val -87935"/>
              <a:gd name="adj3" fmla="val 1666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itchFamily="2" charset="2"/>
              <a:buChar char="ü"/>
            </a:pPr>
            <a:r>
              <a:rPr kumimoji="1" lang="en-US" altLang="zh-CN" sz="2800" dirty="0">
                <a:latin typeface="Palatino Linotype" panose="02040502050505030304" pitchFamily="18" charset="0"/>
              </a:rPr>
              <a:t>They are Main player; not ASEAN</a:t>
            </a:r>
          </a:p>
          <a:p>
            <a:pPr marL="457200" indent="-457200">
              <a:buFont typeface="Wingdings" pitchFamily="2" charset="2"/>
              <a:buChar char="ü"/>
            </a:pPr>
            <a:endParaRPr kumimoji="1" lang="en-US" altLang="zh-CN" sz="2800" dirty="0">
              <a:latin typeface="Palatino Linotype" panose="02040502050505030304" pitchFamily="18" charset="0"/>
            </a:endParaRPr>
          </a:p>
          <a:p>
            <a:pPr marL="457200" indent="-457200">
              <a:buFont typeface="Wingdings" pitchFamily="2" charset="2"/>
              <a:buChar char="ü"/>
            </a:pPr>
            <a:r>
              <a:rPr kumimoji="1" lang="en-US" altLang="zh-CN" sz="2800" dirty="0">
                <a:latin typeface="Palatino Linotype" panose="02040502050505030304" pitchFamily="18" charset="0"/>
              </a:rPr>
              <a:t>No need for a forum where there has to be a common voice, decreasing their bargaining power</a:t>
            </a:r>
            <a:endParaRPr kumimoji="1" lang="zh-CN" altLang="en-US" sz="2800" dirty="0">
              <a:latin typeface="Palatino Linotype" panose="02040502050505030304" pitchFamily="18" charset="0"/>
            </a:endParaRPr>
          </a:p>
        </p:txBody>
      </p:sp>
    </p:spTree>
    <p:extLst>
      <p:ext uri="{BB962C8B-B14F-4D97-AF65-F5344CB8AC3E}">
        <p14:creationId xmlns:p14="http://schemas.microsoft.com/office/powerpoint/2010/main" val="3551792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2"/>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3"/>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4"/>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603658" y="2465885"/>
            <a:ext cx="11915562" cy="4093428"/>
          </a:xfrm>
          <a:prstGeom prst="rect">
            <a:avLst/>
          </a:prstGeom>
          <a:noFill/>
        </p:spPr>
        <p:txBody>
          <a:bodyPr wrap="square" rtlCol="0">
            <a:spAutoFit/>
          </a:bodyPr>
          <a:lstStyle/>
          <a:p>
            <a:pPr marL="285750" indent="-285750">
              <a:buFont typeface="Wingdings" pitchFamily="2" charset="2"/>
              <a:buChar char="u"/>
            </a:pPr>
            <a:r>
              <a:rPr kumimoji="1" lang="en-US" altLang="zh-CN" sz="3200" dirty="0">
                <a:latin typeface="Iowan Old Style Roman" panose="02040602040506020204" pitchFamily="18" charset="0"/>
              </a:rPr>
              <a:t>(Negotiation) Member states</a:t>
            </a:r>
          </a:p>
          <a:p>
            <a:pPr marL="285750" indent="-285750">
              <a:buFont typeface="Wingdings" pitchFamily="2" charset="2"/>
              <a:buChar char="u"/>
            </a:pPr>
            <a:r>
              <a:rPr kumimoji="1" lang="en-US" altLang="zh-CN" sz="3200" dirty="0">
                <a:latin typeface="Iowan Old Style Roman" panose="02040602040506020204" pitchFamily="18" charset="0"/>
              </a:rPr>
              <a:t>(Implementation) Stakeholders</a:t>
            </a:r>
          </a:p>
          <a:p>
            <a:pPr marL="285750" indent="-285750">
              <a:buFont typeface="Wingdings" pitchFamily="2" charset="2"/>
              <a:buChar char="u"/>
            </a:pPr>
            <a:endParaRPr kumimoji="1" lang="en-US" altLang="zh-CN" sz="3200" dirty="0">
              <a:latin typeface="Iowan Old Style Roman" panose="02040602040506020204" pitchFamily="18" charset="0"/>
            </a:endParaRPr>
          </a:p>
          <a:p>
            <a:pPr marL="914400" lvl="1" indent="-457200">
              <a:buFont typeface="Wingdings" pitchFamily="2" charset="2"/>
              <a:buChar char="p"/>
            </a:pPr>
            <a:r>
              <a:rPr kumimoji="1" lang="en-US" altLang="zh-CN" sz="2800" dirty="0">
                <a:latin typeface="Iowan Old Style Roman" panose="02040602040506020204" pitchFamily="18" charset="0"/>
              </a:rPr>
              <a:t>National leaders pursuing political objectives</a:t>
            </a:r>
          </a:p>
          <a:p>
            <a:pPr marL="1257300" lvl="2" indent="-342900">
              <a:buFont typeface="Arial" panose="020B0604020202020204" pitchFamily="34" charset="0"/>
              <a:buChar char="•"/>
            </a:pPr>
            <a:r>
              <a:rPr kumimoji="1" lang="en-US" altLang="zh-CN" sz="2400" dirty="0">
                <a:latin typeface="Iowan Old Style Roman" panose="02040602040506020204" pitchFamily="18" charset="0"/>
              </a:rPr>
              <a:t>Malaysia former PM Mohamad’s attitudinal shift towards BRI</a:t>
            </a:r>
          </a:p>
          <a:p>
            <a:pPr marL="914400" lvl="1" indent="-457200">
              <a:buFont typeface="Wingdings" pitchFamily="2" charset="2"/>
              <a:buChar char="p"/>
            </a:pPr>
            <a:r>
              <a:rPr kumimoji="1" lang="en-US" altLang="zh-CN" sz="3200" dirty="0">
                <a:latin typeface="Iowan Old Style Roman" panose="02040602040506020204" pitchFamily="18" charset="0"/>
              </a:rPr>
              <a:t>Companies differ in views and perception of risks</a:t>
            </a:r>
          </a:p>
          <a:p>
            <a:pPr marL="1257300" lvl="2" indent="-342900">
              <a:buFont typeface="Arial" panose="020B0604020202020204" pitchFamily="34" charset="0"/>
              <a:buChar char="•"/>
            </a:pPr>
            <a:r>
              <a:rPr kumimoji="1" lang="en-US" altLang="zh-CN" sz="2400" dirty="0">
                <a:latin typeface="Iowan Old Style Roman" panose="02040602040506020204" pitchFamily="18" charset="0"/>
              </a:rPr>
              <a:t>Japanese Private companies reluctant to bear risks</a:t>
            </a:r>
          </a:p>
          <a:p>
            <a:pPr marL="1257300" lvl="2" indent="-342900">
              <a:buFont typeface="Arial" panose="020B0604020202020204" pitchFamily="34" charset="0"/>
              <a:buChar char="•"/>
            </a:pPr>
            <a:r>
              <a:rPr kumimoji="1" lang="en-US" altLang="zh-CN" sz="2400" dirty="0">
                <a:latin typeface="Iowan Old Style Roman" panose="02040602040506020204" pitchFamily="18" charset="0"/>
              </a:rPr>
              <a:t>Chinese SOEs using their own labor rather than local labor</a:t>
            </a:r>
          </a:p>
          <a:p>
            <a:pPr marL="742950" lvl="1" indent="-285750">
              <a:buFont typeface="Wingdings" pitchFamily="2" charset="2"/>
              <a:buChar char="u"/>
            </a:pPr>
            <a:endParaRPr kumimoji="1" lang="en-US" altLang="zh-CN" sz="32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43ECBDCF-9789-96D0-373F-D6D4CC604762}"/>
              </a:ext>
            </a:extLst>
          </p:cNvPr>
          <p:cNvSpPr txBox="1"/>
          <p:nvPr/>
        </p:nvSpPr>
        <p:spPr>
          <a:xfrm>
            <a:off x="1499809" y="1707763"/>
            <a:ext cx="3692769"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Why low/limited?</a:t>
            </a:r>
            <a:endParaRPr kumimoji="1" lang="zh-CN" altLang="en-US" sz="3600" dirty="0">
              <a:solidFill>
                <a:schemeClr val="accent2"/>
              </a:solidFill>
              <a:latin typeface="Palatino Linotype" panose="02040502050505030304" pitchFamily="18" charset="0"/>
            </a:endParaRPr>
          </a:p>
        </p:txBody>
      </p:sp>
    </p:spTree>
    <p:extLst>
      <p:ext uri="{BB962C8B-B14F-4D97-AF65-F5344CB8AC3E}">
        <p14:creationId xmlns:p14="http://schemas.microsoft.com/office/powerpoint/2010/main" val="2545794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2"/>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3"/>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4"/>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603658" y="2465885"/>
            <a:ext cx="11915562" cy="4093428"/>
          </a:xfrm>
          <a:prstGeom prst="rect">
            <a:avLst/>
          </a:prstGeom>
          <a:noFill/>
        </p:spPr>
        <p:txBody>
          <a:bodyPr wrap="square" rtlCol="0">
            <a:spAutoFit/>
          </a:bodyPr>
          <a:lstStyle/>
          <a:p>
            <a:pPr marL="285750" indent="-285750">
              <a:buFont typeface="Wingdings" pitchFamily="2" charset="2"/>
              <a:buChar char="u"/>
            </a:pPr>
            <a:r>
              <a:rPr kumimoji="1" lang="en-US" altLang="zh-CN" sz="3200" dirty="0">
                <a:latin typeface="Iowan Old Style Roman" panose="02040602040506020204" pitchFamily="18" charset="0"/>
              </a:rPr>
              <a:t>(Negotiation) Member states</a:t>
            </a:r>
          </a:p>
          <a:p>
            <a:pPr marL="285750" indent="-285750">
              <a:buFont typeface="Wingdings" pitchFamily="2" charset="2"/>
              <a:buChar char="u"/>
            </a:pPr>
            <a:r>
              <a:rPr kumimoji="1" lang="en-US" altLang="zh-CN" sz="3200" dirty="0">
                <a:latin typeface="Iowan Old Style Roman" panose="02040602040506020204" pitchFamily="18" charset="0"/>
              </a:rPr>
              <a:t>(Implementation) Stakeholders</a:t>
            </a:r>
          </a:p>
          <a:p>
            <a:pPr marL="285750" indent="-285750">
              <a:buFont typeface="Wingdings" pitchFamily="2" charset="2"/>
              <a:buChar char="u"/>
            </a:pPr>
            <a:endParaRPr kumimoji="1" lang="en-US" altLang="zh-CN" sz="3200" dirty="0">
              <a:latin typeface="Iowan Old Style Roman" panose="02040602040506020204" pitchFamily="18" charset="0"/>
            </a:endParaRPr>
          </a:p>
          <a:p>
            <a:pPr marL="914400" lvl="1" indent="-457200">
              <a:buFont typeface="Wingdings" pitchFamily="2" charset="2"/>
              <a:buChar char="p"/>
            </a:pPr>
            <a:r>
              <a:rPr kumimoji="1" lang="en-US" altLang="zh-CN" sz="2800" dirty="0">
                <a:latin typeface="Iowan Old Style Roman" panose="02040602040506020204" pitchFamily="18" charset="0"/>
              </a:rPr>
              <a:t>National leaders pursuing political objectives</a:t>
            </a:r>
          </a:p>
          <a:p>
            <a:pPr marL="1257300" lvl="2" indent="-342900">
              <a:buFont typeface="Arial" panose="020B0604020202020204" pitchFamily="34" charset="0"/>
              <a:buChar char="•"/>
            </a:pPr>
            <a:r>
              <a:rPr kumimoji="1" lang="en-US" altLang="zh-CN" sz="2400" dirty="0">
                <a:latin typeface="Iowan Old Style Roman" panose="02040602040506020204" pitchFamily="18" charset="0"/>
              </a:rPr>
              <a:t>Malaysia former PM Mohamad’s attitudinal shift towards BRI</a:t>
            </a:r>
          </a:p>
          <a:p>
            <a:pPr marL="914400" lvl="1" indent="-457200">
              <a:buFont typeface="Wingdings" pitchFamily="2" charset="2"/>
              <a:buChar char="p"/>
            </a:pPr>
            <a:r>
              <a:rPr kumimoji="1" lang="en-US" altLang="zh-CN" sz="3200" dirty="0">
                <a:latin typeface="Iowan Old Style Roman" panose="02040602040506020204" pitchFamily="18" charset="0"/>
              </a:rPr>
              <a:t>Companies differ in views and perception of risks</a:t>
            </a:r>
          </a:p>
          <a:p>
            <a:pPr marL="1257300" lvl="2" indent="-342900">
              <a:buFont typeface="Arial" panose="020B0604020202020204" pitchFamily="34" charset="0"/>
              <a:buChar char="•"/>
            </a:pPr>
            <a:r>
              <a:rPr kumimoji="1" lang="en-US" altLang="zh-CN" sz="2400" dirty="0">
                <a:latin typeface="Iowan Old Style Roman" panose="02040602040506020204" pitchFamily="18" charset="0"/>
              </a:rPr>
              <a:t>Japanese Private companies reluctant to bear risks</a:t>
            </a:r>
          </a:p>
          <a:p>
            <a:pPr marL="1257300" lvl="2" indent="-342900">
              <a:buFont typeface="Arial" panose="020B0604020202020204" pitchFamily="34" charset="0"/>
              <a:buChar char="•"/>
            </a:pPr>
            <a:r>
              <a:rPr kumimoji="1" lang="en-US" altLang="zh-CN" sz="2400" dirty="0">
                <a:latin typeface="Iowan Old Style Roman" panose="02040602040506020204" pitchFamily="18" charset="0"/>
              </a:rPr>
              <a:t>Chinese SOEs using their own labor rather than local labor</a:t>
            </a:r>
          </a:p>
          <a:p>
            <a:pPr marL="742950" lvl="1" indent="-285750">
              <a:buFont typeface="Wingdings" pitchFamily="2" charset="2"/>
              <a:buChar char="u"/>
            </a:pPr>
            <a:endParaRPr kumimoji="1" lang="en-US" altLang="zh-CN" sz="32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43ECBDCF-9789-96D0-373F-D6D4CC604762}"/>
              </a:ext>
            </a:extLst>
          </p:cNvPr>
          <p:cNvSpPr txBox="1"/>
          <p:nvPr/>
        </p:nvSpPr>
        <p:spPr>
          <a:xfrm>
            <a:off x="1499809" y="1707763"/>
            <a:ext cx="3692769"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Why low/limited?</a:t>
            </a:r>
            <a:endParaRPr kumimoji="1" lang="zh-CN" altLang="en-US" sz="3600" dirty="0">
              <a:solidFill>
                <a:schemeClr val="accent2"/>
              </a:solidFill>
              <a:latin typeface="Palatino Linotype" panose="02040502050505030304" pitchFamily="18" charset="0"/>
            </a:endParaRPr>
          </a:p>
        </p:txBody>
      </p:sp>
      <p:sp>
        <p:nvSpPr>
          <p:cNvPr id="5" name="圆角矩形标注 4">
            <a:extLst>
              <a:ext uri="{FF2B5EF4-FFF2-40B4-BE49-F238E27FC236}">
                <a16:creationId xmlns:a16="http://schemas.microsoft.com/office/drawing/2014/main" id="{B2434E02-EF48-3062-4F33-C1D5E627DAE0}"/>
              </a:ext>
            </a:extLst>
          </p:cNvPr>
          <p:cNvSpPr/>
          <p:nvPr/>
        </p:nvSpPr>
        <p:spPr>
          <a:xfrm>
            <a:off x="4114800" y="3848100"/>
            <a:ext cx="5311158" cy="2381250"/>
          </a:xfrm>
          <a:prstGeom prst="wedgeRoundRectCallout">
            <a:avLst>
              <a:gd name="adj1" fmla="val -72483"/>
              <a:gd name="adj2" fmla="val -63900"/>
              <a:gd name="adj3" fmla="val 16667"/>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latin typeface="Palatino Linotype" panose="02040502050505030304" pitchFamily="18" charset="0"/>
              </a:rPr>
              <a:t>A forum will not be effective</a:t>
            </a:r>
            <a:endParaRPr kumimoji="1" lang="zh-CN" altLang="en-US" sz="2800" dirty="0">
              <a:latin typeface="Palatino Linotype" panose="02040502050505030304" pitchFamily="18" charset="0"/>
            </a:endParaRPr>
          </a:p>
        </p:txBody>
      </p:sp>
    </p:spTree>
    <p:extLst>
      <p:ext uri="{BB962C8B-B14F-4D97-AF65-F5344CB8AC3E}">
        <p14:creationId xmlns:p14="http://schemas.microsoft.com/office/powerpoint/2010/main" val="143633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1276625" y="-4861824"/>
            <a:ext cx="14065062" cy="8694550"/>
          </a:xfrm>
          <a:prstGeom prst="ellipse">
            <a:avLst/>
          </a:prstGeom>
          <a:solidFill>
            <a:srgbClr val="7030A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CCA7074B-0B82-8B54-10AB-2CE5F038E8F0}"/>
              </a:ext>
            </a:extLst>
          </p:cNvPr>
          <p:cNvSpPr>
            <a:spLocks noGrp="1"/>
          </p:cNvSpPr>
          <p:nvPr>
            <p:ph type="title"/>
          </p:nvPr>
        </p:nvSpPr>
        <p:spPr/>
        <p:txBody>
          <a:bodyPr>
            <a:normAutofit/>
          </a:body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2"/>
          <a:stretch>
            <a:fillRect/>
          </a:stretch>
        </p:blipFill>
        <p:spPr>
          <a:xfrm>
            <a:off x="6234420" y="4469980"/>
            <a:ext cx="1494971" cy="1494971"/>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3"/>
          <a:stretch>
            <a:fillRect/>
          </a:stretch>
        </p:blipFill>
        <p:spPr>
          <a:xfrm>
            <a:off x="3989836" y="4469980"/>
            <a:ext cx="1491678" cy="1494971"/>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4"/>
          <a:stretch>
            <a:fillRect/>
          </a:stretch>
        </p:blipFill>
        <p:spPr>
          <a:xfrm>
            <a:off x="7393004" y="1835094"/>
            <a:ext cx="1360377" cy="136037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5"/>
          <a:stretch>
            <a:fillRect/>
          </a:stretch>
        </p:blipFill>
        <p:spPr>
          <a:xfrm>
            <a:off x="2758432" y="1835094"/>
            <a:ext cx="1360377" cy="1363175"/>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4444429" y="2079919"/>
            <a:ext cx="2622954" cy="870725"/>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latin typeface="Iowan Old Style Roman" panose="02040602040506020204" pitchFamily="18" charset="0"/>
              </a:rPr>
              <a:t>Trade tensions</a:t>
            </a:r>
            <a:endParaRPr kumimoji="1" lang="zh-CN" altLang="en-US" dirty="0">
              <a:latin typeface="Iowan Old Style Roman" panose="02040602040506020204" pitchFamily="18" charset="0"/>
            </a:endParaRPr>
          </a:p>
        </p:txBody>
      </p:sp>
      <p:pic>
        <p:nvPicPr>
          <p:cNvPr id="9" name="图片 8">
            <a:extLst>
              <a:ext uri="{FF2B5EF4-FFF2-40B4-BE49-F238E27FC236}">
                <a16:creationId xmlns:a16="http://schemas.microsoft.com/office/drawing/2014/main" id="{C63EB9CF-748F-48B3-5C38-D2180045A919}"/>
              </a:ext>
            </a:extLst>
          </p:cNvPr>
          <p:cNvPicPr>
            <a:picLocks noChangeAspect="1"/>
          </p:cNvPicPr>
          <p:nvPr/>
        </p:nvPicPr>
        <p:blipFill>
          <a:blip r:embed="rId6"/>
          <a:stretch>
            <a:fillRect/>
          </a:stretch>
        </p:blipFill>
        <p:spPr>
          <a:xfrm>
            <a:off x="3979733" y="4469980"/>
            <a:ext cx="1491678" cy="1494971"/>
          </a:xfrm>
          <a:prstGeom prst="rect">
            <a:avLst/>
          </a:prstGeom>
        </p:spPr>
      </p:pic>
      <p:pic>
        <p:nvPicPr>
          <p:cNvPr id="10" name="图片 9">
            <a:extLst>
              <a:ext uri="{FF2B5EF4-FFF2-40B4-BE49-F238E27FC236}">
                <a16:creationId xmlns:a16="http://schemas.microsoft.com/office/drawing/2014/main" id="{9C0E92BB-3E97-21A0-0E14-EDC45CECA50C}"/>
              </a:ext>
            </a:extLst>
          </p:cNvPr>
          <p:cNvPicPr>
            <a:picLocks noChangeAspect="1"/>
          </p:cNvPicPr>
          <p:nvPr/>
        </p:nvPicPr>
        <p:blipFill>
          <a:blip r:embed="rId7"/>
          <a:stretch>
            <a:fillRect/>
          </a:stretch>
        </p:blipFill>
        <p:spPr>
          <a:xfrm>
            <a:off x="4277671" y="4553411"/>
            <a:ext cx="331116" cy="510189"/>
          </a:xfrm>
          <a:prstGeom prst="rect">
            <a:avLst/>
          </a:prstGeom>
        </p:spPr>
      </p:pic>
      <p:pic>
        <p:nvPicPr>
          <p:cNvPr id="12" name="图片 11">
            <a:extLst>
              <a:ext uri="{FF2B5EF4-FFF2-40B4-BE49-F238E27FC236}">
                <a16:creationId xmlns:a16="http://schemas.microsoft.com/office/drawing/2014/main" id="{ED509972-EB84-A1AF-0176-0CFA7992B388}"/>
              </a:ext>
            </a:extLst>
          </p:cNvPr>
          <p:cNvPicPr>
            <a:picLocks noChangeAspect="1"/>
          </p:cNvPicPr>
          <p:nvPr/>
        </p:nvPicPr>
        <p:blipFill>
          <a:blip r:embed="rId8"/>
          <a:stretch>
            <a:fillRect/>
          </a:stretch>
        </p:blipFill>
        <p:spPr>
          <a:xfrm>
            <a:off x="6221903" y="4469979"/>
            <a:ext cx="1494971" cy="1494971"/>
          </a:xfrm>
          <a:prstGeom prst="rect">
            <a:avLst/>
          </a:prstGeom>
        </p:spPr>
      </p:pic>
      <p:pic>
        <p:nvPicPr>
          <p:cNvPr id="13" name="图片 12">
            <a:extLst>
              <a:ext uri="{FF2B5EF4-FFF2-40B4-BE49-F238E27FC236}">
                <a16:creationId xmlns:a16="http://schemas.microsoft.com/office/drawing/2014/main" id="{20ADB738-41A7-33F8-CA2C-DB54D8CDF816}"/>
              </a:ext>
            </a:extLst>
          </p:cNvPr>
          <p:cNvPicPr>
            <a:picLocks noChangeAspect="1"/>
          </p:cNvPicPr>
          <p:nvPr/>
        </p:nvPicPr>
        <p:blipFill>
          <a:blip r:embed="rId9"/>
          <a:stretch>
            <a:fillRect/>
          </a:stretch>
        </p:blipFill>
        <p:spPr>
          <a:xfrm>
            <a:off x="7160923" y="4553411"/>
            <a:ext cx="393235" cy="449412"/>
          </a:xfrm>
          <a:prstGeom prst="rect">
            <a:avLst/>
          </a:prstGeom>
        </p:spPr>
      </p:pic>
    </p:spTree>
    <p:extLst>
      <p:ext uri="{BB962C8B-B14F-4D97-AF65-F5344CB8AC3E}">
        <p14:creationId xmlns:p14="http://schemas.microsoft.com/office/powerpoint/2010/main" val="598358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2"/>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3"/>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4"/>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1057489" y="2862533"/>
            <a:ext cx="9667661" cy="3170099"/>
          </a:xfrm>
          <a:prstGeom prst="rect">
            <a:avLst/>
          </a:prstGeom>
          <a:noFill/>
        </p:spPr>
        <p:txBody>
          <a:bodyPr wrap="square" rtlCol="0">
            <a:spAutoFit/>
          </a:bodyPr>
          <a:lstStyle/>
          <a:p>
            <a:pPr marL="514350" indent="-514350">
              <a:buFont typeface="+mj-lt"/>
              <a:buAutoNum type="arabicPeriod"/>
            </a:pPr>
            <a:r>
              <a:rPr kumimoji="1" lang="en-US" altLang="zh-CN" sz="3200" dirty="0">
                <a:latin typeface="Iowan Old Style Roman" panose="02040602040506020204" pitchFamily="18" charset="0"/>
              </a:rPr>
              <a:t>ASEAN defines the playing field</a:t>
            </a:r>
            <a:endParaRPr kumimoji="1" lang="zh-CN" altLang="en-US" sz="3200" dirty="0">
              <a:latin typeface="Iowan Old Style Roman" panose="02040602040506020204" pitchFamily="18" charset="0"/>
            </a:endParaRPr>
          </a:p>
          <a:p>
            <a:r>
              <a:rPr kumimoji="1" lang="en-US" altLang="zh-CN" sz="2000" dirty="0">
                <a:latin typeface="Iowan Old Style Roman" panose="02040602040506020204" pitchFamily="18" charset="0"/>
              </a:rPr>
              <a:t>(Compatibility of EPQI and BRI with MPAC 2025)</a:t>
            </a:r>
          </a:p>
          <a:p>
            <a:pPr marL="742950" lvl="1" indent="-285750">
              <a:buFont typeface="Wingdings" pitchFamily="2" charset="2"/>
              <a:buChar char="u"/>
            </a:pPr>
            <a:r>
              <a:rPr kumimoji="1" lang="en-US" altLang="zh-CN" sz="2400" dirty="0">
                <a:latin typeface="Iowan Old Style Roman" panose="02040602040506020204" pitchFamily="18" charset="0"/>
              </a:rPr>
              <a:t>ASEAN-Japan:</a:t>
            </a:r>
          </a:p>
          <a:p>
            <a:pPr marL="1200150" lvl="2" indent="-285750">
              <a:buFont typeface="Wingdings" pitchFamily="2" charset="2"/>
              <a:buChar char="u"/>
            </a:pPr>
            <a:r>
              <a:rPr kumimoji="1" lang="en-US" altLang="zh-CN" sz="2000" dirty="0">
                <a:latin typeface="Iowan Old Style Roman" panose="02040602040506020204" pitchFamily="18" charset="0"/>
              </a:rPr>
              <a:t>Japan works with ASEAN Connectivity Coordinating Committee</a:t>
            </a:r>
          </a:p>
          <a:p>
            <a:pPr marL="1200150" lvl="2" indent="-285750">
              <a:buFont typeface="Wingdings" pitchFamily="2" charset="2"/>
              <a:buChar char="u"/>
            </a:pPr>
            <a:r>
              <a:rPr kumimoji="1" lang="en-US" altLang="zh-CN" sz="2000" dirty="0">
                <a:latin typeface="Iowan Old Style Roman" panose="02040602040506020204" pitchFamily="18" charset="0"/>
              </a:rPr>
              <a:t>Japan-ASEAN Integration Fund and Technical Cooperation Agreement</a:t>
            </a:r>
          </a:p>
          <a:p>
            <a:pPr marL="742950" lvl="1" indent="-285750">
              <a:buFont typeface="Wingdings" pitchFamily="2" charset="2"/>
              <a:buChar char="u"/>
            </a:pPr>
            <a:r>
              <a:rPr kumimoji="1" lang="en-US" altLang="zh-CN" sz="2400" dirty="0">
                <a:latin typeface="Iowan Old Style Roman" panose="02040602040506020204" pitchFamily="18" charset="0"/>
              </a:rPr>
              <a:t>ASEAN-China:</a:t>
            </a:r>
          </a:p>
          <a:p>
            <a:pPr marL="1200150" lvl="2" indent="-285750">
              <a:buFont typeface="Wingdings" pitchFamily="2" charset="2"/>
              <a:buChar char="u"/>
            </a:pPr>
            <a:r>
              <a:rPr kumimoji="1" lang="en-US" altLang="zh-CN" sz="2000" dirty="0">
                <a:latin typeface="Iowan Old Style Roman" panose="02040602040506020204" pitchFamily="18" charset="0"/>
              </a:rPr>
              <a:t>ASEAN-China Strategic Partnership Vision 2030</a:t>
            </a:r>
          </a:p>
          <a:p>
            <a:pPr marL="1200150" lvl="2" indent="-285750">
              <a:buFont typeface="Wingdings" pitchFamily="2" charset="2"/>
              <a:buChar char="u"/>
            </a:pPr>
            <a:r>
              <a:rPr kumimoji="1" lang="en-US" altLang="zh-CN" sz="2000" dirty="0">
                <a:latin typeface="Iowan Old Style Roman" panose="02040602040506020204" pitchFamily="18" charset="0"/>
              </a:rPr>
              <a:t>Joint statement of the second Belt and Road Forum</a:t>
            </a:r>
          </a:p>
          <a:p>
            <a:pPr marL="1200150" lvl="2" indent="-285750">
              <a:buFont typeface="Wingdings" pitchFamily="2" charset="2"/>
              <a:buChar char="u"/>
            </a:pPr>
            <a:endParaRPr kumimoji="1" lang="en-US" altLang="zh-CN" sz="20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43ECBDCF-9789-96D0-373F-D6D4CC604762}"/>
              </a:ext>
            </a:extLst>
          </p:cNvPr>
          <p:cNvSpPr txBox="1"/>
          <p:nvPr/>
        </p:nvSpPr>
        <p:spPr>
          <a:xfrm>
            <a:off x="1387976" y="1743991"/>
            <a:ext cx="5256106"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Limited ≠ insignificant</a:t>
            </a:r>
            <a:endParaRPr kumimoji="1" lang="zh-CN" altLang="en-US" sz="3600" dirty="0">
              <a:solidFill>
                <a:schemeClr val="accent2"/>
              </a:solidFill>
              <a:latin typeface="Palatino Linotype" panose="02040502050505030304" pitchFamily="18" charset="0"/>
            </a:endParaRPr>
          </a:p>
        </p:txBody>
      </p:sp>
    </p:spTree>
    <p:extLst>
      <p:ext uri="{BB962C8B-B14F-4D97-AF65-F5344CB8AC3E}">
        <p14:creationId xmlns:p14="http://schemas.microsoft.com/office/powerpoint/2010/main" val="4156608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C12A2-E84B-E01D-2A20-017C1B5078E8}"/>
              </a:ext>
            </a:extLst>
          </p:cNvPr>
          <p:cNvSpPr>
            <a:spLocks noGrp="1"/>
          </p:cNvSpPr>
          <p:nvPr>
            <p:ph type="title"/>
          </p:nvPr>
        </p:nvSpPr>
        <p:spPr/>
        <p:txBody>
          <a:bodyPr/>
          <a:lstStyle/>
          <a:p>
            <a:r>
              <a:rPr kumimoji="1" lang="en-US" altLang="zh-CN" dirty="0" err="1">
                <a:latin typeface="Palatino Linotype" panose="02040502050505030304" pitchFamily="18" charset="0"/>
              </a:rPr>
              <a:t>Valockva</a:t>
            </a:r>
            <a:r>
              <a:rPr kumimoji="1" lang="en-US" altLang="zh-CN" dirty="0">
                <a:latin typeface="Palatino Linotype" panose="02040502050505030304" pitchFamily="18" charset="0"/>
              </a:rPr>
              <a:t> (2021)</a:t>
            </a:r>
            <a:endParaRPr kumimoji="1" lang="zh-CN" altLang="en-US" dirty="0">
              <a:latin typeface="Palatino Linotype" panose="02040502050505030304" pitchFamily="18" charset="0"/>
            </a:endParaRPr>
          </a:p>
        </p:txBody>
      </p:sp>
      <p:sp>
        <p:nvSpPr>
          <p:cNvPr id="10" name="圆角矩形 9">
            <a:extLst>
              <a:ext uri="{FF2B5EF4-FFF2-40B4-BE49-F238E27FC236}">
                <a16:creationId xmlns:a16="http://schemas.microsoft.com/office/drawing/2014/main" id="{0E17B47A-263C-359F-01C9-42979E07492D}"/>
              </a:ext>
            </a:extLst>
          </p:cNvPr>
          <p:cNvSpPr/>
          <p:nvPr/>
        </p:nvSpPr>
        <p:spPr>
          <a:xfrm>
            <a:off x="8677179" y="132309"/>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A2B9B817-1D34-2826-1CC9-55FE6E67669D}"/>
              </a:ext>
            </a:extLst>
          </p:cNvPr>
          <p:cNvSpPr/>
          <p:nvPr/>
        </p:nvSpPr>
        <p:spPr>
          <a:xfrm>
            <a:off x="6561439" y="745737"/>
            <a:ext cx="3371847" cy="2028427"/>
          </a:xfrm>
          <a:prstGeom prst="round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EB88612-723E-D7FC-3207-3E0C9B08E3F0}"/>
              </a:ext>
            </a:extLst>
          </p:cNvPr>
          <p:cNvPicPr>
            <a:picLocks noChangeAspect="1"/>
          </p:cNvPicPr>
          <p:nvPr/>
        </p:nvPicPr>
        <p:blipFill>
          <a:blip r:embed="rId2"/>
          <a:stretch>
            <a:fillRect/>
          </a:stretch>
        </p:blipFill>
        <p:spPr>
          <a:xfrm>
            <a:off x="8740080" y="928411"/>
            <a:ext cx="606873" cy="606873"/>
          </a:xfrm>
          <a:prstGeom prst="rect">
            <a:avLst/>
          </a:prstGeom>
        </p:spPr>
      </p:pic>
      <p:pic>
        <p:nvPicPr>
          <p:cNvPr id="13" name="图片 12">
            <a:extLst>
              <a:ext uri="{FF2B5EF4-FFF2-40B4-BE49-F238E27FC236}">
                <a16:creationId xmlns:a16="http://schemas.microsoft.com/office/drawing/2014/main" id="{414037F5-7FA7-D9B2-D2C3-122C02900AB8}"/>
              </a:ext>
            </a:extLst>
          </p:cNvPr>
          <p:cNvPicPr>
            <a:picLocks noChangeAspect="1"/>
          </p:cNvPicPr>
          <p:nvPr/>
        </p:nvPicPr>
        <p:blipFill>
          <a:blip r:embed="rId3"/>
          <a:stretch>
            <a:fillRect/>
          </a:stretch>
        </p:blipFill>
        <p:spPr>
          <a:xfrm>
            <a:off x="11095786" y="1460285"/>
            <a:ext cx="605627" cy="606872"/>
          </a:xfrm>
          <a:prstGeom prst="rect">
            <a:avLst/>
          </a:prstGeom>
        </p:spPr>
      </p:pic>
      <p:pic>
        <p:nvPicPr>
          <p:cNvPr id="14" name="图片 13">
            <a:extLst>
              <a:ext uri="{FF2B5EF4-FFF2-40B4-BE49-F238E27FC236}">
                <a16:creationId xmlns:a16="http://schemas.microsoft.com/office/drawing/2014/main" id="{DC762C6B-4655-E0D8-267A-1AAA0486043C}"/>
              </a:ext>
            </a:extLst>
          </p:cNvPr>
          <p:cNvPicPr>
            <a:picLocks noChangeAspect="1"/>
          </p:cNvPicPr>
          <p:nvPr/>
        </p:nvPicPr>
        <p:blipFill>
          <a:blip r:embed="rId4"/>
          <a:stretch>
            <a:fillRect/>
          </a:stretch>
        </p:blipFill>
        <p:spPr>
          <a:xfrm>
            <a:off x="11042391" y="585589"/>
            <a:ext cx="659022" cy="662317"/>
          </a:xfrm>
          <a:prstGeom prst="rect">
            <a:avLst/>
          </a:prstGeom>
        </p:spPr>
      </p:pic>
      <p:sp>
        <p:nvSpPr>
          <p:cNvPr id="15" name="文本框 14">
            <a:extLst>
              <a:ext uri="{FF2B5EF4-FFF2-40B4-BE49-F238E27FC236}">
                <a16:creationId xmlns:a16="http://schemas.microsoft.com/office/drawing/2014/main" id="{336FD9E0-D3FC-F091-0803-A667A46666FC}"/>
              </a:ext>
            </a:extLst>
          </p:cNvPr>
          <p:cNvSpPr txBox="1"/>
          <p:nvPr/>
        </p:nvSpPr>
        <p:spPr>
          <a:xfrm>
            <a:off x="8364077" y="2493201"/>
            <a:ext cx="2123762" cy="369332"/>
          </a:xfrm>
          <a:prstGeom prst="rect">
            <a:avLst/>
          </a:prstGeom>
          <a:noFill/>
        </p:spPr>
        <p:txBody>
          <a:bodyPr wrap="square" rtlCol="0">
            <a:spAutoFit/>
          </a:bodyPr>
          <a:lstStyle/>
          <a:p>
            <a:r>
              <a:rPr kumimoji="1" lang="en-US" altLang="zh-CN" dirty="0">
                <a:latin typeface="Iowan Old Style Roman" panose="02040602040506020204" pitchFamily="18" charset="0"/>
              </a:rPr>
              <a:t>Scope setter</a:t>
            </a:r>
            <a:endParaRPr kumimoji="1" lang="zh-CN" altLang="en-US" dirty="0">
              <a:latin typeface="Iowan Old Style Roman" panose="02040602040506020204" pitchFamily="18" charset="0"/>
            </a:endParaRPr>
          </a:p>
        </p:txBody>
      </p:sp>
      <p:sp>
        <p:nvSpPr>
          <p:cNvPr id="16" name="文本框 15">
            <a:extLst>
              <a:ext uri="{FF2B5EF4-FFF2-40B4-BE49-F238E27FC236}">
                <a16:creationId xmlns:a16="http://schemas.microsoft.com/office/drawing/2014/main" id="{17F40EA3-87F7-AA15-B077-B800EAF145F8}"/>
              </a:ext>
            </a:extLst>
          </p:cNvPr>
          <p:cNvSpPr txBox="1"/>
          <p:nvPr/>
        </p:nvSpPr>
        <p:spPr>
          <a:xfrm>
            <a:off x="9919093" y="715645"/>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1</a:t>
            </a:r>
            <a:endParaRPr kumimoji="1" lang="zh-CN" altLang="en-US" dirty="0">
              <a:solidFill>
                <a:schemeClr val="bg1">
                  <a:lumMod val="50000"/>
                </a:schemeClr>
              </a:solidFill>
              <a:latin typeface="Iowan Old Style Roman" panose="02040602040506020204" pitchFamily="18" charset="0"/>
            </a:endParaRPr>
          </a:p>
        </p:txBody>
      </p:sp>
      <p:sp>
        <p:nvSpPr>
          <p:cNvPr id="17" name="文本框 16">
            <a:extLst>
              <a:ext uri="{FF2B5EF4-FFF2-40B4-BE49-F238E27FC236}">
                <a16:creationId xmlns:a16="http://schemas.microsoft.com/office/drawing/2014/main" id="{380758B4-333C-B85A-C7B1-CD2EE4F8914B}"/>
              </a:ext>
            </a:extLst>
          </p:cNvPr>
          <p:cNvSpPr txBox="1"/>
          <p:nvPr/>
        </p:nvSpPr>
        <p:spPr>
          <a:xfrm>
            <a:off x="9937815" y="1570489"/>
            <a:ext cx="120165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Option 2</a:t>
            </a:r>
            <a:endParaRPr kumimoji="1" lang="zh-CN" altLang="en-US" dirty="0">
              <a:solidFill>
                <a:schemeClr val="bg1">
                  <a:lumMod val="50000"/>
                </a:schemeClr>
              </a:solidFill>
              <a:latin typeface="Iowan Old Style Roman" panose="02040602040506020204" pitchFamily="18" charset="0"/>
            </a:endParaRPr>
          </a:p>
        </p:txBody>
      </p:sp>
      <p:sp>
        <p:nvSpPr>
          <p:cNvPr id="18" name="圆角矩形 17">
            <a:extLst>
              <a:ext uri="{FF2B5EF4-FFF2-40B4-BE49-F238E27FC236}">
                <a16:creationId xmlns:a16="http://schemas.microsoft.com/office/drawing/2014/main" id="{6A2F6D5C-085B-2ED3-72D6-7A66BA331EF0}"/>
              </a:ext>
            </a:extLst>
          </p:cNvPr>
          <p:cNvSpPr/>
          <p:nvPr/>
        </p:nvSpPr>
        <p:spPr>
          <a:xfrm>
            <a:off x="8192393" y="1622236"/>
            <a:ext cx="1671996" cy="89886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sz="1600" b="1" dirty="0">
                <a:solidFill>
                  <a:srgbClr val="FFC000"/>
                </a:solidFill>
                <a:latin typeface="Iowan Old Style Roman" panose="02040602040506020204" pitchFamily="18" charset="0"/>
              </a:rPr>
              <a:t>limited</a:t>
            </a:r>
            <a:r>
              <a:rPr kumimoji="1" lang="en-US" altLang="zh-CN" sz="1600" dirty="0">
                <a:latin typeface="Iowan Old Style Roman" panose="02040602040506020204" pitchFamily="18" charset="0"/>
              </a:rPr>
              <a:t> centrality in connectivity</a:t>
            </a:r>
            <a:endParaRPr kumimoji="1" lang="zh-CN" altLang="en-US" sz="1600" dirty="0">
              <a:latin typeface="Iowan Old Style Roman" panose="02040602040506020204" pitchFamily="18" charset="0"/>
            </a:endParaRPr>
          </a:p>
        </p:txBody>
      </p:sp>
      <p:sp>
        <p:nvSpPr>
          <p:cNvPr id="20" name="上下箭头 19">
            <a:extLst>
              <a:ext uri="{FF2B5EF4-FFF2-40B4-BE49-F238E27FC236}">
                <a16:creationId xmlns:a16="http://schemas.microsoft.com/office/drawing/2014/main" id="{8BE90E4C-6496-8ADC-77C7-F68FFB166F25}"/>
              </a:ext>
            </a:extLst>
          </p:cNvPr>
          <p:cNvSpPr/>
          <p:nvPr/>
        </p:nvSpPr>
        <p:spPr>
          <a:xfrm>
            <a:off x="11212900" y="1071266"/>
            <a:ext cx="314706" cy="569631"/>
          </a:xfrm>
          <a:prstGeom prst="upDownArrow">
            <a:avLst/>
          </a:prstGeom>
        </p:spPr>
        <p:style>
          <a:lnRef idx="2">
            <a:schemeClr val="accent2"/>
          </a:lnRef>
          <a:fillRef idx="1">
            <a:schemeClr val="lt1"/>
          </a:fillRef>
          <a:effectRef idx="0">
            <a:schemeClr val="accent2"/>
          </a:effectRef>
          <a:fontRef idx="minor">
            <a:schemeClr val="dk1"/>
          </a:fontRef>
        </p:style>
        <p:txBody>
          <a:bodyPr vert="vert" rtlCol="0" anchor="ctr"/>
          <a:lstStyle/>
          <a:p>
            <a:pPr algn="ctr"/>
            <a:endParaRPr kumimoji="1" lang="zh-CN" altLang="en-US" sz="1050" dirty="0"/>
          </a:p>
        </p:txBody>
      </p:sp>
      <p:sp>
        <p:nvSpPr>
          <p:cNvPr id="21" name="圆角矩形 20">
            <a:extLst>
              <a:ext uri="{FF2B5EF4-FFF2-40B4-BE49-F238E27FC236}">
                <a16:creationId xmlns:a16="http://schemas.microsoft.com/office/drawing/2014/main" id="{94CDE6EA-32D6-CF9F-D7DE-8ED41BC70699}"/>
              </a:ext>
            </a:extLst>
          </p:cNvPr>
          <p:cNvSpPr/>
          <p:nvPr/>
        </p:nvSpPr>
        <p:spPr>
          <a:xfrm>
            <a:off x="6775392" y="1357270"/>
            <a:ext cx="1121552" cy="64944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Member states</a:t>
            </a:r>
            <a:endParaRPr kumimoji="1" lang="zh-CN" altLang="en-US" dirty="0">
              <a:latin typeface="Iowan Old Style Roman" panose="02040602040506020204" pitchFamily="18" charset="0"/>
            </a:endParaRPr>
          </a:p>
        </p:txBody>
      </p:sp>
      <p:sp>
        <p:nvSpPr>
          <p:cNvPr id="22" name="圆角矩形 21">
            <a:extLst>
              <a:ext uri="{FF2B5EF4-FFF2-40B4-BE49-F238E27FC236}">
                <a16:creationId xmlns:a16="http://schemas.microsoft.com/office/drawing/2014/main" id="{9D69A733-6F3A-9860-3D5E-555425DEDA47}"/>
              </a:ext>
            </a:extLst>
          </p:cNvPr>
          <p:cNvSpPr/>
          <p:nvPr/>
        </p:nvSpPr>
        <p:spPr>
          <a:xfrm>
            <a:off x="6775392" y="2143357"/>
            <a:ext cx="1121552" cy="57484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zh-CN" dirty="0">
                <a:latin typeface="Iowan Old Style Roman" panose="02040602040506020204" pitchFamily="18" charset="0"/>
              </a:rPr>
              <a:t>Stake-holders</a:t>
            </a:r>
            <a:endParaRPr kumimoji="1" lang="zh-CN" altLang="en-US" dirty="0">
              <a:latin typeface="Iowan Old Style Roman" panose="02040602040506020204" pitchFamily="18" charset="0"/>
            </a:endParaRPr>
          </a:p>
        </p:txBody>
      </p:sp>
      <p:cxnSp>
        <p:nvCxnSpPr>
          <p:cNvPr id="23" name="直线箭头连接符 22">
            <a:extLst>
              <a:ext uri="{FF2B5EF4-FFF2-40B4-BE49-F238E27FC236}">
                <a16:creationId xmlns:a16="http://schemas.microsoft.com/office/drawing/2014/main" id="{94331183-DAA9-CBE6-8536-288B9241B078}"/>
              </a:ext>
            </a:extLst>
          </p:cNvPr>
          <p:cNvCxnSpPr>
            <a:cxnSpLocks/>
            <a:stCxn id="21" idx="3"/>
            <a:endCxn id="18" idx="1"/>
          </p:cNvCxnSpPr>
          <p:nvPr/>
        </p:nvCxnSpPr>
        <p:spPr>
          <a:xfrm>
            <a:off x="7896944" y="1681992"/>
            <a:ext cx="295449" cy="38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023D239-794F-473C-54CC-EDBDEC8854AF}"/>
              </a:ext>
            </a:extLst>
          </p:cNvPr>
          <p:cNvCxnSpPr>
            <a:cxnSpLocks/>
            <a:stCxn id="22" idx="3"/>
            <a:endCxn id="18" idx="1"/>
          </p:cNvCxnSpPr>
          <p:nvPr/>
        </p:nvCxnSpPr>
        <p:spPr>
          <a:xfrm flipV="1">
            <a:off x="7896944" y="2071668"/>
            <a:ext cx="295449" cy="35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51F700D-83DB-A345-5C3E-BD565147B23B}"/>
              </a:ext>
            </a:extLst>
          </p:cNvPr>
          <p:cNvSpPr txBox="1"/>
          <p:nvPr/>
        </p:nvSpPr>
        <p:spPr>
          <a:xfrm>
            <a:off x="6747245" y="861673"/>
            <a:ext cx="2091416"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Internal factors</a:t>
            </a:r>
            <a:endParaRPr kumimoji="1" lang="zh-CN" altLang="en-US" dirty="0">
              <a:solidFill>
                <a:schemeClr val="bg1">
                  <a:lumMod val="50000"/>
                </a:schemeClr>
              </a:solidFill>
              <a:latin typeface="Iowan Old Style Roman" panose="02040602040506020204" pitchFamily="18" charset="0"/>
            </a:endParaRPr>
          </a:p>
        </p:txBody>
      </p:sp>
      <p:sp>
        <p:nvSpPr>
          <p:cNvPr id="26" name="文本框 25">
            <a:extLst>
              <a:ext uri="{FF2B5EF4-FFF2-40B4-BE49-F238E27FC236}">
                <a16:creationId xmlns:a16="http://schemas.microsoft.com/office/drawing/2014/main" id="{9160B250-9EE1-F3D1-FF96-75FA8DDE4055}"/>
              </a:ext>
            </a:extLst>
          </p:cNvPr>
          <p:cNvSpPr txBox="1"/>
          <p:nvPr/>
        </p:nvSpPr>
        <p:spPr>
          <a:xfrm>
            <a:off x="8852301" y="216257"/>
            <a:ext cx="2171029" cy="369332"/>
          </a:xfrm>
          <a:prstGeom prst="rect">
            <a:avLst/>
          </a:prstGeom>
          <a:noFill/>
        </p:spPr>
        <p:txBody>
          <a:bodyPr wrap="square" rtlCol="0">
            <a:spAutoFit/>
          </a:bodyPr>
          <a:lstStyle/>
          <a:p>
            <a:r>
              <a:rPr kumimoji="1" lang="en-US" altLang="zh-CN" dirty="0">
                <a:solidFill>
                  <a:schemeClr val="bg1">
                    <a:lumMod val="50000"/>
                  </a:schemeClr>
                </a:solidFill>
                <a:latin typeface="Iowan Old Style Roman" panose="02040602040506020204" pitchFamily="18" charset="0"/>
              </a:rPr>
              <a:t>External factors</a:t>
            </a:r>
            <a:endParaRPr kumimoji="1" lang="zh-CN" altLang="en-US" dirty="0">
              <a:solidFill>
                <a:schemeClr val="bg1">
                  <a:lumMod val="50000"/>
                </a:schemeClr>
              </a:solidFill>
              <a:latin typeface="Iowan Old Style Roman" panose="02040602040506020204" pitchFamily="18" charset="0"/>
            </a:endParaRPr>
          </a:p>
        </p:txBody>
      </p:sp>
      <p:sp>
        <p:nvSpPr>
          <p:cNvPr id="27" name="右箭头 26">
            <a:extLst>
              <a:ext uri="{FF2B5EF4-FFF2-40B4-BE49-F238E27FC236}">
                <a16:creationId xmlns:a16="http://schemas.microsoft.com/office/drawing/2014/main" id="{F96F92A6-62CF-65B7-B062-87CB82E5C7F9}"/>
              </a:ext>
            </a:extLst>
          </p:cNvPr>
          <p:cNvSpPr/>
          <p:nvPr/>
        </p:nvSpPr>
        <p:spPr>
          <a:xfrm>
            <a:off x="9256952" y="1180560"/>
            <a:ext cx="1834305" cy="38696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a:latin typeface="Iowan Old Style Roman" panose="02040602040506020204" pitchFamily="18" charset="0"/>
              </a:rPr>
              <a:t>Socializing</a:t>
            </a:r>
            <a:endParaRPr kumimoji="1" lang="zh-CN" altLang="en-US" dirty="0">
              <a:latin typeface="Iowan Old Style Roman" panose="02040602040506020204" pitchFamily="18" charset="0"/>
            </a:endParaRPr>
          </a:p>
        </p:txBody>
      </p:sp>
      <p:sp>
        <p:nvSpPr>
          <p:cNvPr id="30" name="文本框 29">
            <a:extLst>
              <a:ext uri="{FF2B5EF4-FFF2-40B4-BE49-F238E27FC236}">
                <a16:creationId xmlns:a16="http://schemas.microsoft.com/office/drawing/2014/main" id="{EAFA607F-332F-5DEF-F96F-7AA5B9612CED}"/>
              </a:ext>
            </a:extLst>
          </p:cNvPr>
          <p:cNvSpPr txBox="1"/>
          <p:nvPr/>
        </p:nvSpPr>
        <p:spPr>
          <a:xfrm rot="5400000">
            <a:off x="11467160" y="770736"/>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EPQI</a:t>
            </a:r>
            <a:endParaRPr kumimoji="1" lang="zh-CN" altLang="en-US" sz="1600" dirty="0">
              <a:solidFill>
                <a:schemeClr val="bg1">
                  <a:lumMod val="50000"/>
                </a:schemeClr>
              </a:solidFill>
              <a:latin typeface="Iowan Old Style Roman" panose="02040602040506020204" pitchFamily="18" charset="0"/>
            </a:endParaRPr>
          </a:p>
        </p:txBody>
      </p:sp>
      <p:sp>
        <p:nvSpPr>
          <p:cNvPr id="31" name="文本框 30">
            <a:extLst>
              <a:ext uri="{FF2B5EF4-FFF2-40B4-BE49-F238E27FC236}">
                <a16:creationId xmlns:a16="http://schemas.microsoft.com/office/drawing/2014/main" id="{0DEE4BB6-2B99-4D93-825D-9F236F484181}"/>
              </a:ext>
            </a:extLst>
          </p:cNvPr>
          <p:cNvSpPr txBox="1"/>
          <p:nvPr/>
        </p:nvSpPr>
        <p:spPr>
          <a:xfrm rot="5400000">
            <a:off x="11467160" y="1670334"/>
            <a:ext cx="702733" cy="338554"/>
          </a:xfrm>
          <a:prstGeom prst="rect">
            <a:avLst/>
          </a:prstGeom>
          <a:noFill/>
        </p:spPr>
        <p:txBody>
          <a:bodyPr wrap="square" rtlCol="0">
            <a:spAutoFit/>
          </a:bodyPr>
          <a:lstStyle/>
          <a:p>
            <a:r>
              <a:rPr kumimoji="1" lang="en-US" altLang="zh-CN" sz="1600" dirty="0">
                <a:solidFill>
                  <a:schemeClr val="bg1">
                    <a:lumMod val="50000"/>
                  </a:schemeClr>
                </a:solidFill>
                <a:latin typeface="Iowan Old Style Roman" panose="02040602040506020204" pitchFamily="18" charset="0"/>
              </a:rPr>
              <a:t>BRI</a:t>
            </a:r>
            <a:endParaRPr kumimoji="1" lang="zh-CN" altLang="en-US" sz="1600" dirty="0">
              <a:solidFill>
                <a:schemeClr val="bg1">
                  <a:lumMod val="50000"/>
                </a:schemeClr>
              </a:solidFill>
              <a:latin typeface="Iowan Old Style Roman" panose="02040602040506020204" pitchFamily="18" charset="0"/>
            </a:endParaRPr>
          </a:p>
        </p:txBody>
      </p:sp>
      <p:sp>
        <p:nvSpPr>
          <p:cNvPr id="32" name="文本框 31">
            <a:extLst>
              <a:ext uri="{FF2B5EF4-FFF2-40B4-BE49-F238E27FC236}">
                <a16:creationId xmlns:a16="http://schemas.microsoft.com/office/drawing/2014/main" id="{303508B8-E69F-3C07-6891-DAE60C89C113}"/>
              </a:ext>
            </a:extLst>
          </p:cNvPr>
          <p:cNvSpPr txBox="1"/>
          <p:nvPr/>
        </p:nvSpPr>
        <p:spPr>
          <a:xfrm rot="5400000">
            <a:off x="8874956" y="2335465"/>
            <a:ext cx="288865" cy="369332"/>
          </a:xfrm>
          <a:prstGeom prst="rect">
            <a:avLst/>
          </a:prstGeom>
          <a:noFill/>
        </p:spPr>
        <p:txBody>
          <a:bodyPr wrap="square" rtlCol="0">
            <a:spAutoFit/>
          </a:bodyPr>
          <a:lstStyle/>
          <a:p>
            <a:r>
              <a:rPr kumimoji="1" lang="en-US" altLang="zh-CN" dirty="0">
                <a:latin typeface="Iowan Old Style Roman" panose="02040602040506020204" pitchFamily="18" charset="0"/>
              </a:rPr>
              <a:t>=</a:t>
            </a:r>
            <a:endParaRPr kumimoji="1" lang="zh-CN" altLang="en-US" dirty="0">
              <a:latin typeface="Iowan Old Style Roman" panose="02040602040506020204" pitchFamily="18" charset="0"/>
            </a:endParaRPr>
          </a:p>
        </p:txBody>
      </p:sp>
      <p:sp>
        <p:nvSpPr>
          <p:cNvPr id="3" name="文本框 2">
            <a:extLst>
              <a:ext uri="{FF2B5EF4-FFF2-40B4-BE49-F238E27FC236}">
                <a16:creationId xmlns:a16="http://schemas.microsoft.com/office/drawing/2014/main" id="{8ADA47B3-AEB1-AA8D-8DB2-B4C2EC03ABDC}"/>
              </a:ext>
            </a:extLst>
          </p:cNvPr>
          <p:cNvSpPr txBox="1"/>
          <p:nvPr/>
        </p:nvSpPr>
        <p:spPr>
          <a:xfrm>
            <a:off x="1057489" y="2862533"/>
            <a:ext cx="10643924" cy="3847207"/>
          </a:xfrm>
          <a:prstGeom prst="rect">
            <a:avLst/>
          </a:prstGeom>
          <a:noFill/>
        </p:spPr>
        <p:txBody>
          <a:bodyPr wrap="square" rtlCol="0">
            <a:spAutoFit/>
          </a:bodyPr>
          <a:lstStyle/>
          <a:p>
            <a:pPr marL="514350" indent="-514350">
              <a:buFont typeface="+mj-lt"/>
              <a:buAutoNum type="arabicPeriod" startAt="2"/>
            </a:pPr>
            <a:r>
              <a:rPr kumimoji="1" lang="en-US" altLang="zh-CN" sz="3200" dirty="0">
                <a:latin typeface="Iowan Old Style Roman" panose="02040602040506020204" pitchFamily="18" charset="0"/>
              </a:rPr>
              <a:t>ASEAN’s socializing effect</a:t>
            </a:r>
          </a:p>
          <a:p>
            <a:r>
              <a:rPr kumimoji="1" lang="en-US" altLang="zh-CN" sz="2000" dirty="0">
                <a:latin typeface="Iowan Old Style Roman" panose="02040602040506020204" pitchFamily="18" charset="0"/>
              </a:rPr>
              <a:t>(enhancing convergence between BRI and EPQI)</a:t>
            </a:r>
            <a:endParaRPr kumimoji="1" lang="zh-CN" altLang="en-US" sz="2000" dirty="0">
              <a:latin typeface="Iowan Old Style Roman" panose="02040602040506020204" pitchFamily="18" charset="0"/>
            </a:endParaRPr>
          </a:p>
          <a:p>
            <a:pPr marL="742950" lvl="1" indent="-285750">
              <a:buFont typeface="Wingdings" pitchFamily="2" charset="2"/>
              <a:buChar char="u"/>
            </a:pPr>
            <a:r>
              <a:rPr kumimoji="1" lang="en-US" altLang="zh-CN" sz="2400" dirty="0">
                <a:latin typeface="Iowan Old Style Roman" panose="02040602040506020204" pitchFamily="18" charset="0"/>
              </a:rPr>
              <a:t>BRI-EPQI coexist/complement each other</a:t>
            </a:r>
          </a:p>
          <a:p>
            <a:pPr marL="1200150" lvl="2" indent="-285750">
              <a:buFont typeface="Wingdings" pitchFamily="2" charset="2"/>
              <a:buChar char="u"/>
            </a:pPr>
            <a:r>
              <a:rPr kumimoji="1" lang="en-US" altLang="zh-CN" sz="2000" dirty="0">
                <a:latin typeface="Iowan Old Style Roman" panose="02040602040506020204" pitchFamily="18" charset="0"/>
              </a:rPr>
              <a:t>Horizontal connectivity (north and south)</a:t>
            </a:r>
          </a:p>
          <a:p>
            <a:pPr marL="1200150" lvl="2" indent="-285750">
              <a:buFont typeface="Wingdings" pitchFamily="2" charset="2"/>
              <a:buChar char="u"/>
            </a:pPr>
            <a:r>
              <a:rPr kumimoji="1" lang="en-US" altLang="zh-CN" sz="2000" dirty="0">
                <a:latin typeface="Iowan Old Style Roman" panose="02040602040506020204" pitchFamily="18" charset="0"/>
              </a:rPr>
              <a:t>Vertical connectivity (east and west)</a:t>
            </a:r>
          </a:p>
          <a:p>
            <a:pPr marL="742950" lvl="1" indent="-285750">
              <a:buFont typeface="Wingdings" pitchFamily="2" charset="2"/>
              <a:buChar char="u"/>
            </a:pPr>
            <a:r>
              <a:rPr kumimoji="1" lang="en-US" altLang="zh-CN" sz="2400" dirty="0">
                <a:latin typeface="Iowan Old Style Roman" panose="02040602040506020204" pitchFamily="18" charset="0"/>
              </a:rPr>
              <a:t>BRI-EPQI cooperate</a:t>
            </a:r>
          </a:p>
          <a:p>
            <a:pPr marL="1200150" lvl="2" indent="-285750">
              <a:buFont typeface="Wingdings" pitchFamily="2" charset="2"/>
              <a:buChar char="u"/>
            </a:pPr>
            <a:r>
              <a:rPr kumimoji="1" lang="en-US" altLang="zh-CN" sz="2000" dirty="0">
                <a:latin typeface="Iowan Old Style Roman" panose="02040602040506020204" pitchFamily="18" charset="0"/>
              </a:rPr>
              <a:t>2018 memorandum on cooperation in third-party markets</a:t>
            </a:r>
          </a:p>
          <a:p>
            <a:pPr marL="1200150" lvl="2" indent="-285750">
              <a:buFont typeface="Wingdings" pitchFamily="2" charset="2"/>
              <a:buChar char="u"/>
            </a:pPr>
            <a:r>
              <a:rPr kumimoji="1" lang="en-US" altLang="zh-CN" sz="2000" dirty="0">
                <a:latin typeface="Iowan Old Style Roman" panose="02040602040506020204" pitchFamily="18" charset="0"/>
              </a:rPr>
              <a:t>A cross-department working mechanism on promoting bilateral cooperation in third-party markets</a:t>
            </a:r>
          </a:p>
          <a:p>
            <a:pPr marL="742950" lvl="1" indent="-285750">
              <a:buFont typeface="Wingdings" pitchFamily="2" charset="2"/>
              <a:buChar char="u"/>
            </a:pPr>
            <a:r>
              <a:rPr kumimoji="1" lang="en-US" altLang="zh-CN" sz="2400" dirty="0">
                <a:latin typeface="Iowan Old Style Roman" panose="02040602040506020204" pitchFamily="18" charset="0"/>
              </a:rPr>
              <a:t>Acquiring the same norms and approaches</a:t>
            </a:r>
          </a:p>
          <a:p>
            <a:pPr marL="1200150" lvl="2" indent="-285750">
              <a:buFont typeface="Wingdings" pitchFamily="2" charset="2"/>
              <a:buChar char="u"/>
            </a:pPr>
            <a:endParaRPr kumimoji="1" lang="en-US" altLang="zh-CN" sz="20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43ECBDCF-9789-96D0-373F-D6D4CC604762}"/>
              </a:ext>
            </a:extLst>
          </p:cNvPr>
          <p:cNvSpPr txBox="1"/>
          <p:nvPr/>
        </p:nvSpPr>
        <p:spPr>
          <a:xfrm>
            <a:off x="1387976" y="1743991"/>
            <a:ext cx="5256106" cy="646331"/>
          </a:xfrm>
          <a:prstGeom prst="rect">
            <a:avLst/>
          </a:prstGeom>
          <a:noFill/>
        </p:spPr>
        <p:txBody>
          <a:bodyPr wrap="square" rtlCol="0">
            <a:spAutoFit/>
          </a:bodyPr>
          <a:lstStyle/>
          <a:p>
            <a:r>
              <a:rPr kumimoji="1" lang="en-US" altLang="zh-CN" sz="3600" dirty="0">
                <a:solidFill>
                  <a:schemeClr val="accent2"/>
                </a:solidFill>
                <a:latin typeface="Palatino Linotype" panose="02040502050505030304" pitchFamily="18" charset="0"/>
              </a:rPr>
              <a:t>Limited ≠ insignificant</a:t>
            </a:r>
            <a:endParaRPr kumimoji="1" lang="zh-CN" altLang="en-US" sz="3600" dirty="0">
              <a:solidFill>
                <a:schemeClr val="accent2"/>
              </a:solidFill>
              <a:latin typeface="Palatino Linotype" panose="02040502050505030304" pitchFamily="18" charset="0"/>
            </a:endParaRPr>
          </a:p>
        </p:txBody>
      </p:sp>
    </p:spTree>
    <p:extLst>
      <p:ext uri="{BB962C8B-B14F-4D97-AF65-F5344CB8AC3E}">
        <p14:creationId xmlns:p14="http://schemas.microsoft.com/office/powerpoint/2010/main" val="1707646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0A61B183-599F-21C5-F61C-75631DBD639A}"/>
              </a:ext>
            </a:extLst>
          </p:cNvPr>
          <p:cNvPicPr>
            <a:picLocks noChangeAspect="1"/>
          </p:cNvPicPr>
          <p:nvPr/>
        </p:nvPicPr>
        <p:blipFill>
          <a:blip r:embed="rId3"/>
          <a:stretch>
            <a:fillRect/>
          </a:stretch>
        </p:blipFill>
        <p:spPr>
          <a:xfrm>
            <a:off x="-468178" y="-360217"/>
            <a:ext cx="13128355" cy="8473034"/>
          </a:xfrm>
          <a:prstGeom prst="rect">
            <a:avLst/>
          </a:prstGeom>
        </p:spPr>
      </p:pic>
      <p:pic>
        <p:nvPicPr>
          <p:cNvPr id="12" name="图片 11">
            <a:extLst>
              <a:ext uri="{FF2B5EF4-FFF2-40B4-BE49-F238E27FC236}">
                <a16:creationId xmlns:a16="http://schemas.microsoft.com/office/drawing/2014/main" id="{7490E653-77E6-6972-820A-B279C0C9FE69}"/>
              </a:ext>
            </a:extLst>
          </p:cNvPr>
          <p:cNvPicPr>
            <a:picLocks noChangeAspect="1"/>
          </p:cNvPicPr>
          <p:nvPr/>
        </p:nvPicPr>
        <p:blipFill>
          <a:blip r:embed="rId4"/>
          <a:stretch>
            <a:fillRect/>
          </a:stretch>
        </p:blipFill>
        <p:spPr>
          <a:xfrm>
            <a:off x="4273396" y="3146914"/>
            <a:ext cx="1050150" cy="1050150"/>
          </a:xfrm>
          <a:prstGeom prst="rect">
            <a:avLst/>
          </a:prstGeom>
        </p:spPr>
      </p:pic>
      <p:pic>
        <p:nvPicPr>
          <p:cNvPr id="17" name="图片 16">
            <a:extLst>
              <a:ext uri="{FF2B5EF4-FFF2-40B4-BE49-F238E27FC236}">
                <a16:creationId xmlns:a16="http://schemas.microsoft.com/office/drawing/2014/main" id="{9A511D09-2F40-3CF8-8D32-497EC5DB6A6D}"/>
              </a:ext>
            </a:extLst>
          </p:cNvPr>
          <p:cNvPicPr>
            <a:picLocks noChangeAspect="1"/>
          </p:cNvPicPr>
          <p:nvPr/>
        </p:nvPicPr>
        <p:blipFill>
          <a:blip r:embed="rId5"/>
          <a:stretch>
            <a:fillRect/>
          </a:stretch>
        </p:blipFill>
        <p:spPr>
          <a:xfrm>
            <a:off x="1312819" y="549775"/>
            <a:ext cx="1050151" cy="1052469"/>
          </a:xfrm>
          <a:prstGeom prst="rect">
            <a:avLst/>
          </a:prstGeom>
        </p:spPr>
      </p:pic>
      <p:pic>
        <p:nvPicPr>
          <p:cNvPr id="19" name="图片 18">
            <a:extLst>
              <a:ext uri="{FF2B5EF4-FFF2-40B4-BE49-F238E27FC236}">
                <a16:creationId xmlns:a16="http://schemas.microsoft.com/office/drawing/2014/main" id="{7CA79242-1490-6A49-7736-6C221982B034}"/>
              </a:ext>
            </a:extLst>
          </p:cNvPr>
          <p:cNvPicPr>
            <a:picLocks noChangeAspect="1"/>
          </p:cNvPicPr>
          <p:nvPr/>
        </p:nvPicPr>
        <p:blipFill>
          <a:blip r:embed="rId6"/>
          <a:stretch>
            <a:fillRect/>
          </a:stretch>
        </p:blipFill>
        <p:spPr>
          <a:xfrm>
            <a:off x="9312953" y="1451624"/>
            <a:ext cx="1050150" cy="1050150"/>
          </a:xfrm>
          <a:prstGeom prst="rect">
            <a:avLst/>
          </a:prstGeom>
        </p:spPr>
      </p:pic>
      <p:pic>
        <p:nvPicPr>
          <p:cNvPr id="23" name="图片 22">
            <a:extLst>
              <a:ext uri="{FF2B5EF4-FFF2-40B4-BE49-F238E27FC236}">
                <a16:creationId xmlns:a16="http://schemas.microsoft.com/office/drawing/2014/main" id="{0CD3C151-DC4C-2517-37E7-DB6AE692191D}"/>
              </a:ext>
            </a:extLst>
          </p:cNvPr>
          <p:cNvPicPr>
            <a:picLocks noChangeAspect="1"/>
          </p:cNvPicPr>
          <p:nvPr/>
        </p:nvPicPr>
        <p:blipFill>
          <a:blip r:embed="rId7"/>
          <a:stretch>
            <a:fillRect/>
          </a:stretch>
        </p:blipFill>
        <p:spPr>
          <a:xfrm>
            <a:off x="3842058" y="1784090"/>
            <a:ext cx="1047994" cy="1050149"/>
          </a:xfrm>
          <a:prstGeom prst="rect">
            <a:avLst/>
          </a:prstGeom>
        </p:spPr>
      </p:pic>
      <p:pic>
        <p:nvPicPr>
          <p:cNvPr id="2" name="图片 1">
            <a:extLst>
              <a:ext uri="{FF2B5EF4-FFF2-40B4-BE49-F238E27FC236}">
                <a16:creationId xmlns:a16="http://schemas.microsoft.com/office/drawing/2014/main" id="{3F96370F-B650-D429-55B5-D6EFFEA92446}"/>
              </a:ext>
            </a:extLst>
          </p:cNvPr>
          <p:cNvPicPr>
            <a:picLocks noChangeAspect="1"/>
          </p:cNvPicPr>
          <p:nvPr/>
        </p:nvPicPr>
        <p:blipFill>
          <a:blip r:embed="rId8"/>
          <a:stretch>
            <a:fillRect/>
          </a:stretch>
        </p:blipFill>
        <p:spPr>
          <a:xfrm>
            <a:off x="5107642" y="1407160"/>
            <a:ext cx="1140390" cy="1146092"/>
          </a:xfrm>
          <a:prstGeom prst="rect">
            <a:avLst/>
          </a:prstGeom>
        </p:spPr>
      </p:pic>
    </p:spTree>
    <p:extLst>
      <p:ext uri="{BB962C8B-B14F-4D97-AF65-F5344CB8AC3E}">
        <p14:creationId xmlns:p14="http://schemas.microsoft.com/office/powerpoint/2010/main" val="2918994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695655-313B-90D6-16C7-E3BF564A0620}"/>
              </a:ext>
            </a:extLst>
          </p:cNvPr>
          <p:cNvPicPr>
            <a:picLocks noChangeAspect="1"/>
          </p:cNvPicPr>
          <p:nvPr/>
        </p:nvPicPr>
        <p:blipFill>
          <a:blip r:embed="rId3"/>
          <a:stretch>
            <a:fillRect/>
          </a:stretch>
        </p:blipFill>
        <p:spPr>
          <a:xfrm>
            <a:off x="-468178" y="-8938967"/>
            <a:ext cx="13128355" cy="8473034"/>
          </a:xfrm>
          <a:prstGeom prst="rect">
            <a:avLst/>
          </a:prstGeom>
        </p:spPr>
      </p:pic>
      <p:pic>
        <p:nvPicPr>
          <p:cNvPr id="5" name="图片 4">
            <a:extLst>
              <a:ext uri="{FF2B5EF4-FFF2-40B4-BE49-F238E27FC236}">
                <a16:creationId xmlns:a16="http://schemas.microsoft.com/office/drawing/2014/main" id="{52DA8BCB-5210-3F82-98D2-1DAEF67D2DC2}"/>
              </a:ext>
            </a:extLst>
          </p:cNvPr>
          <p:cNvPicPr>
            <a:picLocks noChangeAspect="1"/>
          </p:cNvPicPr>
          <p:nvPr/>
        </p:nvPicPr>
        <p:blipFill>
          <a:blip r:embed="rId4"/>
          <a:stretch>
            <a:fillRect/>
          </a:stretch>
        </p:blipFill>
        <p:spPr>
          <a:xfrm>
            <a:off x="3815080" y="3221725"/>
            <a:ext cx="1428469" cy="1428469"/>
          </a:xfrm>
          <a:prstGeom prst="rect">
            <a:avLst/>
          </a:prstGeom>
        </p:spPr>
      </p:pic>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5"/>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6"/>
          <a:stretch>
            <a:fillRect/>
          </a:stretch>
        </p:blipFill>
        <p:spPr>
          <a:xfrm>
            <a:off x="9312953" y="-6950021"/>
            <a:ext cx="1050150" cy="1050150"/>
          </a:xfrm>
          <a:prstGeom prst="rect">
            <a:avLst/>
          </a:prstGeom>
        </p:spPr>
      </p:pic>
      <p:sp>
        <p:nvSpPr>
          <p:cNvPr id="10" name="标题 1">
            <a:extLst>
              <a:ext uri="{FF2B5EF4-FFF2-40B4-BE49-F238E27FC236}">
                <a16:creationId xmlns:a16="http://schemas.microsoft.com/office/drawing/2014/main" id="{2F51237E-44E2-A7A9-DD0A-106BBCBA16AF}"/>
              </a:ext>
            </a:extLst>
          </p:cNvPr>
          <p:cNvSpPr txBox="1">
            <a:spLocks/>
          </p:cNvSpPr>
          <p:nvPr/>
        </p:nvSpPr>
        <p:spPr>
          <a:xfrm>
            <a:off x="1955380" y="334817"/>
            <a:ext cx="100530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37200"/>
            <a:r>
              <a:rPr kumimoji="1" lang="en-US" altLang="zh-CN" sz="2000" dirty="0">
                <a:latin typeface="Palatino Linotype" panose="02040502050505030304" pitchFamily="18" charset="0"/>
              </a:rPr>
              <a:t>Fujita, </a:t>
            </a:r>
            <a:r>
              <a:rPr kumimoji="1" lang="en-US" altLang="zh-CN" sz="2000" dirty="0" err="1">
                <a:latin typeface="Palatino Linotype" panose="02040502050505030304" pitchFamily="18" charset="0"/>
              </a:rPr>
              <a:t>Masataka</a:t>
            </a:r>
            <a:r>
              <a:rPr kumimoji="1" lang="en-US" altLang="zh-CN" sz="2000" dirty="0">
                <a:latin typeface="Palatino Linotype" panose="02040502050505030304" pitchFamily="18" charset="0"/>
              </a:rPr>
              <a:t>. </a:t>
            </a:r>
            <a:r>
              <a:rPr kumimoji="1" lang="en-US" altLang="zh-CN" sz="2000" b="1" dirty="0">
                <a:solidFill>
                  <a:srgbClr val="FF0000"/>
                </a:solidFill>
                <a:latin typeface="Palatino Linotype" panose="02040502050505030304" pitchFamily="18" charset="0"/>
              </a:rPr>
              <a:t>“Can ASEAN Retain Centrality in Indo-Pacific Region? – From a GVC Point of View.” </a:t>
            </a:r>
            <a:r>
              <a:rPr kumimoji="1" lang="en-US" altLang="zh-CN" sz="2000" i="1" dirty="0">
                <a:latin typeface="Palatino Linotype" panose="02040502050505030304" pitchFamily="18" charset="0"/>
              </a:rPr>
              <a:t>Journal of Contemporary East Asia Studies</a:t>
            </a:r>
            <a:r>
              <a:rPr kumimoji="1" lang="en-US" altLang="zh-CN" sz="2000" dirty="0">
                <a:latin typeface="Palatino Linotype" panose="02040502050505030304" pitchFamily="18" charset="0"/>
              </a:rPr>
              <a:t>, vol. 10, no. 1, 2021, pp. 108-122.</a:t>
            </a:r>
            <a:endParaRPr kumimoji="1" lang="zh-CN" altLang="en-US" sz="2000" dirty="0">
              <a:latin typeface="Palatino Linotype" panose="02040502050505030304" pitchFamily="18" charset="0"/>
            </a:endParaRPr>
          </a:p>
        </p:txBody>
      </p:sp>
      <p:sp>
        <p:nvSpPr>
          <p:cNvPr id="11" name="文本框 10">
            <a:extLst>
              <a:ext uri="{FF2B5EF4-FFF2-40B4-BE49-F238E27FC236}">
                <a16:creationId xmlns:a16="http://schemas.microsoft.com/office/drawing/2014/main" id="{7781B166-C10B-C19C-91C7-EA0E7F3C7482}"/>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A3</a:t>
            </a:r>
            <a:endParaRPr kumimoji="1" lang="zh-CN" altLang="en-US" sz="6600" dirty="0">
              <a:latin typeface="Palatino Linotype" panose="02040502050505030304" pitchFamily="18" charset="0"/>
            </a:endParaRPr>
          </a:p>
        </p:txBody>
      </p:sp>
      <p:sp>
        <p:nvSpPr>
          <p:cNvPr id="2" name="椭圆 1">
            <a:extLst>
              <a:ext uri="{FF2B5EF4-FFF2-40B4-BE49-F238E27FC236}">
                <a16:creationId xmlns:a16="http://schemas.microsoft.com/office/drawing/2014/main" id="{117B3848-13F6-1F04-EA9A-B381EFDD57AB}"/>
              </a:ext>
            </a:extLst>
          </p:cNvPr>
          <p:cNvSpPr/>
          <p:nvPr/>
        </p:nvSpPr>
        <p:spPr>
          <a:xfrm>
            <a:off x="7662686" y="3221725"/>
            <a:ext cx="1428469" cy="139229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2000" dirty="0">
                <a:latin typeface="Palatino Linotype" panose="02040502050505030304" pitchFamily="18" charset="0"/>
              </a:rPr>
              <a:t>Indo-Pacific</a:t>
            </a:r>
            <a:endParaRPr kumimoji="1" lang="zh-CN" altLang="en-US" sz="2000" dirty="0">
              <a:latin typeface="Palatino Linotype" panose="02040502050505030304" pitchFamily="18" charset="0"/>
            </a:endParaRPr>
          </a:p>
        </p:txBody>
      </p:sp>
      <p:sp>
        <p:nvSpPr>
          <p:cNvPr id="3" name="文本框 2">
            <a:extLst>
              <a:ext uri="{FF2B5EF4-FFF2-40B4-BE49-F238E27FC236}">
                <a16:creationId xmlns:a16="http://schemas.microsoft.com/office/drawing/2014/main" id="{323D372D-50C4-1ADA-2459-AEDC9B983788}"/>
              </a:ext>
            </a:extLst>
          </p:cNvPr>
          <p:cNvSpPr txBox="1"/>
          <p:nvPr/>
        </p:nvSpPr>
        <p:spPr>
          <a:xfrm>
            <a:off x="4365007" y="6175364"/>
            <a:ext cx="4276969" cy="584775"/>
          </a:xfrm>
          <a:prstGeom prst="rect">
            <a:avLst/>
          </a:prstGeom>
          <a:noFill/>
        </p:spPr>
        <p:txBody>
          <a:bodyPr wrap="square" rtlCol="0">
            <a:spAutoFit/>
          </a:bodyPr>
          <a:lstStyle/>
          <a:p>
            <a:r>
              <a:rPr kumimoji="1" lang="en-US" altLang="zh-CN" sz="3200" dirty="0">
                <a:latin typeface="Palatino Linotype" panose="02040502050505030304" pitchFamily="18" charset="0"/>
              </a:rPr>
              <a:t>Before = ASEAN alone</a:t>
            </a:r>
            <a:endParaRPr kumimoji="1" lang="zh-CN" altLang="en-US" sz="3200" dirty="0">
              <a:latin typeface="Palatino Linotype" panose="02040502050505030304" pitchFamily="18" charset="0"/>
            </a:endParaRPr>
          </a:p>
        </p:txBody>
      </p:sp>
    </p:spTree>
    <p:extLst>
      <p:ext uri="{BB962C8B-B14F-4D97-AF65-F5344CB8AC3E}">
        <p14:creationId xmlns:p14="http://schemas.microsoft.com/office/powerpoint/2010/main" val="33633324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117B3848-13F6-1F04-EA9A-B381EFDD57AB}"/>
              </a:ext>
            </a:extLst>
          </p:cNvPr>
          <p:cNvSpPr/>
          <p:nvPr/>
        </p:nvSpPr>
        <p:spPr>
          <a:xfrm>
            <a:off x="8534399" y="2664441"/>
            <a:ext cx="3357783" cy="3321303"/>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sz="3200" dirty="0">
                <a:latin typeface="Palatino Linotype" panose="02040502050505030304" pitchFamily="18" charset="0"/>
              </a:rPr>
              <a:t>Indo-Pacific</a:t>
            </a:r>
            <a:endParaRPr kumimoji="1" lang="zh-CN" altLang="en-US" sz="3200" dirty="0">
              <a:latin typeface="Palatino Linotype" panose="02040502050505030304" pitchFamily="18" charset="0"/>
            </a:endParaRPr>
          </a:p>
        </p:txBody>
      </p:sp>
      <p:pic>
        <p:nvPicPr>
          <p:cNvPr id="4" name="图片 3">
            <a:extLst>
              <a:ext uri="{FF2B5EF4-FFF2-40B4-BE49-F238E27FC236}">
                <a16:creationId xmlns:a16="http://schemas.microsoft.com/office/drawing/2014/main" id="{B8695655-313B-90D6-16C7-E3BF564A0620}"/>
              </a:ext>
            </a:extLst>
          </p:cNvPr>
          <p:cNvPicPr>
            <a:picLocks noChangeAspect="1"/>
          </p:cNvPicPr>
          <p:nvPr/>
        </p:nvPicPr>
        <p:blipFill>
          <a:blip r:embed="rId3"/>
          <a:stretch>
            <a:fillRect/>
          </a:stretch>
        </p:blipFill>
        <p:spPr>
          <a:xfrm>
            <a:off x="-468178" y="-8938967"/>
            <a:ext cx="13128355" cy="8473034"/>
          </a:xfrm>
          <a:prstGeom prst="rect">
            <a:avLst/>
          </a:prstGeom>
        </p:spPr>
      </p:pic>
      <p:pic>
        <p:nvPicPr>
          <p:cNvPr id="5" name="图片 4">
            <a:extLst>
              <a:ext uri="{FF2B5EF4-FFF2-40B4-BE49-F238E27FC236}">
                <a16:creationId xmlns:a16="http://schemas.microsoft.com/office/drawing/2014/main" id="{52DA8BCB-5210-3F82-98D2-1DAEF67D2DC2}"/>
              </a:ext>
            </a:extLst>
          </p:cNvPr>
          <p:cNvPicPr>
            <a:picLocks noChangeAspect="1"/>
          </p:cNvPicPr>
          <p:nvPr/>
        </p:nvPicPr>
        <p:blipFill>
          <a:blip r:embed="rId4"/>
          <a:stretch>
            <a:fillRect/>
          </a:stretch>
        </p:blipFill>
        <p:spPr>
          <a:xfrm>
            <a:off x="9499055" y="4557275"/>
            <a:ext cx="1428469" cy="1428469"/>
          </a:xfrm>
          <a:prstGeom prst="rect">
            <a:avLst/>
          </a:prstGeom>
        </p:spPr>
      </p:pic>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5"/>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6"/>
          <a:stretch>
            <a:fillRect/>
          </a:stretch>
        </p:blipFill>
        <p:spPr>
          <a:xfrm>
            <a:off x="9312953" y="-6950021"/>
            <a:ext cx="1050150" cy="1050150"/>
          </a:xfrm>
          <a:prstGeom prst="rect">
            <a:avLst/>
          </a:prstGeom>
        </p:spPr>
      </p:pic>
      <p:sp>
        <p:nvSpPr>
          <p:cNvPr id="10" name="标题 1">
            <a:extLst>
              <a:ext uri="{FF2B5EF4-FFF2-40B4-BE49-F238E27FC236}">
                <a16:creationId xmlns:a16="http://schemas.microsoft.com/office/drawing/2014/main" id="{2F51237E-44E2-A7A9-DD0A-106BBCBA16AF}"/>
              </a:ext>
            </a:extLst>
          </p:cNvPr>
          <p:cNvSpPr txBox="1">
            <a:spLocks/>
          </p:cNvSpPr>
          <p:nvPr/>
        </p:nvSpPr>
        <p:spPr>
          <a:xfrm>
            <a:off x="1955380" y="334817"/>
            <a:ext cx="100530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1537200"/>
            <a:r>
              <a:rPr kumimoji="1" lang="en-US" altLang="zh-CN" sz="2000" dirty="0">
                <a:latin typeface="Palatino Linotype" panose="02040502050505030304" pitchFamily="18" charset="0"/>
              </a:rPr>
              <a:t>Fujita, </a:t>
            </a:r>
            <a:r>
              <a:rPr kumimoji="1" lang="en-US" altLang="zh-CN" sz="2000" dirty="0" err="1">
                <a:latin typeface="Palatino Linotype" panose="02040502050505030304" pitchFamily="18" charset="0"/>
              </a:rPr>
              <a:t>Masataka</a:t>
            </a:r>
            <a:r>
              <a:rPr kumimoji="1" lang="en-US" altLang="zh-CN" sz="2000" dirty="0">
                <a:latin typeface="Palatino Linotype" panose="02040502050505030304" pitchFamily="18" charset="0"/>
              </a:rPr>
              <a:t>. </a:t>
            </a:r>
            <a:r>
              <a:rPr kumimoji="1" lang="en-US" altLang="zh-CN" sz="2000" b="1" dirty="0">
                <a:solidFill>
                  <a:srgbClr val="FF0000"/>
                </a:solidFill>
                <a:latin typeface="Palatino Linotype" panose="02040502050505030304" pitchFamily="18" charset="0"/>
              </a:rPr>
              <a:t>“Can ASEAN Retain Centrality in Indo-Pacific Region? – From a GVC Point of View.” </a:t>
            </a:r>
            <a:r>
              <a:rPr kumimoji="1" lang="en-US" altLang="zh-CN" sz="2000" i="1" dirty="0">
                <a:latin typeface="Palatino Linotype" panose="02040502050505030304" pitchFamily="18" charset="0"/>
              </a:rPr>
              <a:t>Journal of Contemporary East Asia Studies</a:t>
            </a:r>
            <a:r>
              <a:rPr kumimoji="1" lang="en-US" altLang="zh-CN" sz="2000" dirty="0">
                <a:latin typeface="Palatino Linotype" panose="02040502050505030304" pitchFamily="18" charset="0"/>
              </a:rPr>
              <a:t>, vol. 10, no. 1, 2021, pp. 108-122.</a:t>
            </a:r>
            <a:endParaRPr kumimoji="1" lang="zh-CN" altLang="en-US" sz="2000" dirty="0">
              <a:latin typeface="Palatino Linotype" panose="02040502050505030304" pitchFamily="18" charset="0"/>
            </a:endParaRPr>
          </a:p>
        </p:txBody>
      </p:sp>
      <p:sp>
        <p:nvSpPr>
          <p:cNvPr id="11" name="文本框 10">
            <a:extLst>
              <a:ext uri="{FF2B5EF4-FFF2-40B4-BE49-F238E27FC236}">
                <a16:creationId xmlns:a16="http://schemas.microsoft.com/office/drawing/2014/main" id="{7781B166-C10B-C19C-91C7-EA0E7F3C7482}"/>
              </a:ext>
            </a:extLst>
          </p:cNvPr>
          <p:cNvSpPr txBox="1"/>
          <p:nvPr/>
        </p:nvSpPr>
        <p:spPr>
          <a:xfrm>
            <a:off x="698320" y="443600"/>
            <a:ext cx="1468582" cy="1107996"/>
          </a:xfrm>
          <a:prstGeom prst="rect">
            <a:avLst/>
          </a:prstGeom>
          <a:noFill/>
        </p:spPr>
        <p:txBody>
          <a:bodyPr wrap="square" rtlCol="0">
            <a:spAutoFit/>
          </a:bodyPr>
          <a:lstStyle/>
          <a:p>
            <a:r>
              <a:rPr kumimoji="1" lang="en-US" altLang="zh-CN" sz="6600" dirty="0">
                <a:latin typeface="Palatino Linotype" panose="02040502050505030304" pitchFamily="18" charset="0"/>
              </a:rPr>
              <a:t>A3</a:t>
            </a:r>
            <a:endParaRPr kumimoji="1" lang="zh-CN" altLang="en-US" sz="6600" dirty="0">
              <a:latin typeface="Palatino Linotype" panose="02040502050505030304" pitchFamily="18" charset="0"/>
            </a:endParaRPr>
          </a:p>
        </p:txBody>
      </p:sp>
      <p:sp>
        <p:nvSpPr>
          <p:cNvPr id="9" name="圆角矩形标注 8">
            <a:extLst>
              <a:ext uri="{FF2B5EF4-FFF2-40B4-BE49-F238E27FC236}">
                <a16:creationId xmlns:a16="http://schemas.microsoft.com/office/drawing/2014/main" id="{833FE3AA-4933-9914-D2A0-F988096BE002}"/>
              </a:ext>
            </a:extLst>
          </p:cNvPr>
          <p:cNvSpPr/>
          <p:nvPr/>
        </p:nvSpPr>
        <p:spPr>
          <a:xfrm>
            <a:off x="4238705" y="1185324"/>
            <a:ext cx="2699977" cy="746703"/>
          </a:xfrm>
          <a:prstGeom prst="wedgeRoundRectCallout">
            <a:avLst>
              <a:gd name="adj1" fmla="val -34020"/>
              <a:gd name="adj2" fmla="val -98278"/>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800" dirty="0">
                <a:solidFill>
                  <a:schemeClr val="bg1"/>
                </a:solidFill>
                <a:latin typeface="Palatino Linotype" panose="02040502050505030304" pitchFamily="18" charset="0"/>
              </a:rPr>
              <a:t>No, it can’t.</a:t>
            </a:r>
            <a:endParaRPr kumimoji="1" lang="zh-CN" altLang="en-US" sz="2800" dirty="0">
              <a:solidFill>
                <a:schemeClr val="bg1"/>
              </a:solidFill>
              <a:latin typeface="Palatino Linotype" panose="02040502050505030304" pitchFamily="18" charset="0"/>
            </a:endParaRPr>
          </a:p>
        </p:txBody>
      </p:sp>
      <p:sp>
        <p:nvSpPr>
          <p:cNvPr id="12" name="文本框 11">
            <a:extLst>
              <a:ext uri="{FF2B5EF4-FFF2-40B4-BE49-F238E27FC236}">
                <a16:creationId xmlns:a16="http://schemas.microsoft.com/office/drawing/2014/main" id="{1E1A2FB0-FAFB-035F-67C9-4998E91893A5}"/>
              </a:ext>
            </a:extLst>
          </p:cNvPr>
          <p:cNvSpPr txBox="1"/>
          <p:nvPr/>
        </p:nvSpPr>
        <p:spPr>
          <a:xfrm>
            <a:off x="698320" y="2354086"/>
            <a:ext cx="8824061" cy="2585323"/>
          </a:xfrm>
          <a:prstGeom prst="rect">
            <a:avLst/>
          </a:prstGeom>
          <a:noFill/>
        </p:spPr>
        <p:txBody>
          <a:bodyPr wrap="square" rtlCol="0">
            <a:spAutoFit/>
          </a:bodyPr>
          <a:lstStyle/>
          <a:p>
            <a:r>
              <a:rPr kumimoji="1" lang="en-US" altLang="zh-CN" sz="5400" dirty="0">
                <a:latin typeface="Palatino Linotype" panose="02040502050505030304" pitchFamily="18" charset="0"/>
              </a:rPr>
              <a:t>∵</a:t>
            </a:r>
            <a:r>
              <a:rPr kumimoji="1" lang="en-US" altLang="zh-CN" sz="2400" dirty="0">
                <a:latin typeface="Palatino Linotype" panose="02040502050505030304" pitchFamily="18" charset="0"/>
              </a:rPr>
              <a:t>ASEAN centrality </a:t>
            </a:r>
            <a:r>
              <a:rPr kumimoji="1" lang="en-US" altLang="zh-CN" sz="2800" dirty="0">
                <a:latin typeface="Palatino Linotype" panose="02040502050505030304" pitchFamily="18" charset="0"/>
              </a:rPr>
              <a:t>≈ </a:t>
            </a:r>
            <a:r>
              <a:rPr kumimoji="1" lang="en-US" altLang="zh-CN" sz="2400" dirty="0">
                <a:latin typeface="Palatino Linotype" panose="02040502050505030304" pitchFamily="18" charset="0"/>
              </a:rPr>
              <a:t>ASEAN Participation in GVCs</a:t>
            </a:r>
            <a:endParaRPr kumimoji="1" lang="en-US" altLang="zh-CN" dirty="0">
              <a:latin typeface="Palatino Linotype" panose="02040502050505030304" pitchFamily="18" charset="0"/>
            </a:endParaRPr>
          </a:p>
          <a:p>
            <a:r>
              <a:rPr kumimoji="1" lang="en-US" altLang="zh-CN" sz="5400" b="0" i="0" u="none" strike="noStrike" kern="1200" cap="none" spc="0" normalizeH="0" baseline="0" noProof="0" dirty="0">
                <a:ln>
                  <a:noFill/>
                </a:ln>
                <a:solidFill>
                  <a:prstClr val="black"/>
                </a:solidFill>
                <a:effectLst/>
                <a:uLnTx/>
                <a:uFillTx/>
                <a:latin typeface="Palatino Linotype" panose="02040502050505030304" pitchFamily="18" charset="0"/>
                <a:ea typeface="等线" panose="02010600030101010101" pitchFamily="2" charset="-122"/>
                <a:cs typeface="+mn-cs"/>
              </a:rPr>
              <a:t>∵ </a:t>
            </a:r>
            <a:r>
              <a:rPr kumimoji="1" lang="en-US" altLang="zh-CN" sz="2400" dirty="0">
                <a:latin typeface="Palatino Linotype" panose="02040502050505030304" pitchFamily="18" charset="0"/>
              </a:rPr>
              <a:t>ASEAN Participation in  GVCs </a:t>
            </a:r>
            <a:r>
              <a:rPr kumimoji="1" lang="en-US" altLang="zh-CN" sz="2400" b="1" dirty="0">
                <a:solidFill>
                  <a:srgbClr val="FF0000"/>
                </a:solidFill>
                <a:latin typeface="Palatino Linotype" panose="02040502050505030304" pitchFamily="18" charset="0"/>
              </a:rPr>
              <a:t>Before</a:t>
            </a:r>
            <a:r>
              <a:rPr kumimoji="1" lang="en-US" altLang="zh-CN" sz="2400" dirty="0">
                <a:latin typeface="Palatino Linotype" panose="02040502050505030304" pitchFamily="18" charset="0"/>
              </a:rPr>
              <a:t> &gt; That </a:t>
            </a:r>
            <a:r>
              <a:rPr kumimoji="1" lang="en-US" altLang="zh-CN" sz="2400" b="1" dirty="0">
                <a:solidFill>
                  <a:srgbClr val="FF0000"/>
                </a:solidFill>
                <a:latin typeface="Palatino Linotype" panose="02040502050505030304" pitchFamily="18" charset="0"/>
              </a:rPr>
              <a:t>After</a:t>
            </a:r>
          </a:p>
          <a:p>
            <a:r>
              <a:rPr kumimoji="1" lang="en-US" altLang="zh-CN" sz="5400" dirty="0">
                <a:latin typeface="Palatino Linotype" panose="02040502050505030304" pitchFamily="18" charset="0"/>
              </a:rPr>
              <a:t>∴</a:t>
            </a:r>
            <a:r>
              <a:rPr kumimoji="1" lang="en-US" altLang="zh-CN" sz="2400" dirty="0">
                <a:latin typeface="Palatino Linotype" panose="02040502050505030304" pitchFamily="18" charset="0"/>
              </a:rPr>
              <a:t>ASEAN centrality</a:t>
            </a:r>
            <a:r>
              <a:rPr kumimoji="1" lang="en-US" altLang="zh-CN" sz="3600" dirty="0">
                <a:latin typeface="Palatino Linotype" panose="02040502050505030304" pitchFamily="18" charset="0"/>
              </a:rPr>
              <a:t>⇩⇩⇩</a:t>
            </a:r>
            <a:endParaRPr kumimoji="1" lang="zh-CN" altLang="en-US" sz="3600" dirty="0">
              <a:latin typeface="Palatino Linotype" panose="02040502050505030304" pitchFamily="18" charset="0"/>
            </a:endParaRPr>
          </a:p>
        </p:txBody>
      </p:sp>
      <p:sp>
        <p:nvSpPr>
          <p:cNvPr id="13" name="文本框 12">
            <a:extLst>
              <a:ext uri="{FF2B5EF4-FFF2-40B4-BE49-F238E27FC236}">
                <a16:creationId xmlns:a16="http://schemas.microsoft.com/office/drawing/2014/main" id="{03F3156C-FF83-CE5B-115E-BD1B5AE13790}"/>
              </a:ext>
            </a:extLst>
          </p:cNvPr>
          <p:cNvSpPr txBox="1"/>
          <p:nvPr/>
        </p:nvSpPr>
        <p:spPr>
          <a:xfrm>
            <a:off x="4008282" y="6170993"/>
            <a:ext cx="5514099" cy="584775"/>
          </a:xfrm>
          <a:prstGeom prst="rect">
            <a:avLst/>
          </a:prstGeom>
          <a:noFill/>
        </p:spPr>
        <p:txBody>
          <a:bodyPr wrap="square" rtlCol="0">
            <a:spAutoFit/>
          </a:bodyPr>
          <a:lstStyle/>
          <a:p>
            <a:r>
              <a:rPr kumimoji="1" lang="en-US" altLang="zh-CN" sz="3200" dirty="0">
                <a:latin typeface="Palatino Linotype" panose="02040502050505030304" pitchFamily="18" charset="0"/>
              </a:rPr>
              <a:t>After = ASEAN within IP</a:t>
            </a:r>
            <a:endParaRPr kumimoji="1" lang="zh-CN" altLang="en-US" sz="3200" dirty="0">
              <a:latin typeface="Palatino Linotype" panose="02040502050505030304" pitchFamily="18" charset="0"/>
            </a:endParaRPr>
          </a:p>
        </p:txBody>
      </p:sp>
      <p:sp>
        <p:nvSpPr>
          <p:cNvPr id="14" name="文本框 13">
            <a:extLst>
              <a:ext uri="{FF2B5EF4-FFF2-40B4-BE49-F238E27FC236}">
                <a16:creationId xmlns:a16="http://schemas.microsoft.com/office/drawing/2014/main" id="{8D3CDE78-2FD0-820B-0FBB-A4A3A844B05C}"/>
              </a:ext>
            </a:extLst>
          </p:cNvPr>
          <p:cNvSpPr txBox="1"/>
          <p:nvPr/>
        </p:nvSpPr>
        <p:spPr>
          <a:xfrm>
            <a:off x="3773336" y="5691271"/>
            <a:ext cx="4276969" cy="584775"/>
          </a:xfrm>
          <a:prstGeom prst="rect">
            <a:avLst/>
          </a:prstGeom>
          <a:noFill/>
        </p:spPr>
        <p:txBody>
          <a:bodyPr wrap="square" rtlCol="0">
            <a:spAutoFit/>
          </a:bodyPr>
          <a:lstStyle/>
          <a:p>
            <a:r>
              <a:rPr kumimoji="1" lang="en-US" altLang="zh-CN" sz="3200" dirty="0">
                <a:latin typeface="Palatino Linotype" panose="02040502050505030304" pitchFamily="18" charset="0"/>
              </a:rPr>
              <a:t>Before = ASEAN alone</a:t>
            </a:r>
            <a:endParaRPr kumimoji="1" lang="zh-CN" altLang="en-US" sz="3200" dirty="0">
              <a:latin typeface="Palatino Linotype" panose="02040502050505030304" pitchFamily="18" charset="0"/>
            </a:endParaRPr>
          </a:p>
        </p:txBody>
      </p:sp>
    </p:spTree>
    <p:extLst>
      <p:ext uri="{BB962C8B-B14F-4D97-AF65-F5344CB8AC3E}">
        <p14:creationId xmlns:p14="http://schemas.microsoft.com/office/powerpoint/2010/main" val="14878268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a:extLst>
              <a:ext uri="{FF2B5EF4-FFF2-40B4-BE49-F238E27FC236}">
                <a16:creationId xmlns:a16="http://schemas.microsoft.com/office/drawing/2014/main" id="{635F0FD0-FC05-EAA4-63E3-30C10AEF9F73}"/>
              </a:ext>
            </a:extLst>
          </p:cNvPr>
          <p:cNvSpPr/>
          <p:nvPr/>
        </p:nvSpPr>
        <p:spPr>
          <a:xfrm>
            <a:off x="819496" y="3331489"/>
            <a:ext cx="2491114" cy="207413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2400" dirty="0">
                <a:latin typeface="Palatino Linotype" panose="02040502050505030304" pitchFamily="18" charset="0"/>
              </a:rPr>
              <a:t>Country A</a:t>
            </a:r>
          </a:p>
          <a:p>
            <a:pPr algn="ctr"/>
            <a:r>
              <a:rPr kumimoji="1" lang="en-US" altLang="zh-CN" sz="2400" dirty="0">
                <a:solidFill>
                  <a:schemeClr val="accent2"/>
                </a:solidFill>
                <a:latin typeface="Palatino Linotype" panose="02040502050505030304" pitchFamily="18" charset="0"/>
              </a:rPr>
              <a:t>(Upstream)</a:t>
            </a:r>
            <a:endParaRPr kumimoji="1" lang="zh-CN" altLang="en-US" sz="2400" dirty="0">
              <a:solidFill>
                <a:schemeClr val="accent2"/>
              </a:solidFill>
              <a:latin typeface="Palatino Linotype" panose="02040502050505030304" pitchFamily="18" charset="0"/>
            </a:endParaRPr>
          </a:p>
        </p:txBody>
      </p:sp>
      <p:sp>
        <p:nvSpPr>
          <p:cNvPr id="20" name="椭圆 19">
            <a:extLst>
              <a:ext uri="{FF2B5EF4-FFF2-40B4-BE49-F238E27FC236}">
                <a16:creationId xmlns:a16="http://schemas.microsoft.com/office/drawing/2014/main" id="{D90AA133-6B22-ACCF-8910-AAD6A616C58E}"/>
              </a:ext>
            </a:extLst>
          </p:cNvPr>
          <p:cNvSpPr/>
          <p:nvPr/>
        </p:nvSpPr>
        <p:spPr>
          <a:xfrm>
            <a:off x="7408221" y="3295819"/>
            <a:ext cx="2979590" cy="207413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2400" dirty="0">
                <a:latin typeface="Palatino Linotype" panose="02040502050505030304" pitchFamily="18" charset="0"/>
              </a:rPr>
              <a:t>Country C</a:t>
            </a:r>
          </a:p>
          <a:p>
            <a:pPr algn="ctr"/>
            <a:r>
              <a:rPr kumimoji="1" lang="en-US" altLang="zh-CN" sz="2400" dirty="0">
                <a:solidFill>
                  <a:schemeClr val="accent2"/>
                </a:solidFill>
                <a:latin typeface="Palatino Linotype" panose="02040502050505030304" pitchFamily="18" charset="0"/>
              </a:rPr>
              <a:t>(Downstream)</a:t>
            </a:r>
            <a:endParaRPr kumimoji="1" lang="zh-CN" altLang="en-US" sz="2400" dirty="0">
              <a:solidFill>
                <a:schemeClr val="accent2"/>
              </a:solidFill>
              <a:latin typeface="Palatino Linotype" panose="02040502050505030304" pitchFamily="18" charset="0"/>
            </a:endParaRPr>
          </a:p>
        </p:txBody>
      </p:sp>
      <p:pic>
        <p:nvPicPr>
          <p:cNvPr id="6" name="图片 5">
            <a:extLst>
              <a:ext uri="{FF2B5EF4-FFF2-40B4-BE49-F238E27FC236}">
                <a16:creationId xmlns:a16="http://schemas.microsoft.com/office/drawing/2014/main" id="{C99A8DEE-291F-3E67-C902-F6D323444FE1}"/>
              </a:ext>
            </a:extLst>
          </p:cNvPr>
          <p:cNvPicPr>
            <a:picLocks noChangeAspect="1"/>
          </p:cNvPicPr>
          <p:nvPr/>
        </p:nvPicPr>
        <p:blipFill>
          <a:blip r:embed="rId3"/>
          <a:stretch>
            <a:fillRect/>
          </a:stretch>
        </p:blipFill>
        <p:spPr>
          <a:xfrm>
            <a:off x="1312819" y="-7799104"/>
            <a:ext cx="1050151" cy="1052469"/>
          </a:xfrm>
          <a:prstGeom prst="rect">
            <a:avLst/>
          </a:prstGeom>
        </p:spPr>
      </p:pic>
      <p:pic>
        <p:nvPicPr>
          <p:cNvPr id="7" name="图片 6">
            <a:extLst>
              <a:ext uri="{FF2B5EF4-FFF2-40B4-BE49-F238E27FC236}">
                <a16:creationId xmlns:a16="http://schemas.microsoft.com/office/drawing/2014/main" id="{A2F66E63-4713-85B7-4999-0321EBD40846}"/>
              </a:ext>
            </a:extLst>
          </p:cNvPr>
          <p:cNvPicPr>
            <a:picLocks noChangeAspect="1"/>
          </p:cNvPicPr>
          <p:nvPr/>
        </p:nvPicPr>
        <p:blipFill>
          <a:blip r:embed="rId4"/>
          <a:stretch>
            <a:fillRect/>
          </a:stretch>
        </p:blipFill>
        <p:spPr>
          <a:xfrm>
            <a:off x="9312953" y="-6950021"/>
            <a:ext cx="1050150" cy="1050150"/>
          </a:xfrm>
          <a:prstGeom prst="rect">
            <a:avLst/>
          </a:prstGeom>
        </p:spPr>
      </p:pic>
      <p:sp>
        <p:nvSpPr>
          <p:cNvPr id="14" name="文本框 13">
            <a:extLst>
              <a:ext uri="{FF2B5EF4-FFF2-40B4-BE49-F238E27FC236}">
                <a16:creationId xmlns:a16="http://schemas.microsoft.com/office/drawing/2014/main" id="{8D3CDE78-2FD0-820B-0FBB-A4A3A844B05C}"/>
              </a:ext>
            </a:extLst>
          </p:cNvPr>
          <p:cNvSpPr txBox="1"/>
          <p:nvPr/>
        </p:nvSpPr>
        <p:spPr>
          <a:xfrm>
            <a:off x="838200" y="1877840"/>
            <a:ext cx="9035819" cy="1200329"/>
          </a:xfrm>
          <a:prstGeom prst="rect">
            <a:avLst/>
          </a:prstGeom>
          <a:noFill/>
        </p:spPr>
        <p:txBody>
          <a:bodyPr wrap="square" rtlCol="0">
            <a:spAutoFit/>
          </a:bodyPr>
          <a:lstStyle/>
          <a:p>
            <a:pPr marL="342900" indent="-342900">
              <a:buFont typeface="Wingdings" pitchFamily="2" charset="2"/>
              <a:buChar char="u"/>
            </a:pPr>
            <a:r>
              <a:rPr kumimoji="1" lang="en-US" altLang="zh-CN" sz="2400" dirty="0">
                <a:latin typeface="Palatino Linotype" panose="02040502050505030304" pitchFamily="18" charset="0"/>
              </a:rPr>
              <a:t>Foreign Value Added (FVA)</a:t>
            </a:r>
          </a:p>
          <a:p>
            <a:pPr marL="342900" indent="-342900">
              <a:buFont typeface="Wingdings" pitchFamily="2" charset="2"/>
              <a:buChar char="u"/>
            </a:pPr>
            <a:r>
              <a:rPr kumimoji="1" lang="en-US" altLang="zh-CN" sz="2400" dirty="0">
                <a:latin typeface="Palatino Linotype" panose="02040502050505030304" pitchFamily="18" charset="0"/>
              </a:rPr>
              <a:t>Domestic Value Added (DVA)</a:t>
            </a:r>
          </a:p>
          <a:p>
            <a:pPr marL="342900" indent="-342900">
              <a:buFont typeface="Wingdings" pitchFamily="2" charset="2"/>
              <a:buChar char="u"/>
            </a:pPr>
            <a:r>
              <a:rPr kumimoji="1" lang="en-US" altLang="zh-CN" sz="2400" dirty="0">
                <a:latin typeface="Palatino Linotype" panose="02040502050505030304" pitchFamily="18" charset="0"/>
              </a:rPr>
              <a:t>Value-added incorporated in other countries’ export (DVX)</a:t>
            </a:r>
          </a:p>
        </p:txBody>
      </p:sp>
      <p:sp>
        <p:nvSpPr>
          <p:cNvPr id="3" name="文本框 2">
            <a:extLst>
              <a:ext uri="{FF2B5EF4-FFF2-40B4-BE49-F238E27FC236}">
                <a16:creationId xmlns:a16="http://schemas.microsoft.com/office/drawing/2014/main" id="{D60424F0-0F65-161A-F283-15BBF5339AF4}"/>
              </a:ext>
            </a:extLst>
          </p:cNvPr>
          <p:cNvSpPr txBox="1"/>
          <p:nvPr/>
        </p:nvSpPr>
        <p:spPr>
          <a:xfrm>
            <a:off x="7408221" y="1844557"/>
            <a:ext cx="5597189" cy="830997"/>
          </a:xfrm>
          <a:prstGeom prst="rect">
            <a:avLst/>
          </a:prstGeom>
          <a:noFill/>
        </p:spPr>
        <p:txBody>
          <a:bodyPr wrap="square" rtlCol="0">
            <a:spAutoFit/>
          </a:bodyPr>
          <a:lstStyle/>
          <a:p>
            <a:pPr marL="342900" indent="-342900">
              <a:buFont typeface="Wingdings" pitchFamily="2" charset="2"/>
              <a:buChar char="u"/>
            </a:pPr>
            <a:r>
              <a:rPr kumimoji="1" lang="en-US" altLang="zh-CN" sz="2400" dirty="0">
                <a:latin typeface="Palatino Linotype" panose="02040502050505030304" pitchFamily="18" charset="0"/>
              </a:rPr>
              <a:t>Global Value Chain (GVC)</a:t>
            </a:r>
          </a:p>
          <a:p>
            <a:pPr marL="342900" indent="-342900">
              <a:buFont typeface="Wingdings" pitchFamily="2" charset="2"/>
              <a:buChar char="u"/>
            </a:pPr>
            <a:r>
              <a:rPr kumimoji="1" lang="en-US" altLang="zh-CN" sz="2400" dirty="0">
                <a:latin typeface="Palatino Linotype" panose="02040502050505030304" pitchFamily="18" charset="0"/>
              </a:rPr>
              <a:t>GVC Participation</a:t>
            </a:r>
            <a:endParaRPr kumimoji="1" lang="zh-CN" altLang="en-US" sz="2400" dirty="0">
              <a:latin typeface="Palatino Linotype" panose="02040502050505030304" pitchFamily="18" charset="0"/>
            </a:endParaRPr>
          </a:p>
        </p:txBody>
      </p:sp>
      <p:sp>
        <p:nvSpPr>
          <p:cNvPr id="15" name="椭圆 14">
            <a:extLst>
              <a:ext uri="{FF2B5EF4-FFF2-40B4-BE49-F238E27FC236}">
                <a16:creationId xmlns:a16="http://schemas.microsoft.com/office/drawing/2014/main" id="{4CFEB754-2217-C92E-B3E3-36B29174D6AA}"/>
              </a:ext>
            </a:extLst>
          </p:cNvPr>
          <p:cNvSpPr/>
          <p:nvPr/>
        </p:nvSpPr>
        <p:spPr>
          <a:xfrm>
            <a:off x="4287664" y="4105903"/>
            <a:ext cx="2491114" cy="207413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2400" dirty="0">
                <a:latin typeface="Palatino Linotype" panose="02040502050505030304" pitchFamily="18" charset="0"/>
              </a:rPr>
              <a:t>Country B</a:t>
            </a:r>
            <a:endParaRPr kumimoji="1" lang="zh-CN" altLang="en-US" sz="2400" dirty="0">
              <a:latin typeface="Palatino Linotype" panose="02040502050505030304" pitchFamily="18" charset="0"/>
            </a:endParaRPr>
          </a:p>
        </p:txBody>
      </p:sp>
      <p:sp>
        <p:nvSpPr>
          <p:cNvPr id="16" name="右箭头 15">
            <a:extLst>
              <a:ext uri="{FF2B5EF4-FFF2-40B4-BE49-F238E27FC236}">
                <a16:creationId xmlns:a16="http://schemas.microsoft.com/office/drawing/2014/main" id="{D2FF1583-F2B4-6A24-A567-62372F9DBB88}"/>
              </a:ext>
            </a:extLst>
          </p:cNvPr>
          <p:cNvSpPr/>
          <p:nvPr/>
        </p:nvSpPr>
        <p:spPr>
          <a:xfrm rot="1090176">
            <a:off x="2983722" y="4232004"/>
            <a:ext cx="1878616" cy="76642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t>Tech A </a:t>
            </a:r>
            <a:endParaRPr kumimoji="1" lang="zh-CN" altLang="en-US" dirty="0"/>
          </a:p>
        </p:txBody>
      </p:sp>
      <p:sp>
        <p:nvSpPr>
          <p:cNvPr id="17" name="圆角矩形 16">
            <a:extLst>
              <a:ext uri="{FF2B5EF4-FFF2-40B4-BE49-F238E27FC236}">
                <a16:creationId xmlns:a16="http://schemas.microsoft.com/office/drawing/2014/main" id="{D4DF125A-BBC6-2750-A47E-DFE9EDD51079}"/>
              </a:ext>
            </a:extLst>
          </p:cNvPr>
          <p:cNvSpPr/>
          <p:nvPr/>
        </p:nvSpPr>
        <p:spPr>
          <a:xfrm>
            <a:off x="4955265" y="4274557"/>
            <a:ext cx="1155911" cy="46272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t>factory</a:t>
            </a:r>
            <a:endParaRPr kumimoji="1" lang="zh-CN" altLang="en-US" dirty="0"/>
          </a:p>
        </p:txBody>
      </p:sp>
      <p:sp>
        <p:nvSpPr>
          <p:cNvPr id="18" name="右箭头 17">
            <a:extLst>
              <a:ext uri="{FF2B5EF4-FFF2-40B4-BE49-F238E27FC236}">
                <a16:creationId xmlns:a16="http://schemas.microsoft.com/office/drawing/2014/main" id="{731DF393-0B88-A764-D2E8-1A6C33C7CD7D}"/>
              </a:ext>
            </a:extLst>
          </p:cNvPr>
          <p:cNvSpPr/>
          <p:nvPr/>
        </p:nvSpPr>
        <p:spPr>
          <a:xfrm rot="20421888">
            <a:off x="6185328" y="3853646"/>
            <a:ext cx="1878616" cy="76642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t>Good A 1.0</a:t>
            </a:r>
            <a:endParaRPr kumimoji="1" lang="zh-CN" altLang="en-US" dirty="0"/>
          </a:p>
        </p:txBody>
      </p:sp>
      <p:sp>
        <p:nvSpPr>
          <p:cNvPr id="21" name="右箭头 20">
            <a:extLst>
              <a:ext uri="{FF2B5EF4-FFF2-40B4-BE49-F238E27FC236}">
                <a16:creationId xmlns:a16="http://schemas.microsoft.com/office/drawing/2014/main" id="{2671B225-6090-1001-CAAF-00252A24589A}"/>
              </a:ext>
            </a:extLst>
          </p:cNvPr>
          <p:cNvSpPr/>
          <p:nvPr/>
        </p:nvSpPr>
        <p:spPr>
          <a:xfrm rot="734845">
            <a:off x="6097309" y="5354853"/>
            <a:ext cx="1878616" cy="766426"/>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t>Good B </a:t>
            </a:r>
            <a:endParaRPr kumimoji="1" lang="zh-CN" altLang="en-US" dirty="0"/>
          </a:p>
        </p:txBody>
      </p:sp>
      <p:sp>
        <p:nvSpPr>
          <p:cNvPr id="25" name="文本框 24">
            <a:extLst>
              <a:ext uri="{FF2B5EF4-FFF2-40B4-BE49-F238E27FC236}">
                <a16:creationId xmlns:a16="http://schemas.microsoft.com/office/drawing/2014/main" id="{2F5C921D-B740-A211-E7B6-84DE324D3515}"/>
              </a:ext>
            </a:extLst>
          </p:cNvPr>
          <p:cNvSpPr txBox="1"/>
          <p:nvPr/>
        </p:nvSpPr>
        <p:spPr>
          <a:xfrm>
            <a:off x="188097" y="5603035"/>
            <a:ext cx="5082597" cy="1200329"/>
          </a:xfrm>
          <a:prstGeom prst="rect">
            <a:avLst/>
          </a:prstGeom>
          <a:noFill/>
        </p:spPr>
        <p:txBody>
          <a:bodyPr wrap="square" rtlCol="0">
            <a:spAutoFit/>
          </a:bodyPr>
          <a:lstStyle/>
          <a:p>
            <a:r>
              <a:rPr kumimoji="1" lang="en-US" altLang="zh-CN" dirty="0">
                <a:latin typeface="Iowan Old Style Roman" panose="02040602040506020204" pitchFamily="18" charset="0"/>
              </a:rPr>
              <a:t>Country B.FVA ∋ </a:t>
            </a:r>
            <a:r>
              <a:rPr kumimoji="1" lang="en-US" altLang="zh-CN" dirty="0">
                <a:latin typeface="Iowan Old Style Roman" panose="02040602040506020204" pitchFamily="18" charset="0"/>
              </a:rPr>
              <a:t>(Good </a:t>
            </a:r>
            <a:r>
              <a:rPr kumimoji="1" lang="en-US" altLang="zh-CN" dirty="0">
                <a:latin typeface="Iowan Old Style Roman" panose="02040602040506020204" pitchFamily="18" charset="0"/>
              </a:rPr>
              <a:t>A 1.0- Tech A)</a:t>
            </a:r>
            <a:endParaRPr kumimoji="1" lang="en-US" altLang="zh-CN" dirty="0">
              <a:latin typeface="Iowan Old Style Roman" panose="02040602040506020204" pitchFamily="18" charset="0"/>
            </a:endParaRPr>
          </a:p>
          <a:p>
            <a:r>
              <a:rPr kumimoji="1" lang="en-US" altLang="zh-CN" dirty="0">
                <a:latin typeface="Iowan Old Style Roman" panose="02040602040506020204" pitchFamily="18" charset="0"/>
              </a:rPr>
              <a:t>Country B.DVA ∋ Good B </a:t>
            </a:r>
          </a:p>
          <a:p>
            <a:r>
              <a:rPr kumimoji="1" lang="en-US" altLang="zh-CN" dirty="0">
                <a:latin typeface="Iowan Old Style Roman" panose="02040602040506020204" pitchFamily="18" charset="0"/>
              </a:rPr>
              <a:t>Country B.DVX ∋ Good A 1.0</a:t>
            </a:r>
          </a:p>
          <a:p>
            <a:r>
              <a:rPr kumimoji="1" lang="en-US" altLang="zh-CN" dirty="0">
                <a:latin typeface="Iowan Old Style Roman" panose="02040602040506020204" pitchFamily="18" charset="0"/>
              </a:rPr>
              <a:t>Country B.GVC Participation = FVA+DVX</a:t>
            </a:r>
            <a:endParaRPr kumimoji="1" lang="zh-CN" altLang="en-US" dirty="0">
              <a:latin typeface="Iowan Old Style Roman" panose="02040602040506020204" pitchFamily="18" charset="0"/>
            </a:endParaRPr>
          </a:p>
        </p:txBody>
      </p:sp>
      <p:sp>
        <p:nvSpPr>
          <p:cNvPr id="26" name="圆角矩形 25">
            <a:extLst>
              <a:ext uri="{FF2B5EF4-FFF2-40B4-BE49-F238E27FC236}">
                <a16:creationId xmlns:a16="http://schemas.microsoft.com/office/drawing/2014/main" id="{A5A5D8AD-0951-6460-6809-9BA5EA5D2B84}"/>
              </a:ext>
            </a:extLst>
          </p:cNvPr>
          <p:cNvSpPr/>
          <p:nvPr/>
        </p:nvSpPr>
        <p:spPr>
          <a:xfrm>
            <a:off x="8194169" y="3504262"/>
            <a:ext cx="1155911" cy="46272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t>factory</a:t>
            </a:r>
            <a:endParaRPr kumimoji="1" lang="zh-CN" altLang="en-US" dirty="0"/>
          </a:p>
        </p:txBody>
      </p:sp>
      <p:sp>
        <p:nvSpPr>
          <p:cNvPr id="27" name="右箭头 26">
            <a:extLst>
              <a:ext uri="{FF2B5EF4-FFF2-40B4-BE49-F238E27FC236}">
                <a16:creationId xmlns:a16="http://schemas.microsoft.com/office/drawing/2014/main" id="{B0803DA9-EE1B-1ACF-42F8-726A4EE72884}"/>
              </a:ext>
            </a:extLst>
          </p:cNvPr>
          <p:cNvSpPr/>
          <p:nvPr/>
        </p:nvSpPr>
        <p:spPr>
          <a:xfrm rot="889999">
            <a:off x="9489863" y="3583773"/>
            <a:ext cx="1878616" cy="76642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t>Good A 2.0</a:t>
            </a:r>
            <a:endParaRPr kumimoji="1" lang="zh-CN" altLang="en-US" dirty="0"/>
          </a:p>
        </p:txBody>
      </p:sp>
      <p:sp>
        <p:nvSpPr>
          <p:cNvPr id="28" name="标题 1">
            <a:extLst>
              <a:ext uri="{FF2B5EF4-FFF2-40B4-BE49-F238E27FC236}">
                <a16:creationId xmlns:a16="http://schemas.microsoft.com/office/drawing/2014/main" id="{C14D12A6-485A-8A2D-9647-E1ED1483349B}"/>
              </a:ext>
            </a:extLst>
          </p:cNvPr>
          <p:cNvSpPr>
            <a:spLocks noGrp="1"/>
          </p:cNvSpPr>
          <p:nvPr>
            <p:ph type="title"/>
          </p:nvPr>
        </p:nvSpPr>
        <p:spPr>
          <a:xfrm>
            <a:off x="838200" y="365125"/>
            <a:ext cx="10515600" cy="1325563"/>
          </a:xfrm>
        </p:spPr>
        <p:txBody>
          <a:bodyPr/>
          <a:lstStyle/>
          <a:p>
            <a:r>
              <a:rPr kumimoji="1" lang="en-US" altLang="zh-CN" sz="4400" dirty="0">
                <a:latin typeface="Palatino Linotype" panose="02040502050505030304" pitchFamily="18" charset="0"/>
              </a:rPr>
              <a:t>Fujita (2021)</a:t>
            </a:r>
            <a:endParaRPr kumimoji="1" lang="zh-CN" altLang="en-US" dirty="0"/>
          </a:p>
        </p:txBody>
      </p:sp>
      <p:sp>
        <p:nvSpPr>
          <p:cNvPr id="29" name="文本框 28">
            <a:extLst>
              <a:ext uri="{FF2B5EF4-FFF2-40B4-BE49-F238E27FC236}">
                <a16:creationId xmlns:a16="http://schemas.microsoft.com/office/drawing/2014/main" id="{AB296A8E-01C5-F700-D653-96338601DBFD}"/>
              </a:ext>
            </a:extLst>
          </p:cNvPr>
          <p:cNvSpPr txBox="1"/>
          <p:nvPr/>
        </p:nvSpPr>
        <p:spPr>
          <a:xfrm>
            <a:off x="5270693" y="1133512"/>
            <a:ext cx="5291411" cy="646331"/>
          </a:xfrm>
          <a:prstGeom prst="rect">
            <a:avLst/>
          </a:prstGeom>
          <a:noFill/>
        </p:spPr>
        <p:txBody>
          <a:bodyPr wrap="square" rtlCol="0">
            <a:spAutoFit/>
          </a:bodyPr>
          <a:lstStyle/>
          <a:p>
            <a:r>
              <a:rPr kumimoji="1" lang="en-US" altLang="zh-CN" sz="3600" dirty="0">
                <a:solidFill>
                  <a:srgbClr val="FF0000"/>
                </a:solidFill>
                <a:latin typeface="Palatino Linotype" panose="02040502050505030304" pitchFamily="18" charset="0"/>
              </a:rPr>
              <a:t>Concepts</a:t>
            </a:r>
            <a:endParaRPr kumimoji="1" lang="zh-CN" altLang="en-US" sz="36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905900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extLst>
              <p:ext uri="{D42A27DB-BD31-4B8C-83A1-F6EECF244321}">
                <p14:modId xmlns:p14="http://schemas.microsoft.com/office/powerpoint/2010/main" val="4009761375"/>
              </p:ext>
            </p:extLst>
          </p:nvPr>
        </p:nvGraphicFramePr>
        <p:xfrm>
          <a:off x="555812" y="2920941"/>
          <a:ext cx="11295529" cy="2227145"/>
        </p:xfrm>
        <a:graphic>
          <a:graphicData uri="http://schemas.openxmlformats.org/drawingml/2006/table">
            <a:tbl>
              <a:tblPr firstRow="1" bandRow="1">
                <a:tableStyleId>{5C22544A-7EE6-4342-B048-85BDC9FD1C3A}</a:tableStyleId>
              </a:tblPr>
              <a:tblGrid>
                <a:gridCol w="3908612">
                  <a:extLst>
                    <a:ext uri="{9D8B030D-6E8A-4147-A177-3AD203B41FA5}">
                      <a16:colId xmlns:a16="http://schemas.microsoft.com/office/drawing/2014/main" val="3360611107"/>
                    </a:ext>
                  </a:extLst>
                </a:gridCol>
                <a:gridCol w="4141694">
                  <a:extLst>
                    <a:ext uri="{9D8B030D-6E8A-4147-A177-3AD203B41FA5}">
                      <a16:colId xmlns:a16="http://schemas.microsoft.com/office/drawing/2014/main" val="3028471629"/>
                    </a:ext>
                  </a:extLst>
                </a:gridCol>
                <a:gridCol w="3245223">
                  <a:extLst>
                    <a:ext uri="{9D8B030D-6E8A-4147-A177-3AD203B41FA5}">
                      <a16:colId xmlns:a16="http://schemas.microsoft.com/office/drawing/2014/main" val="1978075250"/>
                    </a:ext>
                  </a:extLst>
                </a:gridCol>
              </a:tblGrid>
              <a:tr h="2227145">
                <a:tc>
                  <a:txBody>
                    <a:bodyPr/>
                    <a:lstStyle/>
                    <a:p>
                      <a:pPr algn="ctr"/>
                      <a:r>
                        <a:rPr lang="en-US" altLang="zh-CN" sz="6000" dirty="0"/>
                        <a:t>62% DVA</a:t>
                      </a:r>
                    </a:p>
                    <a:p>
                      <a:pPr algn="ctr"/>
                      <a:r>
                        <a:rPr lang="en-US" altLang="zh-CN" dirty="0"/>
                        <a:t>Value created by ASEAN companies </a:t>
                      </a:r>
                    </a:p>
                    <a:p>
                      <a:pPr algn="ctr"/>
                      <a:r>
                        <a:rPr lang="en-US" altLang="zh-CN" dirty="0"/>
                        <a:t>in their own countries</a:t>
                      </a:r>
                    </a:p>
                    <a:p>
                      <a:pPr algn="ctr"/>
                      <a:r>
                        <a:rPr lang="en-US" altLang="zh-CN" dirty="0"/>
                        <a:t>e.g., Laos company doing business in Laos</a:t>
                      </a:r>
                      <a:endParaRPr lang="zh-CN" altLang="en-US" dirty="0"/>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white"/>
                          </a:solidFill>
                          <a:effectLst/>
                          <a:uLnTx/>
                          <a:uFillTx/>
                          <a:latin typeface="+mn-lt"/>
                          <a:ea typeface="+mn-ea"/>
                          <a:cs typeface="+mn-cs"/>
                        </a:rPr>
                        <a:t>8% </a:t>
                      </a:r>
                      <a:r>
                        <a:rPr kumimoji="0" lang="en-US" altLang="zh-CN" sz="6000" b="1" i="0" u="none" strike="noStrike" kern="1200" cap="none" spc="0" normalizeH="0" baseline="0" noProof="0" dirty="0">
                          <a:ln>
                            <a:noFill/>
                          </a:ln>
                          <a:solidFill>
                            <a:schemeClr val="bg1"/>
                          </a:solidFill>
                          <a:effectLst/>
                          <a:uLnTx/>
                          <a:uFillTx/>
                          <a:latin typeface="+mn-lt"/>
                          <a:ea typeface="+mn-ea"/>
                          <a:cs typeface="+mn-cs"/>
                        </a:rPr>
                        <a:t>FVA1</a:t>
                      </a:r>
                    </a:p>
                    <a:p>
                      <a:pPr algn="ctr"/>
                      <a:r>
                        <a:rPr lang="en-US" altLang="zh-CN" dirty="0"/>
                        <a:t>Value created by ASEAN companies in foreign ASEAN countries</a:t>
                      </a:r>
                    </a:p>
                    <a:p>
                      <a:pPr algn="ctr"/>
                      <a:r>
                        <a:rPr lang="en-US" altLang="zh-CN" dirty="0"/>
                        <a:t>e.g., Laos company doing business in Vietnam</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white"/>
                          </a:solidFill>
                          <a:effectLst/>
                          <a:uLnTx/>
                          <a:uFillTx/>
                          <a:latin typeface="+mn-lt"/>
                          <a:ea typeface="+mn-ea"/>
                          <a:cs typeface="+mn-cs"/>
                        </a:rPr>
                        <a:t>30% </a:t>
                      </a:r>
                      <a:r>
                        <a:rPr kumimoji="0" lang="en-US" altLang="zh-CN" sz="6000" b="1" i="0" u="none" strike="noStrike" kern="1200" cap="none" spc="0" normalizeH="0" baseline="0" noProof="0" dirty="0">
                          <a:ln>
                            <a:noFill/>
                          </a:ln>
                          <a:solidFill>
                            <a:schemeClr val="bg1"/>
                          </a:solidFill>
                          <a:effectLst/>
                          <a:uLnTx/>
                          <a:uFillTx/>
                          <a:latin typeface="+mn-lt"/>
                          <a:ea typeface="+mn-ea"/>
                          <a:cs typeface="+mn-cs"/>
                        </a:rPr>
                        <a:t>FVA2</a:t>
                      </a:r>
                      <a:endParaRPr lang="en-US" altLang="zh-CN" dirty="0">
                        <a:solidFill>
                          <a:schemeClr val="bg1"/>
                        </a:solidFill>
                      </a:endParaRPr>
                    </a:p>
                    <a:p>
                      <a:pPr algn="ctr"/>
                      <a:endParaRPr lang="zh-CN" altLang="en-US" dirty="0"/>
                    </a:p>
                  </a:txBody>
                  <a:tcPr anchor="ctr">
                    <a:solidFill>
                      <a:schemeClr val="accent3"/>
                    </a:solidFill>
                  </a:tcPr>
                </a:tc>
                <a:extLst>
                  <a:ext uri="{0D108BD9-81ED-4DB2-BD59-A6C34878D82A}">
                    <a16:rowId xmlns:a16="http://schemas.microsoft.com/office/drawing/2014/main" val="3233099752"/>
                  </a:ext>
                </a:extLst>
              </a:tr>
            </a:tbl>
          </a:graphicData>
        </a:graphic>
      </p:graphicFrame>
      <p:sp>
        <p:nvSpPr>
          <p:cNvPr id="11" name="文本框 10">
            <a:extLst>
              <a:ext uri="{FF2B5EF4-FFF2-40B4-BE49-F238E27FC236}">
                <a16:creationId xmlns:a16="http://schemas.microsoft.com/office/drawing/2014/main" id="{A101580E-985A-759E-ABE5-412FB1080A9B}"/>
              </a:ext>
            </a:extLst>
          </p:cNvPr>
          <p:cNvSpPr txBox="1"/>
          <p:nvPr/>
        </p:nvSpPr>
        <p:spPr>
          <a:xfrm>
            <a:off x="3450294" y="1786202"/>
            <a:ext cx="5291411" cy="646331"/>
          </a:xfrm>
          <a:prstGeom prst="rect">
            <a:avLst/>
          </a:prstGeom>
          <a:noFill/>
        </p:spPr>
        <p:txBody>
          <a:bodyPr wrap="square" rtlCol="0">
            <a:spAutoFit/>
          </a:bodyPr>
          <a:lstStyle/>
          <a:p>
            <a:r>
              <a:rPr kumimoji="1" lang="en-US" altLang="zh-CN" sz="3600" dirty="0">
                <a:solidFill>
                  <a:srgbClr val="FF0000"/>
                </a:solidFill>
                <a:latin typeface="Palatino Linotype" panose="02040502050505030304" pitchFamily="18" charset="0"/>
              </a:rPr>
              <a:t>ASEAN Export in 2019</a:t>
            </a:r>
            <a:endParaRPr kumimoji="1" lang="zh-CN" altLang="en-US" sz="3600" dirty="0">
              <a:solidFill>
                <a:srgbClr val="FF0000"/>
              </a:solidFill>
              <a:latin typeface="Palatino Linotype" panose="02040502050505030304" pitchFamily="18" charset="0"/>
            </a:endParaRPr>
          </a:p>
        </p:txBody>
      </p:sp>
      <p:sp>
        <p:nvSpPr>
          <p:cNvPr id="15" name="左大括号 14">
            <a:extLst>
              <a:ext uri="{FF2B5EF4-FFF2-40B4-BE49-F238E27FC236}">
                <a16:creationId xmlns:a16="http://schemas.microsoft.com/office/drawing/2014/main" id="{B4F49651-FE8D-5BA9-A4C9-E5AA99E20105}"/>
              </a:ext>
            </a:extLst>
          </p:cNvPr>
          <p:cNvSpPr/>
          <p:nvPr/>
        </p:nvSpPr>
        <p:spPr>
          <a:xfrm rot="16200000">
            <a:off x="5783408" y="-82487"/>
            <a:ext cx="840336" cy="11295530"/>
          </a:xfrm>
          <a:prstGeom prst="leftBrace">
            <a:avLst>
              <a:gd name="adj1" fmla="val 98577"/>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CE25EBB1-2EED-4E6C-6CA2-DB3312A88D2E}"/>
              </a:ext>
            </a:extLst>
          </p:cNvPr>
          <p:cNvSpPr txBox="1"/>
          <p:nvPr/>
        </p:nvSpPr>
        <p:spPr>
          <a:xfrm>
            <a:off x="5163670" y="6031210"/>
            <a:ext cx="2420471" cy="461665"/>
          </a:xfrm>
          <a:prstGeom prst="rect">
            <a:avLst/>
          </a:prstGeom>
          <a:noFill/>
        </p:spPr>
        <p:txBody>
          <a:bodyPr wrap="square" rtlCol="0">
            <a:spAutoFit/>
          </a:bodyPr>
          <a:lstStyle/>
          <a:p>
            <a:r>
              <a:rPr kumimoji="1" lang="en-US" altLang="zh-CN" sz="2400" dirty="0">
                <a:latin typeface="Palatino Linotype" panose="02040502050505030304" pitchFamily="18" charset="0"/>
              </a:rPr>
              <a:t>1.6 USD trillion</a:t>
            </a:r>
            <a:endParaRPr kumimoji="1" lang="zh-CN" altLang="en-US" sz="2400" dirty="0">
              <a:latin typeface="Palatino Linotype" panose="02040502050505030304" pitchFamily="18" charset="0"/>
            </a:endParaRPr>
          </a:p>
        </p:txBody>
      </p:sp>
      <p:sp>
        <p:nvSpPr>
          <p:cNvPr id="19" name="文本框 18">
            <a:extLst>
              <a:ext uri="{FF2B5EF4-FFF2-40B4-BE49-F238E27FC236}">
                <a16:creationId xmlns:a16="http://schemas.microsoft.com/office/drawing/2014/main" id="{BEC3D0E1-0488-0F93-86DD-671B38204A23}"/>
              </a:ext>
            </a:extLst>
          </p:cNvPr>
          <p:cNvSpPr txBox="1"/>
          <p:nvPr/>
        </p:nvSpPr>
        <p:spPr>
          <a:xfrm>
            <a:off x="6907306" y="386083"/>
            <a:ext cx="4446494" cy="954107"/>
          </a:xfrm>
          <a:prstGeom prst="rect">
            <a:avLst/>
          </a:prstGeom>
          <a:noFill/>
        </p:spPr>
        <p:txBody>
          <a:bodyPr wrap="square" rtlCol="0">
            <a:spAutoFit/>
          </a:bodyPr>
          <a:lstStyle/>
          <a:p>
            <a:r>
              <a:rPr kumimoji="1" lang="en-US" altLang="zh-CN" sz="2800" b="1" dirty="0">
                <a:solidFill>
                  <a:schemeClr val="accent1"/>
                </a:solidFill>
                <a:latin typeface="Palatino Linotype" panose="02040502050505030304" pitchFamily="18" charset="0"/>
              </a:rPr>
              <a:t>62% + 8% = 70% </a:t>
            </a:r>
          </a:p>
          <a:p>
            <a:r>
              <a:rPr kumimoji="1" lang="en-US" altLang="zh-CN" sz="2800" b="1" dirty="0">
                <a:solidFill>
                  <a:schemeClr val="accent1"/>
                </a:solidFill>
                <a:latin typeface="Palatino Linotype" panose="02040502050505030304" pitchFamily="18" charset="0"/>
              </a:rPr>
              <a:t>∴  very good centrality</a:t>
            </a:r>
            <a:endParaRPr kumimoji="1" lang="zh-CN" altLang="en-US" sz="2800" b="1" dirty="0">
              <a:solidFill>
                <a:schemeClr val="accent1"/>
              </a:solidFill>
              <a:latin typeface="Palatino Linotype" panose="02040502050505030304" pitchFamily="18" charset="0"/>
            </a:endParaRPr>
          </a:p>
        </p:txBody>
      </p:sp>
    </p:spTree>
    <p:extLst>
      <p:ext uri="{BB962C8B-B14F-4D97-AF65-F5344CB8AC3E}">
        <p14:creationId xmlns:p14="http://schemas.microsoft.com/office/powerpoint/2010/main" val="2807760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extLst>
              <p:ext uri="{D42A27DB-BD31-4B8C-83A1-F6EECF244321}">
                <p14:modId xmlns:p14="http://schemas.microsoft.com/office/powerpoint/2010/main" val="2131090252"/>
              </p:ext>
            </p:extLst>
          </p:nvPr>
        </p:nvGraphicFramePr>
        <p:xfrm>
          <a:off x="2958359" y="3730500"/>
          <a:ext cx="5827054" cy="1560734"/>
        </p:xfrm>
        <a:graphic>
          <a:graphicData uri="http://schemas.openxmlformats.org/drawingml/2006/table">
            <a:tbl>
              <a:tblPr firstRow="1" bandRow="1">
                <a:tableStyleId>{5C22544A-7EE6-4342-B048-85BDC9FD1C3A}</a:tableStyleId>
              </a:tblPr>
              <a:tblGrid>
                <a:gridCol w="3442448">
                  <a:extLst>
                    <a:ext uri="{9D8B030D-6E8A-4147-A177-3AD203B41FA5}">
                      <a16:colId xmlns:a16="http://schemas.microsoft.com/office/drawing/2014/main" val="3360611107"/>
                    </a:ext>
                  </a:extLst>
                </a:gridCol>
                <a:gridCol w="2384606">
                  <a:extLst>
                    <a:ext uri="{9D8B030D-6E8A-4147-A177-3AD203B41FA5}">
                      <a16:colId xmlns:a16="http://schemas.microsoft.com/office/drawing/2014/main" val="385042609"/>
                    </a:ext>
                  </a:extLst>
                </a:gridCol>
              </a:tblGrid>
              <a:tr h="1560734">
                <a:tc>
                  <a:txBody>
                    <a:bodyPr/>
                    <a:lstStyle/>
                    <a:p>
                      <a:pPr algn="ctr"/>
                      <a:r>
                        <a:rPr lang="en-US" altLang="zh-CN" sz="8000" dirty="0"/>
                        <a:t>38%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26%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6400807" y="2980767"/>
            <a:ext cx="0" cy="279698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2958359" y="1815479"/>
            <a:ext cx="5908852" cy="646331"/>
          </a:xfrm>
          <a:prstGeom prst="rect">
            <a:avLst/>
          </a:prstGeom>
          <a:noFill/>
        </p:spPr>
        <p:txBody>
          <a:bodyPr wrap="square" rtlCol="0">
            <a:spAutoFit/>
          </a:bodyPr>
          <a:lstStyle/>
          <a:p>
            <a:r>
              <a:rPr kumimoji="1" lang="en-US" altLang="zh-CN" sz="3600" dirty="0">
                <a:solidFill>
                  <a:srgbClr val="FF0000"/>
                </a:solidFill>
                <a:latin typeface="Palatino Linotype" panose="02040502050505030304" pitchFamily="18" charset="0"/>
              </a:rPr>
              <a:t>ASEAN GVC Participation</a:t>
            </a:r>
            <a:endParaRPr kumimoji="1" lang="zh-CN" altLang="en-US" sz="3600" dirty="0">
              <a:solidFill>
                <a:srgbClr val="FF0000"/>
              </a:solidFill>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6095999" y="2980767"/>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2958359" y="2980767"/>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Tree>
    <p:extLst>
      <p:ext uri="{BB962C8B-B14F-4D97-AF65-F5344CB8AC3E}">
        <p14:creationId xmlns:p14="http://schemas.microsoft.com/office/powerpoint/2010/main" val="198025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4">
            <a:extLst>
              <a:ext uri="{FF2B5EF4-FFF2-40B4-BE49-F238E27FC236}">
                <a16:creationId xmlns:a16="http://schemas.microsoft.com/office/drawing/2014/main" id="{9B3791D3-8D9D-15FA-6114-9B93DB9F0636}"/>
              </a:ext>
            </a:extLst>
          </p:cNvPr>
          <p:cNvGraphicFramePr>
            <a:graphicFrameLocks noGrp="1"/>
          </p:cNvGraphicFramePr>
          <p:nvPr>
            <p:extLst>
              <p:ext uri="{D42A27DB-BD31-4B8C-83A1-F6EECF244321}">
                <p14:modId xmlns:p14="http://schemas.microsoft.com/office/powerpoint/2010/main" val="3580167365"/>
              </p:ext>
            </p:extLst>
          </p:nvPr>
        </p:nvGraphicFramePr>
        <p:xfrm>
          <a:off x="3872758" y="2440421"/>
          <a:ext cx="5827054" cy="1560734"/>
        </p:xfrm>
        <a:graphic>
          <a:graphicData uri="http://schemas.openxmlformats.org/drawingml/2006/table">
            <a:tbl>
              <a:tblPr firstRow="1" bandRow="1">
                <a:tableStyleId>{5C22544A-7EE6-4342-B048-85BDC9FD1C3A}</a:tableStyleId>
              </a:tblPr>
              <a:tblGrid>
                <a:gridCol w="3442448">
                  <a:extLst>
                    <a:ext uri="{9D8B030D-6E8A-4147-A177-3AD203B41FA5}">
                      <a16:colId xmlns:a16="http://schemas.microsoft.com/office/drawing/2014/main" val="3360611107"/>
                    </a:ext>
                  </a:extLst>
                </a:gridCol>
                <a:gridCol w="2384606">
                  <a:extLst>
                    <a:ext uri="{9D8B030D-6E8A-4147-A177-3AD203B41FA5}">
                      <a16:colId xmlns:a16="http://schemas.microsoft.com/office/drawing/2014/main" val="385042609"/>
                    </a:ext>
                  </a:extLst>
                </a:gridCol>
              </a:tblGrid>
              <a:tr h="1560734">
                <a:tc>
                  <a:txBody>
                    <a:bodyPr/>
                    <a:lstStyle/>
                    <a:p>
                      <a:pPr algn="ctr"/>
                      <a:r>
                        <a:rPr lang="en-US" altLang="zh-CN" sz="8000" dirty="0"/>
                        <a:t>38%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26%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graphicFrame>
        <p:nvGraphicFramePr>
          <p:cNvPr id="5" name="表格 4">
            <a:extLst>
              <a:ext uri="{FF2B5EF4-FFF2-40B4-BE49-F238E27FC236}">
                <a16:creationId xmlns:a16="http://schemas.microsoft.com/office/drawing/2014/main" id="{3A1D0BB4-70A0-4A11-3640-C81EC5B7CF2B}"/>
              </a:ext>
            </a:extLst>
          </p:cNvPr>
          <p:cNvGraphicFramePr>
            <a:graphicFrameLocks noGrp="1"/>
          </p:cNvGraphicFramePr>
          <p:nvPr>
            <p:extLst>
              <p:ext uri="{D42A27DB-BD31-4B8C-83A1-F6EECF244321}">
                <p14:modId xmlns:p14="http://schemas.microsoft.com/office/powerpoint/2010/main" val="3169226075"/>
              </p:ext>
            </p:extLst>
          </p:nvPr>
        </p:nvGraphicFramePr>
        <p:xfrm>
          <a:off x="4625786" y="4401586"/>
          <a:ext cx="5378826" cy="1310640"/>
        </p:xfrm>
        <a:graphic>
          <a:graphicData uri="http://schemas.openxmlformats.org/drawingml/2006/table">
            <a:tbl>
              <a:tblPr firstRow="1" bandRow="1">
                <a:tableStyleId>{5C22544A-7EE6-4342-B048-85BDC9FD1C3A}</a:tableStyleId>
              </a:tblPr>
              <a:tblGrid>
                <a:gridCol w="2671484">
                  <a:extLst>
                    <a:ext uri="{9D8B030D-6E8A-4147-A177-3AD203B41FA5}">
                      <a16:colId xmlns:a16="http://schemas.microsoft.com/office/drawing/2014/main" val="3360611107"/>
                    </a:ext>
                  </a:extLst>
                </a:gridCol>
                <a:gridCol w="2707342">
                  <a:extLst>
                    <a:ext uri="{9D8B030D-6E8A-4147-A177-3AD203B41FA5}">
                      <a16:colId xmlns:a16="http://schemas.microsoft.com/office/drawing/2014/main" val="385042609"/>
                    </a:ext>
                  </a:extLst>
                </a:gridCol>
              </a:tblGrid>
              <a:tr h="762919">
                <a:tc>
                  <a:txBody>
                    <a:bodyPr/>
                    <a:lstStyle/>
                    <a:p>
                      <a:pPr algn="ctr"/>
                      <a:r>
                        <a:rPr lang="en-US" altLang="zh-CN" sz="8000" dirty="0"/>
                        <a:t>31%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31%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extLst>
              <p:ext uri="{D42A27DB-BD31-4B8C-83A1-F6EECF244321}">
                <p14:modId xmlns:p14="http://schemas.microsoft.com/office/powerpoint/2010/main" val="2028409828"/>
              </p:ext>
            </p:extLst>
          </p:nvPr>
        </p:nvGraphicFramePr>
        <p:xfrm>
          <a:off x="3872758" y="2440421"/>
          <a:ext cx="5827054" cy="1560734"/>
        </p:xfrm>
        <a:graphic>
          <a:graphicData uri="http://schemas.openxmlformats.org/drawingml/2006/table">
            <a:tbl>
              <a:tblPr firstRow="1" bandRow="1">
                <a:tableStyleId>{5C22544A-7EE6-4342-B048-85BDC9FD1C3A}</a:tableStyleId>
              </a:tblPr>
              <a:tblGrid>
                <a:gridCol w="3442448">
                  <a:extLst>
                    <a:ext uri="{9D8B030D-6E8A-4147-A177-3AD203B41FA5}">
                      <a16:colId xmlns:a16="http://schemas.microsoft.com/office/drawing/2014/main" val="3360611107"/>
                    </a:ext>
                  </a:extLst>
                </a:gridCol>
                <a:gridCol w="2384606">
                  <a:extLst>
                    <a:ext uri="{9D8B030D-6E8A-4147-A177-3AD203B41FA5}">
                      <a16:colId xmlns:a16="http://schemas.microsoft.com/office/drawing/2014/main" val="385042609"/>
                    </a:ext>
                  </a:extLst>
                </a:gridCol>
              </a:tblGrid>
              <a:tr h="1560734">
                <a:tc>
                  <a:txBody>
                    <a:bodyPr/>
                    <a:lstStyle/>
                    <a:p>
                      <a:pPr algn="ctr"/>
                      <a:r>
                        <a:rPr lang="en-US" altLang="zh-CN" sz="8000" dirty="0"/>
                        <a:t>38%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26%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7315206" y="1690688"/>
            <a:ext cx="0" cy="479975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838200" y="2782669"/>
            <a:ext cx="1838882" cy="646331"/>
          </a:xfrm>
          <a:prstGeom prst="rect">
            <a:avLst/>
          </a:prstGeom>
          <a:noFill/>
        </p:spPr>
        <p:txBody>
          <a:bodyPr wrap="square" rtlCol="0">
            <a:spAutoFit/>
          </a:bodyPr>
          <a:lstStyle/>
          <a:p>
            <a:r>
              <a:rPr kumimoji="1" lang="en-US" altLang="zh-CN" sz="3600" dirty="0">
                <a:latin typeface="Palatino Linotype" panose="02040502050505030304" pitchFamily="18" charset="0"/>
              </a:rPr>
              <a:t>ASEAN</a:t>
            </a:r>
            <a:endParaRPr kumimoji="1" lang="zh-CN" altLang="en-US" sz="3600" dirty="0">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7010398" y="1690688"/>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3872758" y="1690688"/>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
        <p:nvSpPr>
          <p:cNvPr id="9" name="文本框 8">
            <a:extLst>
              <a:ext uri="{FF2B5EF4-FFF2-40B4-BE49-F238E27FC236}">
                <a16:creationId xmlns:a16="http://schemas.microsoft.com/office/drawing/2014/main" id="{215FAD73-D69D-D93F-9A47-88B6E969093D}"/>
              </a:ext>
            </a:extLst>
          </p:cNvPr>
          <p:cNvSpPr txBox="1"/>
          <p:nvPr/>
        </p:nvSpPr>
        <p:spPr>
          <a:xfrm>
            <a:off x="838199" y="4879565"/>
            <a:ext cx="3263141" cy="646331"/>
          </a:xfrm>
          <a:prstGeom prst="rect">
            <a:avLst/>
          </a:prstGeom>
          <a:noFill/>
        </p:spPr>
        <p:txBody>
          <a:bodyPr wrap="square" rtlCol="0">
            <a:spAutoFit/>
          </a:bodyPr>
          <a:lstStyle/>
          <a:p>
            <a:r>
              <a:rPr kumimoji="1" lang="en-US" altLang="zh-CN" sz="3600" dirty="0">
                <a:latin typeface="Palatino Linotype" panose="02040502050505030304" pitchFamily="18" charset="0"/>
              </a:rPr>
              <a:t>World average</a:t>
            </a:r>
            <a:endParaRPr kumimoji="1" lang="zh-CN" altLang="en-US" sz="3600" dirty="0">
              <a:latin typeface="Palatino Linotype" panose="02040502050505030304" pitchFamily="18" charset="0"/>
            </a:endParaRPr>
          </a:p>
        </p:txBody>
      </p:sp>
      <p:sp>
        <p:nvSpPr>
          <p:cNvPr id="10" name="文本框 9">
            <a:extLst>
              <a:ext uri="{FF2B5EF4-FFF2-40B4-BE49-F238E27FC236}">
                <a16:creationId xmlns:a16="http://schemas.microsoft.com/office/drawing/2014/main" id="{0011437C-5E1F-AA0B-B73C-16685C50EC1E}"/>
              </a:ext>
            </a:extLst>
          </p:cNvPr>
          <p:cNvSpPr txBox="1"/>
          <p:nvPr/>
        </p:nvSpPr>
        <p:spPr>
          <a:xfrm>
            <a:off x="5576048" y="277963"/>
            <a:ext cx="6705596" cy="954107"/>
          </a:xfrm>
          <a:prstGeom prst="rect">
            <a:avLst/>
          </a:prstGeom>
          <a:noFill/>
        </p:spPr>
        <p:txBody>
          <a:bodyPr wrap="square" rtlCol="0">
            <a:spAutoFit/>
          </a:bodyPr>
          <a:lstStyle/>
          <a:p>
            <a:r>
              <a:rPr kumimoji="1" lang="en-US" altLang="zh-CN" sz="2800" b="1" dirty="0">
                <a:solidFill>
                  <a:srgbClr val="FF0000"/>
                </a:solidFill>
                <a:latin typeface="Palatino Linotype" panose="02040502050505030304" pitchFamily="18" charset="0"/>
              </a:rPr>
              <a:t>38% + 26% = 64%  &gt;   31% + 31% = 62% </a:t>
            </a:r>
          </a:p>
          <a:p>
            <a:r>
              <a:rPr kumimoji="1" lang="en-US" altLang="zh-CN" sz="2800" b="1" dirty="0">
                <a:solidFill>
                  <a:srgbClr val="FF0000"/>
                </a:solidFill>
                <a:latin typeface="Palatino Linotype" panose="02040502050505030304" pitchFamily="18" charset="0"/>
              </a:rPr>
              <a:t>∴  very good participation in GVCs </a:t>
            </a:r>
            <a:endParaRPr kumimoji="1" lang="zh-CN" altLang="en-US" sz="2800" b="1"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170814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extLst>
              <p:ext uri="{D42A27DB-BD31-4B8C-83A1-F6EECF244321}">
                <p14:modId xmlns:p14="http://schemas.microsoft.com/office/powerpoint/2010/main" val="2118797925"/>
              </p:ext>
            </p:extLst>
          </p:nvPr>
        </p:nvGraphicFramePr>
        <p:xfrm>
          <a:off x="3281082" y="2471570"/>
          <a:ext cx="5827059" cy="1127067"/>
        </p:xfrm>
        <a:graphic>
          <a:graphicData uri="http://schemas.openxmlformats.org/drawingml/2006/table">
            <a:tbl>
              <a:tblPr firstRow="1" bandRow="1">
                <a:tableStyleId>{5C22544A-7EE6-4342-B048-85BDC9FD1C3A}</a:tableStyleId>
              </a:tblPr>
              <a:tblGrid>
                <a:gridCol w="2814918">
                  <a:extLst>
                    <a:ext uri="{9D8B030D-6E8A-4147-A177-3AD203B41FA5}">
                      <a16:colId xmlns:a16="http://schemas.microsoft.com/office/drawing/2014/main" val="3360611107"/>
                    </a:ext>
                  </a:extLst>
                </a:gridCol>
                <a:gridCol w="1380565">
                  <a:extLst>
                    <a:ext uri="{9D8B030D-6E8A-4147-A177-3AD203B41FA5}">
                      <a16:colId xmlns:a16="http://schemas.microsoft.com/office/drawing/2014/main" val="385042609"/>
                    </a:ext>
                  </a:extLst>
                </a:gridCol>
                <a:gridCol w="1631576">
                  <a:extLst>
                    <a:ext uri="{9D8B030D-6E8A-4147-A177-3AD203B41FA5}">
                      <a16:colId xmlns:a16="http://schemas.microsoft.com/office/drawing/2014/main" val="3028471629"/>
                    </a:ext>
                  </a:extLst>
                </a:gridCol>
              </a:tblGrid>
              <a:tr h="1127067">
                <a:tc>
                  <a:txBody>
                    <a:bodyPr/>
                    <a:lstStyle/>
                    <a:p>
                      <a:pPr algn="ctr"/>
                      <a:r>
                        <a:rPr lang="en-US" altLang="zh-CN" sz="3200" dirty="0"/>
                        <a:t>62% DVA</a:t>
                      </a:r>
                      <a:endParaRPr lang="zh-CN" altLang="en-US" sz="3200" dirty="0"/>
                    </a:p>
                  </a:txBody>
                  <a:tcPr anchor="ctr">
                    <a:solidFill>
                      <a:schemeClr val="bg1">
                        <a:lumMod val="50000"/>
                      </a:schemeClr>
                    </a:solidFill>
                  </a:tcPr>
                </a:tc>
                <a:tc>
                  <a:txBody>
                    <a:bodyPr/>
                    <a:lstStyle/>
                    <a:p>
                      <a:pPr algn="ctr"/>
                      <a:r>
                        <a:rPr lang="en-US" altLang="zh-CN" sz="3200" dirty="0"/>
                        <a:t>8% FVA1</a:t>
                      </a:r>
                      <a:endParaRPr lang="zh-CN" altLang="en-US" sz="3200" dirty="0"/>
                    </a:p>
                  </a:txBody>
                  <a:tcPr anchor="ctr"/>
                </a:tc>
                <a:tc>
                  <a:txBody>
                    <a:bodyPr/>
                    <a:lstStyle/>
                    <a:p>
                      <a:pPr algn="ctr"/>
                      <a:r>
                        <a:rPr lang="en-US" altLang="zh-CN" sz="3200" dirty="0"/>
                        <a:t>30% FVA2</a:t>
                      </a:r>
                      <a:endParaRPr lang="zh-CN" altLang="en-US" sz="3200" dirty="0"/>
                    </a:p>
                  </a:txBody>
                  <a:tcPr anchor="ctr"/>
                </a:tc>
                <a:extLst>
                  <a:ext uri="{0D108BD9-81ED-4DB2-BD59-A6C34878D82A}">
                    <a16:rowId xmlns:a16="http://schemas.microsoft.com/office/drawing/2014/main" val="3233099752"/>
                  </a:ext>
                </a:extLst>
              </a:tr>
            </a:tbl>
          </a:graphicData>
        </a:graphic>
      </p:graphicFrame>
      <p:graphicFrame>
        <p:nvGraphicFramePr>
          <p:cNvPr id="5" name="表格 4">
            <a:extLst>
              <a:ext uri="{FF2B5EF4-FFF2-40B4-BE49-F238E27FC236}">
                <a16:creationId xmlns:a16="http://schemas.microsoft.com/office/drawing/2014/main" id="{FA02B959-B59C-CCD0-1307-9554A47DE358}"/>
              </a:ext>
            </a:extLst>
          </p:cNvPr>
          <p:cNvGraphicFramePr>
            <a:graphicFrameLocks noGrp="1"/>
          </p:cNvGraphicFramePr>
          <p:nvPr>
            <p:extLst>
              <p:ext uri="{D42A27DB-BD31-4B8C-83A1-F6EECF244321}">
                <p14:modId xmlns:p14="http://schemas.microsoft.com/office/powerpoint/2010/main" val="2123984164"/>
              </p:ext>
            </p:extLst>
          </p:nvPr>
        </p:nvGraphicFramePr>
        <p:xfrm>
          <a:off x="963706" y="4018677"/>
          <a:ext cx="10515600" cy="1026459"/>
        </p:xfrm>
        <a:graphic>
          <a:graphicData uri="http://schemas.openxmlformats.org/drawingml/2006/table">
            <a:tbl>
              <a:tblPr firstRow="1" bandRow="1">
                <a:tableStyleId>{5C22544A-7EE6-4342-B048-85BDC9FD1C3A}</a:tableStyleId>
              </a:tblPr>
              <a:tblGrid>
                <a:gridCol w="7247965">
                  <a:extLst>
                    <a:ext uri="{9D8B030D-6E8A-4147-A177-3AD203B41FA5}">
                      <a16:colId xmlns:a16="http://schemas.microsoft.com/office/drawing/2014/main" val="3360611107"/>
                    </a:ext>
                  </a:extLst>
                </a:gridCol>
                <a:gridCol w="3267635">
                  <a:extLst>
                    <a:ext uri="{9D8B030D-6E8A-4147-A177-3AD203B41FA5}">
                      <a16:colId xmlns:a16="http://schemas.microsoft.com/office/drawing/2014/main" val="385042609"/>
                    </a:ext>
                  </a:extLst>
                </a:gridCol>
              </a:tblGrid>
              <a:tr h="1026459">
                <a:tc>
                  <a:txBody>
                    <a:bodyPr/>
                    <a:lstStyle/>
                    <a:p>
                      <a:pPr algn="ctr"/>
                      <a:r>
                        <a:rPr lang="en-US" altLang="zh-CN" sz="3200" dirty="0"/>
                        <a:t>77% DVA</a:t>
                      </a:r>
                      <a:endParaRPr lang="zh-CN" altLang="en-US" sz="3200" dirty="0"/>
                    </a:p>
                  </a:txBody>
                  <a:tcPr anchor="ctr">
                    <a:solidFill>
                      <a:schemeClr val="bg1">
                        <a:lumMod val="50000"/>
                      </a:schemeClr>
                    </a:solidFill>
                  </a:tcPr>
                </a:tc>
                <a:tc>
                  <a:txBody>
                    <a:bodyPr/>
                    <a:lstStyle/>
                    <a:p>
                      <a:pPr algn="ctr"/>
                      <a:r>
                        <a:rPr lang="en-US" altLang="zh-CN" sz="3200" dirty="0"/>
                        <a:t>23% FVA</a:t>
                      </a:r>
                      <a:endParaRPr lang="zh-CN" altLang="en-US" sz="3200" dirty="0"/>
                    </a:p>
                  </a:txBody>
                  <a:tcPr anchor="ctr"/>
                </a:tc>
                <a:extLst>
                  <a:ext uri="{0D108BD9-81ED-4DB2-BD59-A6C34878D82A}">
                    <a16:rowId xmlns:a16="http://schemas.microsoft.com/office/drawing/2014/main" val="3233099752"/>
                  </a:ext>
                </a:extLst>
              </a:tr>
            </a:tbl>
          </a:graphicData>
        </a:graphic>
      </p:graphicFrame>
      <p:sp>
        <p:nvSpPr>
          <p:cNvPr id="11" name="文本框 10">
            <a:extLst>
              <a:ext uri="{FF2B5EF4-FFF2-40B4-BE49-F238E27FC236}">
                <a16:creationId xmlns:a16="http://schemas.microsoft.com/office/drawing/2014/main" id="{A101580E-985A-759E-ABE5-412FB1080A9B}"/>
              </a:ext>
            </a:extLst>
          </p:cNvPr>
          <p:cNvSpPr txBox="1"/>
          <p:nvPr/>
        </p:nvSpPr>
        <p:spPr>
          <a:xfrm rot="5400000">
            <a:off x="-50924" y="2445807"/>
            <a:ext cx="1127067" cy="400051"/>
          </a:xfrm>
          <a:prstGeom prst="rect">
            <a:avLst/>
          </a:prstGeom>
          <a:noFill/>
        </p:spPr>
        <p:txBody>
          <a:bodyPr wrap="square" rtlCol="0">
            <a:spAutoFit/>
          </a:bodyPr>
          <a:lstStyle/>
          <a:p>
            <a:r>
              <a:rPr kumimoji="1" lang="en-US" altLang="zh-CN" sz="2000" dirty="0">
                <a:latin typeface="Palatino Linotype" panose="02040502050505030304" pitchFamily="18" charset="0"/>
              </a:rPr>
              <a:t>ASEAN</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61B6CF55-2272-2A24-64BF-C126B2DBC102}"/>
              </a:ext>
            </a:extLst>
          </p:cNvPr>
          <p:cNvSpPr txBox="1"/>
          <p:nvPr/>
        </p:nvSpPr>
        <p:spPr>
          <a:xfrm rot="5400000">
            <a:off x="-32995" y="4220820"/>
            <a:ext cx="1127067" cy="400051"/>
          </a:xfrm>
          <a:prstGeom prst="rect">
            <a:avLst/>
          </a:prstGeom>
          <a:noFill/>
        </p:spPr>
        <p:txBody>
          <a:bodyPr wrap="square" rtlCol="0">
            <a:spAutoFit/>
          </a:bodyPr>
          <a:lstStyle/>
          <a:p>
            <a:r>
              <a:rPr kumimoji="1" lang="en-US" altLang="zh-CN" sz="2000" dirty="0">
                <a:latin typeface="Palatino Linotype" panose="02040502050505030304" pitchFamily="18" charset="0"/>
              </a:rPr>
              <a:t>Indo-P</a:t>
            </a:r>
            <a:endParaRPr kumimoji="1" lang="zh-CN" altLang="en-US" sz="2000" dirty="0">
              <a:latin typeface="Palatino Linotype" panose="02040502050505030304" pitchFamily="18" charset="0"/>
            </a:endParaRPr>
          </a:p>
        </p:txBody>
      </p:sp>
      <p:sp>
        <p:nvSpPr>
          <p:cNvPr id="3" name="左大括号 2">
            <a:extLst>
              <a:ext uri="{FF2B5EF4-FFF2-40B4-BE49-F238E27FC236}">
                <a16:creationId xmlns:a16="http://schemas.microsoft.com/office/drawing/2014/main" id="{3DAB355F-E4E6-1597-5CE9-F9F98CCBC704}"/>
              </a:ext>
            </a:extLst>
          </p:cNvPr>
          <p:cNvSpPr/>
          <p:nvPr/>
        </p:nvSpPr>
        <p:spPr>
          <a:xfrm rot="16200000">
            <a:off x="5801340" y="307477"/>
            <a:ext cx="840336" cy="10515602"/>
          </a:xfrm>
          <a:prstGeom prst="leftBrace">
            <a:avLst>
              <a:gd name="adj1" fmla="val 98577"/>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E061023D-B4F0-F583-934D-72F385F7ED4A}"/>
              </a:ext>
            </a:extLst>
          </p:cNvPr>
          <p:cNvSpPr txBox="1"/>
          <p:nvPr/>
        </p:nvSpPr>
        <p:spPr>
          <a:xfrm>
            <a:off x="4885764" y="1101042"/>
            <a:ext cx="2420471" cy="461665"/>
          </a:xfrm>
          <a:prstGeom prst="rect">
            <a:avLst/>
          </a:prstGeom>
          <a:noFill/>
        </p:spPr>
        <p:txBody>
          <a:bodyPr wrap="square" rtlCol="0">
            <a:spAutoFit/>
          </a:bodyPr>
          <a:lstStyle/>
          <a:p>
            <a:r>
              <a:rPr kumimoji="1" lang="en-US" altLang="zh-CN" sz="2400" dirty="0">
                <a:latin typeface="Palatino Linotype" panose="02040502050505030304" pitchFamily="18" charset="0"/>
              </a:rPr>
              <a:t>1.6 USD trillion</a:t>
            </a:r>
            <a:endParaRPr kumimoji="1" lang="zh-CN" altLang="en-US" sz="2400" dirty="0">
              <a:latin typeface="Palatino Linotype" panose="02040502050505030304" pitchFamily="18" charset="0"/>
            </a:endParaRPr>
          </a:p>
        </p:txBody>
      </p:sp>
      <p:sp>
        <p:nvSpPr>
          <p:cNvPr id="8" name="左大括号 7">
            <a:extLst>
              <a:ext uri="{FF2B5EF4-FFF2-40B4-BE49-F238E27FC236}">
                <a16:creationId xmlns:a16="http://schemas.microsoft.com/office/drawing/2014/main" id="{46178AB5-CF97-D76C-DFAE-B232EC8B6208}"/>
              </a:ext>
            </a:extLst>
          </p:cNvPr>
          <p:cNvSpPr/>
          <p:nvPr/>
        </p:nvSpPr>
        <p:spPr>
          <a:xfrm rot="5400000">
            <a:off x="5774443" y="-876995"/>
            <a:ext cx="840336" cy="5827059"/>
          </a:xfrm>
          <a:prstGeom prst="leftBrace">
            <a:avLst>
              <a:gd name="adj1" fmla="val 98577"/>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3AAC85D2-702A-FF73-FED8-4A80B6ADCA90}"/>
              </a:ext>
            </a:extLst>
          </p:cNvPr>
          <p:cNvSpPr txBox="1"/>
          <p:nvPr/>
        </p:nvSpPr>
        <p:spPr>
          <a:xfrm>
            <a:off x="5047128" y="6085419"/>
            <a:ext cx="2420471" cy="461665"/>
          </a:xfrm>
          <a:prstGeom prst="rect">
            <a:avLst/>
          </a:prstGeom>
          <a:noFill/>
        </p:spPr>
        <p:txBody>
          <a:bodyPr wrap="square" rtlCol="0">
            <a:spAutoFit/>
          </a:bodyPr>
          <a:lstStyle/>
          <a:p>
            <a:r>
              <a:rPr kumimoji="1" lang="en-US" altLang="zh-CN" sz="2400" dirty="0">
                <a:latin typeface="Palatino Linotype" panose="02040502050505030304" pitchFamily="18" charset="0"/>
              </a:rPr>
              <a:t>5.3 USD trillion</a:t>
            </a:r>
            <a:endParaRPr kumimoji="1" lang="zh-CN" altLang="en-US" sz="2400" dirty="0">
              <a:latin typeface="Palatino Linotype" panose="02040502050505030304" pitchFamily="18" charset="0"/>
            </a:endParaRPr>
          </a:p>
        </p:txBody>
      </p:sp>
      <p:sp>
        <p:nvSpPr>
          <p:cNvPr id="14" name="椭圆 13">
            <a:extLst>
              <a:ext uri="{FF2B5EF4-FFF2-40B4-BE49-F238E27FC236}">
                <a16:creationId xmlns:a16="http://schemas.microsoft.com/office/drawing/2014/main" id="{85A726BD-CCCB-B562-D1A0-80FBD4DF5672}"/>
              </a:ext>
            </a:extLst>
          </p:cNvPr>
          <p:cNvSpPr/>
          <p:nvPr/>
        </p:nvSpPr>
        <p:spPr>
          <a:xfrm>
            <a:off x="11010896" y="714337"/>
            <a:ext cx="1122830" cy="97102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t>IP</a:t>
            </a:r>
            <a:endParaRPr kumimoji="1" lang="zh-CN" altLang="en-US" dirty="0"/>
          </a:p>
        </p:txBody>
      </p:sp>
      <p:sp>
        <p:nvSpPr>
          <p:cNvPr id="15" name="椭圆 14">
            <a:extLst>
              <a:ext uri="{FF2B5EF4-FFF2-40B4-BE49-F238E27FC236}">
                <a16:creationId xmlns:a16="http://schemas.microsoft.com/office/drawing/2014/main" id="{630D7E59-5D93-198C-B453-832468449AFB}"/>
              </a:ext>
            </a:extLst>
          </p:cNvPr>
          <p:cNvSpPr/>
          <p:nvPr/>
        </p:nvSpPr>
        <p:spPr>
          <a:xfrm>
            <a:off x="9574300" y="623735"/>
            <a:ext cx="1259541" cy="106162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t>ASEAN</a:t>
            </a:r>
            <a:endParaRPr kumimoji="1" lang="zh-CN" altLang="en-US" dirty="0"/>
          </a:p>
        </p:txBody>
      </p:sp>
      <p:sp>
        <p:nvSpPr>
          <p:cNvPr id="16" name="下箭头 15">
            <a:extLst>
              <a:ext uri="{FF2B5EF4-FFF2-40B4-BE49-F238E27FC236}">
                <a16:creationId xmlns:a16="http://schemas.microsoft.com/office/drawing/2014/main" id="{DE4BB590-3A81-8103-FC44-EADB2528C481}"/>
              </a:ext>
            </a:extLst>
          </p:cNvPr>
          <p:cNvSpPr/>
          <p:nvPr/>
        </p:nvSpPr>
        <p:spPr>
          <a:xfrm>
            <a:off x="9591109" y="1434910"/>
            <a:ext cx="1259540" cy="920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下箭头 16">
            <a:extLst>
              <a:ext uri="{FF2B5EF4-FFF2-40B4-BE49-F238E27FC236}">
                <a16:creationId xmlns:a16="http://schemas.microsoft.com/office/drawing/2014/main" id="{BD3E04F3-45D5-4D55-0245-399B0BB1C8D6}"/>
              </a:ext>
            </a:extLst>
          </p:cNvPr>
          <p:cNvSpPr/>
          <p:nvPr/>
        </p:nvSpPr>
        <p:spPr>
          <a:xfrm>
            <a:off x="9905994" y="-143007"/>
            <a:ext cx="484094" cy="920937"/>
          </a:xfrm>
          <a:prstGeom prst="downArrow">
            <a:avLst>
              <a:gd name="adj1" fmla="val 17742"/>
              <a:gd name="adj2" fmla="val 4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下箭头 17">
            <a:extLst>
              <a:ext uri="{FF2B5EF4-FFF2-40B4-BE49-F238E27FC236}">
                <a16:creationId xmlns:a16="http://schemas.microsoft.com/office/drawing/2014/main" id="{9FB0BDD0-09CD-D988-DB58-9C9616341FB0}"/>
              </a:ext>
            </a:extLst>
          </p:cNvPr>
          <p:cNvSpPr/>
          <p:nvPr/>
        </p:nvSpPr>
        <p:spPr>
          <a:xfrm>
            <a:off x="11149849" y="1434910"/>
            <a:ext cx="883024" cy="920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下箭头 18">
            <a:extLst>
              <a:ext uri="{FF2B5EF4-FFF2-40B4-BE49-F238E27FC236}">
                <a16:creationId xmlns:a16="http://schemas.microsoft.com/office/drawing/2014/main" id="{57198F35-E465-DF5C-775E-E61FD1FDED96}"/>
              </a:ext>
            </a:extLst>
          </p:cNvPr>
          <p:cNvSpPr/>
          <p:nvPr/>
        </p:nvSpPr>
        <p:spPr>
          <a:xfrm>
            <a:off x="11118472" y="-75512"/>
            <a:ext cx="883024" cy="920937"/>
          </a:xfrm>
          <a:prstGeom prst="downArrow">
            <a:avLst>
              <a:gd name="adj1" fmla="val 27419"/>
              <a:gd name="adj2" fmla="val 4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C01A4D7-FA57-6083-F5C4-612B64BC67A8}"/>
              </a:ext>
            </a:extLst>
          </p:cNvPr>
          <p:cNvSpPr txBox="1"/>
          <p:nvPr/>
        </p:nvSpPr>
        <p:spPr>
          <a:xfrm>
            <a:off x="833157" y="1361884"/>
            <a:ext cx="2627784"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Export</a:t>
            </a:r>
            <a:endParaRPr kumimoji="1" lang="zh-CN" altLang="en-US" sz="4400" dirty="0"/>
          </a:p>
        </p:txBody>
      </p:sp>
    </p:spTree>
    <p:extLst>
      <p:ext uri="{BB962C8B-B14F-4D97-AF65-F5344CB8AC3E}">
        <p14:creationId xmlns:p14="http://schemas.microsoft.com/office/powerpoint/2010/main" val="143872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1276625" y="-4861824"/>
            <a:ext cx="14065062" cy="8694550"/>
          </a:xfrm>
          <a:prstGeom prst="ellipse">
            <a:avLst/>
          </a:prstGeom>
          <a:solidFill>
            <a:srgbClr val="7030A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CCA7074B-0B82-8B54-10AB-2CE5F038E8F0}"/>
              </a:ext>
            </a:extLst>
          </p:cNvPr>
          <p:cNvSpPr>
            <a:spLocks noGrp="1"/>
          </p:cNvSpPr>
          <p:nvPr>
            <p:ph type="title"/>
          </p:nvPr>
        </p:nvSpPr>
        <p:spPr/>
        <p:txBody>
          <a:bodyPr>
            <a:normAutofit/>
          </a:body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2"/>
          <a:stretch>
            <a:fillRect/>
          </a:stretch>
        </p:blipFill>
        <p:spPr>
          <a:xfrm>
            <a:off x="7393004" y="1835094"/>
            <a:ext cx="1360377" cy="136037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3"/>
          <a:stretch>
            <a:fillRect/>
          </a:stretch>
        </p:blipFill>
        <p:spPr>
          <a:xfrm>
            <a:off x="2758432" y="1835094"/>
            <a:ext cx="1360377" cy="1363175"/>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4444429" y="2079919"/>
            <a:ext cx="2622954" cy="870725"/>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latin typeface="Iowan Old Style Roman" panose="02040602040506020204" pitchFamily="18" charset="0"/>
              </a:rPr>
              <a:t>Trade tensions</a:t>
            </a:r>
            <a:endParaRPr kumimoji="1" lang="zh-CN" altLang="en-US" dirty="0">
              <a:latin typeface="Iowan Old Style Roman" panose="02040602040506020204" pitchFamily="18" charset="0"/>
            </a:endParaRPr>
          </a:p>
        </p:txBody>
      </p:sp>
      <p:pic>
        <p:nvPicPr>
          <p:cNvPr id="9" name="图片 8">
            <a:extLst>
              <a:ext uri="{FF2B5EF4-FFF2-40B4-BE49-F238E27FC236}">
                <a16:creationId xmlns:a16="http://schemas.microsoft.com/office/drawing/2014/main" id="{4D739B3B-09EC-184B-4F5C-B53916A9CEF7}"/>
              </a:ext>
            </a:extLst>
          </p:cNvPr>
          <p:cNvPicPr>
            <a:picLocks noChangeAspect="1"/>
          </p:cNvPicPr>
          <p:nvPr/>
        </p:nvPicPr>
        <p:blipFill>
          <a:blip r:embed="rId4"/>
          <a:stretch>
            <a:fillRect/>
          </a:stretch>
        </p:blipFill>
        <p:spPr>
          <a:xfrm>
            <a:off x="3953458" y="4469980"/>
            <a:ext cx="1491678" cy="1494971"/>
          </a:xfrm>
          <a:prstGeom prst="rect">
            <a:avLst/>
          </a:prstGeom>
        </p:spPr>
      </p:pic>
      <p:pic>
        <p:nvPicPr>
          <p:cNvPr id="12" name="图片 11">
            <a:extLst>
              <a:ext uri="{FF2B5EF4-FFF2-40B4-BE49-F238E27FC236}">
                <a16:creationId xmlns:a16="http://schemas.microsoft.com/office/drawing/2014/main" id="{6978EB04-CE63-0F66-E8E6-A073280CD3CA}"/>
              </a:ext>
            </a:extLst>
          </p:cNvPr>
          <p:cNvPicPr>
            <a:picLocks noChangeAspect="1"/>
          </p:cNvPicPr>
          <p:nvPr/>
        </p:nvPicPr>
        <p:blipFill>
          <a:blip r:embed="rId5"/>
          <a:stretch>
            <a:fillRect/>
          </a:stretch>
        </p:blipFill>
        <p:spPr>
          <a:xfrm>
            <a:off x="4182180" y="4322183"/>
            <a:ext cx="380360" cy="586065"/>
          </a:xfrm>
          <a:prstGeom prst="rect">
            <a:avLst/>
          </a:prstGeom>
        </p:spPr>
      </p:pic>
      <p:pic>
        <p:nvPicPr>
          <p:cNvPr id="14" name="图片 13">
            <a:extLst>
              <a:ext uri="{FF2B5EF4-FFF2-40B4-BE49-F238E27FC236}">
                <a16:creationId xmlns:a16="http://schemas.microsoft.com/office/drawing/2014/main" id="{97332D61-7516-8FF5-60BB-CCB868DF267B}"/>
              </a:ext>
            </a:extLst>
          </p:cNvPr>
          <p:cNvPicPr>
            <a:picLocks noChangeAspect="1"/>
          </p:cNvPicPr>
          <p:nvPr/>
        </p:nvPicPr>
        <p:blipFill>
          <a:blip r:embed="rId6"/>
          <a:stretch>
            <a:fillRect/>
          </a:stretch>
        </p:blipFill>
        <p:spPr>
          <a:xfrm>
            <a:off x="6221903" y="4469979"/>
            <a:ext cx="1494971" cy="1494971"/>
          </a:xfrm>
          <a:prstGeom prst="rect">
            <a:avLst/>
          </a:prstGeom>
        </p:spPr>
      </p:pic>
      <p:pic>
        <p:nvPicPr>
          <p:cNvPr id="16" name="图片 15">
            <a:extLst>
              <a:ext uri="{FF2B5EF4-FFF2-40B4-BE49-F238E27FC236}">
                <a16:creationId xmlns:a16="http://schemas.microsoft.com/office/drawing/2014/main" id="{33853156-58D0-6DBA-85A2-4D6165439711}"/>
              </a:ext>
            </a:extLst>
          </p:cNvPr>
          <p:cNvPicPr>
            <a:picLocks noChangeAspect="1"/>
          </p:cNvPicPr>
          <p:nvPr/>
        </p:nvPicPr>
        <p:blipFill>
          <a:blip r:embed="rId7"/>
          <a:stretch>
            <a:fillRect/>
          </a:stretch>
        </p:blipFill>
        <p:spPr>
          <a:xfrm>
            <a:off x="7270828" y="4469979"/>
            <a:ext cx="330643" cy="377878"/>
          </a:xfrm>
          <a:prstGeom prst="rect">
            <a:avLst/>
          </a:prstGeom>
        </p:spPr>
      </p:pic>
      <p:sp>
        <p:nvSpPr>
          <p:cNvPr id="4" name="右箭头 3">
            <a:extLst>
              <a:ext uri="{FF2B5EF4-FFF2-40B4-BE49-F238E27FC236}">
                <a16:creationId xmlns:a16="http://schemas.microsoft.com/office/drawing/2014/main" id="{4FB3DFC8-A25E-3AC2-2A36-2FDC95360EA2}"/>
              </a:ext>
            </a:extLst>
          </p:cNvPr>
          <p:cNvSpPr/>
          <p:nvPr/>
        </p:nvSpPr>
        <p:spPr>
          <a:xfrm rot="5400000">
            <a:off x="4798131" y="3455441"/>
            <a:ext cx="199675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Divide and Rule</a:t>
            </a:r>
            <a:endParaRPr kumimoji="1" lang="zh-CN" altLang="en-US" dirty="0"/>
          </a:p>
        </p:txBody>
      </p:sp>
    </p:spTree>
    <p:extLst>
      <p:ext uri="{BB962C8B-B14F-4D97-AF65-F5344CB8AC3E}">
        <p14:creationId xmlns:p14="http://schemas.microsoft.com/office/powerpoint/2010/main" val="1791298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nvGraphicFramePr>
        <p:xfrm>
          <a:off x="3281082" y="2471570"/>
          <a:ext cx="5827059" cy="1127067"/>
        </p:xfrm>
        <a:graphic>
          <a:graphicData uri="http://schemas.openxmlformats.org/drawingml/2006/table">
            <a:tbl>
              <a:tblPr firstRow="1" bandRow="1">
                <a:tableStyleId>{5C22544A-7EE6-4342-B048-85BDC9FD1C3A}</a:tableStyleId>
              </a:tblPr>
              <a:tblGrid>
                <a:gridCol w="2814918">
                  <a:extLst>
                    <a:ext uri="{9D8B030D-6E8A-4147-A177-3AD203B41FA5}">
                      <a16:colId xmlns:a16="http://schemas.microsoft.com/office/drawing/2014/main" val="3360611107"/>
                    </a:ext>
                  </a:extLst>
                </a:gridCol>
                <a:gridCol w="1380565">
                  <a:extLst>
                    <a:ext uri="{9D8B030D-6E8A-4147-A177-3AD203B41FA5}">
                      <a16:colId xmlns:a16="http://schemas.microsoft.com/office/drawing/2014/main" val="385042609"/>
                    </a:ext>
                  </a:extLst>
                </a:gridCol>
                <a:gridCol w="1631576">
                  <a:extLst>
                    <a:ext uri="{9D8B030D-6E8A-4147-A177-3AD203B41FA5}">
                      <a16:colId xmlns:a16="http://schemas.microsoft.com/office/drawing/2014/main" val="3028471629"/>
                    </a:ext>
                  </a:extLst>
                </a:gridCol>
              </a:tblGrid>
              <a:tr h="1127067">
                <a:tc>
                  <a:txBody>
                    <a:bodyPr/>
                    <a:lstStyle/>
                    <a:p>
                      <a:pPr algn="ctr"/>
                      <a:r>
                        <a:rPr lang="en-US" altLang="zh-CN" sz="3200" dirty="0"/>
                        <a:t>62% DVA</a:t>
                      </a:r>
                      <a:endParaRPr lang="zh-CN" altLang="en-US" sz="3200" dirty="0"/>
                    </a:p>
                  </a:txBody>
                  <a:tcPr anchor="ctr">
                    <a:solidFill>
                      <a:schemeClr val="bg1">
                        <a:lumMod val="50000"/>
                      </a:schemeClr>
                    </a:solidFill>
                  </a:tcPr>
                </a:tc>
                <a:tc>
                  <a:txBody>
                    <a:bodyPr/>
                    <a:lstStyle/>
                    <a:p>
                      <a:pPr algn="ctr"/>
                      <a:r>
                        <a:rPr lang="en-US" altLang="zh-CN" sz="3200" dirty="0"/>
                        <a:t>8% FVA1</a:t>
                      </a:r>
                      <a:endParaRPr lang="zh-CN" altLang="en-US" sz="3200" dirty="0"/>
                    </a:p>
                  </a:txBody>
                  <a:tcPr anchor="ctr"/>
                </a:tc>
                <a:tc>
                  <a:txBody>
                    <a:bodyPr/>
                    <a:lstStyle/>
                    <a:p>
                      <a:pPr algn="ctr"/>
                      <a:r>
                        <a:rPr lang="en-US" altLang="zh-CN" sz="3200" dirty="0"/>
                        <a:t>30% FVA2</a:t>
                      </a:r>
                      <a:endParaRPr lang="zh-CN" altLang="en-US" sz="3200" dirty="0"/>
                    </a:p>
                  </a:txBody>
                  <a:tcPr anchor="ctr"/>
                </a:tc>
                <a:extLst>
                  <a:ext uri="{0D108BD9-81ED-4DB2-BD59-A6C34878D82A}">
                    <a16:rowId xmlns:a16="http://schemas.microsoft.com/office/drawing/2014/main" val="3233099752"/>
                  </a:ext>
                </a:extLst>
              </a:tr>
            </a:tbl>
          </a:graphicData>
        </a:graphic>
      </p:graphicFrame>
      <p:graphicFrame>
        <p:nvGraphicFramePr>
          <p:cNvPr id="5" name="表格 4">
            <a:extLst>
              <a:ext uri="{FF2B5EF4-FFF2-40B4-BE49-F238E27FC236}">
                <a16:creationId xmlns:a16="http://schemas.microsoft.com/office/drawing/2014/main" id="{FA02B959-B59C-CCD0-1307-9554A47DE358}"/>
              </a:ext>
            </a:extLst>
          </p:cNvPr>
          <p:cNvGraphicFramePr>
            <a:graphicFrameLocks noGrp="1"/>
          </p:cNvGraphicFramePr>
          <p:nvPr/>
        </p:nvGraphicFramePr>
        <p:xfrm>
          <a:off x="963706" y="4018677"/>
          <a:ext cx="10515600" cy="1026459"/>
        </p:xfrm>
        <a:graphic>
          <a:graphicData uri="http://schemas.openxmlformats.org/drawingml/2006/table">
            <a:tbl>
              <a:tblPr firstRow="1" bandRow="1">
                <a:tableStyleId>{5C22544A-7EE6-4342-B048-85BDC9FD1C3A}</a:tableStyleId>
              </a:tblPr>
              <a:tblGrid>
                <a:gridCol w="7247965">
                  <a:extLst>
                    <a:ext uri="{9D8B030D-6E8A-4147-A177-3AD203B41FA5}">
                      <a16:colId xmlns:a16="http://schemas.microsoft.com/office/drawing/2014/main" val="3360611107"/>
                    </a:ext>
                  </a:extLst>
                </a:gridCol>
                <a:gridCol w="3267635">
                  <a:extLst>
                    <a:ext uri="{9D8B030D-6E8A-4147-A177-3AD203B41FA5}">
                      <a16:colId xmlns:a16="http://schemas.microsoft.com/office/drawing/2014/main" val="385042609"/>
                    </a:ext>
                  </a:extLst>
                </a:gridCol>
              </a:tblGrid>
              <a:tr h="1026459">
                <a:tc>
                  <a:txBody>
                    <a:bodyPr/>
                    <a:lstStyle/>
                    <a:p>
                      <a:pPr algn="ctr"/>
                      <a:r>
                        <a:rPr lang="en-US" altLang="zh-CN" sz="3200" dirty="0"/>
                        <a:t>77% DVA</a:t>
                      </a:r>
                      <a:endParaRPr lang="zh-CN" altLang="en-US" sz="3200" dirty="0"/>
                    </a:p>
                  </a:txBody>
                  <a:tcPr anchor="ctr">
                    <a:solidFill>
                      <a:schemeClr val="bg1">
                        <a:lumMod val="50000"/>
                      </a:schemeClr>
                    </a:solidFill>
                  </a:tcPr>
                </a:tc>
                <a:tc>
                  <a:txBody>
                    <a:bodyPr/>
                    <a:lstStyle/>
                    <a:p>
                      <a:pPr algn="ctr"/>
                      <a:r>
                        <a:rPr lang="en-US" altLang="zh-CN" sz="3200" dirty="0"/>
                        <a:t>23% FVA</a:t>
                      </a:r>
                      <a:endParaRPr lang="zh-CN" altLang="en-US" sz="3200" dirty="0"/>
                    </a:p>
                  </a:txBody>
                  <a:tcPr anchor="ctr"/>
                </a:tc>
                <a:extLst>
                  <a:ext uri="{0D108BD9-81ED-4DB2-BD59-A6C34878D82A}">
                    <a16:rowId xmlns:a16="http://schemas.microsoft.com/office/drawing/2014/main" val="3233099752"/>
                  </a:ext>
                </a:extLst>
              </a:tr>
            </a:tbl>
          </a:graphicData>
        </a:graphic>
      </p:graphicFrame>
      <p:sp>
        <p:nvSpPr>
          <p:cNvPr id="11" name="文本框 10">
            <a:extLst>
              <a:ext uri="{FF2B5EF4-FFF2-40B4-BE49-F238E27FC236}">
                <a16:creationId xmlns:a16="http://schemas.microsoft.com/office/drawing/2014/main" id="{A101580E-985A-759E-ABE5-412FB1080A9B}"/>
              </a:ext>
            </a:extLst>
          </p:cNvPr>
          <p:cNvSpPr txBox="1"/>
          <p:nvPr/>
        </p:nvSpPr>
        <p:spPr>
          <a:xfrm rot="5400000">
            <a:off x="-50924" y="2445807"/>
            <a:ext cx="1127067" cy="400051"/>
          </a:xfrm>
          <a:prstGeom prst="rect">
            <a:avLst/>
          </a:prstGeom>
          <a:noFill/>
        </p:spPr>
        <p:txBody>
          <a:bodyPr wrap="square" rtlCol="0">
            <a:spAutoFit/>
          </a:bodyPr>
          <a:lstStyle/>
          <a:p>
            <a:r>
              <a:rPr kumimoji="1" lang="en-US" altLang="zh-CN" sz="2000" dirty="0">
                <a:latin typeface="Palatino Linotype" panose="02040502050505030304" pitchFamily="18" charset="0"/>
              </a:rPr>
              <a:t>ASEAN</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61B6CF55-2272-2A24-64BF-C126B2DBC102}"/>
              </a:ext>
            </a:extLst>
          </p:cNvPr>
          <p:cNvSpPr txBox="1"/>
          <p:nvPr/>
        </p:nvSpPr>
        <p:spPr>
          <a:xfrm rot="5400000">
            <a:off x="-32995" y="4220820"/>
            <a:ext cx="1127067" cy="400051"/>
          </a:xfrm>
          <a:prstGeom prst="rect">
            <a:avLst/>
          </a:prstGeom>
          <a:noFill/>
        </p:spPr>
        <p:txBody>
          <a:bodyPr wrap="square" rtlCol="0">
            <a:spAutoFit/>
          </a:bodyPr>
          <a:lstStyle/>
          <a:p>
            <a:r>
              <a:rPr kumimoji="1" lang="en-US" altLang="zh-CN" sz="2000" dirty="0">
                <a:latin typeface="Palatino Linotype" panose="02040502050505030304" pitchFamily="18" charset="0"/>
              </a:rPr>
              <a:t>Indo-P</a:t>
            </a:r>
            <a:endParaRPr kumimoji="1" lang="zh-CN" altLang="en-US" sz="2000" dirty="0">
              <a:latin typeface="Palatino Linotype" panose="02040502050505030304" pitchFamily="18" charset="0"/>
            </a:endParaRPr>
          </a:p>
        </p:txBody>
      </p:sp>
      <p:sp>
        <p:nvSpPr>
          <p:cNvPr id="3" name="左大括号 2">
            <a:extLst>
              <a:ext uri="{FF2B5EF4-FFF2-40B4-BE49-F238E27FC236}">
                <a16:creationId xmlns:a16="http://schemas.microsoft.com/office/drawing/2014/main" id="{3DAB355F-E4E6-1597-5CE9-F9F98CCBC704}"/>
              </a:ext>
            </a:extLst>
          </p:cNvPr>
          <p:cNvSpPr/>
          <p:nvPr/>
        </p:nvSpPr>
        <p:spPr>
          <a:xfrm rot="16200000">
            <a:off x="5801340" y="307477"/>
            <a:ext cx="840336" cy="10515602"/>
          </a:xfrm>
          <a:prstGeom prst="leftBrace">
            <a:avLst>
              <a:gd name="adj1" fmla="val 98577"/>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E061023D-B4F0-F583-934D-72F385F7ED4A}"/>
              </a:ext>
            </a:extLst>
          </p:cNvPr>
          <p:cNvSpPr txBox="1"/>
          <p:nvPr/>
        </p:nvSpPr>
        <p:spPr>
          <a:xfrm>
            <a:off x="4885764" y="1101042"/>
            <a:ext cx="2420471" cy="461665"/>
          </a:xfrm>
          <a:prstGeom prst="rect">
            <a:avLst/>
          </a:prstGeom>
          <a:noFill/>
        </p:spPr>
        <p:txBody>
          <a:bodyPr wrap="square" rtlCol="0">
            <a:spAutoFit/>
          </a:bodyPr>
          <a:lstStyle/>
          <a:p>
            <a:r>
              <a:rPr kumimoji="1" lang="en-US" altLang="zh-CN" sz="2400" dirty="0">
                <a:latin typeface="Palatino Linotype" panose="02040502050505030304" pitchFamily="18" charset="0"/>
              </a:rPr>
              <a:t>1.6 USD trillion</a:t>
            </a:r>
            <a:endParaRPr kumimoji="1" lang="zh-CN" altLang="en-US" sz="2400" dirty="0">
              <a:latin typeface="Palatino Linotype" panose="02040502050505030304" pitchFamily="18" charset="0"/>
            </a:endParaRPr>
          </a:p>
        </p:txBody>
      </p:sp>
      <p:sp>
        <p:nvSpPr>
          <p:cNvPr id="8" name="左大括号 7">
            <a:extLst>
              <a:ext uri="{FF2B5EF4-FFF2-40B4-BE49-F238E27FC236}">
                <a16:creationId xmlns:a16="http://schemas.microsoft.com/office/drawing/2014/main" id="{46178AB5-CF97-D76C-DFAE-B232EC8B6208}"/>
              </a:ext>
            </a:extLst>
          </p:cNvPr>
          <p:cNvSpPr/>
          <p:nvPr/>
        </p:nvSpPr>
        <p:spPr>
          <a:xfrm rot="5400000">
            <a:off x="5774443" y="-876995"/>
            <a:ext cx="840336" cy="5827059"/>
          </a:xfrm>
          <a:prstGeom prst="leftBrace">
            <a:avLst>
              <a:gd name="adj1" fmla="val 98577"/>
              <a:gd name="adj2" fmla="val 506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3AAC85D2-702A-FF73-FED8-4A80B6ADCA90}"/>
              </a:ext>
            </a:extLst>
          </p:cNvPr>
          <p:cNvSpPr txBox="1"/>
          <p:nvPr/>
        </p:nvSpPr>
        <p:spPr>
          <a:xfrm>
            <a:off x="5047128" y="6085419"/>
            <a:ext cx="2420471" cy="461665"/>
          </a:xfrm>
          <a:prstGeom prst="rect">
            <a:avLst/>
          </a:prstGeom>
          <a:noFill/>
        </p:spPr>
        <p:txBody>
          <a:bodyPr wrap="square" rtlCol="0">
            <a:spAutoFit/>
          </a:bodyPr>
          <a:lstStyle/>
          <a:p>
            <a:r>
              <a:rPr kumimoji="1" lang="en-US" altLang="zh-CN" sz="2400" dirty="0">
                <a:latin typeface="Palatino Linotype" panose="02040502050505030304" pitchFamily="18" charset="0"/>
              </a:rPr>
              <a:t>5.3 USD trillion</a:t>
            </a:r>
            <a:endParaRPr kumimoji="1" lang="zh-CN" altLang="en-US" sz="2400" dirty="0">
              <a:latin typeface="Palatino Linotype" panose="02040502050505030304" pitchFamily="18" charset="0"/>
            </a:endParaRPr>
          </a:p>
        </p:txBody>
      </p:sp>
      <p:sp>
        <p:nvSpPr>
          <p:cNvPr id="14" name="椭圆 13">
            <a:extLst>
              <a:ext uri="{FF2B5EF4-FFF2-40B4-BE49-F238E27FC236}">
                <a16:creationId xmlns:a16="http://schemas.microsoft.com/office/drawing/2014/main" id="{85A726BD-CCCB-B562-D1A0-80FBD4DF5672}"/>
              </a:ext>
            </a:extLst>
          </p:cNvPr>
          <p:cNvSpPr/>
          <p:nvPr/>
        </p:nvSpPr>
        <p:spPr>
          <a:xfrm>
            <a:off x="11010896" y="714337"/>
            <a:ext cx="1122830" cy="97102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t>IP</a:t>
            </a:r>
            <a:endParaRPr kumimoji="1" lang="zh-CN" altLang="en-US" dirty="0"/>
          </a:p>
        </p:txBody>
      </p:sp>
      <p:sp>
        <p:nvSpPr>
          <p:cNvPr id="15" name="椭圆 14">
            <a:extLst>
              <a:ext uri="{FF2B5EF4-FFF2-40B4-BE49-F238E27FC236}">
                <a16:creationId xmlns:a16="http://schemas.microsoft.com/office/drawing/2014/main" id="{630D7E59-5D93-198C-B453-832468449AFB}"/>
              </a:ext>
            </a:extLst>
          </p:cNvPr>
          <p:cNvSpPr/>
          <p:nvPr/>
        </p:nvSpPr>
        <p:spPr>
          <a:xfrm>
            <a:off x="9574300" y="623735"/>
            <a:ext cx="1259541" cy="106162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t>ASEAN</a:t>
            </a:r>
            <a:endParaRPr kumimoji="1" lang="zh-CN" altLang="en-US" dirty="0"/>
          </a:p>
        </p:txBody>
      </p:sp>
      <p:sp>
        <p:nvSpPr>
          <p:cNvPr id="16" name="下箭头 15">
            <a:extLst>
              <a:ext uri="{FF2B5EF4-FFF2-40B4-BE49-F238E27FC236}">
                <a16:creationId xmlns:a16="http://schemas.microsoft.com/office/drawing/2014/main" id="{DE4BB590-3A81-8103-FC44-EADB2528C481}"/>
              </a:ext>
            </a:extLst>
          </p:cNvPr>
          <p:cNvSpPr/>
          <p:nvPr/>
        </p:nvSpPr>
        <p:spPr>
          <a:xfrm>
            <a:off x="9591109" y="1434910"/>
            <a:ext cx="1259540" cy="920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下箭头 16">
            <a:extLst>
              <a:ext uri="{FF2B5EF4-FFF2-40B4-BE49-F238E27FC236}">
                <a16:creationId xmlns:a16="http://schemas.microsoft.com/office/drawing/2014/main" id="{BD3E04F3-45D5-4D55-0245-399B0BB1C8D6}"/>
              </a:ext>
            </a:extLst>
          </p:cNvPr>
          <p:cNvSpPr/>
          <p:nvPr/>
        </p:nvSpPr>
        <p:spPr>
          <a:xfrm>
            <a:off x="9905994" y="-143007"/>
            <a:ext cx="484094" cy="920937"/>
          </a:xfrm>
          <a:prstGeom prst="downArrow">
            <a:avLst>
              <a:gd name="adj1" fmla="val 17742"/>
              <a:gd name="adj2" fmla="val 4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下箭头 17">
            <a:extLst>
              <a:ext uri="{FF2B5EF4-FFF2-40B4-BE49-F238E27FC236}">
                <a16:creationId xmlns:a16="http://schemas.microsoft.com/office/drawing/2014/main" id="{9FB0BDD0-09CD-D988-DB58-9C9616341FB0}"/>
              </a:ext>
            </a:extLst>
          </p:cNvPr>
          <p:cNvSpPr/>
          <p:nvPr/>
        </p:nvSpPr>
        <p:spPr>
          <a:xfrm>
            <a:off x="11149849" y="1434910"/>
            <a:ext cx="883024" cy="920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下箭头 18">
            <a:extLst>
              <a:ext uri="{FF2B5EF4-FFF2-40B4-BE49-F238E27FC236}">
                <a16:creationId xmlns:a16="http://schemas.microsoft.com/office/drawing/2014/main" id="{57198F35-E465-DF5C-775E-E61FD1FDED96}"/>
              </a:ext>
            </a:extLst>
          </p:cNvPr>
          <p:cNvSpPr/>
          <p:nvPr/>
        </p:nvSpPr>
        <p:spPr>
          <a:xfrm>
            <a:off x="11118472" y="-75512"/>
            <a:ext cx="883024" cy="920937"/>
          </a:xfrm>
          <a:prstGeom prst="downArrow">
            <a:avLst>
              <a:gd name="adj1" fmla="val 27419"/>
              <a:gd name="adj2" fmla="val 4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C01A4D7-FA57-6083-F5C4-612B64BC67A8}"/>
              </a:ext>
            </a:extLst>
          </p:cNvPr>
          <p:cNvSpPr txBox="1"/>
          <p:nvPr/>
        </p:nvSpPr>
        <p:spPr>
          <a:xfrm>
            <a:off x="833157" y="1361884"/>
            <a:ext cx="2627784"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Export</a:t>
            </a:r>
            <a:endParaRPr kumimoji="1" lang="zh-CN" altLang="en-US" sz="4400" dirty="0"/>
          </a:p>
        </p:txBody>
      </p:sp>
      <p:pic>
        <p:nvPicPr>
          <p:cNvPr id="9" name="图片 8">
            <a:extLst>
              <a:ext uri="{FF2B5EF4-FFF2-40B4-BE49-F238E27FC236}">
                <a16:creationId xmlns:a16="http://schemas.microsoft.com/office/drawing/2014/main" id="{4BCAB2EA-99C7-5253-A9BD-072B54F4F644}"/>
              </a:ext>
            </a:extLst>
          </p:cNvPr>
          <p:cNvPicPr>
            <a:picLocks noChangeAspect="1"/>
          </p:cNvPicPr>
          <p:nvPr/>
        </p:nvPicPr>
        <p:blipFill>
          <a:blip r:embed="rId2"/>
          <a:stretch>
            <a:fillRect/>
          </a:stretch>
        </p:blipFill>
        <p:spPr>
          <a:xfrm>
            <a:off x="0" y="0"/>
            <a:ext cx="12192000" cy="6858000"/>
          </a:xfrm>
          <a:prstGeom prst="rect">
            <a:avLst/>
          </a:prstGeom>
        </p:spPr>
      </p:pic>
      <p:sp>
        <p:nvSpPr>
          <p:cNvPr id="21" name="文本框 20">
            <a:extLst>
              <a:ext uri="{FF2B5EF4-FFF2-40B4-BE49-F238E27FC236}">
                <a16:creationId xmlns:a16="http://schemas.microsoft.com/office/drawing/2014/main" id="{B02F0BD7-FB1D-22C0-BFE5-EC286395F774}"/>
              </a:ext>
            </a:extLst>
          </p:cNvPr>
          <p:cNvSpPr txBox="1"/>
          <p:nvPr/>
        </p:nvSpPr>
        <p:spPr>
          <a:xfrm>
            <a:off x="1234854" y="2873315"/>
            <a:ext cx="10325130" cy="1754326"/>
          </a:xfrm>
          <a:prstGeom prst="rect">
            <a:avLst/>
          </a:prstGeom>
          <a:noFill/>
        </p:spPr>
        <p:txBody>
          <a:bodyPr wrap="square" rtlCol="0">
            <a:spAutoFit/>
          </a:bodyPr>
          <a:lstStyle/>
          <a:p>
            <a:pPr marL="457200" indent="-457200">
              <a:buFont typeface="Wingdings" pitchFamily="2" charset="2"/>
              <a:buChar char="n"/>
            </a:pPr>
            <a:r>
              <a:rPr lang="en-US" altLang="zh-CN" sz="3600" dirty="0">
                <a:effectLst/>
                <a:highlight>
                  <a:srgbClr val="C0C0C0"/>
                </a:highlight>
                <a:latin typeface="MinionPro" panose="02040503050306020203" pitchFamily="18" charset="0"/>
              </a:rPr>
              <a:t>ASEAN uses inputs from non-ASEAN IP countries</a:t>
            </a:r>
          </a:p>
          <a:p>
            <a:pPr marL="457200" indent="-457200">
              <a:buFont typeface="Wingdings" pitchFamily="2" charset="2"/>
              <a:buChar char="n"/>
            </a:pPr>
            <a:r>
              <a:rPr lang="en-US" altLang="zh-CN" sz="3600" dirty="0">
                <a:highlight>
                  <a:srgbClr val="C0C0C0"/>
                </a:highlight>
                <a:latin typeface="MinionPro" panose="02040503050306020203" pitchFamily="18" charset="0"/>
              </a:rPr>
              <a:t>Non-ASEAN IP countries </a:t>
            </a:r>
            <a:r>
              <a:rPr lang="en-US" altLang="zh-CN" sz="3600" dirty="0">
                <a:effectLst/>
                <a:highlight>
                  <a:srgbClr val="C0C0C0"/>
                </a:highlight>
                <a:latin typeface="MinionPro" panose="02040503050306020203" pitchFamily="18" charset="0"/>
              </a:rPr>
              <a:t>do not use many inputs from ASEAN</a:t>
            </a:r>
            <a:endParaRPr lang="en-US" altLang="zh-CN" sz="3600" dirty="0">
              <a:highlight>
                <a:srgbClr val="C0C0C0"/>
              </a:highlight>
            </a:endParaRPr>
          </a:p>
        </p:txBody>
      </p:sp>
    </p:spTree>
    <p:extLst>
      <p:ext uri="{BB962C8B-B14F-4D97-AF65-F5344CB8AC3E}">
        <p14:creationId xmlns:p14="http://schemas.microsoft.com/office/powerpoint/2010/main" val="3952314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A1D0BB4-70A0-4A11-3640-C81EC5B7CF2B}"/>
              </a:ext>
            </a:extLst>
          </p:cNvPr>
          <p:cNvGraphicFramePr>
            <a:graphicFrameLocks noGrp="1"/>
          </p:cNvGraphicFramePr>
          <p:nvPr>
            <p:extLst>
              <p:ext uri="{D42A27DB-BD31-4B8C-83A1-F6EECF244321}">
                <p14:modId xmlns:p14="http://schemas.microsoft.com/office/powerpoint/2010/main" val="3166192137"/>
              </p:ext>
            </p:extLst>
          </p:nvPr>
        </p:nvGraphicFramePr>
        <p:xfrm>
          <a:off x="4643719" y="4957397"/>
          <a:ext cx="5002293" cy="1310640"/>
        </p:xfrm>
        <a:graphic>
          <a:graphicData uri="http://schemas.openxmlformats.org/drawingml/2006/table">
            <a:tbl>
              <a:tblPr firstRow="1" bandRow="1">
                <a:tableStyleId>{5C22544A-7EE6-4342-B048-85BDC9FD1C3A}</a:tableStyleId>
              </a:tblPr>
              <a:tblGrid>
                <a:gridCol w="2049256">
                  <a:extLst>
                    <a:ext uri="{9D8B030D-6E8A-4147-A177-3AD203B41FA5}">
                      <a16:colId xmlns:a16="http://schemas.microsoft.com/office/drawing/2014/main" val="3360611107"/>
                    </a:ext>
                  </a:extLst>
                </a:gridCol>
                <a:gridCol w="2953037">
                  <a:extLst>
                    <a:ext uri="{9D8B030D-6E8A-4147-A177-3AD203B41FA5}">
                      <a16:colId xmlns:a16="http://schemas.microsoft.com/office/drawing/2014/main" val="385042609"/>
                    </a:ext>
                  </a:extLst>
                </a:gridCol>
              </a:tblGrid>
              <a:tr h="762919">
                <a:tc>
                  <a:txBody>
                    <a:bodyPr/>
                    <a:lstStyle/>
                    <a:p>
                      <a:pPr algn="ctr"/>
                      <a:r>
                        <a:rPr lang="en-US" altLang="zh-CN" sz="8000" dirty="0"/>
                        <a:t>22%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34%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extLst>
              <p:ext uri="{D42A27DB-BD31-4B8C-83A1-F6EECF244321}">
                <p14:modId xmlns:p14="http://schemas.microsoft.com/office/powerpoint/2010/main" val="1636776721"/>
              </p:ext>
            </p:extLst>
          </p:nvPr>
        </p:nvGraphicFramePr>
        <p:xfrm>
          <a:off x="3245231" y="2996232"/>
          <a:ext cx="5827054" cy="1560734"/>
        </p:xfrm>
        <a:graphic>
          <a:graphicData uri="http://schemas.openxmlformats.org/drawingml/2006/table">
            <a:tbl>
              <a:tblPr firstRow="1" bandRow="1">
                <a:tableStyleId>{5C22544A-7EE6-4342-B048-85BDC9FD1C3A}</a:tableStyleId>
              </a:tblPr>
              <a:tblGrid>
                <a:gridCol w="3442448">
                  <a:extLst>
                    <a:ext uri="{9D8B030D-6E8A-4147-A177-3AD203B41FA5}">
                      <a16:colId xmlns:a16="http://schemas.microsoft.com/office/drawing/2014/main" val="3360611107"/>
                    </a:ext>
                  </a:extLst>
                </a:gridCol>
                <a:gridCol w="2384606">
                  <a:extLst>
                    <a:ext uri="{9D8B030D-6E8A-4147-A177-3AD203B41FA5}">
                      <a16:colId xmlns:a16="http://schemas.microsoft.com/office/drawing/2014/main" val="385042609"/>
                    </a:ext>
                  </a:extLst>
                </a:gridCol>
              </a:tblGrid>
              <a:tr h="1560734">
                <a:tc>
                  <a:txBody>
                    <a:bodyPr/>
                    <a:lstStyle/>
                    <a:p>
                      <a:pPr algn="ctr"/>
                      <a:r>
                        <a:rPr lang="en-US" altLang="zh-CN" sz="8000" dirty="0"/>
                        <a:t>38%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26%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6687679" y="2246499"/>
            <a:ext cx="0" cy="479975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1035425" y="3338480"/>
            <a:ext cx="1838882" cy="646331"/>
          </a:xfrm>
          <a:prstGeom prst="rect">
            <a:avLst/>
          </a:prstGeom>
          <a:noFill/>
        </p:spPr>
        <p:txBody>
          <a:bodyPr wrap="square" rtlCol="0">
            <a:spAutoFit/>
          </a:bodyPr>
          <a:lstStyle/>
          <a:p>
            <a:r>
              <a:rPr kumimoji="1" lang="en-US" altLang="zh-CN" sz="3600" dirty="0">
                <a:latin typeface="Palatino Linotype" panose="02040502050505030304" pitchFamily="18" charset="0"/>
              </a:rPr>
              <a:t>ASEAN</a:t>
            </a:r>
            <a:endParaRPr kumimoji="1" lang="zh-CN" altLang="en-US" sz="3600" dirty="0">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638287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324523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
        <p:nvSpPr>
          <p:cNvPr id="9" name="文本框 8">
            <a:extLst>
              <a:ext uri="{FF2B5EF4-FFF2-40B4-BE49-F238E27FC236}">
                <a16:creationId xmlns:a16="http://schemas.microsoft.com/office/drawing/2014/main" id="{215FAD73-D69D-D93F-9A47-88B6E969093D}"/>
              </a:ext>
            </a:extLst>
          </p:cNvPr>
          <p:cNvSpPr txBox="1"/>
          <p:nvPr/>
        </p:nvSpPr>
        <p:spPr>
          <a:xfrm>
            <a:off x="1035424" y="5435376"/>
            <a:ext cx="1671919" cy="646331"/>
          </a:xfrm>
          <a:prstGeom prst="rect">
            <a:avLst/>
          </a:prstGeom>
          <a:noFill/>
        </p:spPr>
        <p:txBody>
          <a:bodyPr wrap="square" rtlCol="0">
            <a:spAutoFit/>
          </a:bodyPr>
          <a:lstStyle/>
          <a:p>
            <a:r>
              <a:rPr kumimoji="1" lang="en-US" altLang="zh-CN" sz="3600" dirty="0">
                <a:latin typeface="Palatino Linotype" panose="02040502050505030304" pitchFamily="18" charset="0"/>
              </a:rPr>
              <a:t>Indo-P</a:t>
            </a:r>
            <a:endParaRPr kumimoji="1" lang="zh-CN" altLang="en-US" sz="3600" dirty="0">
              <a:latin typeface="Palatino Linotype" panose="02040502050505030304" pitchFamily="18" charset="0"/>
            </a:endParaRPr>
          </a:p>
        </p:txBody>
      </p:sp>
      <p:sp>
        <p:nvSpPr>
          <p:cNvPr id="6" name="文本框 5">
            <a:extLst>
              <a:ext uri="{FF2B5EF4-FFF2-40B4-BE49-F238E27FC236}">
                <a16:creationId xmlns:a16="http://schemas.microsoft.com/office/drawing/2014/main" id="{62C33306-CDCB-2776-DDFC-8529DC70B516}"/>
              </a:ext>
            </a:extLst>
          </p:cNvPr>
          <p:cNvSpPr txBox="1"/>
          <p:nvPr/>
        </p:nvSpPr>
        <p:spPr>
          <a:xfrm>
            <a:off x="4190729" y="643185"/>
            <a:ext cx="4993899"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GVC participation</a:t>
            </a:r>
            <a:endParaRPr kumimoji="1" lang="zh-CN" altLang="en-US" sz="4400" dirty="0"/>
          </a:p>
        </p:txBody>
      </p:sp>
      <p:sp>
        <p:nvSpPr>
          <p:cNvPr id="11" name="文本框 10">
            <a:extLst>
              <a:ext uri="{FF2B5EF4-FFF2-40B4-BE49-F238E27FC236}">
                <a16:creationId xmlns:a16="http://schemas.microsoft.com/office/drawing/2014/main" id="{F7E7327F-C64B-4885-6DE9-1288B7CE86CC}"/>
              </a:ext>
            </a:extLst>
          </p:cNvPr>
          <p:cNvSpPr txBox="1"/>
          <p:nvPr/>
        </p:nvSpPr>
        <p:spPr>
          <a:xfrm>
            <a:off x="9879099" y="318586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=64%</a:t>
            </a:r>
            <a:endParaRPr kumimoji="1" lang="zh-CN" altLang="en-US" sz="4800"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C99221D4-10EA-B3E7-C7D8-E017F59BA894}"/>
              </a:ext>
            </a:extLst>
          </p:cNvPr>
          <p:cNvSpPr txBox="1"/>
          <p:nvPr/>
        </p:nvSpPr>
        <p:spPr>
          <a:xfrm>
            <a:off x="9879099" y="519721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=56%</a:t>
            </a:r>
            <a:endParaRPr kumimoji="1" lang="zh-CN" altLang="en-US" sz="4800" dirty="0">
              <a:latin typeface="Iowan Old Style Roman" panose="02040602040506020204" pitchFamily="18" charset="0"/>
            </a:endParaRPr>
          </a:p>
        </p:txBody>
      </p:sp>
      <p:sp>
        <p:nvSpPr>
          <p:cNvPr id="14" name="椭圆形标注 13">
            <a:extLst>
              <a:ext uri="{FF2B5EF4-FFF2-40B4-BE49-F238E27FC236}">
                <a16:creationId xmlns:a16="http://schemas.microsoft.com/office/drawing/2014/main" id="{2FE090F1-ECFD-10F2-DF5B-3A551369E620}"/>
              </a:ext>
            </a:extLst>
          </p:cNvPr>
          <p:cNvSpPr/>
          <p:nvPr/>
        </p:nvSpPr>
        <p:spPr>
          <a:xfrm>
            <a:off x="9001747" y="630387"/>
            <a:ext cx="2622160" cy="1753496"/>
          </a:xfrm>
          <a:prstGeom prst="wedgeEllipseCallout">
            <a:avLst>
              <a:gd name="adj1" fmla="val -58165"/>
              <a:gd name="adj2" fmla="val 49634"/>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2800" dirty="0">
                <a:latin typeface="Iowan Old Style Roman" panose="02040602040506020204" pitchFamily="18" charset="0"/>
              </a:rPr>
              <a:t>Utilized by others</a:t>
            </a:r>
            <a:endParaRPr kumimoji="1" lang="zh-CN" altLang="en-US" sz="2800" dirty="0">
              <a:latin typeface="Iowan Old Style Roman" panose="02040602040506020204" pitchFamily="18" charset="0"/>
            </a:endParaRPr>
          </a:p>
        </p:txBody>
      </p:sp>
    </p:spTree>
    <p:extLst>
      <p:ext uri="{BB962C8B-B14F-4D97-AF65-F5344CB8AC3E}">
        <p14:creationId xmlns:p14="http://schemas.microsoft.com/office/powerpoint/2010/main" val="672204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A1D0BB4-70A0-4A11-3640-C81EC5B7CF2B}"/>
              </a:ext>
            </a:extLst>
          </p:cNvPr>
          <p:cNvGraphicFramePr>
            <a:graphicFrameLocks noGrp="1"/>
          </p:cNvGraphicFramePr>
          <p:nvPr/>
        </p:nvGraphicFramePr>
        <p:xfrm>
          <a:off x="4643719" y="4957397"/>
          <a:ext cx="5002293" cy="1310640"/>
        </p:xfrm>
        <a:graphic>
          <a:graphicData uri="http://schemas.openxmlformats.org/drawingml/2006/table">
            <a:tbl>
              <a:tblPr firstRow="1" bandRow="1">
                <a:tableStyleId>{5C22544A-7EE6-4342-B048-85BDC9FD1C3A}</a:tableStyleId>
              </a:tblPr>
              <a:tblGrid>
                <a:gridCol w="2049256">
                  <a:extLst>
                    <a:ext uri="{9D8B030D-6E8A-4147-A177-3AD203B41FA5}">
                      <a16:colId xmlns:a16="http://schemas.microsoft.com/office/drawing/2014/main" val="3360611107"/>
                    </a:ext>
                  </a:extLst>
                </a:gridCol>
                <a:gridCol w="2953037">
                  <a:extLst>
                    <a:ext uri="{9D8B030D-6E8A-4147-A177-3AD203B41FA5}">
                      <a16:colId xmlns:a16="http://schemas.microsoft.com/office/drawing/2014/main" val="385042609"/>
                    </a:ext>
                  </a:extLst>
                </a:gridCol>
              </a:tblGrid>
              <a:tr h="762919">
                <a:tc>
                  <a:txBody>
                    <a:bodyPr/>
                    <a:lstStyle/>
                    <a:p>
                      <a:pPr algn="ctr"/>
                      <a:r>
                        <a:rPr lang="en-US" altLang="zh-CN" sz="8000" dirty="0"/>
                        <a:t>22%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34%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nvGraphicFramePr>
        <p:xfrm>
          <a:off x="3245231" y="2996232"/>
          <a:ext cx="5827054" cy="1560734"/>
        </p:xfrm>
        <a:graphic>
          <a:graphicData uri="http://schemas.openxmlformats.org/drawingml/2006/table">
            <a:tbl>
              <a:tblPr firstRow="1" bandRow="1">
                <a:tableStyleId>{5C22544A-7EE6-4342-B048-85BDC9FD1C3A}</a:tableStyleId>
              </a:tblPr>
              <a:tblGrid>
                <a:gridCol w="3442448">
                  <a:extLst>
                    <a:ext uri="{9D8B030D-6E8A-4147-A177-3AD203B41FA5}">
                      <a16:colId xmlns:a16="http://schemas.microsoft.com/office/drawing/2014/main" val="3360611107"/>
                    </a:ext>
                  </a:extLst>
                </a:gridCol>
                <a:gridCol w="2384606">
                  <a:extLst>
                    <a:ext uri="{9D8B030D-6E8A-4147-A177-3AD203B41FA5}">
                      <a16:colId xmlns:a16="http://schemas.microsoft.com/office/drawing/2014/main" val="385042609"/>
                    </a:ext>
                  </a:extLst>
                </a:gridCol>
              </a:tblGrid>
              <a:tr h="1560734">
                <a:tc>
                  <a:txBody>
                    <a:bodyPr/>
                    <a:lstStyle/>
                    <a:p>
                      <a:pPr algn="ctr"/>
                      <a:r>
                        <a:rPr lang="en-US" altLang="zh-CN" sz="8000" dirty="0"/>
                        <a:t>38%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26%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6687679" y="2246499"/>
            <a:ext cx="0" cy="479975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1035425" y="3338480"/>
            <a:ext cx="1838882" cy="646331"/>
          </a:xfrm>
          <a:prstGeom prst="rect">
            <a:avLst/>
          </a:prstGeom>
          <a:noFill/>
        </p:spPr>
        <p:txBody>
          <a:bodyPr wrap="square" rtlCol="0">
            <a:spAutoFit/>
          </a:bodyPr>
          <a:lstStyle/>
          <a:p>
            <a:r>
              <a:rPr kumimoji="1" lang="en-US" altLang="zh-CN" sz="3600" dirty="0">
                <a:latin typeface="Palatino Linotype" panose="02040502050505030304" pitchFamily="18" charset="0"/>
              </a:rPr>
              <a:t>ASEAN</a:t>
            </a:r>
            <a:endParaRPr kumimoji="1" lang="zh-CN" altLang="en-US" sz="3600" dirty="0">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638287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324523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
        <p:nvSpPr>
          <p:cNvPr id="9" name="文本框 8">
            <a:extLst>
              <a:ext uri="{FF2B5EF4-FFF2-40B4-BE49-F238E27FC236}">
                <a16:creationId xmlns:a16="http://schemas.microsoft.com/office/drawing/2014/main" id="{215FAD73-D69D-D93F-9A47-88B6E969093D}"/>
              </a:ext>
            </a:extLst>
          </p:cNvPr>
          <p:cNvSpPr txBox="1"/>
          <p:nvPr/>
        </p:nvSpPr>
        <p:spPr>
          <a:xfrm>
            <a:off x="1035424" y="5435376"/>
            <a:ext cx="1671919" cy="646331"/>
          </a:xfrm>
          <a:prstGeom prst="rect">
            <a:avLst/>
          </a:prstGeom>
          <a:noFill/>
        </p:spPr>
        <p:txBody>
          <a:bodyPr wrap="square" rtlCol="0">
            <a:spAutoFit/>
          </a:bodyPr>
          <a:lstStyle/>
          <a:p>
            <a:r>
              <a:rPr kumimoji="1" lang="en-US" altLang="zh-CN" sz="3600" dirty="0">
                <a:latin typeface="Palatino Linotype" panose="02040502050505030304" pitchFamily="18" charset="0"/>
              </a:rPr>
              <a:t>Indo-P</a:t>
            </a:r>
            <a:endParaRPr kumimoji="1" lang="zh-CN" altLang="en-US" sz="3600" dirty="0">
              <a:latin typeface="Palatino Linotype" panose="02040502050505030304" pitchFamily="18" charset="0"/>
            </a:endParaRPr>
          </a:p>
        </p:txBody>
      </p:sp>
      <p:sp>
        <p:nvSpPr>
          <p:cNvPr id="6" name="文本框 5">
            <a:extLst>
              <a:ext uri="{FF2B5EF4-FFF2-40B4-BE49-F238E27FC236}">
                <a16:creationId xmlns:a16="http://schemas.microsoft.com/office/drawing/2014/main" id="{62C33306-CDCB-2776-DDFC-8529DC70B516}"/>
              </a:ext>
            </a:extLst>
          </p:cNvPr>
          <p:cNvSpPr txBox="1"/>
          <p:nvPr/>
        </p:nvSpPr>
        <p:spPr>
          <a:xfrm>
            <a:off x="4190729" y="643185"/>
            <a:ext cx="4993899"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GVC participation</a:t>
            </a:r>
            <a:endParaRPr kumimoji="1" lang="zh-CN" altLang="en-US" sz="4400" dirty="0"/>
          </a:p>
        </p:txBody>
      </p:sp>
      <p:sp>
        <p:nvSpPr>
          <p:cNvPr id="11" name="文本框 10">
            <a:extLst>
              <a:ext uri="{FF2B5EF4-FFF2-40B4-BE49-F238E27FC236}">
                <a16:creationId xmlns:a16="http://schemas.microsoft.com/office/drawing/2014/main" id="{F7E7327F-C64B-4885-6DE9-1288B7CE86CC}"/>
              </a:ext>
            </a:extLst>
          </p:cNvPr>
          <p:cNvSpPr txBox="1"/>
          <p:nvPr/>
        </p:nvSpPr>
        <p:spPr>
          <a:xfrm>
            <a:off x="9879099" y="318586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=64%</a:t>
            </a:r>
            <a:endParaRPr kumimoji="1" lang="zh-CN" altLang="en-US" sz="4800"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C99221D4-10EA-B3E7-C7D8-E017F59BA894}"/>
              </a:ext>
            </a:extLst>
          </p:cNvPr>
          <p:cNvSpPr txBox="1"/>
          <p:nvPr/>
        </p:nvSpPr>
        <p:spPr>
          <a:xfrm>
            <a:off x="9879099" y="519721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=56%</a:t>
            </a:r>
            <a:endParaRPr kumimoji="1" lang="zh-CN" altLang="en-US" sz="4800" dirty="0">
              <a:latin typeface="Iowan Old Style Roman" panose="02040602040506020204" pitchFamily="18" charset="0"/>
            </a:endParaRPr>
          </a:p>
        </p:txBody>
      </p:sp>
      <p:pic>
        <p:nvPicPr>
          <p:cNvPr id="16" name="图片 15">
            <a:extLst>
              <a:ext uri="{FF2B5EF4-FFF2-40B4-BE49-F238E27FC236}">
                <a16:creationId xmlns:a16="http://schemas.microsoft.com/office/drawing/2014/main" id="{72DF6397-8BAE-CC3E-B674-A7A077D98AD7}"/>
              </a:ext>
            </a:extLst>
          </p:cNvPr>
          <p:cNvPicPr>
            <a:picLocks noChangeAspect="1"/>
          </p:cNvPicPr>
          <p:nvPr/>
        </p:nvPicPr>
        <p:blipFill>
          <a:blip r:embed="rId2"/>
          <a:stretch>
            <a:fillRect/>
          </a:stretch>
        </p:blipFill>
        <p:spPr>
          <a:xfrm>
            <a:off x="-1" y="0"/>
            <a:ext cx="12156133" cy="6837825"/>
          </a:xfrm>
          <a:prstGeom prst="rect">
            <a:avLst/>
          </a:prstGeom>
        </p:spPr>
      </p:pic>
      <p:sp>
        <p:nvSpPr>
          <p:cNvPr id="18" name="文本框 17">
            <a:extLst>
              <a:ext uri="{FF2B5EF4-FFF2-40B4-BE49-F238E27FC236}">
                <a16:creationId xmlns:a16="http://schemas.microsoft.com/office/drawing/2014/main" id="{BD4731AA-849A-32AF-F659-28C14E5BAAF8}"/>
              </a:ext>
            </a:extLst>
          </p:cNvPr>
          <p:cNvSpPr txBox="1"/>
          <p:nvPr/>
        </p:nvSpPr>
        <p:spPr>
          <a:xfrm>
            <a:off x="1994190" y="3472617"/>
            <a:ext cx="8906888" cy="1754326"/>
          </a:xfrm>
          <a:prstGeom prst="rect">
            <a:avLst/>
          </a:prstGeom>
          <a:noFill/>
        </p:spPr>
        <p:txBody>
          <a:bodyPr wrap="square" rtlCol="0">
            <a:spAutoFit/>
          </a:bodyPr>
          <a:lstStyle/>
          <a:p>
            <a:pPr marL="457200" indent="-457200">
              <a:buFont typeface="Wingdings" pitchFamily="2" charset="2"/>
              <a:buChar char="n"/>
            </a:pPr>
            <a:r>
              <a:rPr lang="en-US" altLang="zh-CN" sz="3600" dirty="0">
                <a:highlight>
                  <a:srgbClr val="C0C0C0"/>
                </a:highlight>
                <a:latin typeface="MinionPro" panose="02040503050306020203" pitchFamily="18" charset="0"/>
              </a:rPr>
              <a:t>E</a:t>
            </a:r>
            <a:r>
              <a:rPr lang="en-US" altLang="zh-CN" sz="3600" dirty="0">
                <a:effectLst/>
                <a:highlight>
                  <a:srgbClr val="C0C0C0"/>
                </a:highlight>
                <a:latin typeface="MinionPro" panose="02040503050306020203" pitchFamily="18" charset="0"/>
              </a:rPr>
              <a:t>xported products from non-ASEAN IP  countries, tend to be utilized more by </a:t>
            </a:r>
            <a:r>
              <a:rPr lang="en-US" altLang="zh-CN" sz="3600" dirty="0">
                <a:highlight>
                  <a:srgbClr val="C0C0C0"/>
                </a:highlight>
                <a:latin typeface="MinionPro" panose="02040503050306020203" pitchFamily="18" charset="0"/>
              </a:rPr>
              <a:t>non-IP countries </a:t>
            </a:r>
            <a:r>
              <a:rPr lang="en-US" altLang="zh-CN" sz="3600" dirty="0">
                <a:effectLst/>
                <a:highlight>
                  <a:srgbClr val="C0C0C0"/>
                </a:highlight>
                <a:latin typeface="MinionPro" panose="02040503050306020203" pitchFamily="18" charset="0"/>
              </a:rPr>
              <a:t>than by ASEAN exports.</a:t>
            </a:r>
            <a:endParaRPr lang="en-US" altLang="zh-CN" sz="3600" dirty="0">
              <a:highlight>
                <a:srgbClr val="C0C0C0"/>
              </a:highlight>
            </a:endParaRPr>
          </a:p>
        </p:txBody>
      </p:sp>
    </p:spTree>
    <p:extLst>
      <p:ext uri="{BB962C8B-B14F-4D97-AF65-F5344CB8AC3E}">
        <p14:creationId xmlns:p14="http://schemas.microsoft.com/office/powerpoint/2010/main" val="3786343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A1D0BB4-70A0-4A11-3640-C81EC5B7CF2B}"/>
              </a:ext>
            </a:extLst>
          </p:cNvPr>
          <p:cNvGraphicFramePr>
            <a:graphicFrameLocks noGrp="1"/>
          </p:cNvGraphicFramePr>
          <p:nvPr>
            <p:extLst>
              <p:ext uri="{D42A27DB-BD31-4B8C-83A1-F6EECF244321}">
                <p14:modId xmlns:p14="http://schemas.microsoft.com/office/powerpoint/2010/main" val="1069159385"/>
              </p:ext>
            </p:extLst>
          </p:nvPr>
        </p:nvGraphicFramePr>
        <p:xfrm>
          <a:off x="4643719" y="4957397"/>
          <a:ext cx="5002293" cy="1310640"/>
        </p:xfrm>
        <a:graphic>
          <a:graphicData uri="http://schemas.openxmlformats.org/drawingml/2006/table">
            <a:tbl>
              <a:tblPr firstRow="1" bandRow="1">
                <a:tableStyleId>{5C22544A-7EE6-4342-B048-85BDC9FD1C3A}</a:tableStyleId>
              </a:tblPr>
              <a:tblGrid>
                <a:gridCol w="2049256">
                  <a:extLst>
                    <a:ext uri="{9D8B030D-6E8A-4147-A177-3AD203B41FA5}">
                      <a16:colId xmlns:a16="http://schemas.microsoft.com/office/drawing/2014/main" val="3360611107"/>
                    </a:ext>
                  </a:extLst>
                </a:gridCol>
                <a:gridCol w="2953037">
                  <a:extLst>
                    <a:ext uri="{9D8B030D-6E8A-4147-A177-3AD203B41FA5}">
                      <a16:colId xmlns:a16="http://schemas.microsoft.com/office/drawing/2014/main" val="385042609"/>
                    </a:ext>
                  </a:extLst>
                </a:gridCol>
              </a:tblGrid>
              <a:tr h="1306800">
                <a:tc>
                  <a:txBody>
                    <a:bodyPr/>
                    <a:lstStyle/>
                    <a:p>
                      <a:pPr algn="ctr"/>
                      <a:r>
                        <a:rPr lang="en-US" altLang="zh-CN" sz="8000" dirty="0"/>
                        <a:t>22%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34%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nvGraphicFramePr>
        <p:xfrm>
          <a:off x="3245231" y="2996232"/>
          <a:ext cx="5827054" cy="1560734"/>
        </p:xfrm>
        <a:graphic>
          <a:graphicData uri="http://schemas.openxmlformats.org/drawingml/2006/table">
            <a:tbl>
              <a:tblPr firstRow="1" bandRow="1">
                <a:tableStyleId>{5C22544A-7EE6-4342-B048-85BDC9FD1C3A}</a:tableStyleId>
              </a:tblPr>
              <a:tblGrid>
                <a:gridCol w="3442448">
                  <a:extLst>
                    <a:ext uri="{9D8B030D-6E8A-4147-A177-3AD203B41FA5}">
                      <a16:colId xmlns:a16="http://schemas.microsoft.com/office/drawing/2014/main" val="3360611107"/>
                    </a:ext>
                  </a:extLst>
                </a:gridCol>
                <a:gridCol w="2384606">
                  <a:extLst>
                    <a:ext uri="{9D8B030D-6E8A-4147-A177-3AD203B41FA5}">
                      <a16:colId xmlns:a16="http://schemas.microsoft.com/office/drawing/2014/main" val="385042609"/>
                    </a:ext>
                  </a:extLst>
                </a:gridCol>
              </a:tblGrid>
              <a:tr h="1560734">
                <a:tc>
                  <a:txBody>
                    <a:bodyPr/>
                    <a:lstStyle/>
                    <a:p>
                      <a:pPr algn="ctr"/>
                      <a:r>
                        <a:rPr lang="en-US" altLang="zh-CN" sz="8000" dirty="0"/>
                        <a:t>38% </a:t>
                      </a:r>
                      <a:endParaRPr lang="zh-CN" altLang="en-US" sz="80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prstClr val="white"/>
                          </a:solidFill>
                          <a:effectLst/>
                          <a:uLnTx/>
                          <a:uFillTx/>
                          <a:latin typeface="+mn-lt"/>
                          <a:ea typeface="+mn-ea"/>
                          <a:cs typeface="+mn-cs"/>
                        </a:rPr>
                        <a:t>26% </a:t>
                      </a:r>
                      <a:endParaRPr kumimoji="0" lang="zh-CN" altLang="en-US" sz="80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6687679" y="2246499"/>
            <a:ext cx="0" cy="479975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1035425" y="3338480"/>
            <a:ext cx="1838882" cy="646331"/>
          </a:xfrm>
          <a:prstGeom prst="rect">
            <a:avLst/>
          </a:prstGeom>
          <a:noFill/>
        </p:spPr>
        <p:txBody>
          <a:bodyPr wrap="square" rtlCol="0">
            <a:spAutoFit/>
          </a:bodyPr>
          <a:lstStyle/>
          <a:p>
            <a:r>
              <a:rPr kumimoji="1" lang="en-US" altLang="zh-CN" sz="3600" dirty="0">
                <a:latin typeface="Palatino Linotype" panose="02040502050505030304" pitchFamily="18" charset="0"/>
              </a:rPr>
              <a:t>ASEAN</a:t>
            </a:r>
            <a:endParaRPr kumimoji="1" lang="zh-CN" altLang="en-US" sz="3600" dirty="0">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638287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324523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
        <p:nvSpPr>
          <p:cNvPr id="9" name="文本框 8">
            <a:extLst>
              <a:ext uri="{FF2B5EF4-FFF2-40B4-BE49-F238E27FC236}">
                <a16:creationId xmlns:a16="http://schemas.microsoft.com/office/drawing/2014/main" id="{215FAD73-D69D-D93F-9A47-88B6E969093D}"/>
              </a:ext>
            </a:extLst>
          </p:cNvPr>
          <p:cNvSpPr txBox="1"/>
          <p:nvPr/>
        </p:nvSpPr>
        <p:spPr>
          <a:xfrm>
            <a:off x="1035424" y="5435376"/>
            <a:ext cx="1671919" cy="646331"/>
          </a:xfrm>
          <a:prstGeom prst="rect">
            <a:avLst/>
          </a:prstGeom>
          <a:noFill/>
        </p:spPr>
        <p:txBody>
          <a:bodyPr wrap="square" rtlCol="0">
            <a:spAutoFit/>
          </a:bodyPr>
          <a:lstStyle/>
          <a:p>
            <a:r>
              <a:rPr kumimoji="1" lang="en-US" altLang="zh-CN" sz="3600" dirty="0">
                <a:latin typeface="Palatino Linotype" panose="02040502050505030304" pitchFamily="18" charset="0"/>
              </a:rPr>
              <a:t>Indo-P</a:t>
            </a:r>
            <a:endParaRPr kumimoji="1" lang="zh-CN" altLang="en-US" sz="3600" dirty="0">
              <a:latin typeface="Palatino Linotype" panose="02040502050505030304" pitchFamily="18" charset="0"/>
            </a:endParaRPr>
          </a:p>
        </p:txBody>
      </p:sp>
      <p:sp>
        <p:nvSpPr>
          <p:cNvPr id="6" name="文本框 5">
            <a:extLst>
              <a:ext uri="{FF2B5EF4-FFF2-40B4-BE49-F238E27FC236}">
                <a16:creationId xmlns:a16="http://schemas.microsoft.com/office/drawing/2014/main" id="{62C33306-CDCB-2776-DDFC-8529DC70B516}"/>
              </a:ext>
            </a:extLst>
          </p:cNvPr>
          <p:cNvSpPr txBox="1"/>
          <p:nvPr/>
        </p:nvSpPr>
        <p:spPr>
          <a:xfrm>
            <a:off x="4190729" y="643185"/>
            <a:ext cx="4993899"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GVC participation</a:t>
            </a:r>
            <a:endParaRPr kumimoji="1" lang="zh-CN" altLang="en-US" sz="4400" dirty="0"/>
          </a:p>
        </p:txBody>
      </p:sp>
      <p:sp>
        <p:nvSpPr>
          <p:cNvPr id="11" name="文本框 10">
            <a:extLst>
              <a:ext uri="{FF2B5EF4-FFF2-40B4-BE49-F238E27FC236}">
                <a16:creationId xmlns:a16="http://schemas.microsoft.com/office/drawing/2014/main" id="{F7E7327F-C64B-4885-6DE9-1288B7CE86CC}"/>
              </a:ext>
            </a:extLst>
          </p:cNvPr>
          <p:cNvSpPr txBox="1"/>
          <p:nvPr/>
        </p:nvSpPr>
        <p:spPr>
          <a:xfrm>
            <a:off x="9879099" y="318586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=64%</a:t>
            </a:r>
            <a:endParaRPr kumimoji="1" lang="zh-CN" altLang="en-US" sz="4800"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C99221D4-10EA-B3E7-C7D8-E017F59BA894}"/>
              </a:ext>
            </a:extLst>
          </p:cNvPr>
          <p:cNvSpPr txBox="1"/>
          <p:nvPr/>
        </p:nvSpPr>
        <p:spPr>
          <a:xfrm>
            <a:off x="9879099" y="519721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=56%</a:t>
            </a:r>
            <a:endParaRPr kumimoji="1" lang="zh-CN" altLang="en-US" sz="4800" dirty="0">
              <a:latin typeface="Iowan Old Style Roman" panose="02040602040506020204" pitchFamily="18" charset="0"/>
            </a:endParaRPr>
          </a:p>
        </p:txBody>
      </p:sp>
    </p:spTree>
    <p:extLst>
      <p:ext uri="{BB962C8B-B14F-4D97-AF65-F5344CB8AC3E}">
        <p14:creationId xmlns:p14="http://schemas.microsoft.com/office/powerpoint/2010/main" val="280491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A1D0BB4-70A0-4A11-3640-C81EC5B7CF2B}"/>
              </a:ext>
            </a:extLst>
          </p:cNvPr>
          <p:cNvGraphicFramePr>
            <a:graphicFrameLocks noGrp="1"/>
          </p:cNvGraphicFramePr>
          <p:nvPr/>
        </p:nvGraphicFramePr>
        <p:xfrm>
          <a:off x="4643719" y="4957397"/>
          <a:ext cx="5002294" cy="1306800"/>
        </p:xfrm>
        <a:graphic>
          <a:graphicData uri="http://schemas.openxmlformats.org/drawingml/2006/table">
            <a:tbl>
              <a:tblPr firstRow="1" bandRow="1">
                <a:tableStyleId>{5C22544A-7EE6-4342-B048-85BDC9FD1C3A}</a:tableStyleId>
              </a:tblPr>
              <a:tblGrid>
                <a:gridCol w="1379394">
                  <a:extLst>
                    <a:ext uri="{9D8B030D-6E8A-4147-A177-3AD203B41FA5}">
                      <a16:colId xmlns:a16="http://schemas.microsoft.com/office/drawing/2014/main" val="3360611107"/>
                    </a:ext>
                  </a:extLst>
                </a:gridCol>
                <a:gridCol w="669862">
                  <a:extLst>
                    <a:ext uri="{9D8B030D-6E8A-4147-A177-3AD203B41FA5}">
                      <a16:colId xmlns:a16="http://schemas.microsoft.com/office/drawing/2014/main" val="3028822397"/>
                    </a:ext>
                  </a:extLst>
                </a:gridCol>
                <a:gridCol w="840886">
                  <a:extLst>
                    <a:ext uri="{9D8B030D-6E8A-4147-A177-3AD203B41FA5}">
                      <a16:colId xmlns:a16="http://schemas.microsoft.com/office/drawing/2014/main" val="385042609"/>
                    </a:ext>
                  </a:extLst>
                </a:gridCol>
                <a:gridCol w="2112152">
                  <a:extLst>
                    <a:ext uri="{9D8B030D-6E8A-4147-A177-3AD203B41FA5}">
                      <a16:colId xmlns:a16="http://schemas.microsoft.com/office/drawing/2014/main" val="345198091"/>
                    </a:ext>
                  </a:extLst>
                </a:gridCol>
              </a:tblGrid>
              <a:tr h="1306800">
                <a:tc>
                  <a:txBody>
                    <a:bodyPr/>
                    <a:lstStyle/>
                    <a:p>
                      <a:pPr algn="ctr"/>
                      <a:r>
                        <a:rPr lang="en-US" altLang="zh-CN" sz="4800" dirty="0"/>
                        <a:t>18% </a:t>
                      </a:r>
                      <a:endParaRPr lang="zh-CN" altLang="en-US" sz="4800" dirty="0"/>
                    </a:p>
                  </a:txBody>
                  <a:tcPr anchor="ctr">
                    <a:solidFill>
                      <a:schemeClr val="accent6">
                        <a:lumMod val="60000"/>
                        <a:lumOff val="40000"/>
                      </a:schemeClr>
                    </a:solidFill>
                  </a:tcPr>
                </a:tc>
                <a:tc>
                  <a:txBody>
                    <a:bodyPr/>
                    <a:lstStyle/>
                    <a:p>
                      <a:pPr algn="ctr"/>
                      <a:r>
                        <a:rPr lang="en-US" altLang="zh-CN" sz="3600" dirty="0"/>
                        <a:t>4%</a:t>
                      </a:r>
                      <a:endParaRPr lang="zh-CN" altLang="en-US" sz="36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mn-lt"/>
                          <a:ea typeface="+mn-ea"/>
                          <a:cs typeface="+mn-cs"/>
                        </a:rPr>
                        <a:t>6% </a:t>
                      </a:r>
                      <a:endParaRPr kumimoji="0" lang="zh-CN" altLang="en-US" sz="36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28%</a:t>
                      </a:r>
                      <a:endParaRPr kumimoji="0" lang="zh-CN" altLang="en-US" sz="48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lumMod val="60000"/>
                        <a:lumOff val="40000"/>
                      </a:schemeClr>
                    </a:solidFill>
                  </a:tcPr>
                </a:tc>
                <a:extLst>
                  <a:ext uri="{0D108BD9-81ED-4DB2-BD59-A6C34878D82A}">
                    <a16:rowId xmlns:a16="http://schemas.microsoft.com/office/drawing/2014/main" val="3233099752"/>
                  </a:ext>
                </a:extLst>
              </a:tr>
            </a:tbl>
          </a:graphicData>
        </a:graphic>
      </p:graphicFrame>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nvGraphicFramePr>
        <p:xfrm>
          <a:off x="3245231" y="2996232"/>
          <a:ext cx="5827054" cy="1595646"/>
        </p:xfrm>
        <a:graphic>
          <a:graphicData uri="http://schemas.openxmlformats.org/drawingml/2006/table">
            <a:tbl>
              <a:tblPr firstRow="1" bandRow="1">
                <a:tableStyleId>{5C22544A-7EE6-4342-B048-85BDC9FD1C3A}</a:tableStyleId>
              </a:tblPr>
              <a:tblGrid>
                <a:gridCol w="2261047">
                  <a:extLst>
                    <a:ext uri="{9D8B030D-6E8A-4147-A177-3AD203B41FA5}">
                      <a16:colId xmlns:a16="http://schemas.microsoft.com/office/drawing/2014/main" val="3360611107"/>
                    </a:ext>
                  </a:extLst>
                </a:gridCol>
                <a:gridCol w="1181401">
                  <a:extLst>
                    <a:ext uri="{9D8B030D-6E8A-4147-A177-3AD203B41FA5}">
                      <a16:colId xmlns:a16="http://schemas.microsoft.com/office/drawing/2014/main" val="2513214031"/>
                    </a:ext>
                  </a:extLst>
                </a:gridCol>
                <a:gridCol w="1192303">
                  <a:extLst>
                    <a:ext uri="{9D8B030D-6E8A-4147-A177-3AD203B41FA5}">
                      <a16:colId xmlns:a16="http://schemas.microsoft.com/office/drawing/2014/main" val="385042609"/>
                    </a:ext>
                  </a:extLst>
                </a:gridCol>
                <a:gridCol w="1192303">
                  <a:extLst>
                    <a:ext uri="{9D8B030D-6E8A-4147-A177-3AD203B41FA5}">
                      <a16:colId xmlns:a16="http://schemas.microsoft.com/office/drawing/2014/main" val="3484692419"/>
                    </a:ext>
                  </a:extLst>
                </a:gridCol>
              </a:tblGrid>
              <a:tr h="1595646">
                <a:tc>
                  <a:txBody>
                    <a:bodyPr/>
                    <a:lstStyle/>
                    <a:p>
                      <a:pPr algn="ctr"/>
                      <a:r>
                        <a:rPr lang="en-US" altLang="zh-CN" sz="4800" dirty="0"/>
                        <a:t>30% </a:t>
                      </a:r>
                      <a:endParaRPr lang="zh-CN" altLang="en-US" sz="4800" dirty="0"/>
                    </a:p>
                  </a:txBody>
                  <a:tcPr anchor="ctr">
                    <a:solidFill>
                      <a:schemeClr val="accent6">
                        <a:lumMod val="60000"/>
                        <a:lumOff val="40000"/>
                      </a:schemeClr>
                    </a:solidFill>
                  </a:tcPr>
                </a:tc>
                <a:tc>
                  <a:txBody>
                    <a:bodyPr/>
                    <a:lstStyle/>
                    <a:p>
                      <a:pPr algn="ctr"/>
                      <a:r>
                        <a:rPr lang="en-US" altLang="zh-CN" sz="4800" dirty="0"/>
                        <a:t>8%</a:t>
                      </a:r>
                    </a:p>
                    <a:p>
                      <a:pPr algn="ctr"/>
                      <a:r>
                        <a:rPr lang="en-US" altLang="zh-CN" sz="2400" dirty="0"/>
                        <a:t>ASEAN</a:t>
                      </a:r>
                      <a:endParaRPr lang="zh-CN" altLang="en-US" sz="24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mn-lt"/>
                          <a:ea typeface="+mn-ea"/>
                          <a:cs typeface="+mn-cs"/>
                        </a:rPr>
                        <a:t>ASEAN</a:t>
                      </a:r>
                      <a:endParaRPr kumimoji="0" lang="zh-CN" altLang="en-US" sz="24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16%</a:t>
                      </a:r>
                      <a:endParaRPr kumimoji="0" lang="zh-CN" altLang="en-US" sz="48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lumMod val="60000"/>
                        <a:lumOff val="40000"/>
                      </a:schemeClr>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6687679" y="2246499"/>
            <a:ext cx="0" cy="479975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1035425" y="3338480"/>
            <a:ext cx="1838882" cy="646331"/>
          </a:xfrm>
          <a:prstGeom prst="rect">
            <a:avLst/>
          </a:prstGeom>
          <a:noFill/>
        </p:spPr>
        <p:txBody>
          <a:bodyPr wrap="square" rtlCol="0">
            <a:spAutoFit/>
          </a:bodyPr>
          <a:lstStyle/>
          <a:p>
            <a:r>
              <a:rPr kumimoji="1" lang="en-US" altLang="zh-CN" sz="3600" dirty="0">
                <a:latin typeface="Palatino Linotype" panose="02040502050505030304" pitchFamily="18" charset="0"/>
              </a:rPr>
              <a:t>ASEAN</a:t>
            </a:r>
            <a:endParaRPr kumimoji="1" lang="zh-CN" altLang="en-US" sz="3600" dirty="0">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638287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324523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
        <p:nvSpPr>
          <p:cNvPr id="9" name="文本框 8">
            <a:extLst>
              <a:ext uri="{FF2B5EF4-FFF2-40B4-BE49-F238E27FC236}">
                <a16:creationId xmlns:a16="http://schemas.microsoft.com/office/drawing/2014/main" id="{215FAD73-D69D-D93F-9A47-88B6E969093D}"/>
              </a:ext>
            </a:extLst>
          </p:cNvPr>
          <p:cNvSpPr txBox="1"/>
          <p:nvPr/>
        </p:nvSpPr>
        <p:spPr>
          <a:xfrm>
            <a:off x="1035424" y="5435376"/>
            <a:ext cx="1671919" cy="646331"/>
          </a:xfrm>
          <a:prstGeom prst="rect">
            <a:avLst/>
          </a:prstGeom>
          <a:noFill/>
        </p:spPr>
        <p:txBody>
          <a:bodyPr wrap="square" rtlCol="0">
            <a:spAutoFit/>
          </a:bodyPr>
          <a:lstStyle/>
          <a:p>
            <a:r>
              <a:rPr kumimoji="1" lang="en-US" altLang="zh-CN" sz="3600" dirty="0">
                <a:latin typeface="Palatino Linotype" panose="02040502050505030304" pitchFamily="18" charset="0"/>
              </a:rPr>
              <a:t>Indo-P</a:t>
            </a:r>
            <a:endParaRPr kumimoji="1" lang="zh-CN" altLang="en-US" sz="3600" dirty="0">
              <a:latin typeface="Palatino Linotype" panose="02040502050505030304" pitchFamily="18" charset="0"/>
            </a:endParaRPr>
          </a:p>
        </p:txBody>
      </p:sp>
      <p:sp>
        <p:nvSpPr>
          <p:cNvPr id="6" name="文本框 5">
            <a:extLst>
              <a:ext uri="{FF2B5EF4-FFF2-40B4-BE49-F238E27FC236}">
                <a16:creationId xmlns:a16="http://schemas.microsoft.com/office/drawing/2014/main" id="{62C33306-CDCB-2776-DDFC-8529DC70B516}"/>
              </a:ext>
            </a:extLst>
          </p:cNvPr>
          <p:cNvSpPr txBox="1"/>
          <p:nvPr/>
        </p:nvSpPr>
        <p:spPr>
          <a:xfrm>
            <a:off x="4190729" y="643185"/>
            <a:ext cx="4993899"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GVC participation</a:t>
            </a:r>
            <a:endParaRPr kumimoji="1" lang="zh-CN" altLang="en-US" sz="4400" dirty="0"/>
          </a:p>
        </p:txBody>
      </p:sp>
      <p:sp>
        <p:nvSpPr>
          <p:cNvPr id="11" name="文本框 10">
            <a:extLst>
              <a:ext uri="{FF2B5EF4-FFF2-40B4-BE49-F238E27FC236}">
                <a16:creationId xmlns:a16="http://schemas.microsoft.com/office/drawing/2014/main" id="{F7E7327F-C64B-4885-6DE9-1288B7CE86CC}"/>
              </a:ext>
            </a:extLst>
          </p:cNvPr>
          <p:cNvSpPr txBox="1"/>
          <p:nvPr/>
        </p:nvSpPr>
        <p:spPr>
          <a:xfrm>
            <a:off x="9879099" y="318586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=64%</a:t>
            </a:r>
            <a:endParaRPr kumimoji="1" lang="zh-CN" altLang="en-US" sz="4800"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C99221D4-10EA-B3E7-C7D8-E017F59BA894}"/>
              </a:ext>
            </a:extLst>
          </p:cNvPr>
          <p:cNvSpPr txBox="1"/>
          <p:nvPr/>
        </p:nvSpPr>
        <p:spPr>
          <a:xfrm>
            <a:off x="9879099" y="519721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=56%</a:t>
            </a:r>
            <a:endParaRPr kumimoji="1" lang="zh-CN" altLang="en-US" sz="4800" dirty="0">
              <a:latin typeface="Iowan Old Style Roman" panose="02040602040506020204" pitchFamily="18" charset="0"/>
            </a:endParaRPr>
          </a:p>
        </p:txBody>
      </p:sp>
    </p:spTree>
    <p:extLst>
      <p:ext uri="{BB962C8B-B14F-4D97-AF65-F5344CB8AC3E}">
        <p14:creationId xmlns:p14="http://schemas.microsoft.com/office/powerpoint/2010/main" val="424099472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A1D0BB4-70A0-4A11-3640-C81EC5B7CF2B}"/>
              </a:ext>
            </a:extLst>
          </p:cNvPr>
          <p:cNvGraphicFramePr>
            <a:graphicFrameLocks noGrp="1"/>
          </p:cNvGraphicFramePr>
          <p:nvPr>
            <p:extLst>
              <p:ext uri="{D42A27DB-BD31-4B8C-83A1-F6EECF244321}">
                <p14:modId xmlns:p14="http://schemas.microsoft.com/office/powerpoint/2010/main" val="3897777956"/>
              </p:ext>
            </p:extLst>
          </p:nvPr>
        </p:nvGraphicFramePr>
        <p:xfrm>
          <a:off x="4643719" y="4957397"/>
          <a:ext cx="5002294" cy="1306800"/>
        </p:xfrm>
        <a:graphic>
          <a:graphicData uri="http://schemas.openxmlformats.org/drawingml/2006/table">
            <a:tbl>
              <a:tblPr firstRow="1" bandRow="1">
                <a:tableStyleId>{5C22544A-7EE6-4342-B048-85BDC9FD1C3A}</a:tableStyleId>
              </a:tblPr>
              <a:tblGrid>
                <a:gridCol w="1379394">
                  <a:extLst>
                    <a:ext uri="{9D8B030D-6E8A-4147-A177-3AD203B41FA5}">
                      <a16:colId xmlns:a16="http://schemas.microsoft.com/office/drawing/2014/main" val="3360611107"/>
                    </a:ext>
                  </a:extLst>
                </a:gridCol>
                <a:gridCol w="669862">
                  <a:extLst>
                    <a:ext uri="{9D8B030D-6E8A-4147-A177-3AD203B41FA5}">
                      <a16:colId xmlns:a16="http://schemas.microsoft.com/office/drawing/2014/main" val="3028822397"/>
                    </a:ext>
                  </a:extLst>
                </a:gridCol>
                <a:gridCol w="840886">
                  <a:extLst>
                    <a:ext uri="{9D8B030D-6E8A-4147-A177-3AD203B41FA5}">
                      <a16:colId xmlns:a16="http://schemas.microsoft.com/office/drawing/2014/main" val="385042609"/>
                    </a:ext>
                  </a:extLst>
                </a:gridCol>
                <a:gridCol w="2112152">
                  <a:extLst>
                    <a:ext uri="{9D8B030D-6E8A-4147-A177-3AD203B41FA5}">
                      <a16:colId xmlns:a16="http://schemas.microsoft.com/office/drawing/2014/main" val="345198091"/>
                    </a:ext>
                  </a:extLst>
                </a:gridCol>
              </a:tblGrid>
              <a:tr h="1306800">
                <a:tc>
                  <a:txBody>
                    <a:bodyPr/>
                    <a:lstStyle/>
                    <a:p>
                      <a:pPr algn="ctr"/>
                      <a:r>
                        <a:rPr lang="en-US" altLang="zh-CN" sz="4800" dirty="0"/>
                        <a:t>18% </a:t>
                      </a:r>
                      <a:endParaRPr lang="zh-CN" altLang="en-US" sz="4800" dirty="0"/>
                    </a:p>
                  </a:txBody>
                  <a:tcPr anchor="ctr">
                    <a:solidFill>
                      <a:schemeClr val="accent6">
                        <a:lumMod val="60000"/>
                        <a:lumOff val="40000"/>
                      </a:schemeClr>
                    </a:solidFill>
                  </a:tcPr>
                </a:tc>
                <a:tc>
                  <a:txBody>
                    <a:bodyPr/>
                    <a:lstStyle/>
                    <a:p>
                      <a:pPr algn="ctr"/>
                      <a:r>
                        <a:rPr lang="en-US" altLang="zh-CN" sz="3600" dirty="0"/>
                        <a:t>4%</a:t>
                      </a:r>
                      <a:endParaRPr lang="zh-CN" altLang="en-US" sz="36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mn-lt"/>
                          <a:ea typeface="+mn-ea"/>
                          <a:cs typeface="+mn-cs"/>
                        </a:rPr>
                        <a:t>6% </a:t>
                      </a:r>
                      <a:endParaRPr kumimoji="0" lang="zh-CN" altLang="en-US" sz="36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28%</a:t>
                      </a:r>
                      <a:endParaRPr kumimoji="0" lang="zh-CN" altLang="en-US" sz="48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lumMod val="60000"/>
                        <a:lumOff val="40000"/>
                      </a:schemeClr>
                    </a:solidFill>
                  </a:tcPr>
                </a:tc>
                <a:extLst>
                  <a:ext uri="{0D108BD9-81ED-4DB2-BD59-A6C34878D82A}">
                    <a16:rowId xmlns:a16="http://schemas.microsoft.com/office/drawing/2014/main" val="3233099752"/>
                  </a:ext>
                </a:extLst>
              </a:tr>
            </a:tbl>
          </a:graphicData>
        </a:graphic>
      </p:graphicFrame>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extLst>
              <p:ext uri="{D42A27DB-BD31-4B8C-83A1-F6EECF244321}">
                <p14:modId xmlns:p14="http://schemas.microsoft.com/office/powerpoint/2010/main" val="1450646426"/>
              </p:ext>
            </p:extLst>
          </p:nvPr>
        </p:nvGraphicFramePr>
        <p:xfrm>
          <a:off x="3245231" y="2996232"/>
          <a:ext cx="5827054" cy="1595646"/>
        </p:xfrm>
        <a:graphic>
          <a:graphicData uri="http://schemas.openxmlformats.org/drawingml/2006/table">
            <a:tbl>
              <a:tblPr firstRow="1" bandRow="1">
                <a:tableStyleId>{5C22544A-7EE6-4342-B048-85BDC9FD1C3A}</a:tableStyleId>
              </a:tblPr>
              <a:tblGrid>
                <a:gridCol w="2261047">
                  <a:extLst>
                    <a:ext uri="{9D8B030D-6E8A-4147-A177-3AD203B41FA5}">
                      <a16:colId xmlns:a16="http://schemas.microsoft.com/office/drawing/2014/main" val="3360611107"/>
                    </a:ext>
                  </a:extLst>
                </a:gridCol>
                <a:gridCol w="1181401">
                  <a:extLst>
                    <a:ext uri="{9D8B030D-6E8A-4147-A177-3AD203B41FA5}">
                      <a16:colId xmlns:a16="http://schemas.microsoft.com/office/drawing/2014/main" val="2513214031"/>
                    </a:ext>
                  </a:extLst>
                </a:gridCol>
                <a:gridCol w="1192303">
                  <a:extLst>
                    <a:ext uri="{9D8B030D-6E8A-4147-A177-3AD203B41FA5}">
                      <a16:colId xmlns:a16="http://schemas.microsoft.com/office/drawing/2014/main" val="385042609"/>
                    </a:ext>
                  </a:extLst>
                </a:gridCol>
                <a:gridCol w="1192303">
                  <a:extLst>
                    <a:ext uri="{9D8B030D-6E8A-4147-A177-3AD203B41FA5}">
                      <a16:colId xmlns:a16="http://schemas.microsoft.com/office/drawing/2014/main" val="3484692419"/>
                    </a:ext>
                  </a:extLst>
                </a:gridCol>
              </a:tblGrid>
              <a:tr h="1595646">
                <a:tc>
                  <a:txBody>
                    <a:bodyPr/>
                    <a:lstStyle/>
                    <a:p>
                      <a:pPr algn="ctr"/>
                      <a:r>
                        <a:rPr lang="en-US" altLang="zh-CN" sz="4800" dirty="0"/>
                        <a:t>30% </a:t>
                      </a:r>
                      <a:endParaRPr lang="zh-CN" altLang="en-US" sz="4800" dirty="0"/>
                    </a:p>
                  </a:txBody>
                  <a:tcPr anchor="ctr">
                    <a:solidFill>
                      <a:schemeClr val="accent6">
                        <a:lumMod val="60000"/>
                        <a:lumOff val="40000"/>
                      </a:schemeClr>
                    </a:solidFill>
                  </a:tcPr>
                </a:tc>
                <a:tc>
                  <a:txBody>
                    <a:bodyPr/>
                    <a:lstStyle/>
                    <a:p>
                      <a:pPr algn="ctr"/>
                      <a:r>
                        <a:rPr lang="en-US" altLang="zh-CN" sz="4800" dirty="0"/>
                        <a:t>8%</a:t>
                      </a:r>
                    </a:p>
                    <a:p>
                      <a:pPr algn="ctr"/>
                      <a:r>
                        <a:rPr lang="en-US" altLang="zh-CN" sz="2400" dirty="0"/>
                        <a:t>ASEAN</a:t>
                      </a:r>
                      <a:endParaRPr lang="zh-CN" altLang="en-US" sz="24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mn-lt"/>
                          <a:ea typeface="+mn-ea"/>
                          <a:cs typeface="+mn-cs"/>
                        </a:rPr>
                        <a:t>ASEAN</a:t>
                      </a:r>
                      <a:endParaRPr kumimoji="0" lang="zh-CN" altLang="en-US" sz="24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16%</a:t>
                      </a:r>
                      <a:endParaRPr kumimoji="0" lang="zh-CN" altLang="en-US" sz="48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lumMod val="60000"/>
                        <a:lumOff val="40000"/>
                      </a:schemeClr>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6687679" y="2246499"/>
            <a:ext cx="0" cy="479975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1035425" y="3338480"/>
            <a:ext cx="1838882" cy="646331"/>
          </a:xfrm>
          <a:prstGeom prst="rect">
            <a:avLst/>
          </a:prstGeom>
          <a:noFill/>
        </p:spPr>
        <p:txBody>
          <a:bodyPr wrap="square" rtlCol="0">
            <a:spAutoFit/>
          </a:bodyPr>
          <a:lstStyle/>
          <a:p>
            <a:r>
              <a:rPr kumimoji="1" lang="en-US" altLang="zh-CN" sz="3600" dirty="0">
                <a:latin typeface="Palatino Linotype" panose="02040502050505030304" pitchFamily="18" charset="0"/>
              </a:rPr>
              <a:t>ASEAN</a:t>
            </a:r>
            <a:endParaRPr kumimoji="1" lang="zh-CN" altLang="en-US" sz="3600" dirty="0">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638287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324523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
        <p:nvSpPr>
          <p:cNvPr id="9" name="文本框 8">
            <a:extLst>
              <a:ext uri="{FF2B5EF4-FFF2-40B4-BE49-F238E27FC236}">
                <a16:creationId xmlns:a16="http://schemas.microsoft.com/office/drawing/2014/main" id="{215FAD73-D69D-D93F-9A47-88B6E969093D}"/>
              </a:ext>
            </a:extLst>
          </p:cNvPr>
          <p:cNvSpPr txBox="1"/>
          <p:nvPr/>
        </p:nvSpPr>
        <p:spPr>
          <a:xfrm>
            <a:off x="1035424" y="5435376"/>
            <a:ext cx="1671919" cy="646331"/>
          </a:xfrm>
          <a:prstGeom prst="rect">
            <a:avLst/>
          </a:prstGeom>
          <a:noFill/>
        </p:spPr>
        <p:txBody>
          <a:bodyPr wrap="square" rtlCol="0">
            <a:spAutoFit/>
          </a:bodyPr>
          <a:lstStyle/>
          <a:p>
            <a:r>
              <a:rPr kumimoji="1" lang="en-US" altLang="zh-CN" sz="3600" dirty="0">
                <a:latin typeface="Palatino Linotype" panose="02040502050505030304" pitchFamily="18" charset="0"/>
              </a:rPr>
              <a:t>Indo-P</a:t>
            </a:r>
            <a:endParaRPr kumimoji="1" lang="zh-CN" altLang="en-US" sz="3600" dirty="0">
              <a:latin typeface="Palatino Linotype" panose="02040502050505030304" pitchFamily="18" charset="0"/>
            </a:endParaRPr>
          </a:p>
        </p:txBody>
      </p:sp>
      <p:sp>
        <p:nvSpPr>
          <p:cNvPr id="6" name="文本框 5">
            <a:extLst>
              <a:ext uri="{FF2B5EF4-FFF2-40B4-BE49-F238E27FC236}">
                <a16:creationId xmlns:a16="http://schemas.microsoft.com/office/drawing/2014/main" id="{62C33306-CDCB-2776-DDFC-8529DC70B516}"/>
              </a:ext>
            </a:extLst>
          </p:cNvPr>
          <p:cNvSpPr txBox="1"/>
          <p:nvPr/>
        </p:nvSpPr>
        <p:spPr>
          <a:xfrm>
            <a:off x="4190729" y="643185"/>
            <a:ext cx="4993899"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GVC participation</a:t>
            </a:r>
            <a:endParaRPr kumimoji="1" lang="zh-CN" altLang="en-US" sz="4400" dirty="0"/>
          </a:p>
        </p:txBody>
      </p:sp>
      <p:sp>
        <p:nvSpPr>
          <p:cNvPr id="11" name="文本框 10">
            <a:extLst>
              <a:ext uri="{FF2B5EF4-FFF2-40B4-BE49-F238E27FC236}">
                <a16:creationId xmlns:a16="http://schemas.microsoft.com/office/drawing/2014/main" id="{F7E7327F-C64B-4885-6DE9-1288B7CE86CC}"/>
              </a:ext>
            </a:extLst>
          </p:cNvPr>
          <p:cNvSpPr txBox="1"/>
          <p:nvPr/>
        </p:nvSpPr>
        <p:spPr>
          <a:xfrm>
            <a:off x="9879099" y="318586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=64%</a:t>
            </a:r>
            <a:endParaRPr kumimoji="1" lang="zh-CN" altLang="en-US" sz="4800"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C99221D4-10EA-B3E7-C7D8-E017F59BA894}"/>
              </a:ext>
            </a:extLst>
          </p:cNvPr>
          <p:cNvSpPr txBox="1"/>
          <p:nvPr/>
        </p:nvSpPr>
        <p:spPr>
          <a:xfrm>
            <a:off x="9879099" y="519721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=56%</a:t>
            </a:r>
            <a:endParaRPr kumimoji="1" lang="zh-CN" altLang="en-US" sz="4800" dirty="0">
              <a:latin typeface="Iowan Old Style Roman" panose="02040602040506020204" pitchFamily="18" charset="0"/>
            </a:endParaRPr>
          </a:p>
        </p:txBody>
      </p:sp>
      <p:sp>
        <p:nvSpPr>
          <p:cNvPr id="14" name="圆角矩形标注 13">
            <a:extLst>
              <a:ext uri="{FF2B5EF4-FFF2-40B4-BE49-F238E27FC236}">
                <a16:creationId xmlns:a16="http://schemas.microsoft.com/office/drawing/2014/main" id="{2FE090F1-ECFD-10F2-DF5B-3A551369E620}"/>
              </a:ext>
            </a:extLst>
          </p:cNvPr>
          <p:cNvSpPr/>
          <p:nvPr/>
        </p:nvSpPr>
        <p:spPr>
          <a:xfrm>
            <a:off x="5532357" y="1412626"/>
            <a:ext cx="5002293" cy="1180353"/>
          </a:xfrm>
          <a:prstGeom prst="wedgeRoundRectCallout">
            <a:avLst>
              <a:gd name="adj1" fmla="val -26794"/>
              <a:gd name="adj2" fmla="val 11133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en-US" altLang="zh-CN" sz="2400" dirty="0">
                <a:latin typeface="Iowan Old Style Roman" panose="02040602040506020204" pitchFamily="18" charset="0"/>
              </a:rPr>
              <a:t>16% of ASEAN value chains are for ASEAN’s involvement as input provider or input receivers.</a:t>
            </a:r>
            <a:endParaRPr kumimoji="1" lang="zh-CN" altLang="en-US" sz="2400" dirty="0">
              <a:latin typeface="Iowan Old Style Roman" panose="02040602040506020204" pitchFamily="18" charset="0"/>
            </a:endParaRPr>
          </a:p>
        </p:txBody>
      </p:sp>
      <p:sp>
        <p:nvSpPr>
          <p:cNvPr id="10" name="圆角矩形标注 9">
            <a:extLst>
              <a:ext uri="{FF2B5EF4-FFF2-40B4-BE49-F238E27FC236}">
                <a16:creationId xmlns:a16="http://schemas.microsoft.com/office/drawing/2014/main" id="{77EFF59F-0326-3858-2F01-FEA4A76E7300}"/>
              </a:ext>
            </a:extLst>
          </p:cNvPr>
          <p:cNvSpPr/>
          <p:nvPr/>
        </p:nvSpPr>
        <p:spPr>
          <a:xfrm>
            <a:off x="5513297" y="3792207"/>
            <a:ext cx="5002293" cy="1180353"/>
          </a:xfrm>
          <a:prstGeom prst="wedgeRoundRectCallout">
            <a:avLst>
              <a:gd name="adj1" fmla="val -26794"/>
              <a:gd name="adj2" fmla="val 11133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en-US" altLang="zh-CN" sz="2400" dirty="0">
                <a:latin typeface="Iowan Old Style Roman" panose="02040602040506020204" pitchFamily="18" charset="0"/>
              </a:rPr>
              <a:t>10% of Indo-P value chains are for ASEAN’s involvement as input provider or input receivers.</a:t>
            </a:r>
            <a:endParaRPr kumimoji="1" lang="zh-CN" altLang="en-US" sz="2400" dirty="0">
              <a:latin typeface="Iowan Old Style Roman" panose="02040602040506020204" pitchFamily="18" charset="0"/>
            </a:endParaRPr>
          </a:p>
        </p:txBody>
      </p:sp>
    </p:spTree>
    <p:extLst>
      <p:ext uri="{BB962C8B-B14F-4D97-AF65-F5344CB8AC3E}">
        <p14:creationId xmlns:p14="http://schemas.microsoft.com/office/powerpoint/2010/main" val="271383723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A1D0BB4-70A0-4A11-3640-C81EC5B7CF2B}"/>
              </a:ext>
            </a:extLst>
          </p:cNvPr>
          <p:cNvGraphicFramePr>
            <a:graphicFrameLocks noGrp="1"/>
          </p:cNvGraphicFramePr>
          <p:nvPr/>
        </p:nvGraphicFramePr>
        <p:xfrm>
          <a:off x="4643719" y="4957397"/>
          <a:ext cx="5002294" cy="1306800"/>
        </p:xfrm>
        <a:graphic>
          <a:graphicData uri="http://schemas.openxmlformats.org/drawingml/2006/table">
            <a:tbl>
              <a:tblPr firstRow="1" bandRow="1">
                <a:tableStyleId>{5C22544A-7EE6-4342-B048-85BDC9FD1C3A}</a:tableStyleId>
              </a:tblPr>
              <a:tblGrid>
                <a:gridCol w="1379394">
                  <a:extLst>
                    <a:ext uri="{9D8B030D-6E8A-4147-A177-3AD203B41FA5}">
                      <a16:colId xmlns:a16="http://schemas.microsoft.com/office/drawing/2014/main" val="3360611107"/>
                    </a:ext>
                  </a:extLst>
                </a:gridCol>
                <a:gridCol w="669862">
                  <a:extLst>
                    <a:ext uri="{9D8B030D-6E8A-4147-A177-3AD203B41FA5}">
                      <a16:colId xmlns:a16="http://schemas.microsoft.com/office/drawing/2014/main" val="3028822397"/>
                    </a:ext>
                  </a:extLst>
                </a:gridCol>
                <a:gridCol w="840886">
                  <a:extLst>
                    <a:ext uri="{9D8B030D-6E8A-4147-A177-3AD203B41FA5}">
                      <a16:colId xmlns:a16="http://schemas.microsoft.com/office/drawing/2014/main" val="385042609"/>
                    </a:ext>
                  </a:extLst>
                </a:gridCol>
                <a:gridCol w="2112152">
                  <a:extLst>
                    <a:ext uri="{9D8B030D-6E8A-4147-A177-3AD203B41FA5}">
                      <a16:colId xmlns:a16="http://schemas.microsoft.com/office/drawing/2014/main" val="345198091"/>
                    </a:ext>
                  </a:extLst>
                </a:gridCol>
              </a:tblGrid>
              <a:tr h="1306800">
                <a:tc>
                  <a:txBody>
                    <a:bodyPr/>
                    <a:lstStyle/>
                    <a:p>
                      <a:pPr algn="ctr"/>
                      <a:r>
                        <a:rPr lang="en-US" altLang="zh-CN" sz="4800" dirty="0"/>
                        <a:t>18% </a:t>
                      </a:r>
                      <a:endParaRPr lang="zh-CN" altLang="en-US" sz="4800" dirty="0"/>
                    </a:p>
                  </a:txBody>
                  <a:tcPr anchor="ctr">
                    <a:solidFill>
                      <a:schemeClr val="accent6">
                        <a:lumMod val="60000"/>
                        <a:lumOff val="40000"/>
                      </a:schemeClr>
                    </a:solidFill>
                  </a:tcPr>
                </a:tc>
                <a:tc>
                  <a:txBody>
                    <a:bodyPr/>
                    <a:lstStyle/>
                    <a:p>
                      <a:pPr algn="ctr"/>
                      <a:r>
                        <a:rPr lang="en-US" altLang="zh-CN" sz="3600" dirty="0"/>
                        <a:t>4%</a:t>
                      </a:r>
                      <a:endParaRPr lang="zh-CN" altLang="en-US" sz="36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mn-lt"/>
                          <a:ea typeface="+mn-ea"/>
                          <a:cs typeface="+mn-cs"/>
                        </a:rPr>
                        <a:t>6% </a:t>
                      </a:r>
                      <a:endParaRPr kumimoji="0" lang="zh-CN" altLang="en-US" sz="36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28%</a:t>
                      </a:r>
                      <a:endParaRPr kumimoji="0" lang="zh-CN" altLang="en-US" sz="48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lumMod val="60000"/>
                        <a:lumOff val="40000"/>
                      </a:schemeClr>
                    </a:solidFill>
                  </a:tcPr>
                </a:tc>
                <a:extLst>
                  <a:ext uri="{0D108BD9-81ED-4DB2-BD59-A6C34878D82A}">
                    <a16:rowId xmlns:a16="http://schemas.microsoft.com/office/drawing/2014/main" val="3233099752"/>
                  </a:ext>
                </a:extLst>
              </a:tr>
            </a:tbl>
          </a:graphicData>
        </a:graphic>
      </p:graphicFrame>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graphicFrame>
        <p:nvGraphicFramePr>
          <p:cNvPr id="4" name="表格 4">
            <a:extLst>
              <a:ext uri="{FF2B5EF4-FFF2-40B4-BE49-F238E27FC236}">
                <a16:creationId xmlns:a16="http://schemas.microsoft.com/office/drawing/2014/main" id="{BC36D19E-29A2-DD1B-FF87-A3489668EE1A}"/>
              </a:ext>
            </a:extLst>
          </p:cNvPr>
          <p:cNvGraphicFramePr>
            <a:graphicFrameLocks noGrp="1"/>
          </p:cNvGraphicFramePr>
          <p:nvPr/>
        </p:nvGraphicFramePr>
        <p:xfrm>
          <a:off x="3245231" y="2996232"/>
          <a:ext cx="5827054" cy="1595646"/>
        </p:xfrm>
        <a:graphic>
          <a:graphicData uri="http://schemas.openxmlformats.org/drawingml/2006/table">
            <a:tbl>
              <a:tblPr firstRow="1" bandRow="1">
                <a:tableStyleId>{5C22544A-7EE6-4342-B048-85BDC9FD1C3A}</a:tableStyleId>
              </a:tblPr>
              <a:tblGrid>
                <a:gridCol w="2261047">
                  <a:extLst>
                    <a:ext uri="{9D8B030D-6E8A-4147-A177-3AD203B41FA5}">
                      <a16:colId xmlns:a16="http://schemas.microsoft.com/office/drawing/2014/main" val="3360611107"/>
                    </a:ext>
                  </a:extLst>
                </a:gridCol>
                <a:gridCol w="1181401">
                  <a:extLst>
                    <a:ext uri="{9D8B030D-6E8A-4147-A177-3AD203B41FA5}">
                      <a16:colId xmlns:a16="http://schemas.microsoft.com/office/drawing/2014/main" val="2513214031"/>
                    </a:ext>
                  </a:extLst>
                </a:gridCol>
                <a:gridCol w="1192303">
                  <a:extLst>
                    <a:ext uri="{9D8B030D-6E8A-4147-A177-3AD203B41FA5}">
                      <a16:colId xmlns:a16="http://schemas.microsoft.com/office/drawing/2014/main" val="385042609"/>
                    </a:ext>
                  </a:extLst>
                </a:gridCol>
                <a:gridCol w="1192303">
                  <a:extLst>
                    <a:ext uri="{9D8B030D-6E8A-4147-A177-3AD203B41FA5}">
                      <a16:colId xmlns:a16="http://schemas.microsoft.com/office/drawing/2014/main" val="3484692419"/>
                    </a:ext>
                  </a:extLst>
                </a:gridCol>
              </a:tblGrid>
              <a:tr h="1595646">
                <a:tc>
                  <a:txBody>
                    <a:bodyPr/>
                    <a:lstStyle/>
                    <a:p>
                      <a:pPr algn="ctr"/>
                      <a:r>
                        <a:rPr lang="en-US" altLang="zh-CN" sz="4800" dirty="0"/>
                        <a:t>30% </a:t>
                      </a:r>
                      <a:endParaRPr lang="zh-CN" altLang="en-US" sz="4800" dirty="0"/>
                    </a:p>
                  </a:txBody>
                  <a:tcPr anchor="ctr">
                    <a:solidFill>
                      <a:schemeClr val="accent6">
                        <a:lumMod val="60000"/>
                        <a:lumOff val="40000"/>
                      </a:schemeClr>
                    </a:solidFill>
                  </a:tcPr>
                </a:tc>
                <a:tc>
                  <a:txBody>
                    <a:bodyPr/>
                    <a:lstStyle/>
                    <a:p>
                      <a:pPr algn="ctr"/>
                      <a:r>
                        <a:rPr lang="en-US" altLang="zh-CN" sz="4800" dirty="0"/>
                        <a:t>8%</a:t>
                      </a:r>
                    </a:p>
                    <a:p>
                      <a:pPr algn="ctr"/>
                      <a:r>
                        <a:rPr lang="en-US" altLang="zh-CN" sz="2400" dirty="0"/>
                        <a:t>ASEAN</a:t>
                      </a:r>
                      <a:endParaRPr lang="zh-CN" altLang="en-US" sz="2400" dirty="0"/>
                    </a:p>
                  </a:txBody>
                  <a:tcPr anchor="ct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mn-lt"/>
                          <a:ea typeface="+mn-ea"/>
                          <a:cs typeface="+mn-cs"/>
                        </a:rPr>
                        <a:t>ASEAN</a:t>
                      </a:r>
                      <a:endParaRPr kumimoji="0" lang="zh-CN" altLang="en-US" sz="24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mn-lt"/>
                          <a:ea typeface="+mn-ea"/>
                          <a:cs typeface="+mn-cs"/>
                        </a:rPr>
                        <a:t>16%</a:t>
                      </a:r>
                      <a:endParaRPr kumimoji="0" lang="zh-CN" altLang="en-US" sz="4800" b="1" i="0" u="none" strike="noStrike" kern="1200" cap="none" spc="0" normalizeH="0" baseline="0" noProof="0" dirty="0">
                        <a:ln>
                          <a:noFill/>
                        </a:ln>
                        <a:solidFill>
                          <a:prstClr val="white"/>
                        </a:solidFill>
                        <a:effectLst/>
                        <a:uLnTx/>
                        <a:uFillTx/>
                        <a:latin typeface="+mn-lt"/>
                        <a:ea typeface="+mn-ea"/>
                        <a:cs typeface="+mn-cs"/>
                      </a:endParaRPr>
                    </a:p>
                  </a:txBody>
                  <a:tcPr anchor="ctr">
                    <a:solidFill>
                      <a:schemeClr val="accent2">
                        <a:lumMod val="60000"/>
                        <a:lumOff val="40000"/>
                      </a:schemeClr>
                    </a:solidFill>
                  </a:tcPr>
                </a:tc>
                <a:extLst>
                  <a:ext uri="{0D108BD9-81ED-4DB2-BD59-A6C34878D82A}">
                    <a16:rowId xmlns:a16="http://schemas.microsoft.com/office/drawing/2014/main" val="3233099752"/>
                  </a:ext>
                </a:extLst>
              </a:tr>
            </a:tbl>
          </a:graphicData>
        </a:graphic>
      </p:graphicFrame>
      <p:cxnSp>
        <p:nvCxnSpPr>
          <p:cNvPr id="7" name="直线连接符 6">
            <a:extLst>
              <a:ext uri="{FF2B5EF4-FFF2-40B4-BE49-F238E27FC236}">
                <a16:creationId xmlns:a16="http://schemas.microsoft.com/office/drawing/2014/main" id="{315A3633-7AED-68A4-868E-68748C73336C}"/>
              </a:ext>
            </a:extLst>
          </p:cNvPr>
          <p:cNvCxnSpPr>
            <a:cxnSpLocks/>
          </p:cNvCxnSpPr>
          <p:nvPr/>
        </p:nvCxnSpPr>
        <p:spPr>
          <a:xfrm>
            <a:off x="6687679" y="2246499"/>
            <a:ext cx="0" cy="4799759"/>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0FE4C9FA-804F-D4CE-91B5-564BE1896549}"/>
              </a:ext>
            </a:extLst>
          </p:cNvPr>
          <p:cNvSpPr txBox="1"/>
          <p:nvPr/>
        </p:nvSpPr>
        <p:spPr>
          <a:xfrm>
            <a:off x="1035425" y="3338480"/>
            <a:ext cx="1838882" cy="646331"/>
          </a:xfrm>
          <a:prstGeom prst="rect">
            <a:avLst/>
          </a:prstGeom>
          <a:noFill/>
        </p:spPr>
        <p:txBody>
          <a:bodyPr wrap="square" rtlCol="0">
            <a:spAutoFit/>
          </a:bodyPr>
          <a:lstStyle/>
          <a:p>
            <a:r>
              <a:rPr kumimoji="1" lang="en-US" altLang="zh-CN" sz="3600" dirty="0">
                <a:latin typeface="Palatino Linotype" panose="02040502050505030304" pitchFamily="18" charset="0"/>
              </a:rPr>
              <a:t>ASEAN</a:t>
            </a:r>
            <a:endParaRPr kumimoji="1" lang="zh-CN" altLang="en-US" sz="3600" dirty="0">
              <a:latin typeface="Palatino Linotype" panose="02040502050505030304" pitchFamily="18" charset="0"/>
            </a:endParaRPr>
          </a:p>
        </p:txBody>
      </p:sp>
      <p:sp>
        <p:nvSpPr>
          <p:cNvPr id="8" name="文本框 7">
            <a:extLst>
              <a:ext uri="{FF2B5EF4-FFF2-40B4-BE49-F238E27FC236}">
                <a16:creationId xmlns:a16="http://schemas.microsoft.com/office/drawing/2014/main" id="{AD05F2A0-58D9-941F-42EE-1081BDDE49D2}"/>
              </a:ext>
            </a:extLst>
          </p:cNvPr>
          <p:cNvSpPr txBox="1"/>
          <p:nvPr/>
        </p:nvSpPr>
        <p:spPr>
          <a:xfrm>
            <a:off x="638287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Downstream/buyer</a:t>
            </a:r>
          </a:p>
          <a:p>
            <a:pPr algn="ctr"/>
            <a:r>
              <a:rPr kumimoji="1" lang="en-US" altLang="zh-CN" sz="2000" dirty="0">
                <a:latin typeface="Palatino Linotype" panose="02040502050505030304" pitchFamily="18" charset="0"/>
              </a:rPr>
              <a:t>DVX</a:t>
            </a:r>
            <a:endParaRPr kumimoji="1" lang="zh-CN" altLang="en-US" sz="2000" dirty="0">
              <a:latin typeface="Palatino Linotype" panose="02040502050505030304" pitchFamily="18" charset="0"/>
            </a:endParaRPr>
          </a:p>
        </p:txBody>
      </p:sp>
      <p:sp>
        <p:nvSpPr>
          <p:cNvPr id="12" name="文本框 11">
            <a:extLst>
              <a:ext uri="{FF2B5EF4-FFF2-40B4-BE49-F238E27FC236}">
                <a16:creationId xmlns:a16="http://schemas.microsoft.com/office/drawing/2014/main" id="{57F1758A-B8BE-186B-7445-4242DEC83B46}"/>
              </a:ext>
            </a:extLst>
          </p:cNvPr>
          <p:cNvSpPr txBox="1"/>
          <p:nvPr/>
        </p:nvSpPr>
        <p:spPr>
          <a:xfrm>
            <a:off x="3245231" y="2246499"/>
            <a:ext cx="3263147" cy="707886"/>
          </a:xfrm>
          <a:prstGeom prst="rect">
            <a:avLst/>
          </a:prstGeom>
          <a:noFill/>
        </p:spPr>
        <p:txBody>
          <a:bodyPr wrap="square" rtlCol="0">
            <a:spAutoFit/>
          </a:bodyPr>
          <a:lstStyle/>
          <a:p>
            <a:pPr algn="ctr"/>
            <a:r>
              <a:rPr kumimoji="1" lang="en-US" altLang="zh-CN" sz="2000" dirty="0">
                <a:latin typeface="Palatino Linotype" panose="02040502050505030304" pitchFamily="18" charset="0"/>
              </a:rPr>
              <a:t>Upstream/supplier</a:t>
            </a:r>
          </a:p>
          <a:p>
            <a:pPr algn="ctr"/>
            <a:r>
              <a:rPr kumimoji="1" lang="en-US" altLang="zh-CN" sz="2000" dirty="0">
                <a:latin typeface="Palatino Linotype" panose="02040502050505030304" pitchFamily="18" charset="0"/>
              </a:rPr>
              <a:t>FVA</a:t>
            </a:r>
            <a:endParaRPr kumimoji="1" lang="zh-CN" altLang="en-US" sz="2000" dirty="0">
              <a:latin typeface="Palatino Linotype" panose="02040502050505030304" pitchFamily="18" charset="0"/>
            </a:endParaRPr>
          </a:p>
        </p:txBody>
      </p:sp>
      <p:sp>
        <p:nvSpPr>
          <p:cNvPr id="9" name="文本框 8">
            <a:extLst>
              <a:ext uri="{FF2B5EF4-FFF2-40B4-BE49-F238E27FC236}">
                <a16:creationId xmlns:a16="http://schemas.microsoft.com/office/drawing/2014/main" id="{215FAD73-D69D-D93F-9A47-88B6E969093D}"/>
              </a:ext>
            </a:extLst>
          </p:cNvPr>
          <p:cNvSpPr txBox="1"/>
          <p:nvPr/>
        </p:nvSpPr>
        <p:spPr>
          <a:xfrm>
            <a:off x="1035424" y="5435376"/>
            <a:ext cx="1671919" cy="646331"/>
          </a:xfrm>
          <a:prstGeom prst="rect">
            <a:avLst/>
          </a:prstGeom>
          <a:noFill/>
        </p:spPr>
        <p:txBody>
          <a:bodyPr wrap="square" rtlCol="0">
            <a:spAutoFit/>
          </a:bodyPr>
          <a:lstStyle/>
          <a:p>
            <a:r>
              <a:rPr kumimoji="1" lang="en-US" altLang="zh-CN" sz="3600" dirty="0">
                <a:latin typeface="Palatino Linotype" panose="02040502050505030304" pitchFamily="18" charset="0"/>
              </a:rPr>
              <a:t>Indo-P</a:t>
            </a:r>
            <a:endParaRPr kumimoji="1" lang="zh-CN" altLang="en-US" sz="3600" dirty="0">
              <a:latin typeface="Palatino Linotype" panose="02040502050505030304" pitchFamily="18" charset="0"/>
            </a:endParaRPr>
          </a:p>
        </p:txBody>
      </p:sp>
      <p:sp>
        <p:nvSpPr>
          <p:cNvPr id="6" name="文本框 5">
            <a:extLst>
              <a:ext uri="{FF2B5EF4-FFF2-40B4-BE49-F238E27FC236}">
                <a16:creationId xmlns:a16="http://schemas.microsoft.com/office/drawing/2014/main" id="{62C33306-CDCB-2776-DDFC-8529DC70B516}"/>
              </a:ext>
            </a:extLst>
          </p:cNvPr>
          <p:cNvSpPr txBox="1"/>
          <p:nvPr/>
        </p:nvSpPr>
        <p:spPr>
          <a:xfrm>
            <a:off x="4190729" y="643185"/>
            <a:ext cx="4993899"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GVC participation</a:t>
            </a:r>
            <a:endParaRPr kumimoji="1" lang="zh-CN" altLang="en-US" sz="4400" dirty="0"/>
          </a:p>
        </p:txBody>
      </p:sp>
      <p:sp>
        <p:nvSpPr>
          <p:cNvPr id="11" name="文本框 10">
            <a:extLst>
              <a:ext uri="{FF2B5EF4-FFF2-40B4-BE49-F238E27FC236}">
                <a16:creationId xmlns:a16="http://schemas.microsoft.com/office/drawing/2014/main" id="{F7E7327F-C64B-4885-6DE9-1288B7CE86CC}"/>
              </a:ext>
            </a:extLst>
          </p:cNvPr>
          <p:cNvSpPr txBox="1"/>
          <p:nvPr/>
        </p:nvSpPr>
        <p:spPr>
          <a:xfrm>
            <a:off x="9879099" y="318586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=64%</a:t>
            </a:r>
            <a:endParaRPr kumimoji="1" lang="zh-CN" altLang="en-US" sz="4800"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C99221D4-10EA-B3E7-C7D8-E017F59BA894}"/>
              </a:ext>
            </a:extLst>
          </p:cNvPr>
          <p:cNvSpPr txBox="1"/>
          <p:nvPr/>
        </p:nvSpPr>
        <p:spPr>
          <a:xfrm>
            <a:off x="9879099" y="5197218"/>
            <a:ext cx="2043959"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=56%</a:t>
            </a:r>
            <a:endParaRPr kumimoji="1" lang="zh-CN" altLang="en-US" sz="4800" dirty="0">
              <a:latin typeface="Iowan Old Style Roman" panose="02040602040506020204" pitchFamily="18" charset="0"/>
            </a:endParaRPr>
          </a:p>
        </p:txBody>
      </p:sp>
      <p:sp>
        <p:nvSpPr>
          <p:cNvPr id="14" name="圆角矩形标注 13">
            <a:extLst>
              <a:ext uri="{FF2B5EF4-FFF2-40B4-BE49-F238E27FC236}">
                <a16:creationId xmlns:a16="http://schemas.microsoft.com/office/drawing/2014/main" id="{2FE090F1-ECFD-10F2-DF5B-3A551369E620}"/>
              </a:ext>
            </a:extLst>
          </p:cNvPr>
          <p:cNvSpPr/>
          <p:nvPr/>
        </p:nvSpPr>
        <p:spPr>
          <a:xfrm>
            <a:off x="5532357" y="1412626"/>
            <a:ext cx="5002293" cy="1180353"/>
          </a:xfrm>
          <a:prstGeom prst="wedgeRoundRectCallout">
            <a:avLst>
              <a:gd name="adj1" fmla="val -26794"/>
              <a:gd name="adj2" fmla="val 11133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en-US" altLang="zh-CN" sz="2400" dirty="0">
                <a:latin typeface="Iowan Old Style Roman" panose="02040602040506020204" pitchFamily="18" charset="0"/>
              </a:rPr>
              <a:t>16% of ASEAN value chains are for ASEAN’s involvement as input provider or input receivers.</a:t>
            </a:r>
            <a:endParaRPr kumimoji="1" lang="zh-CN" altLang="en-US" sz="2400" dirty="0">
              <a:latin typeface="Iowan Old Style Roman" panose="02040602040506020204" pitchFamily="18" charset="0"/>
            </a:endParaRPr>
          </a:p>
        </p:txBody>
      </p:sp>
      <p:sp>
        <p:nvSpPr>
          <p:cNvPr id="10" name="圆角矩形标注 9">
            <a:extLst>
              <a:ext uri="{FF2B5EF4-FFF2-40B4-BE49-F238E27FC236}">
                <a16:creationId xmlns:a16="http://schemas.microsoft.com/office/drawing/2014/main" id="{77EFF59F-0326-3858-2F01-FEA4A76E7300}"/>
              </a:ext>
            </a:extLst>
          </p:cNvPr>
          <p:cNvSpPr/>
          <p:nvPr/>
        </p:nvSpPr>
        <p:spPr>
          <a:xfrm>
            <a:off x="5513297" y="3792207"/>
            <a:ext cx="5002293" cy="1180353"/>
          </a:xfrm>
          <a:prstGeom prst="wedgeRoundRectCallout">
            <a:avLst>
              <a:gd name="adj1" fmla="val -26794"/>
              <a:gd name="adj2" fmla="val 11133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kumimoji="1" lang="en-US" altLang="zh-CN" sz="2400" dirty="0">
                <a:latin typeface="Iowan Old Style Roman" panose="02040602040506020204" pitchFamily="18" charset="0"/>
              </a:rPr>
              <a:t>10% of Indo-P value chains are for ASEAN’s involvement as input provider or input receivers.</a:t>
            </a:r>
            <a:endParaRPr kumimoji="1" lang="zh-CN" altLang="en-US" sz="2400" dirty="0">
              <a:latin typeface="Iowan Old Style Roman" panose="02040602040506020204" pitchFamily="18" charset="0"/>
            </a:endParaRPr>
          </a:p>
        </p:txBody>
      </p:sp>
      <p:pic>
        <p:nvPicPr>
          <p:cNvPr id="16" name="图片 15">
            <a:extLst>
              <a:ext uri="{FF2B5EF4-FFF2-40B4-BE49-F238E27FC236}">
                <a16:creationId xmlns:a16="http://schemas.microsoft.com/office/drawing/2014/main" id="{0972579D-2F06-0F41-4B36-124502DF4BE1}"/>
              </a:ext>
            </a:extLst>
          </p:cNvPr>
          <p:cNvPicPr>
            <a:picLocks noChangeAspect="1"/>
          </p:cNvPicPr>
          <p:nvPr/>
        </p:nvPicPr>
        <p:blipFill>
          <a:blip r:embed="rId3"/>
          <a:stretch>
            <a:fillRect/>
          </a:stretch>
        </p:blipFill>
        <p:spPr>
          <a:xfrm>
            <a:off x="0" y="0"/>
            <a:ext cx="12192000" cy="6858000"/>
          </a:xfrm>
          <a:prstGeom prst="rect">
            <a:avLst/>
          </a:prstGeom>
        </p:spPr>
      </p:pic>
      <p:sp>
        <p:nvSpPr>
          <p:cNvPr id="17" name="文本框 16">
            <a:extLst>
              <a:ext uri="{FF2B5EF4-FFF2-40B4-BE49-F238E27FC236}">
                <a16:creationId xmlns:a16="http://schemas.microsoft.com/office/drawing/2014/main" id="{FAA970E2-5633-C779-38FC-FA837E71C40B}"/>
              </a:ext>
            </a:extLst>
          </p:cNvPr>
          <p:cNvSpPr txBox="1"/>
          <p:nvPr/>
        </p:nvSpPr>
        <p:spPr>
          <a:xfrm>
            <a:off x="1994190" y="3472617"/>
            <a:ext cx="8906888" cy="1754326"/>
          </a:xfrm>
          <a:prstGeom prst="rect">
            <a:avLst/>
          </a:prstGeom>
          <a:noFill/>
        </p:spPr>
        <p:txBody>
          <a:bodyPr wrap="square" rtlCol="0">
            <a:spAutoFit/>
          </a:bodyPr>
          <a:lstStyle/>
          <a:p>
            <a:pPr marL="457200" indent="-457200">
              <a:buFont typeface="Wingdings" pitchFamily="2" charset="2"/>
              <a:buChar char="n"/>
            </a:pPr>
            <a:r>
              <a:rPr lang="en-US" altLang="zh-CN" sz="3600" dirty="0">
                <a:highlight>
                  <a:srgbClr val="C0C0C0"/>
                </a:highlight>
                <a:latin typeface="MinionPro" panose="02040503050306020203" pitchFamily="18" charset="0"/>
              </a:rPr>
              <a:t>“In Indo-Pacific, ASEAN loses centrality to a certain extent or cannot retain the same level of strength in involving GVCs” (114)</a:t>
            </a:r>
            <a:endParaRPr lang="en-US" altLang="zh-CN" sz="3600" dirty="0">
              <a:highlight>
                <a:srgbClr val="C0C0C0"/>
              </a:highlight>
            </a:endParaRPr>
          </a:p>
        </p:txBody>
      </p:sp>
    </p:spTree>
    <p:extLst>
      <p:ext uri="{BB962C8B-B14F-4D97-AF65-F5344CB8AC3E}">
        <p14:creationId xmlns:p14="http://schemas.microsoft.com/office/powerpoint/2010/main" val="307789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3BDAF-5CFF-91D0-A8FB-4977EFA75A3E}"/>
              </a:ext>
            </a:extLst>
          </p:cNvPr>
          <p:cNvSpPr>
            <a:spLocks noGrp="1"/>
          </p:cNvSpPr>
          <p:nvPr>
            <p:ph type="title"/>
          </p:nvPr>
        </p:nvSpPr>
        <p:spPr/>
        <p:txBody>
          <a:bodyPr/>
          <a:lstStyle/>
          <a:p>
            <a:r>
              <a:rPr kumimoji="1" lang="en-US" altLang="zh-CN" sz="4400" dirty="0">
                <a:latin typeface="Palatino Linotype" panose="02040502050505030304" pitchFamily="18" charset="0"/>
              </a:rPr>
              <a:t>Fujita (2021)</a:t>
            </a:r>
            <a:endParaRPr kumimoji="1" lang="zh-CN" altLang="en-US" dirty="0"/>
          </a:p>
        </p:txBody>
      </p:sp>
      <p:sp>
        <p:nvSpPr>
          <p:cNvPr id="10" name="文本框 9">
            <a:extLst>
              <a:ext uri="{FF2B5EF4-FFF2-40B4-BE49-F238E27FC236}">
                <a16:creationId xmlns:a16="http://schemas.microsoft.com/office/drawing/2014/main" id="{CE29A315-35DC-A898-083A-80A5D65C28D5}"/>
              </a:ext>
            </a:extLst>
          </p:cNvPr>
          <p:cNvSpPr txBox="1"/>
          <p:nvPr/>
        </p:nvSpPr>
        <p:spPr>
          <a:xfrm>
            <a:off x="838200" y="2858988"/>
            <a:ext cx="11353800" cy="2308324"/>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Palatino Linotype" panose="02040502050505030304" pitchFamily="18" charset="0"/>
              </a:rPr>
              <a:t>IP should create a better environment to boost GVC;</a:t>
            </a:r>
          </a:p>
          <a:p>
            <a:pPr marL="342900" indent="-342900">
              <a:buFont typeface="Wingdings" pitchFamily="2" charset="2"/>
              <a:buChar char="Ø"/>
            </a:pPr>
            <a:r>
              <a:rPr kumimoji="1" lang="en-US" altLang="zh-CN" sz="2400" dirty="0">
                <a:latin typeface="Palatino Linotype" panose="02040502050505030304" pitchFamily="18" charset="0"/>
              </a:rPr>
              <a:t>IP should enhance production capability &amp; expand production network;</a:t>
            </a:r>
          </a:p>
          <a:p>
            <a:pPr marL="342900" indent="-342900">
              <a:buFont typeface="Wingdings" pitchFamily="2" charset="2"/>
              <a:buChar char="Ø"/>
            </a:pPr>
            <a:r>
              <a:rPr kumimoji="1" lang="en-US" altLang="zh-CN" sz="2400" dirty="0">
                <a:latin typeface="Palatino Linotype" panose="02040502050505030304" pitchFamily="18" charset="0"/>
              </a:rPr>
              <a:t>IP should institutionalize regional integration &amp; utilizes existing programs;</a:t>
            </a:r>
          </a:p>
          <a:p>
            <a:pPr marL="342900" indent="-342900">
              <a:buFont typeface="Wingdings" pitchFamily="2" charset="2"/>
              <a:buChar char="Ø"/>
            </a:pPr>
            <a:r>
              <a:rPr kumimoji="1" lang="en-US" altLang="zh-CN" sz="2400" dirty="0">
                <a:latin typeface="Palatino Linotype" panose="02040502050505030304" pitchFamily="18" charset="0"/>
              </a:rPr>
              <a:t>IP should promote FDI;</a:t>
            </a:r>
          </a:p>
          <a:p>
            <a:pPr marL="342900" indent="-342900">
              <a:buFont typeface="Wingdings" pitchFamily="2" charset="2"/>
              <a:buChar char="Ø"/>
            </a:pPr>
            <a:r>
              <a:rPr kumimoji="1" lang="en-US" altLang="zh-CN" sz="2400" dirty="0">
                <a:latin typeface="Palatino Linotype" panose="02040502050505030304" pitchFamily="18" charset="0"/>
              </a:rPr>
              <a:t>IP should integrate African countries;</a:t>
            </a:r>
          </a:p>
          <a:p>
            <a:pPr marL="342900" indent="-342900">
              <a:buFont typeface="Wingdings" pitchFamily="2" charset="2"/>
              <a:buChar char="Ø"/>
            </a:pPr>
            <a:r>
              <a:rPr kumimoji="1" lang="en-US" altLang="zh-CN" sz="2400" dirty="0">
                <a:latin typeface="Palatino Linotype" panose="02040502050505030304" pitchFamily="18" charset="0"/>
              </a:rPr>
              <a:t>IP should attract ASEAN FDI.</a:t>
            </a:r>
            <a:endParaRPr kumimoji="1" lang="zh-CN" altLang="en-US" sz="2400" dirty="0">
              <a:latin typeface="Palatino Linotype" panose="02040502050505030304" pitchFamily="18" charset="0"/>
            </a:endParaRPr>
          </a:p>
        </p:txBody>
      </p:sp>
      <p:sp>
        <p:nvSpPr>
          <p:cNvPr id="13" name="文本框 12">
            <a:extLst>
              <a:ext uri="{FF2B5EF4-FFF2-40B4-BE49-F238E27FC236}">
                <a16:creationId xmlns:a16="http://schemas.microsoft.com/office/drawing/2014/main" id="{8C574BA5-C41D-F663-29D5-E8540D7C58B0}"/>
              </a:ext>
            </a:extLst>
          </p:cNvPr>
          <p:cNvSpPr txBox="1"/>
          <p:nvPr/>
        </p:nvSpPr>
        <p:spPr>
          <a:xfrm>
            <a:off x="3221106" y="1690688"/>
            <a:ext cx="5749787" cy="769441"/>
          </a:xfrm>
          <a:prstGeom prst="rect">
            <a:avLst/>
          </a:prstGeom>
          <a:noFill/>
        </p:spPr>
        <p:txBody>
          <a:bodyPr wrap="square" rtlCol="0">
            <a:spAutoFit/>
          </a:bodyPr>
          <a:lstStyle/>
          <a:p>
            <a:r>
              <a:rPr kumimoji="1" lang="en-US" altLang="zh-CN" sz="4400" dirty="0">
                <a:solidFill>
                  <a:srgbClr val="FF0000"/>
                </a:solidFill>
                <a:latin typeface="Palatino Linotype" panose="02040502050505030304" pitchFamily="18" charset="0"/>
              </a:rPr>
              <a:t>Policy Prescriptions</a:t>
            </a:r>
            <a:endParaRPr kumimoji="1" lang="zh-CN" altLang="en-US" sz="4400" dirty="0"/>
          </a:p>
        </p:txBody>
      </p:sp>
    </p:spTree>
    <p:extLst>
      <p:ext uri="{BB962C8B-B14F-4D97-AF65-F5344CB8AC3E}">
        <p14:creationId xmlns:p14="http://schemas.microsoft.com/office/powerpoint/2010/main" val="3294135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C036D-A13D-AD9D-9E2C-6D8F9ECFD727}"/>
              </a:ext>
            </a:extLst>
          </p:cNvPr>
          <p:cNvSpPr>
            <a:spLocks noGrp="1"/>
          </p:cNvSpPr>
          <p:nvPr>
            <p:ph type="ctrTitle"/>
          </p:nvPr>
        </p:nvSpPr>
        <p:spPr/>
        <p:txBody>
          <a:bodyPr>
            <a:normAutofit/>
          </a:bodyPr>
          <a:lstStyle/>
          <a:p>
            <a:r>
              <a:rPr kumimoji="1" lang="en-US" altLang="zh-CN" sz="7200" dirty="0">
                <a:latin typeface="Palatino Linotype" panose="02040502050505030304" pitchFamily="18" charset="0"/>
              </a:rPr>
              <a:t>Thanks</a:t>
            </a:r>
            <a:endParaRPr kumimoji="1" lang="zh-CN" altLang="en-US" sz="7200" dirty="0">
              <a:latin typeface="Palatino Linotype" panose="02040502050505030304" pitchFamily="18" charset="0"/>
            </a:endParaRPr>
          </a:p>
        </p:txBody>
      </p:sp>
      <p:sp>
        <p:nvSpPr>
          <p:cNvPr id="4" name="文本框 3">
            <a:extLst>
              <a:ext uri="{FF2B5EF4-FFF2-40B4-BE49-F238E27FC236}">
                <a16:creationId xmlns:a16="http://schemas.microsoft.com/office/drawing/2014/main" id="{B3EBD480-6979-E1A9-6FD3-62F81C75BCFC}"/>
              </a:ext>
            </a:extLst>
          </p:cNvPr>
          <p:cNvSpPr txBox="1"/>
          <p:nvPr/>
        </p:nvSpPr>
        <p:spPr>
          <a:xfrm>
            <a:off x="4152534" y="3687987"/>
            <a:ext cx="3886931" cy="646331"/>
          </a:xfrm>
          <a:prstGeom prst="rect">
            <a:avLst/>
          </a:prstGeom>
          <a:noFill/>
        </p:spPr>
        <p:txBody>
          <a:bodyPr wrap="square" rtlCol="0">
            <a:spAutoFit/>
          </a:bodyPr>
          <a:lstStyle/>
          <a:p>
            <a:pPr algn="ctr"/>
            <a:r>
              <a:rPr kumimoji="1" lang="en-US" altLang="zh-CN" dirty="0">
                <a:latin typeface="Iowan Old Style Roman" panose="02040602040506020204" pitchFamily="18" charset="0"/>
              </a:rPr>
              <a:t>Presented by Zhang Wei</a:t>
            </a:r>
          </a:p>
          <a:p>
            <a:pPr algn="ctr"/>
            <a:r>
              <a:rPr kumimoji="1" lang="en-US" altLang="zh-CN" dirty="0">
                <a:latin typeface="Iowan Old Style Roman" panose="02040602040506020204" pitchFamily="18" charset="0"/>
              </a:rPr>
              <a:t>24 November 2022</a:t>
            </a:r>
            <a:endParaRPr kumimoji="1" lang="zh-CN" altLang="en-US" dirty="0">
              <a:latin typeface="Iowan Old Style Roman" panose="02040602040506020204" pitchFamily="18" charset="0"/>
            </a:endParaRPr>
          </a:p>
        </p:txBody>
      </p:sp>
    </p:spTree>
    <p:extLst>
      <p:ext uri="{BB962C8B-B14F-4D97-AF65-F5344CB8AC3E}">
        <p14:creationId xmlns:p14="http://schemas.microsoft.com/office/powerpoint/2010/main" val="80428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3144774" y="1318029"/>
            <a:ext cx="14065062" cy="8694550"/>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CCA7074B-0B82-8B54-10AB-2CE5F038E8F0}"/>
              </a:ext>
            </a:extLst>
          </p:cNvPr>
          <p:cNvSpPr>
            <a:spLocks noGrp="1"/>
          </p:cNvSpPr>
          <p:nvPr>
            <p:ph type="title"/>
          </p:nvPr>
        </p:nvSpPr>
        <p:spPr/>
        <p:txBody>
          <a:bodyPr>
            <a:normAutofit/>
          </a:body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2"/>
          <a:stretch>
            <a:fillRect/>
          </a:stretch>
        </p:blipFill>
        <p:spPr>
          <a:xfrm>
            <a:off x="7393004" y="1835094"/>
            <a:ext cx="1360377" cy="136037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3"/>
          <a:stretch>
            <a:fillRect/>
          </a:stretch>
        </p:blipFill>
        <p:spPr>
          <a:xfrm>
            <a:off x="2758432" y="1835094"/>
            <a:ext cx="1360377" cy="1363175"/>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4444429" y="2079919"/>
            <a:ext cx="2622954" cy="870725"/>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latin typeface="Iowan Old Style Roman" panose="02040602040506020204" pitchFamily="18" charset="0"/>
              </a:rPr>
              <a:t>Trade tensions</a:t>
            </a:r>
            <a:endParaRPr kumimoji="1" lang="zh-CN" altLang="en-US" dirty="0">
              <a:latin typeface="Iowan Old Style Roman" panose="02040602040506020204" pitchFamily="18" charset="0"/>
            </a:endParaRPr>
          </a:p>
        </p:txBody>
      </p:sp>
      <p:cxnSp>
        <p:nvCxnSpPr>
          <p:cNvPr id="13" name="直线箭头连接符 12">
            <a:extLst>
              <a:ext uri="{FF2B5EF4-FFF2-40B4-BE49-F238E27FC236}">
                <a16:creationId xmlns:a16="http://schemas.microsoft.com/office/drawing/2014/main" id="{767853B6-EA3D-BEE4-FE49-36BD521BB527}"/>
              </a:ext>
            </a:extLst>
          </p:cNvPr>
          <p:cNvCxnSpPr>
            <a:stCxn id="7" idx="2"/>
          </p:cNvCxnSpPr>
          <p:nvPr/>
        </p:nvCxnSpPr>
        <p:spPr>
          <a:xfrm flipH="1">
            <a:off x="4770783" y="3195471"/>
            <a:ext cx="3302410" cy="1274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959ABB6A-ADF8-CE32-7297-95329A24CCEB}"/>
              </a:ext>
            </a:extLst>
          </p:cNvPr>
          <p:cNvCxnSpPr>
            <a:cxnSpLocks/>
          </p:cNvCxnSpPr>
          <p:nvPr/>
        </p:nvCxnSpPr>
        <p:spPr>
          <a:xfrm flipH="1">
            <a:off x="6981906" y="3195471"/>
            <a:ext cx="1091287" cy="1274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1F6E7F89-D794-F7A8-D962-4972BBFF4FC2}"/>
              </a:ext>
            </a:extLst>
          </p:cNvPr>
          <p:cNvPicPr>
            <a:picLocks noChangeAspect="1"/>
          </p:cNvPicPr>
          <p:nvPr/>
        </p:nvPicPr>
        <p:blipFill>
          <a:blip r:embed="rId4"/>
          <a:stretch>
            <a:fillRect/>
          </a:stretch>
        </p:blipFill>
        <p:spPr>
          <a:xfrm>
            <a:off x="3953458" y="4469980"/>
            <a:ext cx="1491678" cy="1494971"/>
          </a:xfrm>
          <a:prstGeom prst="rect">
            <a:avLst/>
          </a:prstGeom>
        </p:spPr>
      </p:pic>
      <p:pic>
        <p:nvPicPr>
          <p:cNvPr id="17" name="图片 16">
            <a:extLst>
              <a:ext uri="{FF2B5EF4-FFF2-40B4-BE49-F238E27FC236}">
                <a16:creationId xmlns:a16="http://schemas.microsoft.com/office/drawing/2014/main" id="{177C0237-258F-3B1C-2F51-B3CFA56C5940}"/>
              </a:ext>
            </a:extLst>
          </p:cNvPr>
          <p:cNvPicPr>
            <a:picLocks noChangeAspect="1"/>
          </p:cNvPicPr>
          <p:nvPr/>
        </p:nvPicPr>
        <p:blipFill>
          <a:blip r:embed="rId5"/>
          <a:stretch>
            <a:fillRect/>
          </a:stretch>
        </p:blipFill>
        <p:spPr>
          <a:xfrm>
            <a:off x="4182180" y="4322183"/>
            <a:ext cx="380360" cy="586065"/>
          </a:xfrm>
          <a:prstGeom prst="rect">
            <a:avLst/>
          </a:prstGeom>
        </p:spPr>
      </p:pic>
      <p:pic>
        <p:nvPicPr>
          <p:cNvPr id="18" name="图片 17">
            <a:extLst>
              <a:ext uri="{FF2B5EF4-FFF2-40B4-BE49-F238E27FC236}">
                <a16:creationId xmlns:a16="http://schemas.microsoft.com/office/drawing/2014/main" id="{55BEE182-53CF-F3BF-5AF7-CA4670ACB696}"/>
              </a:ext>
            </a:extLst>
          </p:cNvPr>
          <p:cNvPicPr>
            <a:picLocks noChangeAspect="1"/>
          </p:cNvPicPr>
          <p:nvPr/>
        </p:nvPicPr>
        <p:blipFill>
          <a:blip r:embed="rId6"/>
          <a:stretch>
            <a:fillRect/>
          </a:stretch>
        </p:blipFill>
        <p:spPr>
          <a:xfrm>
            <a:off x="6221903" y="4469979"/>
            <a:ext cx="1494971" cy="1494971"/>
          </a:xfrm>
          <a:prstGeom prst="rect">
            <a:avLst/>
          </a:prstGeom>
        </p:spPr>
      </p:pic>
      <p:pic>
        <p:nvPicPr>
          <p:cNvPr id="19" name="图片 18">
            <a:extLst>
              <a:ext uri="{FF2B5EF4-FFF2-40B4-BE49-F238E27FC236}">
                <a16:creationId xmlns:a16="http://schemas.microsoft.com/office/drawing/2014/main" id="{C6CCFB03-AFBC-0028-801A-5B8E8EA1538A}"/>
              </a:ext>
            </a:extLst>
          </p:cNvPr>
          <p:cNvPicPr>
            <a:picLocks noChangeAspect="1"/>
          </p:cNvPicPr>
          <p:nvPr/>
        </p:nvPicPr>
        <p:blipFill>
          <a:blip r:embed="rId7"/>
          <a:stretch>
            <a:fillRect/>
          </a:stretch>
        </p:blipFill>
        <p:spPr>
          <a:xfrm>
            <a:off x="7270828" y="4469979"/>
            <a:ext cx="330643" cy="377878"/>
          </a:xfrm>
          <a:prstGeom prst="rect">
            <a:avLst/>
          </a:prstGeom>
        </p:spPr>
      </p:pic>
      <p:sp>
        <p:nvSpPr>
          <p:cNvPr id="4" name="文本框 3">
            <a:extLst>
              <a:ext uri="{FF2B5EF4-FFF2-40B4-BE49-F238E27FC236}">
                <a16:creationId xmlns:a16="http://schemas.microsoft.com/office/drawing/2014/main" id="{2357F816-4EF7-5D81-59BF-12B87BBC9978}"/>
              </a:ext>
            </a:extLst>
          </p:cNvPr>
          <p:cNvSpPr txBox="1"/>
          <p:nvPr/>
        </p:nvSpPr>
        <p:spPr>
          <a:xfrm>
            <a:off x="7067383" y="3779043"/>
            <a:ext cx="877078" cy="369332"/>
          </a:xfrm>
          <a:prstGeom prst="rect">
            <a:avLst/>
          </a:prstGeom>
          <a:noFill/>
        </p:spPr>
        <p:txBody>
          <a:bodyPr wrap="square" rtlCol="0">
            <a:spAutoFit/>
          </a:bodyPr>
          <a:lstStyle/>
          <a:p>
            <a:r>
              <a:rPr kumimoji="1" lang="en-US" altLang="zh-CN" dirty="0"/>
              <a:t>DRP</a:t>
            </a:r>
            <a:endParaRPr kumimoji="1" lang="zh-CN" altLang="en-US" dirty="0"/>
          </a:p>
        </p:txBody>
      </p:sp>
      <p:sp>
        <p:nvSpPr>
          <p:cNvPr id="5" name="文本框 4">
            <a:extLst>
              <a:ext uri="{FF2B5EF4-FFF2-40B4-BE49-F238E27FC236}">
                <a16:creationId xmlns:a16="http://schemas.microsoft.com/office/drawing/2014/main" id="{2D0E8730-3290-C57B-5D23-76A0AED920E0}"/>
              </a:ext>
            </a:extLst>
          </p:cNvPr>
          <p:cNvSpPr txBox="1"/>
          <p:nvPr/>
        </p:nvSpPr>
        <p:spPr>
          <a:xfrm>
            <a:off x="5770774" y="3779043"/>
            <a:ext cx="877078" cy="369332"/>
          </a:xfrm>
          <a:prstGeom prst="rect">
            <a:avLst/>
          </a:prstGeom>
          <a:noFill/>
        </p:spPr>
        <p:txBody>
          <a:bodyPr wrap="square" rtlCol="0">
            <a:spAutoFit/>
          </a:bodyPr>
          <a:lstStyle/>
          <a:p>
            <a:r>
              <a:rPr kumimoji="1" lang="en-US" altLang="zh-CN" dirty="0"/>
              <a:t>DRP</a:t>
            </a:r>
            <a:endParaRPr kumimoji="1" lang="zh-CN" altLang="en-US" dirty="0"/>
          </a:p>
        </p:txBody>
      </p:sp>
    </p:spTree>
    <p:extLst>
      <p:ext uri="{BB962C8B-B14F-4D97-AF65-F5344CB8AC3E}">
        <p14:creationId xmlns:p14="http://schemas.microsoft.com/office/powerpoint/2010/main" val="681132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5013738" y="1419707"/>
            <a:ext cx="14065062" cy="8694550"/>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CCA7074B-0B82-8B54-10AB-2CE5F038E8F0}"/>
              </a:ext>
            </a:extLst>
          </p:cNvPr>
          <p:cNvSpPr>
            <a:spLocks noGrp="1"/>
          </p:cNvSpPr>
          <p:nvPr>
            <p:ph type="title"/>
          </p:nvPr>
        </p:nvSpPr>
        <p:spPr/>
        <p:txBody>
          <a:bodyPr>
            <a:normAutofit/>
          </a:body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2"/>
          <a:stretch>
            <a:fillRect/>
          </a:stretch>
        </p:blipFill>
        <p:spPr>
          <a:xfrm>
            <a:off x="7393004" y="1835094"/>
            <a:ext cx="1360377" cy="136037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3"/>
          <a:stretch>
            <a:fillRect/>
          </a:stretch>
        </p:blipFill>
        <p:spPr>
          <a:xfrm>
            <a:off x="2758432" y="1835094"/>
            <a:ext cx="1360377" cy="1363175"/>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4444429" y="2079919"/>
            <a:ext cx="2622954" cy="870725"/>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latin typeface="Iowan Old Style Roman" panose="02040602040506020204" pitchFamily="18" charset="0"/>
              </a:rPr>
              <a:t>Trade tensions</a:t>
            </a:r>
            <a:endParaRPr kumimoji="1" lang="zh-CN" altLang="en-US" dirty="0">
              <a:latin typeface="Iowan Old Style Roman" panose="02040602040506020204" pitchFamily="18" charset="0"/>
            </a:endParaRPr>
          </a:p>
        </p:txBody>
      </p:sp>
      <p:cxnSp>
        <p:nvCxnSpPr>
          <p:cNvPr id="10" name="直线箭头连接符 9">
            <a:extLst>
              <a:ext uri="{FF2B5EF4-FFF2-40B4-BE49-F238E27FC236}">
                <a16:creationId xmlns:a16="http://schemas.microsoft.com/office/drawing/2014/main" id="{195E45F7-453E-8674-1E2E-BDCA07444A08}"/>
              </a:ext>
            </a:extLst>
          </p:cNvPr>
          <p:cNvCxnSpPr>
            <a:cxnSpLocks/>
            <a:stCxn id="8" idx="2"/>
          </p:cNvCxnSpPr>
          <p:nvPr/>
        </p:nvCxnSpPr>
        <p:spPr>
          <a:xfrm>
            <a:off x="3438621" y="3198269"/>
            <a:ext cx="1297054" cy="127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9B86393C-3133-9946-B693-F7303C477CDE}"/>
              </a:ext>
            </a:extLst>
          </p:cNvPr>
          <p:cNvCxnSpPr>
            <a:cxnSpLocks/>
            <a:stCxn id="8" idx="2"/>
          </p:cNvCxnSpPr>
          <p:nvPr/>
        </p:nvCxnSpPr>
        <p:spPr>
          <a:xfrm>
            <a:off x="3438621" y="3198269"/>
            <a:ext cx="3543285" cy="127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8871E65E-66EE-65B9-3083-FD31146CFAFA}"/>
              </a:ext>
            </a:extLst>
          </p:cNvPr>
          <p:cNvPicPr>
            <a:picLocks noChangeAspect="1"/>
          </p:cNvPicPr>
          <p:nvPr/>
        </p:nvPicPr>
        <p:blipFill>
          <a:blip r:embed="rId4"/>
          <a:stretch>
            <a:fillRect/>
          </a:stretch>
        </p:blipFill>
        <p:spPr>
          <a:xfrm>
            <a:off x="3953458" y="4469980"/>
            <a:ext cx="1491678" cy="1494971"/>
          </a:xfrm>
          <a:prstGeom prst="rect">
            <a:avLst/>
          </a:prstGeom>
        </p:spPr>
      </p:pic>
      <p:pic>
        <p:nvPicPr>
          <p:cNvPr id="20" name="图片 19">
            <a:extLst>
              <a:ext uri="{FF2B5EF4-FFF2-40B4-BE49-F238E27FC236}">
                <a16:creationId xmlns:a16="http://schemas.microsoft.com/office/drawing/2014/main" id="{5D4E6B55-DAB7-2889-CC68-7D5C43699EA9}"/>
              </a:ext>
            </a:extLst>
          </p:cNvPr>
          <p:cNvPicPr>
            <a:picLocks noChangeAspect="1"/>
          </p:cNvPicPr>
          <p:nvPr/>
        </p:nvPicPr>
        <p:blipFill>
          <a:blip r:embed="rId5"/>
          <a:stretch>
            <a:fillRect/>
          </a:stretch>
        </p:blipFill>
        <p:spPr>
          <a:xfrm>
            <a:off x="4182180" y="4322183"/>
            <a:ext cx="380360" cy="586065"/>
          </a:xfrm>
          <a:prstGeom prst="rect">
            <a:avLst/>
          </a:prstGeom>
        </p:spPr>
      </p:pic>
      <p:pic>
        <p:nvPicPr>
          <p:cNvPr id="21" name="图片 20">
            <a:extLst>
              <a:ext uri="{FF2B5EF4-FFF2-40B4-BE49-F238E27FC236}">
                <a16:creationId xmlns:a16="http://schemas.microsoft.com/office/drawing/2014/main" id="{170424CC-BBDC-1A0E-BF4C-149DF8BD09D1}"/>
              </a:ext>
            </a:extLst>
          </p:cNvPr>
          <p:cNvPicPr>
            <a:picLocks noChangeAspect="1"/>
          </p:cNvPicPr>
          <p:nvPr/>
        </p:nvPicPr>
        <p:blipFill>
          <a:blip r:embed="rId6"/>
          <a:stretch>
            <a:fillRect/>
          </a:stretch>
        </p:blipFill>
        <p:spPr>
          <a:xfrm>
            <a:off x="6221903" y="4469979"/>
            <a:ext cx="1494971" cy="1494971"/>
          </a:xfrm>
          <a:prstGeom prst="rect">
            <a:avLst/>
          </a:prstGeom>
        </p:spPr>
      </p:pic>
      <p:pic>
        <p:nvPicPr>
          <p:cNvPr id="22" name="图片 21">
            <a:extLst>
              <a:ext uri="{FF2B5EF4-FFF2-40B4-BE49-F238E27FC236}">
                <a16:creationId xmlns:a16="http://schemas.microsoft.com/office/drawing/2014/main" id="{5E216385-FF13-4446-1C68-7338CA461C4C}"/>
              </a:ext>
            </a:extLst>
          </p:cNvPr>
          <p:cNvPicPr>
            <a:picLocks noChangeAspect="1"/>
          </p:cNvPicPr>
          <p:nvPr/>
        </p:nvPicPr>
        <p:blipFill>
          <a:blip r:embed="rId7"/>
          <a:stretch>
            <a:fillRect/>
          </a:stretch>
        </p:blipFill>
        <p:spPr>
          <a:xfrm>
            <a:off x="7270828" y="4469979"/>
            <a:ext cx="330643" cy="377878"/>
          </a:xfrm>
          <a:prstGeom prst="rect">
            <a:avLst/>
          </a:prstGeom>
        </p:spPr>
      </p:pic>
      <p:sp>
        <p:nvSpPr>
          <p:cNvPr id="5" name="文本框 4">
            <a:extLst>
              <a:ext uri="{FF2B5EF4-FFF2-40B4-BE49-F238E27FC236}">
                <a16:creationId xmlns:a16="http://schemas.microsoft.com/office/drawing/2014/main" id="{A7DFD5A8-E1FB-F178-B691-CA88E714A0F5}"/>
              </a:ext>
            </a:extLst>
          </p:cNvPr>
          <p:cNvSpPr txBox="1"/>
          <p:nvPr/>
        </p:nvSpPr>
        <p:spPr>
          <a:xfrm>
            <a:off x="5040250" y="3689206"/>
            <a:ext cx="877078" cy="369332"/>
          </a:xfrm>
          <a:prstGeom prst="rect">
            <a:avLst/>
          </a:prstGeom>
          <a:noFill/>
        </p:spPr>
        <p:txBody>
          <a:bodyPr wrap="square" rtlCol="0">
            <a:spAutoFit/>
          </a:bodyPr>
          <a:lstStyle/>
          <a:p>
            <a:r>
              <a:rPr kumimoji="1" lang="en-US" altLang="zh-CN" dirty="0"/>
              <a:t>DRP</a:t>
            </a:r>
            <a:endParaRPr kumimoji="1" lang="zh-CN" altLang="en-US" dirty="0"/>
          </a:p>
        </p:txBody>
      </p:sp>
      <p:sp>
        <p:nvSpPr>
          <p:cNvPr id="6" name="文本框 5">
            <a:extLst>
              <a:ext uri="{FF2B5EF4-FFF2-40B4-BE49-F238E27FC236}">
                <a16:creationId xmlns:a16="http://schemas.microsoft.com/office/drawing/2014/main" id="{42D0E15F-C72A-6B41-3776-194E629AAEDD}"/>
              </a:ext>
            </a:extLst>
          </p:cNvPr>
          <p:cNvSpPr txBox="1"/>
          <p:nvPr/>
        </p:nvSpPr>
        <p:spPr>
          <a:xfrm>
            <a:off x="3743641" y="3689206"/>
            <a:ext cx="877078" cy="369332"/>
          </a:xfrm>
          <a:prstGeom prst="rect">
            <a:avLst/>
          </a:prstGeom>
          <a:noFill/>
        </p:spPr>
        <p:txBody>
          <a:bodyPr wrap="square" rtlCol="0">
            <a:spAutoFit/>
          </a:bodyPr>
          <a:lstStyle/>
          <a:p>
            <a:r>
              <a:rPr kumimoji="1" lang="en-US" altLang="zh-CN" dirty="0"/>
              <a:t>DRP</a:t>
            </a:r>
            <a:endParaRPr kumimoji="1" lang="zh-CN" altLang="en-US" dirty="0"/>
          </a:p>
        </p:txBody>
      </p:sp>
    </p:spTree>
    <p:extLst>
      <p:ext uri="{BB962C8B-B14F-4D97-AF65-F5344CB8AC3E}">
        <p14:creationId xmlns:p14="http://schemas.microsoft.com/office/powerpoint/2010/main" val="765721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1018072" y="3659732"/>
            <a:ext cx="14065062" cy="8694550"/>
          </a:xfrm>
          <a:prstGeom prst="ellipse">
            <a:avLst/>
          </a:prstGeom>
          <a:solidFill>
            <a:schemeClr val="accent5">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CCA7074B-0B82-8B54-10AB-2CE5F038E8F0}"/>
              </a:ext>
            </a:extLst>
          </p:cNvPr>
          <p:cNvSpPr>
            <a:spLocks noGrp="1"/>
          </p:cNvSpPr>
          <p:nvPr>
            <p:ph type="title"/>
          </p:nvPr>
        </p:nvSpPr>
        <p:spPr/>
        <p:txBody>
          <a:bodyPr>
            <a:normAutofit/>
          </a:body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2"/>
          <a:stretch>
            <a:fillRect/>
          </a:stretch>
        </p:blipFill>
        <p:spPr>
          <a:xfrm>
            <a:off x="6234420" y="4469980"/>
            <a:ext cx="1494971" cy="1494971"/>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3"/>
          <a:stretch>
            <a:fillRect/>
          </a:stretch>
        </p:blipFill>
        <p:spPr>
          <a:xfrm>
            <a:off x="3989836" y="4469980"/>
            <a:ext cx="1491678" cy="1494971"/>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4"/>
          <a:stretch>
            <a:fillRect/>
          </a:stretch>
        </p:blipFill>
        <p:spPr>
          <a:xfrm>
            <a:off x="7393004" y="1835094"/>
            <a:ext cx="1360377" cy="136037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5"/>
          <a:stretch>
            <a:fillRect/>
          </a:stretch>
        </p:blipFill>
        <p:spPr>
          <a:xfrm>
            <a:off x="2758432" y="1835094"/>
            <a:ext cx="1360377" cy="1363175"/>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4444429" y="2079919"/>
            <a:ext cx="2622954" cy="870725"/>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latin typeface="Iowan Old Style Roman" panose="02040602040506020204" pitchFamily="18" charset="0"/>
              </a:rPr>
              <a:t>Trade tensions</a:t>
            </a:r>
            <a:endParaRPr kumimoji="1" lang="zh-CN" altLang="en-US" dirty="0">
              <a:latin typeface="Iowan Old Style Roman" panose="02040602040506020204" pitchFamily="18" charset="0"/>
            </a:endParaRPr>
          </a:p>
        </p:txBody>
      </p:sp>
      <p:pic>
        <p:nvPicPr>
          <p:cNvPr id="14" name="图片 13">
            <a:extLst>
              <a:ext uri="{FF2B5EF4-FFF2-40B4-BE49-F238E27FC236}">
                <a16:creationId xmlns:a16="http://schemas.microsoft.com/office/drawing/2014/main" id="{1C5B0B7D-6998-0B93-A930-2972E55ED463}"/>
              </a:ext>
            </a:extLst>
          </p:cNvPr>
          <p:cNvPicPr>
            <a:picLocks noChangeAspect="1"/>
          </p:cNvPicPr>
          <p:nvPr/>
        </p:nvPicPr>
        <p:blipFill>
          <a:blip r:embed="rId6"/>
          <a:stretch>
            <a:fillRect/>
          </a:stretch>
        </p:blipFill>
        <p:spPr>
          <a:xfrm>
            <a:off x="3979733" y="4469980"/>
            <a:ext cx="1491678" cy="1494971"/>
          </a:xfrm>
          <a:prstGeom prst="rect">
            <a:avLst/>
          </a:prstGeom>
        </p:spPr>
      </p:pic>
      <p:pic>
        <p:nvPicPr>
          <p:cNvPr id="15" name="图片 14">
            <a:extLst>
              <a:ext uri="{FF2B5EF4-FFF2-40B4-BE49-F238E27FC236}">
                <a16:creationId xmlns:a16="http://schemas.microsoft.com/office/drawing/2014/main" id="{6D776AC5-19DD-E0A4-BEFE-F21DC597D470}"/>
              </a:ext>
            </a:extLst>
          </p:cNvPr>
          <p:cNvPicPr>
            <a:picLocks noChangeAspect="1"/>
          </p:cNvPicPr>
          <p:nvPr/>
        </p:nvPicPr>
        <p:blipFill>
          <a:blip r:embed="rId7"/>
          <a:stretch>
            <a:fillRect/>
          </a:stretch>
        </p:blipFill>
        <p:spPr>
          <a:xfrm>
            <a:off x="4277671" y="4553411"/>
            <a:ext cx="331116" cy="510189"/>
          </a:xfrm>
          <a:prstGeom prst="rect">
            <a:avLst/>
          </a:prstGeom>
        </p:spPr>
      </p:pic>
      <p:pic>
        <p:nvPicPr>
          <p:cNvPr id="16" name="图片 15">
            <a:extLst>
              <a:ext uri="{FF2B5EF4-FFF2-40B4-BE49-F238E27FC236}">
                <a16:creationId xmlns:a16="http://schemas.microsoft.com/office/drawing/2014/main" id="{DE1B269D-DE18-2D64-9523-8AD22C592956}"/>
              </a:ext>
            </a:extLst>
          </p:cNvPr>
          <p:cNvPicPr>
            <a:picLocks noChangeAspect="1"/>
          </p:cNvPicPr>
          <p:nvPr/>
        </p:nvPicPr>
        <p:blipFill>
          <a:blip r:embed="rId8"/>
          <a:stretch>
            <a:fillRect/>
          </a:stretch>
        </p:blipFill>
        <p:spPr>
          <a:xfrm>
            <a:off x="6221903" y="4469979"/>
            <a:ext cx="1494971" cy="1494971"/>
          </a:xfrm>
          <a:prstGeom prst="rect">
            <a:avLst/>
          </a:prstGeom>
        </p:spPr>
      </p:pic>
      <p:pic>
        <p:nvPicPr>
          <p:cNvPr id="17" name="图片 16">
            <a:extLst>
              <a:ext uri="{FF2B5EF4-FFF2-40B4-BE49-F238E27FC236}">
                <a16:creationId xmlns:a16="http://schemas.microsoft.com/office/drawing/2014/main" id="{30E766DA-3CE9-AB77-CAE5-3106C754928D}"/>
              </a:ext>
            </a:extLst>
          </p:cNvPr>
          <p:cNvPicPr>
            <a:picLocks noChangeAspect="1"/>
          </p:cNvPicPr>
          <p:nvPr/>
        </p:nvPicPr>
        <p:blipFill>
          <a:blip r:embed="rId9"/>
          <a:stretch>
            <a:fillRect/>
          </a:stretch>
        </p:blipFill>
        <p:spPr>
          <a:xfrm>
            <a:off x="7160923" y="4553411"/>
            <a:ext cx="393235" cy="449412"/>
          </a:xfrm>
          <a:prstGeom prst="rect">
            <a:avLst/>
          </a:prstGeom>
        </p:spPr>
      </p:pic>
      <p:sp>
        <p:nvSpPr>
          <p:cNvPr id="4" name="文本框 3">
            <a:extLst>
              <a:ext uri="{FF2B5EF4-FFF2-40B4-BE49-F238E27FC236}">
                <a16:creationId xmlns:a16="http://schemas.microsoft.com/office/drawing/2014/main" id="{58E1BD4A-D7D0-CFC0-1724-455B156F9000}"/>
              </a:ext>
            </a:extLst>
          </p:cNvPr>
          <p:cNvSpPr txBox="1"/>
          <p:nvPr/>
        </p:nvSpPr>
        <p:spPr>
          <a:xfrm>
            <a:off x="2739160" y="6000127"/>
            <a:ext cx="9405730" cy="830997"/>
          </a:xfrm>
          <a:prstGeom prst="rect">
            <a:avLst/>
          </a:prstGeom>
          <a:noFill/>
        </p:spPr>
        <p:txBody>
          <a:bodyPr wrap="square" rtlCol="0">
            <a:spAutoFit/>
          </a:bodyPr>
          <a:lstStyle/>
          <a:p>
            <a:r>
              <a:rPr kumimoji="1" lang="en-US" altLang="zh-CN" sz="4800" dirty="0">
                <a:latin typeface="Iowan Old Style Roman" panose="02040602040506020204" pitchFamily="18" charset="0"/>
              </a:rPr>
              <a:t>Possible Counter-policy</a:t>
            </a:r>
            <a:endParaRPr kumimoji="1" lang="zh-CN" altLang="en-US" sz="4800" dirty="0">
              <a:latin typeface="Iowan Old Style Roman" panose="02040602040506020204" pitchFamily="18" charset="0"/>
            </a:endParaRPr>
          </a:p>
        </p:txBody>
      </p:sp>
    </p:spTree>
    <p:extLst>
      <p:ext uri="{BB962C8B-B14F-4D97-AF65-F5344CB8AC3E}">
        <p14:creationId xmlns:p14="http://schemas.microsoft.com/office/powerpoint/2010/main" val="23406940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783714" y="4125377"/>
            <a:ext cx="3328107" cy="3318160"/>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4" name="椭圆 3">
            <a:extLst>
              <a:ext uri="{FF2B5EF4-FFF2-40B4-BE49-F238E27FC236}">
                <a16:creationId xmlns:a16="http://schemas.microsoft.com/office/drawing/2014/main" id="{6DFF93CD-F9CE-4DE0-0808-806C20773C13}"/>
              </a:ext>
            </a:extLst>
          </p:cNvPr>
          <p:cNvSpPr/>
          <p:nvPr/>
        </p:nvSpPr>
        <p:spPr>
          <a:xfrm>
            <a:off x="644322" y="1161537"/>
            <a:ext cx="3328107" cy="2696361"/>
          </a:xfrm>
          <a:prstGeom prst="ellipse">
            <a:avLst/>
          </a:prstGeom>
          <a:solidFill>
            <a:srgbClr val="7030A0">
              <a:alpha val="41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9" name="椭圆 8">
            <a:extLst>
              <a:ext uri="{FF2B5EF4-FFF2-40B4-BE49-F238E27FC236}">
                <a16:creationId xmlns:a16="http://schemas.microsoft.com/office/drawing/2014/main" id="{90FAF337-2E74-8FD0-0728-79A516D87639}"/>
              </a:ext>
            </a:extLst>
          </p:cNvPr>
          <p:cNvSpPr/>
          <p:nvPr/>
        </p:nvSpPr>
        <p:spPr>
          <a:xfrm>
            <a:off x="-643399" y="2487100"/>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0" name="椭圆 9">
            <a:extLst>
              <a:ext uri="{FF2B5EF4-FFF2-40B4-BE49-F238E27FC236}">
                <a16:creationId xmlns:a16="http://schemas.microsoft.com/office/drawing/2014/main" id="{7D56D9A5-898F-FFC0-E33A-50C623AF9D6B}"/>
              </a:ext>
            </a:extLst>
          </p:cNvPr>
          <p:cNvSpPr/>
          <p:nvPr/>
        </p:nvSpPr>
        <p:spPr>
          <a:xfrm>
            <a:off x="1363521" y="2509718"/>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sp>
        <p:nvSpPr>
          <p:cNvPr id="2" name="标题 1">
            <a:extLst>
              <a:ext uri="{FF2B5EF4-FFF2-40B4-BE49-F238E27FC236}">
                <a16:creationId xmlns:a16="http://schemas.microsoft.com/office/drawing/2014/main" id="{CCA7074B-0B82-8B54-10AB-2CE5F038E8F0}"/>
              </a:ext>
            </a:extLst>
          </p:cNvPr>
          <p:cNvSpPr>
            <a:spLocks noGrp="1"/>
          </p:cNvSpPr>
          <p:nvPr>
            <p:ph type="title"/>
          </p:nvPr>
        </p:nvSpPr>
        <p:spPr>
          <a:xfrm>
            <a:off x="838200" y="66549"/>
            <a:ext cx="10515600" cy="1325563"/>
          </a:xfrm>
        </p:spPr>
        <p:txBody>
          <a:bodyPr>
            <a:normAutofit/>
          </a:bodyPr>
          <a:lstStyle/>
          <a:p>
            <a:r>
              <a:rPr kumimoji="1" lang="en-US" altLang="zh-CN" sz="3600" dirty="0" err="1">
                <a:latin typeface="Palatino Linotype" panose="02040502050505030304" pitchFamily="18" charset="0"/>
              </a:rPr>
              <a:t>Chirathivat</a:t>
            </a:r>
            <a:r>
              <a:rPr kumimoji="1" lang="en-US" altLang="zh-CN" sz="3600" dirty="0">
                <a:latin typeface="Palatino Linotype" panose="02040502050505030304" pitchFamily="18" charset="0"/>
              </a:rPr>
              <a:t> &amp; Langhammer (2020)</a:t>
            </a:r>
            <a:endParaRPr kumimoji="1" lang="zh-CN" altLang="en-US" sz="3600" dirty="0">
              <a:latin typeface="Palatino Linotype" panose="02040502050505030304" pitchFamily="18" charset="0"/>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3"/>
          <a:stretch>
            <a:fillRect/>
          </a:stretch>
        </p:blipFill>
        <p:spPr>
          <a:xfrm>
            <a:off x="2579061" y="4203205"/>
            <a:ext cx="825027" cy="825027"/>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4"/>
          <a:stretch>
            <a:fillRect/>
          </a:stretch>
        </p:blipFill>
        <p:spPr>
          <a:xfrm>
            <a:off x="1461782" y="4203205"/>
            <a:ext cx="825028" cy="826849"/>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5"/>
          <a:stretch>
            <a:fillRect/>
          </a:stretch>
        </p:blipFill>
        <p:spPr>
          <a:xfrm>
            <a:off x="3077520" y="2509718"/>
            <a:ext cx="825027" cy="82502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6"/>
          <a:stretch>
            <a:fillRect/>
          </a:stretch>
        </p:blipFill>
        <p:spPr>
          <a:xfrm>
            <a:off x="783714" y="2509718"/>
            <a:ext cx="825027" cy="826724"/>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1690386"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12" name="文本框 11">
            <a:extLst>
              <a:ext uri="{FF2B5EF4-FFF2-40B4-BE49-F238E27FC236}">
                <a16:creationId xmlns:a16="http://schemas.microsoft.com/office/drawing/2014/main" id="{366D0D56-07FE-41DA-C3FE-93517E8DE724}"/>
              </a:ext>
            </a:extLst>
          </p:cNvPr>
          <p:cNvSpPr txBox="1"/>
          <p:nvPr/>
        </p:nvSpPr>
        <p:spPr>
          <a:xfrm>
            <a:off x="5979349" y="1626518"/>
            <a:ext cx="5941653" cy="4093428"/>
          </a:xfrm>
          <a:prstGeom prst="rect">
            <a:avLst/>
          </a:prstGeom>
          <a:noFill/>
        </p:spPr>
        <p:txBody>
          <a:bodyPr wrap="square" rtlCol="0">
            <a:spAutoFit/>
          </a:bodyPr>
          <a:lstStyle/>
          <a:p>
            <a:r>
              <a:rPr kumimoji="1" lang="en-US" altLang="zh-CN" sz="3200" b="1" dirty="0">
                <a:solidFill>
                  <a:srgbClr val="7030A0"/>
                </a:solidFill>
                <a:latin typeface="Iowan Old Style Roman" panose="02040602040506020204" pitchFamily="18" charset="0"/>
              </a:rPr>
              <a:t>Rationale for the US:</a:t>
            </a:r>
          </a:p>
          <a:p>
            <a:pPr marL="285750" indent="-285750">
              <a:buFont typeface="Wingdings" pitchFamily="2" charset="2"/>
              <a:buChar char="p"/>
            </a:pPr>
            <a:r>
              <a:rPr kumimoji="1" lang="en-US" altLang="zh-CN" sz="2400" dirty="0">
                <a:latin typeface="Iowan Old Style Roman" panose="02040602040506020204" pitchFamily="18" charset="0"/>
              </a:rPr>
              <a:t>To deal with trade deficits (zero-/negative sum)</a:t>
            </a:r>
          </a:p>
          <a:p>
            <a:pPr marL="342900" indent="-342900">
              <a:buFont typeface="Wingdings" pitchFamily="2" charset="2"/>
              <a:buChar char="u"/>
            </a:pPr>
            <a:r>
              <a:rPr kumimoji="1" lang="en-US" altLang="zh-CN" sz="2400" dirty="0">
                <a:latin typeface="Iowan Old Style Roman" panose="02040602040506020204" pitchFamily="18" charset="0"/>
              </a:rPr>
              <a:t>To delay China’s technological advancement</a:t>
            </a:r>
          </a:p>
          <a:p>
            <a:endParaRPr kumimoji="1" lang="en-US" altLang="zh-CN" sz="2400" dirty="0">
              <a:latin typeface="Iowan Old Style Roman" panose="02040602040506020204" pitchFamily="18" charset="0"/>
            </a:endParaRPr>
          </a:p>
          <a:p>
            <a:r>
              <a:rPr kumimoji="1" lang="en-US" altLang="zh-CN" sz="3600" b="1" dirty="0">
                <a:solidFill>
                  <a:srgbClr val="7030A0"/>
                </a:solidFill>
                <a:latin typeface="Iowan Old Style Roman" panose="02040602040506020204" pitchFamily="18" charset="0"/>
              </a:rPr>
              <a:t>Measures for the US</a:t>
            </a:r>
            <a:endParaRPr kumimoji="1" lang="zh-CN" altLang="en-US" sz="3600" b="1" dirty="0">
              <a:solidFill>
                <a:srgbClr val="7030A0"/>
              </a:solidFill>
              <a:latin typeface="Iowan Old Style Roman" panose="02040602040506020204" pitchFamily="18" charset="0"/>
            </a:endParaRPr>
          </a:p>
          <a:p>
            <a:pPr marL="342900" indent="-342900">
              <a:buFont typeface="Wingdings" pitchFamily="2" charset="2"/>
              <a:buChar char="p"/>
            </a:pPr>
            <a:r>
              <a:rPr kumimoji="1" lang="en-US" altLang="zh-CN" sz="2400" dirty="0">
                <a:latin typeface="Iowan Old Style Roman" panose="02040602040506020204" pitchFamily="18" charset="0"/>
              </a:rPr>
              <a:t>Protectionism/trade policy retaliation</a:t>
            </a:r>
          </a:p>
          <a:p>
            <a:pPr marL="342900" indent="-342900">
              <a:buFont typeface="Wingdings" pitchFamily="2" charset="2"/>
              <a:buChar char="u"/>
            </a:pPr>
            <a:r>
              <a:rPr kumimoji="1" lang="en-US" altLang="zh-CN" sz="2400" dirty="0">
                <a:latin typeface="Iowan Old Style Roman" panose="02040602040506020204" pitchFamily="18" charset="0"/>
              </a:rPr>
              <a:t>Boycotting China’s tech products and denying them financial access</a:t>
            </a:r>
            <a:endParaRPr kumimoji="1" lang="zh-CN" altLang="en-US" sz="2400" dirty="0">
              <a:latin typeface="Iowan Old Style Roman" panose="02040602040506020204" pitchFamily="18" charset="0"/>
            </a:endParaRPr>
          </a:p>
        </p:txBody>
      </p:sp>
    </p:spTree>
    <p:extLst>
      <p:ext uri="{BB962C8B-B14F-4D97-AF65-F5344CB8AC3E}">
        <p14:creationId xmlns:p14="http://schemas.microsoft.com/office/powerpoint/2010/main" val="31781951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6E027C84-7DC3-0763-E4F3-CF2DC65BD087}"/>
              </a:ext>
            </a:extLst>
          </p:cNvPr>
          <p:cNvSpPr/>
          <p:nvPr/>
        </p:nvSpPr>
        <p:spPr>
          <a:xfrm>
            <a:off x="763833" y="4125377"/>
            <a:ext cx="3328107" cy="3318160"/>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r>
              <a:rPr kumimoji="1" lang="en-US" altLang="zh-CN" dirty="0">
                <a:solidFill>
                  <a:schemeClr val="tx1"/>
                </a:solidFill>
              </a:rPr>
              <a:t>Part III</a:t>
            </a:r>
            <a:endParaRPr kumimoji="1" lang="zh-CN" altLang="en-US" dirty="0">
              <a:solidFill>
                <a:schemeClr val="tx1"/>
              </a:solidFill>
            </a:endParaRPr>
          </a:p>
        </p:txBody>
      </p:sp>
      <p:sp>
        <p:nvSpPr>
          <p:cNvPr id="4" name="椭圆 3">
            <a:extLst>
              <a:ext uri="{FF2B5EF4-FFF2-40B4-BE49-F238E27FC236}">
                <a16:creationId xmlns:a16="http://schemas.microsoft.com/office/drawing/2014/main" id="{6DFF93CD-F9CE-4DE0-0808-806C20773C13}"/>
              </a:ext>
            </a:extLst>
          </p:cNvPr>
          <p:cNvSpPr/>
          <p:nvPr/>
        </p:nvSpPr>
        <p:spPr>
          <a:xfrm>
            <a:off x="624441" y="1161537"/>
            <a:ext cx="3328107" cy="2696361"/>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rPr>
              <a:t>Part I</a:t>
            </a: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9" name="椭圆 8">
            <a:extLst>
              <a:ext uri="{FF2B5EF4-FFF2-40B4-BE49-F238E27FC236}">
                <a16:creationId xmlns:a16="http://schemas.microsoft.com/office/drawing/2014/main" id="{90FAF337-2E74-8FD0-0728-79A516D87639}"/>
              </a:ext>
            </a:extLst>
          </p:cNvPr>
          <p:cNvSpPr/>
          <p:nvPr/>
        </p:nvSpPr>
        <p:spPr>
          <a:xfrm>
            <a:off x="-663280" y="2487100"/>
            <a:ext cx="4047487" cy="3771196"/>
          </a:xfrm>
          <a:prstGeom prst="ellipse">
            <a:avLst/>
          </a:prstGeom>
          <a:solidFill>
            <a:schemeClr val="tx1">
              <a:lumMod val="50000"/>
              <a:lumOff val="50000"/>
              <a:alpha val="12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dirty="0">
                <a:solidFill>
                  <a:sysClr val="windowText" lastClr="000000"/>
                </a:solidFill>
              </a:rPr>
              <a:t>Part II</a:t>
            </a:r>
            <a:endParaRPr kumimoji="1" lang="zh-CN" altLang="en-US" dirty="0">
              <a:solidFill>
                <a:sysClr val="windowText" lastClr="000000"/>
              </a:solidFill>
            </a:endParaRPr>
          </a:p>
        </p:txBody>
      </p:sp>
      <p:sp>
        <p:nvSpPr>
          <p:cNvPr id="10" name="椭圆 9">
            <a:extLst>
              <a:ext uri="{FF2B5EF4-FFF2-40B4-BE49-F238E27FC236}">
                <a16:creationId xmlns:a16="http://schemas.microsoft.com/office/drawing/2014/main" id="{7D56D9A5-898F-FFC0-E33A-50C623AF9D6B}"/>
              </a:ext>
            </a:extLst>
          </p:cNvPr>
          <p:cNvSpPr/>
          <p:nvPr/>
        </p:nvSpPr>
        <p:spPr>
          <a:xfrm>
            <a:off x="1343640" y="2509718"/>
            <a:ext cx="4047487" cy="3771196"/>
          </a:xfrm>
          <a:prstGeom prst="ellipse">
            <a:avLst/>
          </a:prstGeom>
          <a:solidFill>
            <a:schemeClr val="accent2">
              <a:alpha val="4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dirty="0">
                <a:solidFill>
                  <a:schemeClr val="tx1"/>
                </a:solidFill>
              </a:rPr>
              <a:t>Part II</a:t>
            </a:r>
            <a:endParaRPr kumimoji="1" lang="zh-CN" altLang="en-US" dirty="0">
              <a:solidFill>
                <a:schemeClr val="tx1"/>
              </a:solidFill>
            </a:endParaRPr>
          </a:p>
        </p:txBody>
      </p:sp>
      <p:pic>
        <p:nvPicPr>
          <p:cNvPr id="5" name="图片 4">
            <a:extLst>
              <a:ext uri="{FF2B5EF4-FFF2-40B4-BE49-F238E27FC236}">
                <a16:creationId xmlns:a16="http://schemas.microsoft.com/office/drawing/2014/main" id="{4BD52894-0770-EC5B-F6C4-32FA1B7C1E33}"/>
              </a:ext>
            </a:extLst>
          </p:cNvPr>
          <p:cNvPicPr>
            <a:picLocks noChangeAspect="1"/>
          </p:cNvPicPr>
          <p:nvPr/>
        </p:nvPicPr>
        <p:blipFill>
          <a:blip r:embed="rId3"/>
          <a:stretch>
            <a:fillRect/>
          </a:stretch>
        </p:blipFill>
        <p:spPr>
          <a:xfrm>
            <a:off x="2559180" y="4203205"/>
            <a:ext cx="825027" cy="825027"/>
          </a:xfrm>
          <a:prstGeom prst="rect">
            <a:avLst/>
          </a:prstGeom>
        </p:spPr>
      </p:pic>
      <p:pic>
        <p:nvPicPr>
          <p:cNvPr id="6" name="图片 5">
            <a:extLst>
              <a:ext uri="{FF2B5EF4-FFF2-40B4-BE49-F238E27FC236}">
                <a16:creationId xmlns:a16="http://schemas.microsoft.com/office/drawing/2014/main" id="{D43C67EB-93A3-D0CA-3918-72F07E2C381B}"/>
              </a:ext>
            </a:extLst>
          </p:cNvPr>
          <p:cNvPicPr>
            <a:picLocks noChangeAspect="1"/>
          </p:cNvPicPr>
          <p:nvPr/>
        </p:nvPicPr>
        <p:blipFill>
          <a:blip r:embed="rId4"/>
          <a:stretch>
            <a:fillRect/>
          </a:stretch>
        </p:blipFill>
        <p:spPr>
          <a:xfrm>
            <a:off x="1441901" y="4203205"/>
            <a:ext cx="825028" cy="826849"/>
          </a:xfrm>
          <a:prstGeom prst="rect">
            <a:avLst/>
          </a:prstGeom>
        </p:spPr>
      </p:pic>
      <p:pic>
        <p:nvPicPr>
          <p:cNvPr id="7" name="图片 6">
            <a:extLst>
              <a:ext uri="{FF2B5EF4-FFF2-40B4-BE49-F238E27FC236}">
                <a16:creationId xmlns:a16="http://schemas.microsoft.com/office/drawing/2014/main" id="{0DAE5BEF-B5CB-C988-CC12-8D57CA94220F}"/>
              </a:ext>
            </a:extLst>
          </p:cNvPr>
          <p:cNvPicPr>
            <a:picLocks noChangeAspect="1"/>
          </p:cNvPicPr>
          <p:nvPr/>
        </p:nvPicPr>
        <p:blipFill>
          <a:blip r:embed="rId5"/>
          <a:stretch>
            <a:fillRect/>
          </a:stretch>
        </p:blipFill>
        <p:spPr>
          <a:xfrm>
            <a:off x="3057639" y="2509718"/>
            <a:ext cx="825027" cy="825027"/>
          </a:xfrm>
          <a:prstGeom prst="rect">
            <a:avLst/>
          </a:prstGeom>
        </p:spPr>
      </p:pic>
      <p:pic>
        <p:nvPicPr>
          <p:cNvPr id="8" name="图片 7">
            <a:extLst>
              <a:ext uri="{FF2B5EF4-FFF2-40B4-BE49-F238E27FC236}">
                <a16:creationId xmlns:a16="http://schemas.microsoft.com/office/drawing/2014/main" id="{C3B4F7B7-113E-1014-98D8-60AB569FDFB4}"/>
              </a:ext>
            </a:extLst>
          </p:cNvPr>
          <p:cNvPicPr>
            <a:picLocks noChangeAspect="1"/>
          </p:cNvPicPr>
          <p:nvPr/>
        </p:nvPicPr>
        <p:blipFill>
          <a:blip r:embed="rId6"/>
          <a:stretch>
            <a:fillRect/>
          </a:stretch>
        </p:blipFill>
        <p:spPr>
          <a:xfrm>
            <a:off x="763833" y="2509718"/>
            <a:ext cx="825027" cy="826724"/>
          </a:xfrm>
          <a:prstGeom prst="rect">
            <a:avLst/>
          </a:prstGeom>
        </p:spPr>
      </p:pic>
      <p:sp>
        <p:nvSpPr>
          <p:cNvPr id="3" name="左右箭头 2">
            <a:extLst>
              <a:ext uri="{FF2B5EF4-FFF2-40B4-BE49-F238E27FC236}">
                <a16:creationId xmlns:a16="http://schemas.microsoft.com/office/drawing/2014/main" id="{DB374A4A-4FC2-358C-0161-D600A849DB79}"/>
              </a:ext>
            </a:extLst>
          </p:cNvPr>
          <p:cNvSpPr/>
          <p:nvPr/>
        </p:nvSpPr>
        <p:spPr>
          <a:xfrm>
            <a:off x="1670505" y="2681324"/>
            <a:ext cx="1235981" cy="483512"/>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900" dirty="0">
                <a:latin typeface="Iowan Old Style Roman" panose="02040602040506020204" pitchFamily="18" charset="0"/>
              </a:rPr>
              <a:t>Trade tensions</a:t>
            </a:r>
            <a:endParaRPr kumimoji="1" lang="zh-CN" altLang="en-US" sz="900" dirty="0">
              <a:latin typeface="Iowan Old Style Roman" panose="02040602040506020204" pitchFamily="18" charset="0"/>
            </a:endParaRPr>
          </a:p>
        </p:txBody>
      </p:sp>
      <p:sp>
        <p:nvSpPr>
          <p:cNvPr id="12" name="文本框 11">
            <a:extLst>
              <a:ext uri="{FF2B5EF4-FFF2-40B4-BE49-F238E27FC236}">
                <a16:creationId xmlns:a16="http://schemas.microsoft.com/office/drawing/2014/main" id="{366D0D56-07FE-41DA-C3FE-93517E8DE724}"/>
              </a:ext>
            </a:extLst>
          </p:cNvPr>
          <p:cNvSpPr txBox="1"/>
          <p:nvPr/>
        </p:nvSpPr>
        <p:spPr>
          <a:xfrm>
            <a:off x="5472772" y="997565"/>
            <a:ext cx="6827377" cy="5970865"/>
          </a:xfrm>
          <a:prstGeom prst="rect">
            <a:avLst/>
          </a:prstGeom>
          <a:noFill/>
        </p:spPr>
        <p:txBody>
          <a:bodyPr wrap="square" rtlCol="0">
            <a:spAutoFit/>
          </a:bodyPr>
          <a:lstStyle/>
          <a:p>
            <a:r>
              <a:rPr kumimoji="1" lang="en-US" altLang="zh-CN" sz="3200" b="1" u="sng" dirty="0">
                <a:solidFill>
                  <a:schemeClr val="accent2"/>
                </a:solidFill>
                <a:latin typeface="Palatino Linotype" panose="02040502050505030304" pitchFamily="18" charset="0"/>
              </a:rPr>
              <a:t>US to EU</a:t>
            </a:r>
          </a:p>
          <a:p>
            <a:pPr marL="285750" indent="-285750">
              <a:buFont typeface="Wingdings" pitchFamily="2" charset="2"/>
              <a:buChar char="p"/>
            </a:pPr>
            <a:r>
              <a:rPr kumimoji="1" lang="en-US" altLang="zh-CN" sz="2400" dirty="0">
                <a:latin typeface="Iowan Old Style Roman" panose="02040602040506020204" pitchFamily="18" charset="0"/>
              </a:rPr>
              <a:t>Supported </a:t>
            </a:r>
            <a:r>
              <a:rPr kumimoji="1" lang="en-US" altLang="zh-CN" sz="2400" dirty="0">
                <a:solidFill>
                  <a:schemeClr val="accent2"/>
                </a:solidFill>
                <a:latin typeface="Iowan Old Style Roman" panose="02040602040506020204" pitchFamily="18" charset="0"/>
              </a:rPr>
              <a:t>Brexit </a:t>
            </a:r>
            <a:r>
              <a:rPr kumimoji="1" lang="en-US" altLang="zh-CN" sz="2400" dirty="0">
                <a:latin typeface="Iowan Old Style Roman" panose="02040602040506020204" pitchFamily="18" charset="0"/>
              </a:rPr>
              <a:t>&amp; preferred a bilateral deal</a:t>
            </a:r>
            <a:endParaRPr kumimoji="1" lang="en-US" altLang="zh-CN" sz="2400" dirty="0">
              <a:solidFill>
                <a:schemeClr val="accent2"/>
              </a:solidFill>
              <a:latin typeface="Iowan Old Style Roman" panose="02040602040506020204" pitchFamily="18" charset="0"/>
            </a:endParaRPr>
          </a:p>
          <a:p>
            <a:pPr marL="285750" indent="-285750">
              <a:buFont typeface="Wingdings" pitchFamily="2" charset="2"/>
              <a:buChar char="p"/>
            </a:pPr>
            <a:r>
              <a:rPr kumimoji="1" lang="en-US" altLang="zh-CN" sz="2400" dirty="0">
                <a:latin typeface="Iowan Old Style Roman" panose="02040602040506020204" pitchFamily="18" charset="0"/>
              </a:rPr>
              <a:t>Supported </a:t>
            </a:r>
            <a:r>
              <a:rPr kumimoji="1" lang="en-US" altLang="zh-CN" sz="2400" dirty="0">
                <a:solidFill>
                  <a:schemeClr val="accent2"/>
                </a:solidFill>
                <a:latin typeface="Iowan Old Style Roman" panose="02040602040506020204" pitchFamily="18" charset="0"/>
              </a:rPr>
              <a:t>CEE countries </a:t>
            </a:r>
            <a:r>
              <a:rPr kumimoji="1" lang="en-US" altLang="zh-CN" sz="2400" dirty="0">
                <a:latin typeface="Iowan Old Style Roman" panose="02040602040506020204" pitchFamily="18" charset="0"/>
              </a:rPr>
              <a:t>to resist EU policy</a:t>
            </a:r>
          </a:p>
          <a:p>
            <a:pPr marL="342900"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Held EU hostage of their tension on technology</a:t>
            </a:r>
          </a:p>
          <a:p>
            <a:pPr marL="742950" lvl="1" indent="-285750">
              <a:buFont typeface="Wingdings" pitchFamily="2" charset="2"/>
              <a:buChar char="u"/>
            </a:pPr>
            <a:r>
              <a:rPr kumimoji="1" lang="en-US" altLang="zh-CN" dirty="0">
                <a:solidFill>
                  <a:schemeClr val="bg1">
                    <a:lumMod val="65000"/>
                  </a:schemeClr>
                </a:solidFill>
                <a:latin typeface="Iowan Old Style Roman" panose="02040602040506020204" pitchFamily="18" charset="0"/>
              </a:rPr>
              <a:t>Germany---benign neglect</a:t>
            </a:r>
          </a:p>
          <a:p>
            <a:pPr marL="742950" lvl="1" indent="-285750">
              <a:buFont typeface="Wingdings" pitchFamily="2" charset="2"/>
              <a:buChar char="u"/>
            </a:pPr>
            <a:r>
              <a:rPr kumimoji="1" lang="en-US" altLang="zh-CN" dirty="0">
                <a:solidFill>
                  <a:schemeClr val="bg1">
                    <a:lumMod val="65000"/>
                  </a:schemeClr>
                </a:solidFill>
                <a:latin typeface="Iowan Old Style Roman" panose="02040602040506020204" pitchFamily="18" charset="0"/>
              </a:rPr>
              <a:t>The UK-----partial compliance</a:t>
            </a:r>
            <a:endParaRPr kumimoji="1" lang="en-US" altLang="zh-CN" dirty="0">
              <a:solidFill>
                <a:schemeClr val="bg1">
                  <a:lumMod val="65000"/>
                </a:schemeClr>
              </a:solidFill>
            </a:endParaRPr>
          </a:p>
          <a:p>
            <a:endParaRPr kumimoji="1" lang="en-US" altLang="zh-CN" dirty="0"/>
          </a:p>
          <a:p>
            <a:r>
              <a:rPr kumimoji="1" lang="en-US" altLang="zh-CN" sz="3200" b="1" u="sng" dirty="0">
                <a:solidFill>
                  <a:schemeClr val="accent2"/>
                </a:solidFill>
                <a:latin typeface="Palatino Linotype" panose="02040502050505030304" pitchFamily="18" charset="0"/>
              </a:rPr>
              <a:t>US to ASEAN</a:t>
            </a:r>
          </a:p>
          <a:p>
            <a:pPr marL="342900" indent="-342900">
              <a:buFont typeface="Wingdings" pitchFamily="2" charset="2"/>
              <a:buChar char="p"/>
            </a:pPr>
            <a:r>
              <a:rPr kumimoji="1" lang="en-US" altLang="zh-CN" sz="2400" dirty="0">
                <a:latin typeface="Iowan Old Style Roman" panose="02040602040506020204" pitchFamily="18" charset="0"/>
              </a:rPr>
              <a:t>Not much</a:t>
            </a:r>
          </a:p>
          <a:p>
            <a:pPr marL="342900" indent="-342900">
              <a:buFont typeface="Wingdings" pitchFamily="2" charset="2"/>
              <a:buChar char="p"/>
            </a:pPr>
            <a:r>
              <a:rPr kumimoji="1" lang="en-US" altLang="zh-CN" sz="2400" dirty="0">
                <a:latin typeface="Iowan Old Style Roman" panose="02040602040506020204" pitchFamily="18" charset="0"/>
              </a:rPr>
              <a:t>Preferred Vietnam, the Philippines, Malaysia and Thailand to the others</a:t>
            </a:r>
          </a:p>
          <a:p>
            <a:pPr marL="342900" indent="-342900">
              <a:buFont typeface="Wingdings" pitchFamily="2" charset="2"/>
              <a:buChar char="p"/>
            </a:pPr>
            <a:r>
              <a:rPr kumimoji="1" lang="en-US" altLang="zh-CN" sz="2400" dirty="0">
                <a:latin typeface="Iowan Old Style Roman" panose="02040602040506020204" pitchFamily="18" charset="0"/>
              </a:rPr>
              <a:t>Imposed punitive duties on members that facilitated Chinese transshipment</a:t>
            </a:r>
          </a:p>
          <a:p>
            <a:pPr marL="342900" indent="-342900">
              <a:buFont typeface="Wingdings" pitchFamily="2" charset="2"/>
              <a:buChar char="u"/>
            </a:pPr>
            <a:r>
              <a:rPr kumimoji="1" lang="en-US" altLang="zh-CN" sz="2400" dirty="0">
                <a:solidFill>
                  <a:schemeClr val="bg1">
                    <a:lumMod val="65000"/>
                  </a:schemeClr>
                </a:solidFill>
                <a:latin typeface="Iowan Old Style Roman" panose="02040602040506020204" pitchFamily="18" charset="0"/>
              </a:rPr>
              <a:t>Started to relocate high tech production from China to ASEAN countries</a:t>
            </a:r>
          </a:p>
        </p:txBody>
      </p:sp>
      <p:sp>
        <p:nvSpPr>
          <p:cNvPr id="15" name="标题 1">
            <a:extLst>
              <a:ext uri="{FF2B5EF4-FFF2-40B4-BE49-F238E27FC236}">
                <a16:creationId xmlns:a16="http://schemas.microsoft.com/office/drawing/2014/main" id="{C2B42A85-6616-1198-AF3C-69C3C4DFEBA5}"/>
              </a:ext>
            </a:extLst>
          </p:cNvPr>
          <p:cNvSpPr txBox="1">
            <a:spLocks/>
          </p:cNvSpPr>
          <p:nvPr/>
        </p:nvSpPr>
        <p:spPr>
          <a:xfrm>
            <a:off x="838200" y="665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600">
                <a:latin typeface="Palatino Linotype" panose="02040502050505030304" pitchFamily="18" charset="0"/>
              </a:rPr>
              <a:t>Chirathivat &amp; Langhammer (2020)</a:t>
            </a:r>
            <a:endParaRPr kumimoji="1" lang="zh-CN" altLang="en-US" sz="3600" dirty="0">
              <a:latin typeface="Palatino Linotype" panose="02040502050505030304" pitchFamily="18" charset="0"/>
            </a:endParaRPr>
          </a:p>
        </p:txBody>
      </p:sp>
      <p:sp>
        <p:nvSpPr>
          <p:cNvPr id="14" name="文本框 13">
            <a:extLst>
              <a:ext uri="{FF2B5EF4-FFF2-40B4-BE49-F238E27FC236}">
                <a16:creationId xmlns:a16="http://schemas.microsoft.com/office/drawing/2014/main" id="{0BF84768-0D53-B097-947C-3A34F6784D2F}"/>
              </a:ext>
            </a:extLst>
          </p:cNvPr>
          <p:cNvSpPr txBox="1"/>
          <p:nvPr/>
        </p:nvSpPr>
        <p:spPr>
          <a:xfrm>
            <a:off x="10224052" y="46671"/>
            <a:ext cx="1967948" cy="830997"/>
          </a:xfrm>
          <a:prstGeom prst="rect">
            <a:avLst/>
          </a:prstGeom>
          <a:noFill/>
        </p:spPr>
        <p:txBody>
          <a:bodyPr wrap="square" rtlCol="0">
            <a:spAutoFit/>
          </a:bodyPr>
          <a:lstStyle/>
          <a:p>
            <a:r>
              <a:rPr kumimoji="1" lang="en-US" altLang="zh-CN" sz="4800" dirty="0">
                <a:solidFill>
                  <a:schemeClr val="accent2"/>
                </a:solidFill>
                <a:latin typeface="Palatino Linotype" panose="02040502050505030304" pitchFamily="18" charset="0"/>
              </a:rPr>
              <a:t>Trade</a:t>
            </a:r>
            <a:endParaRPr kumimoji="1" lang="zh-CN" altLang="en-US" sz="4800" dirty="0">
              <a:solidFill>
                <a:schemeClr val="accent2"/>
              </a:solidFill>
              <a:latin typeface="Palatino Linotype" panose="02040502050505030304" pitchFamily="18" charset="0"/>
            </a:endParaRPr>
          </a:p>
        </p:txBody>
      </p:sp>
      <p:cxnSp>
        <p:nvCxnSpPr>
          <p:cNvPr id="17" name="直线箭头连接符 16">
            <a:extLst>
              <a:ext uri="{FF2B5EF4-FFF2-40B4-BE49-F238E27FC236}">
                <a16:creationId xmlns:a16="http://schemas.microsoft.com/office/drawing/2014/main" id="{0E3D3E1F-43CE-72EB-7EC1-C0A97A78597D}"/>
              </a:ext>
            </a:extLst>
          </p:cNvPr>
          <p:cNvCxnSpPr>
            <a:stCxn id="7" idx="2"/>
            <a:endCxn id="5" idx="0"/>
          </p:cNvCxnSpPr>
          <p:nvPr/>
        </p:nvCxnSpPr>
        <p:spPr>
          <a:xfrm flipH="1">
            <a:off x="2971694" y="3334745"/>
            <a:ext cx="498459" cy="868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A6CF78D1-402D-5844-85CE-2E50F4017241}"/>
              </a:ext>
            </a:extLst>
          </p:cNvPr>
          <p:cNvCxnSpPr>
            <a:endCxn id="6" idx="0"/>
          </p:cNvCxnSpPr>
          <p:nvPr/>
        </p:nvCxnSpPr>
        <p:spPr>
          <a:xfrm flipH="1">
            <a:off x="1854415" y="3334745"/>
            <a:ext cx="1529792" cy="868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6964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3192</Words>
  <Application>Microsoft Macintosh PowerPoint</Application>
  <PresentationFormat>宽屏</PresentationFormat>
  <Paragraphs>848</Paragraphs>
  <Slides>48</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等线</vt:lpstr>
      <vt:lpstr>等线 Light</vt:lpstr>
      <vt:lpstr>Arial</vt:lpstr>
      <vt:lpstr>Iowan Old Style Roman</vt:lpstr>
      <vt:lpstr>Iowan Old Style Roman</vt:lpstr>
      <vt:lpstr>MinionPro</vt:lpstr>
      <vt:lpstr>Palatino Linotype</vt:lpstr>
      <vt:lpstr>Wingdings</vt:lpstr>
      <vt:lpstr>Office 主题​​</vt:lpstr>
      <vt:lpstr>PowerPoint 演示文稿</vt:lpstr>
      <vt:lpstr>Chirathivat, Suthiphand and Rolf J. Langhammer. “ASEAN and the EU Challenged by ‘Divide and Rule’ Strategies of the US and China Evidence and Possible Reaction.” International Economics and Economic Policy, vol. 17, 2020, pp. 659-670.</vt:lpstr>
      <vt:lpstr>Chirathivat &amp; Langhammer (2020)</vt:lpstr>
      <vt:lpstr>Chirathivat &amp; Langhammer (2020)</vt:lpstr>
      <vt:lpstr>Chirathivat &amp; Langhammer (2020)</vt:lpstr>
      <vt:lpstr>Chirathivat &amp; Langhammer (2020)</vt:lpstr>
      <vt:lpstr>Chirathivat &amp; Langhammer (2020)</vt:lpstr>
      <vt:lpstr>Chirathivat &amp; Langhammer (2020)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Valockva (2021)</vt:lpstr>
      <vt:lpstr>Valockva (2021)</vt:lpstr>
      <vt:lpstr>Valockva (2021)</vt:lpstr>
      <vt:lpstr>Valockva (2021)</vt:lpstr>
      <vt:lpstr>Valockva (2021)</vt:lpstr>
      <vt:lpstr>Valockva (2021)</vt:lpstr>
      <vt:lpstr>Valockva (2021)</vt:lpstr>
      <vt:lpstr>Valockva (2021)</vt:lpstr>
      <vt:lpstr>Valockva (2021)</vt:lpstr>
      <vt:lpstr>Valockva (2021)</vt:lpstr>
      <vt:lpstr>PowerPoint 演示文稿</vt:lpstr>
      <vt:lpstr>PowerPoint 演示文稿</vt:lpstr>
      <vt:lpstr>PowerPoint 演示文稿</vt:lpstr>
      <vt:lpstr>Fujita (2021)</vt:lpstr>
      <vt:lpstr>Fujita (2021)</vt:lpstr>
      <vt:lpstr>Fujita (2021)</vt:lpstr>
      <vt:lpstr>Fujita (2021)</vt:lpstr>
      <vt:lpstr>Fujita (2021)</vt:lpstr>
      <vt:lpstr>Fujita (2021)</vt:lpstr>
      <vt:lpstr>Fujita (2021)</vt:lpstr>
      <vt:lpstr>Fujita (2021)</vt:lpstr>
      <vt:lpstr>Fujita (2021)</vt:lpstr>
      <vt:lpstr>Fujita (2021)</vt:lpstr>
      <vt:lpstr>Fujita (2021)</vt:lpstr>
      <vt:lpstr>Fujita (2021)</vt:lpstr>
      <vt:lpstr>Fujita (2021)</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Eliza</dc:creator>
  <cp:lastModifiedBy>Zan Eliza</cp:lastModifiedBy>
  <cp:revision>36</cp:revision>
  <dcterms:created xsi:type="dcterms:W3CDTF">2022-11-20T05:45:12Z</dcterms:created>
  <dcterms:modified xsi:type="dcterms:W3CDTF">2022-11-21T19:16:40Z</dcterms:modified>
</cp:coreProperties>
</file>