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7" r:id="rId2"/>
    <p:sldId id="258" r:id="rId3"/>
    <p:sldId id="266" r:id="rId4"/>
    <p:sldId id="268" r:id="rId5"/>
    <p:sldId id="311" r:id="rId6"/>
    <p:sldId id="310" r:id="rId7"/>
    <p:sldId id="309" r:id="rId8"/>
    <p:sldId id="263" r:id="rId9"/>
    <p:sldId id="308" r:id="rId10"/>
    <p:sldId id="269" r:id="rId11"/>
    <p:sldId id="315" r:id="rId12"/>
    <p:sldId id="319" r:id="rId13"/>
    <p:sldId id="320" r:id="rId14"/>
    <p:sldId id="307" r:id="rId15"/>
    <p:sldId id="321" r:id="rId16"/>
    <p:sldId id="322" r:id="rId17"/>
    <p:sldId id="323" r:id="rId18"/>
    <p:sldId id="312" r:id="rId19"/>
    <p:sldId id="325" r:id="rId20"/>
    <p:sldId id="326" r:id="rId21"/>
    <p:sldId id="324" r:id="rId22"/>
    <p:sldId id="313" r:id="rId23"/>
    <p:sldId id="327" r:id="rId24"/>
    <p:sldId id="328" r:id="rId25"/>
    <p:sldId id="318" r:id="rId26"/>
    <p:sldId id="332" r:id="rId27"/>
    <p:sldId id="329" r:id="rId28"/>
    <p:sldId id="330" r:id="rId29"/>
    <p:sldId id="333" r:id="rId30"/>
    <p:sldId id="331" r:id="rId31"/>
    <p:sldId id="270" r:id="rId32"/>
    <p:sldId id="334" r:id="rId33"/>
    <p:sldId id="336" r:id="rId34"/>
    <p:sldId id="317" r:id="rId35"/>
    <p:sldId id="337" r:id="rId36"/>
    <p:sldId id="259" r:id="rId37"/>
    <p:sldId id="281" r:id="rId38"/>
    <p:sldId id="288"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30"/>
    <p:restoredTop sz="96018"/>
  </p:normalViewPr>
  <p:slideViewPr>
    <p:cSldViewPr snapToGrid="0" snapToObjects="1">
      <p:cViewPr varScale="1">
        <p:scale>
          <a:sx n="128" d="100"/>
          <a:sy n="128" d="100"/>
        </p:scale>
        <p:origin x="60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865612-21B9-BB4A-BF2A-D014B026D557}" type="datetimeFigureOut">
              <a:rPr kumimoji="1" lang="zh-CN" altLang="en-US" smtClean="0"/>
              <a:t>2023/11/14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932F04-067A-A34F-9BC5-08BFEF2DB941}" type="slidenum">
              <a:rPr kumimoji="1" lang="zh-CN" altLang="en-US" smtClean="0"/>
              <a:t>‹#›</a:t>
            </a:fld>
            <a:endParaRPr kumimoji="1" lang="zh-CN" altLang="en-US"/>
          </a:p>
        </p:txBody>
      </p:sp>
    </p:spTree>
    <p:extLst>
      <p:ext uri="{BB962C8B-B14F-4D97-AF65-F5344CB8AC3E}">
        <p14:creationId xmlns:p14="http://schemas.microsoft.com/office/powerpoint/2010/main" val="3904544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6bd56c9061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6bd56c9061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8412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1706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6bd56c9061_0_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6bd56c9061_0_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453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032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8834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1373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641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0204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1932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92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1185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209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408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273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056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1392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5917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8189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800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4964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3706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8010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6bd56c9061_0_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6bd56c9061_0_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423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893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6bd56c9061_0_9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6bd56c9061_0_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3366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143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94777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6bd56c9061_0_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6bd56c9061_0_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0288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6bd56c9061_0_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6bd56c9061_0_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56146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09234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75c7a8d047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75c7a8d047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1484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6b20e22304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6b20e2230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4711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868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5343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004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96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712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6bd56c9061_0_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6bd56c9061_0_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017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666FB0-5B83-1742-B9B3-D079C67B1982}"/>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9FAB459C-5285-C747-9D0B-EC9B875DF3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dirty="0"/>
              <a:t>单击此处编辑母版副标题样式</a:t>
            </a:r>
          </a:p>
        </p:txBody>
      </p:sp>
      <p:sp>
        <p:nvSpPr>
          <p:cNvPr id="4" name="日期占位符 3">
            <a:extLst>
              <a:ext uri="{FF2B5EF4-FFF2-40B4-BE49-F238E27FC236}">
                <a16:creationId xmlns:a16="http://schemas.microsoft.com/office/drawing/2014/main" id="{AC7BB162-A3D9-C048-9DF5-F384AE1CAEFB}"/>
              </a:ext>
            </a:extLst>
          </p:cNvPr>
          <p:cNvSpPr>
            <a:spLocks noGrp="1"/>
          </p:cNvSpPr>
          <p:nvPr>
            <p:ph type="dt" sz="half" idx="10"/>
          </p:nvPr>
        </p:nvSpPr>
        <p:spPr/>
        <p:txBody>
          <a:bodyPr/>
          <a:lstStyle/>
          <a:p>
            <a:fld id="{4DBC0858-39E3-B947-9DDF-97ABAD263987}" type="datetimeFigureOut">
              <a:rPr kumimoji="1" lang="zh-CN" altLang="en-US" smtClean="0"/>
              <a:t>2023/11/14</a:t>
            </a:fld>
            <a:endParaRPr kumimoji="1" lang="zh-CN" altLang="en-US"/>
          </a:p>
        </p:txBody>
      </p:sp>
      <p:sp>
        <p:nvSpPr>
          <p:cNvPr id="5" name="页脚占位符 4">
            <a:extLst>
              <a:ext uri="{FF2B5EF4-FFF2-40B4-BE49-F238E27FC236}">
                <a16:creationId xmlns:a16="http://schemas.microsoft.com/office/drawing/2014/main" id="{48FF0745-7874-2746-88F3-99AECC235BF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6646F1C-4CA6-1D4E-9E33-5398D2664D5D}"/>
              </a:ext>
            </a:extLst>
          </p:cNvPr>
          <p:cNvSpPr>
            <a:spLocks noGrp="1"/>
          </p:cNvSpPr>
          <p:nvPr>
            <p:ph type="sldNum" sz="quarter" idx="12"/>
          </p:nvPr>
        </p:nvSpPr>
        <p:spPr/>
        <p:txBody>
          <a:bodyPr/>
          <a:lstStyle/>
          <a:p>
            <a:fld id="{20CC1925-C3C3-454A-8532-EE93A65F788E}" type="slidenum">
              <a:rPr kumimoji="1" lang="zh-CN" altLang="en-US" smtClean="0"/>
              <a:t>‹#›</a:t>
            </a:fld>
            <a:endParaRPr kumimoji="1" lang="zh-CN" altLang="en-US"/>
          </a:p>
        </p:txBody>
      </p:sp>
    </p:spTree>
    <p:extLst>
      <p:ext uri="{BB962C8B-B14F-4D97-AF65-F5344CB8AC3E}">
        <p14:creationId xmlns:p14="http://schemas.microsoft.com/office/powerpoint/2010/main" val="112257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359C4-3D68-6F41-B2B7-F6FDBA7D2DE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16E8FE6-665A-984D-9A47-78C3EDC4E216}"/>
              </a:ext>
            </a:extLst>
          </p:cNvPr>
          <p:cNvSpPr>
            <a:spLocks noGrp="1"/>
          </p:cNvSpPr>
          <p:nvPr>
            <p:ph type="body" orient="vert" idx="1"/>
          </p:nvPr>
        </p:nvSpPr>
        <p:spPr/>
        <p:txBody>
          <a:bodyPr vert="eaVert"/>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8BA42F3D-2057-B244-A43D-B81CB05633BD}"/>
              </a:ext>
            </a:extLst>
          </p:cNvPr>
          <p:cNvSpPr>
            <a:spLocks noGrp="1"/>
          </p:cNvSpPr>
          <p:nvPr>
            <p:ph type="dt" sz="half" idx="10"/>
          </p:nvPr>
        </p:nvSpPr>
        <p:spPr/>
        <p:txBody>
          <a:bodyPr/>
          <a:lstStyle/>
          <a:p>
            <a:fld id="{4DBC0858-39E3-B947-9DDF-97ABAD263987}" type="datetimeFigureOut">
              <a:rPr kumimoji="1" lang="zh-CN" altLang="en-US" smtClean="0"/>
              <a:t>2023/11/14</a:t>
            </a:fld>
            <a:endParaRPr kumimoji="1" lang="zh-CN" altLang="en-US"/>
          </a:p>
        </p:txBody>
      </p:sp>
      <p:sp>
        <p:nvSpPr>
          <p:cNvPr id="5" name="页脚占位符 4">
            <a:extLst>
              <a:ext uri="{FF2B5EF4-FFF2-40B4-BE49-F238E27FC236}">
                <a16:creationId xmlns:a16="http://schemas.microsoft.com/office/drawing/2014/main" id="{EFC106DD-6FFD-6643-9671-52830CB4A97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265E634-11BD-2747-AD1C-80DF98D43195}"/>
              </a:ext>
            </a:extLst>
          </p:cNvPr>
          <p:cNvSpPr>
            <a:spLocks noGrp="1"/>
          </p:cNvSpPr>
          <p:nvPr>
            <p:ph type="sldNum" sz="quarter" idx="12"/>
          </p:nvPr>
        </p:nvSpPr>
        <p:spPr/>
        <p:txBody>
          <a:bodyPr/>
          <a:lstStyle/>
          <a:p>
            <a:fld id="{20CC1925-C3C3-454A-8532-EE93A65F788E}" type="slidenum">
              <a:rPr kumimoji="1" lang="zh-CN" altLang="en-US" smtClean="0"/>
              <a:t>‹#›</a:t>
            </a:fld>
            <a:endParaRPr kumimoji="1" lang="zh-CN" altLang="en-US"/>
          </a:p>
        </p:txBody>
      </p:sp>
    </p:spTree>
    <p:extLst>
      <p:ext uri="{BB962C8B-B14F-4D97-AF65-F5344CB8AC3E}">
        <p14:creationId xmlns:p14="http://schemas.microsoft.com/office/powerpoint/2010/main" val="1149512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C441778-50F9-654C-BD35-EB71EFA6C09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FF93543-52A3-A948-A68C-185193C7D2E5}"/>
              </a:ext>
            </a:extLst>
          </p:cNvPr>
          <p:cNvSpPr>
            <a:spLocks noGrp="1"/>
          </p:cNvSpPr>
          <p:nvPr>
            <p:ph type="body" orient="vert" idx="1"/>
          </p:nvPr>
        </p:nvSpPr>
        <p:spPr>
          <a:xfrm>
            <a:off x="838200" y="365125"/>
            <a:ext cx="7734300" cy="5811838"/>
          </a:xfrm>
        </p:spPr>
        <p:txBody>
          <a:bodyPr vert="eaVert"/>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DF584E3C-2966-D843-AFAD-44A081F57A27}"/>
              </a:ext>
            </a:extLst>
          </p:cNvPr>
          <p:cNvSpPr>
            <a:spLocks noGrp="1"/>
          </p:cNvSpPr>
          <p:nvPr>
            <p:ph type="dt" sz="half" idx="10"/>
          </p:nvPr>
        </p:nvSpPr>
        <p:spPr/>
        <p:txBody>
          <a:bodyPr/>
          <a:lstStyle/>
          <a:p>
            <a:fld id="{4DBC0858-39E3-B947-9DDF-97ABAD263987}" type="datetimeFigureOut">
              <a:rPr kumimoji="1" lang="zh-CN" altLang="en-US" smtClean="0"/>
              <a:t>2023/11/14</a:t>
            </a:fld>
            <a:endParaRPr kumimoji="1" lang="zh-CN" altLang="en-US"/>
          </a:p>
        </p:txBody>
      </p:sp>
      <p:sp>
        <p:nvSpPr>
          <p:cNvPr id="5" name="页脚占位符 4">
            <a:extLst>
              <a:ext uri="{FF2B5EF4-FFF2-40B4-BE49-F238E27FC236}">
                <a16:creationId xmlns:a16="http://schemas.microsoft.com/office/drawing/2014/main" id="{6DC0519E-C1D2-6545-8089-3E865BCE247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6CCA122-5482-8741-965B-CBAF83E767F6}"/>
              </a:ext>
            </a:extLst>
          </p:cNvPr>
          <p:cNvSpPr>
            <a:spLocks noGrp="1"/>
          </p:cNvSpPr>
          <p:nvPr>
            <p:ph type="sldNum" sz="quarter" idx="12"/>
          </p:nvPr>
        </p:nvSpPr>
        <p:spPr/>
        <p:txBody>
          <a:bodyPr/>
          <a:lstStyle/>
          <a:p>
            <a:fld id="{20CC1925-C3C3-454A-8532-EE93A65F788E}" type="slidenum">
              <a:rPr kumimoji="1" lang="zh-CN" altLang="en-US" smtClean="0"/>
              <a:t>‹#›</a:t>
            </a:fld>
            <a:endParaRPr kumimoji="1" lang="zh-CN" altLang="en-US"/>
          </a:p>
        </p:txBody>
      </p:sp>
    </p:spTree>
    <p:extLst>
      <p:ext uri="{BB962C8B-B14F-4D97-AF65-F5344CB8AC3E}">
        <p14:creationId xmlns:p14="http://schemas.microsoft.com/office/powerpoint/2010/main" val="2343489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81"/>
        <p:cNvGrpSpPr/>
        <p:nvPr/>
      </p:nvGrpSpPr>
      <p:grpSpPr>
        <a:xfrm>
          <a:off x="0" y="0"/>
          <a:ext cx="0" cy="0"/>
          <a:chOff x="0" y="0"/>
          <a:chExt cx="0" cy="0"/>
        </a:xfrm>
      </p:grpSpPr>
      <p:sp>
        <p:nvSpPr>
          <p:cNvPr id="282" name="Google Shape;282;p12"/>
          <p:cNvSpPr/>
          <p:nvPr/>
        </p:nvSpPr>
        <p:spPr>
          <a:xfrm>
            <a:off x="-91600" y="-69867"/>
            <a:ext cx="4437967" cy="6949733"/>
          </a:xfrm>
          <a:custGeom>
            <a:avLst/>
            <a:gdLst/>
            <a:ahLst/>
            <a:cxnLst/>
            <a:rect l="l" t="t" r="r" b="b"/>
            <a:pathLst>
              <a:path w="133139" h="208492" extrusionOk="0">
                <a:moveTo>
                  <a:pt x="847" y="0"/>
                </a:moveTo>
                <a:lnTo>
                  <a:pt x="133139" y="128058"/>
                </a:lnTo>
                <a:lnTo>
                  <a:pt x="115359" y="171450"/>
                </a:lnTo>
                <a:lnTo>
                  <a:pt x="0" y="208492"/>
                </a:lnTo>
              </a:path>
            </a:pathLst>
          </a:custGeom>
          <a:noFill/>
          <a:ln w="19050" cap="flat" cmpd="sng">
            <a:solidFill>
              <a:srgbClr val="434343"/>
            </a:solidFill>
            <a:prstDash val="solid"/>
            <a:round/>
            <a:headEnd type="none" w="med" len="med"/>
            <a:tailEnd type="none" w="med" len="med"/>
          </a:ln>
        </p:spPr>
      </p:sp>
      <p:sp>
        <p:nvSpPr>
          <p:cNvPr id="283" name="Google Shape;283;p12"/>
          <p:cNvSpPr/>
          <p:nvPr/>
        </p:nvSpPr>
        <p:spPr>
          <a:xfrm>
            <a:off x="9426367" y="0"/>
            <a:ext cx="2765600" cy="6858000"/>
          </a:xfrm>
          <a:prstGeom prst="rect">
            <a:avLst/>
          </a:prstGeom>
          <a:solidFill>
            <a:srgbClr val="43434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12"/>
          <p:cNvSpPr txBox="1">
            <a:spLocks noGrp="1"/>
          </p:cNvSpPr>
          <p:nvPr>
            <p:ph type="ctrTitle"/>
          </p:nvPr>
        </p:nvSpPr>
        <p:spPr>
          <a:xfrm>
            <a:off x="3028128" y="894100"/>
            <a:ext cx="6174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85" name="Google Shape;285;p12"/>
          <p:cNvSpPr txBox="1">
            <a:spLocks noGrp="1"/>
          </p:cNvSpPr>
          <p:nvPr>
            <p:ph type="title" idx="2" hasCustomPrompt="1"/>
          </p:nvPr>
        </p:nvSpPr>
        <p:spPr>
          <a:xfrm>
            <a:off x="8722100" y="857700"/>
            <a:ext cx="2360800" cy="1201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8000" b="0">
                <a:solidFill>
                  <a:srgbClr val="F3F3F3"/>
                </a:solidFill>
              </a:defRPr>
            </a:lvl1pPr>
            <a:lvl2pPr lvl="1"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86" name="Google Shape;286;p12"/>
          <p:cNvSpPr txBox="1">
            <a:spLocks noGrp="1"/>
          </p:cNvSpPr>
          <p:nvPr>
            <p:ph type="ctrTitle" idx="3"/>
          </p:nvPr>
        </p:nvSpPr>
        <p:spPr>
          <a:xfrm>
            <a:off x="3028128" y="2283667"/>
            <a:ext cx="6174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87" name="Google Shape;287;p12"/>
          <p:cNvSpPr txBox="1">
            <a:spLocks noGrp="1"/>
          </p:cNvSpPr>
          <p:nvPr>
            <p:ph type="title" idx="4" hasCustomPrompt="1"/>
          </p:nvPr>
        </p:nvSpPr>
        <p:spPr>
          <a:xfrm>
            <a:off x="8722100" y="2247248"/>
            <a:ext cx="2360800" cy="1201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8000" b="0">
                <a:solidFill>
                  <a:srgbClr val="F3F3F3"/>
                </a:solidFill>
              </a:defRPr>
            </a:lvl1pPr>
            <a:lvl2pPr lvl="1"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88" name="Google Shape;288;p12"/>
          <p:cNvSpPr txBox="1">
            <a:spLocks noGrp="1"/>
          </p:cNvSpPr>
          <p:nvPr>
            <p:ph type="ctrTitle" idx="5"/>
          </p:nvPr>
        </p:nvSpPr>
        <p:spPr>
          <a:xfrm>
            <a:off x="3028128" y="3673233"/>
            <a:ext cx="6174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89" name="Google Shape;289;p12"/>
          <p:cNvSpPr txBox="1">
            <a:spLocks noGrp="1"/>
          </p:cNvSpPr>
          <p:nvPr>
            <p:ph type="title" idx="6" hasCustomPrompt="1"/>
          </p:nvPr>
        </p:nvSpPr>
        <p:spPr>
          <a:xfrm>
            <a:off x="8722100" y="3636787"/>
            <a:ext cx="2360800" cy="1201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8000" b="0">
                <a:solidFill>
                  <a:srgbClr val="F3F3F3"/>
                </a:solidFill>
              </a:defRPr>
            </a:lvl1pPr>
            <a:lvl2pPr lvl="1"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90" name="Google Shape;290;p12"/>
          <p:cNvSpPr txBox="1">
            <a:spLocks noGrp="1"/>
          </p:cNvSpPr>
          <p:nvPr>
            <p:ph type="ctrTitle" idx="7"/>
          </p:nvPr>
        </p:nvSpPr>
        <p:spPr>
          <a:xfrm>
            <a:off x="3028189" y="5062800"/>
            <a:ext cx="6174800" cy="78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91" name="Google Shape;291;p12"/>
          <p:cNvSpPr txBox="1">
            <a:spLocks noGrp="1"/>
          </p:cNvSpPr>
          <p:nvPr>
            <p:ph type="title" idx="8" hasCustomPrompt="1"/>
          </p:nvPr>
        </p:nvSpPr>
        <p:spPr>
          <a:xfrm>
            <a:off x="8722100" y="5032233"/>
            <a:ext cx="2360800" cy="1201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8000" b="0">
                <a:solidFill>
                  <a:srgbClr val="F3F3F3"/>
                </a:solidFill>
              </a:defRPr>
            </a:lvl1pPr>
            <a:lvl2pPr lvl="1"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64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92" name="Google Shape;292;p12"/>
          <p:cNvSpPr txBox="1">
            <a:spLocks noGrp="1"/>
          </p:cNvSpPr>
          <p:nvPr>
            <p:ph type="subTitle" idx="1"/>
          </p:nvPr>
        </p:nvSpPr>
        <p:spPr>
          <a:xfrm flipH="1">
            <a:off x="3521000" y="5554600"/>
            <a:ext cx="5682000" cy="58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2"/>
          <p:cNvSpPr txBox="1">
            <a:spLocks noGrp="1"/>
          </p:cNvSpPr>
          <p:nvPr>
            <p:ph type="subTitle" idx="9"/>
          </p:nvPr>
        </p:nvSpPr>
        <p:spPr>
          <a:xfrm flipH="1">
            <a:off x="3520901" y="4169900"/>
            <a:ext cx="5682000" cy="58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2"/>
          <p:cNvSpPr txBox="1">
            <a:spLocks noGrp="1"/>
          </p:cNvSpPr>
          <p:nvPr>
            <p:ph type="subTitle" idx="13"/>
          </p:nvPr>
        </p:nvSpPr>
        <p:spPr>
          <a:xfrm flipH="1">
            <a:off x="3521000" y="2774800"/>
            <a:ext cx="5682000" cy="58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12"/>
          <p:cNvSpPr txBox="1">
            <a:spLocks noGrp="1"/>
          </p:cNvSpPr>
          <p:nvPr>
            <p:ph type="subTitle" idx="14"/>
          </p:nvPr>
        </p:nvSpPr>
        <p:spPr>
          <a:xfrm flipH="1">
            <a:off x="3521000" y="1379700"/>
            <a:ext cx="5682000" cy="58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78704664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long list">
  <p:cSld name="Title and long list">
    <p:bg>
      <p:bgPr>
        <a:solidFill>
          <a:srgbClr val="434343"/>
        </a:solidFill>
        <a:effectLst/>
      </p:bgPr>
    </p:bg>
    <p:spTree>
      <p:nvGrpSpPr>
        <p:cNvPr id="1" name="Shape 296"/>
        <p:cNvGrpSpPr/>
        <p:nvPr/>
      </p:nvGrpSpPr>
      <p:grpSpPr>
        <a:xfrm>
          <a:off x="0" y="0"/>
          <a:ext cx="0" cy="0"/>
          <a:chOff x="0" y="0"/>
          <a:chExt cx="0" cy="0"/>
        </a:xfrm>
      </p:grpSpPr>
      <p:sp>
        <p:nvSpPr>
          <p:cNvPr id="297" name="Google Shape;297;p13"/>
          <p:cNvSpPr txBox="1">
            <a:spLocks noGrp="1"/>
          </p:cNvSpPr>
          <p:nvPr>
            <p:ph type="body" idx="1"/>
          </p:nvPr>
        </p:nvSpPr>
        <p:spPr>
          <a:xfrm>
            <a:off x="960067" y="1901633"/>
            <a:ext cx="10271600" cy="4154800"/>
          </a:xfrm>
          <a:prstGeom prst="rect">
            <a:avLst/>
          </a:prstGeom>
        </p:spPr>
        <p:txBody>
          <a:bodyPr spcFirstLastPara="1" wrap="square" lIns="91425" tIns="91425" rIns="91425" bIns="91425" anchor="t" anchorCtr="0">
            <a:noAutofit/>
          </a:bodyPr>
          <a:lstStyle>
            <a:lvl1pPr marL="609585" lvl="0" indent="-397923" rtl="0">
              <a:lnSpc>
                <a:spcPct val="100000"/>
              </a:lnSpc>
              <a:spcBef>
                <a:spcPts val="0"/>
              </a:spcBef>
              <a:spcAft>
                <a:spcPts val="0"/>
              </a:spcAft>
              <a:buClr>
                <a:srgbClr val="F3F3F3"/>
              </a:buClr>
              <a:buSzPts val="1100"/>
              <a:buAutoNum type="arabicPeriod"/>
              <a:defRPr sz="1600">
                <a:solidFill>
                  <a:srgbClr val="F3F3F3"/>
                </a:solidFill>
              </a:defRPr>
            </a:lvl1pPr>
            <a:lvl2pPr marL="1219170" lvl="1" indent="-397923" rtl="0">
              <a:spcBef>
                <a:spcPts val="2133"/>
              </a:spcBef>
              <a:spcAft>
                <a:spcPts val="0"/>
              </a:spcAft>
              <a:buClr>
                <a:srgbClr val="F3F3F3"/>
              </a:buClr>
              <a:buSzPts val="1100"/>
              <a:buFont typeface="Muli"/>
              <a:buAutoNum type="alphaLcPeriod"/>
              <a:defRPr>
                <a:solidFill>
                  <a:srgbClr val="F3F3F3"/>
                </a:solidFill>
              </a:defRPr>
            </a:lvl2pPr>
            <a:lvl3pPr marL="1828754" lvl="2" indent="-397923" rtl="0">
              <a:spcBef>
                <a:spcPts val="2133"/>
              </a:spcBef>
              <a:spcAft>
                <a:spcPts val="0"/>
              </a:spcAft>
              <a:buClr>
                <a:srgbClr val="F3F3F3"/>
              </a:buClr>
              <a:buSzPts val="1100"/>
              <a:buFont typeface="Muli"/>
              <a:buAutoNum type="romanLcPeriod"/>
              <a:defRPr>
                <a:solidFill>
                  <a:srgbClr val="F3F3F3"/>
                </a:solidFill>
              </a:defRPr>
            </a:lvl3pPr>
            <a:lvl4pPr marL="2438339" lvl="3" indent="-397923" rtl="0">
              <a:spcBef>
                <a:spcPts val="2133"/>
              </a:spcBef>
              <a:spcAft>
                <a:spcPts val="0"/>
              </a:spcAft>
              <a:buClr>
                <a:srgbClr val="F3F3F3"/>
              </a:buClr>
              <a:buSzPts val="1100"/>
              <a:buFont typeface="Muli"/>
              <a:buAutoNum type="arabicPeriod"/>
              <a:defRPr>
                <a:solidFill>
                  <a:srgbClr val="F3F3F3"/>
                </a:solidFill>
              </a:defRPr>
            </a:lvl4pPr>
            <a:lvl5pPr marL="3047924" lvl="4" indent="-397923" rtl="0">
              <a:spcBef>
                <a:spcPts val="2133"/>
              </a:spcBef>
              <a:spcAft>
                <a:spcPts val="0"/>
              </a:spcAft>
              <a:buClr>
                <a:srgbClr val="F3F3F3"/>
              </a:buClr>
              <a:buSzPts val="1100"/>
              <a:buFont typeface="Muli"/>
              <a:buAutoNum type="alphaLcPeriod"/>
              <a:defRPr>
                <a:solidFill>
                  <a:srgbClr val="F3F3F3"/>
                </a:solidFill>
              </a:defRPr>
            </a:lvl5pPr>
            <a:lvl6pPr marL="3657509" lvl="5" indent="-397923" rtl="0">
              <a:spcBef>
                <a:spcPts val="2133"/>
              </a:spcBef>
              <a:spcAft>
                <a:spcPts val="0"/>
              </a:spcAft>
              <a:buClr>
                <a:srgbClr val="F3F3F3"/>
              </a:buClr>
              <a:buSzPts val="1100"/>
              <a:buFont typeface="Muli"/>
              <a:buAutoNum type="romanLcPeriod"/>
              <a:defRPr>
                <a:solidFill>
                  <a:srgbClr val="F3F3F3"/>
                </a:solidFill>
              </a:defRPr>
            </a:lvl6pPr>
            <a:lvl7pPr marL="4267093" lvl="6" indent="-397923" rtl="0">
              <a:spcBef>
                <a:spcPts val="2133"/>
              </a:spcBef>
              <a:spcAft>
                <a:spcPts val="0"/>
              </a:spcAft>
              <a:buClr>
                <a:srgbClr val="F3F3F3"/>
              </a:buClr>
              <a:buSzPts val="1100"/>
              <a:buFont typeface="Muli"/>
              <a:buAutoNum type="arabicPeriod"/>
              <a:defRPr>
                <a:solidFill>
                  <a:srgbClr val="F3F3F3"/>
                </a:solidFill>
              </a:defRPr>
            </a:lvl7pPr>
            <a:lvl8pPr marL="4876678" lvl="7" indent="-397923" rtl="0">
              <a:spcBef>
                <a:spcPts val="2133"/>
              </a:spcBef>
              <a:spcAft>
                <a:spcPts val="0"/>
              </a:spcAft>
              <a:buClr>
                <a:srgbClr val="F3F3F3"/>
              </a:buClr>
              <a:buSzPts val="1100"/>
              <a:buFont typeface="Muli"/>
              <a:buAutoNum type="alphaLcPeriod"/>
              <a:defRPr>
                <a:solidFill>
                  <a:srgbClr val="F3F3F3"/>
                </a:solidFill>
              </a:defRPr>
            </a:lvl8pPr>
            <a:lvl9pPr marL="5486263" lvl="8" indent="-397923" rtl="0">
              <a:spcBef>
                <a:spcPts val="2133"/>
              </a:spcBef>
              <a:spcAft>
                <a:spcPts val="2133"/>
              </a:spcAft>
              <a:buClr>
                <a:srgbClr val="F3F3F3"/>
              </a:buClr>
              <a:buSzPts val="1100"/>
              <a:buFont typeface="Muli"/>
              <a:buAutoNum type="romanLcPeriod"/>
              <a:defRPr>
                <a:solidFill>
                  <a:srgbClr val="F3F3F3"/>
                </a:solidFill>
              </a:defRPr>
            </a:lvl9pPr>
          </a:lstStyle>
          <a:p>
            <a:endParaRPr/>
          </a:p>
        </p:txBody>
      </p:sp>
      <p:sp>
        <p:nvSpPr>
          <p:cNvPr id="298" name="Google Shape;298;p13"/>
          <p:cNvSpPr txBox="1">
            <a:spLocks noGrp="1"/>
          </p:cNvSpPr>
          <p:nvPr>
            <p:ph type="ctrTitle"/>
          </p:nvPr>
        </p:nvSpPr>
        <p:spPr>
          <a:xfrm>
            <a:off x="960067" y="479267"/>
            <a:ext cx="4285600" cy="1113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200" b="0">
                <a:solidFill>
                  <a:srgbClr val="F3F3F3"/>
                </a:solidFill>
              </a:defRPr>
            </a:lvl1pPr>
            <a:lvl2pPr lvl="1" rtl="0">
              <a:spcBef>
                <a:spcPts val="0"/>
              </a:spcBef>
              <a:spcAft>
                <a:spcPts val="0"/>
              </a:spcAft>
              <a:buClr>
                <a:srgbClr val="F3F3F3"/>
              </a:buClr>
              <a:buSzPts val="2400"/>
              <a:buNone/>
              <a:defRPr sz="3200">
                <a:solidFill>
                  <a:srgbClr val="F3F3F3"/>
                </a:solidFill>
              </a:defRPr>
            </a:lvl2pPr>
            <a:lvl3pPr lvl="2" rtl="0">
              <a:spcBef>
                <a:spcPts val="0"/>
              </a:spcBef>
              <a:spcAft>
                <a:spcPts val="0"/>
              </a:spcAft>
              <a:buClr>
                <a:srgbClr val="F3F3F3"/>
              </a:buClr>
              <a:buSzPts val="2400"/>
              <a:buNone/>
              <a:defRPr sz="3200">
                <a:solidFill>
                  <a:srgbClr val="F3F3F3"/>
                </a:solidFill>
              </a:defRPr>
            </a:lvl3pPr>
            <a:lvl4pPr lvl="3" rtl="0">
              <a:spcBef>
                <a:spcPts val="0"/>
              </a:spcBef>
              <a:spcAft>
                <a:spcPts val="0"/>
              </a:spcAft>
              <a:buClr>
                <a:srgbClr val="F3F3F3"/>
              </a:buClr>
              <a:buSzPts val="2400"/>
              <a:buNone/>
              <a:defRPr sz="3200">
                <a:solidFill>
                  <a:srgbClr val="F3F3F3"/>
                </a:solidFill>
              </a:defRPr>
            </a:lvl4pPr>
            <a:lvl5pPr lvl="4" rtl="0">
              <a:spcBef>
                <a:spcPts val="0"/>
              </a:spcBef>
              <a:spcAft>
                <a:spcPts val="0"/>
              </a:spcAft>
              <a:buClr>
                <a:srgbClr val="F3F3F3"/>
              </a:buClr>
              <a:buSzPts val="2400"/>
              <a:buNone/>
              <a:defRPr sz="3200">
                <a:solidFill>
                  <a:srgbClr val="F3F3F3"/>
                </a:solidFill>
              </a:defRPr>
            </a:lvl5pPr>
            <a:lvl6pPr lvl="5" rtl="0">
              <a:spcBef>
                <a:spcPts val="0"/>
              </a:spcBef>
              <a:spcAft>
                <a:spcPts val="0"/>
              </a:spcAft>
              <a:buClr>
                <a:srgbClr val="F3F3F3"/>
              </a:buClr>
              <a:buSzPts val="2400"/>
              <a:buNone/>
              <a:defRPr sz="3200">
                <a:solidFill>
                  <a:srgbClr val="F3F3F3"/>
                </a:solidFill>
              </a:defRPr>
            </a:lvl6pPr>
            <a:lvl7pPr lvl="6" rtl="0">
              <a:spcBef>
                <a:spcPts val="0"/>
              </a:spcBef>
              <a:spcAft>
                <a:spcPts val="0"/>
              </a:spcAft>
              <a:buClr>
                <a:srgbClr val="F3F3F3"/>
              </a:buClr>
              <a:buSzPts val="2400"/>
              <a:buNone/>
              <a:defRPr sz="3200">
                <a:solidFill>
                  <a:srgbClr val="F3F3F3"/>
                </a:solidFill>
              </a:defRPr>
            </a:lvl7pPr>
            <a:lvl8pPr lvl="7" rtl="0">
              <a:spcBef>
                <a:spcPts val="0"/>
              </a:spcBef>
              <a:spcAft>
                <a:spcPts val="0"/>
              </a:spcAft>
              <a:buClr>
                <a:srgbClr val="F3F3F3"/>
              </a:buClr>
              <a:buSzPts val="2400"/>
              <a:buNone/>
              <a:defRPr sz="3200">
                <a:solidFill>
                  <a:srgbClr val="F3F3F3"/>
                </a:solidFill>
              </a:defRPr>
            </a:lvl8pPr>
            <a:lvl9pPr lvl="8" rtl="0">
              <a:spcBef>
                <a:spcPts val="0"/>
              </a:spcBef>
              <a:spcAft>
                <a:spcPts val="0"/>
              </a:spcAft>
              <a:buClr>
                <a:srgbClr val="F3F3F3"/>
              </a:buClr>
              <a:buSzPts val="2400"/>
              <a:buNone/>
              <a:defRPr sz="3200">
                <a:solidFill>
                  <a:srgbClr val="F3F3F3"/>
                </a:solidFill>
              </a:defRPr>
            </a:lvl9pPr>
          </a:lstStyle>
          <a:p>
            <a:endParaRPr/>
          </a:p>
        </p:txBody>
      </p:sp>
    </p:spTree>
    <p:extLst>
      <p:ext uri="{BB962C8B-B14F-4D97-AF65-F5344CB8AC3E}">
        <p14:creationId xmlns:p14="http://schemas.microsoft.com/office/powerpoint/2010/main" val="179552559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07"/>
        <p:cNvGrpSpPr/>
        <p:nvPr/>
      </p:nvGrpSpPr>
      <p:grpSpPr>
        <a:xfrm>
          <a:off x="0" y="0"/>
          <a:ext cx="0" cy="0"/>
          <a:chOff x="0" y="0"/>
          <a:chExt cx="0" cy="0"/>
        </a:xfrm>
      </p:grpSpPr>
      <p:sp>
        <p:nvSpPr>
          <p:cNvPr id="208" name="Google Shape;208;p9"/>
          <p:cNvSpPr/>
          <p:nvPr/>
        </p:nvSpPr>
        <p:spPr>
          <a:xfrm>
            <a:off x="-39933" y="-52899"/>
            <a:ext cx="8791633" cy="6904833"/>
          </a:xfrm>
          <a:custGeom>
            <a:avLst/>
            <a:gdLst/>
            <a:ahLst/>
            <a:cxnLst/>
            <a:rect l="l" t="t" r="r" b="b"/>
            <a:pathLst>
              <a:path w="263749" h="207145" extrusionOk="0">
                <a:moveTo>
                  <a:pt x="177840" y="0"/>
                </a:moveTo>
                <a:lnTo>
                  <a:pt x="263749" y="78482"/>
                </a:lnTo>
                <a:lnTo>
                  <a:pt x="213367" y="207145"/>
                </a:lnTo>
                <a:lnTo>
                  <a:pt x="0" y="178643"/>
                </a:lnTo>
              </a:path>
            </a:pathLst>
          </a:custGeom>
          <a:noFill/>
          <a:ln w="19050" cap="flat" cmpd="sng">
            <a:solidFill>
              <a:srgbClr val="434343"/>
            </a:solidFill>
            <a:prstDash val="solid"/>
            <a:round/>
            <a:headEnd type="none" w="med" len="med"/>
            <a:tailEnd type="none" w="med" len="med"/>
          </a:ln>
        </p:spPr>
      </p:sp>
      <p:sp>
        <p:nvSpPr>
          <p:cNvPr id="209" name="Google Shape;209;p9"/>
          <p:cNvSpPr txBox="1">
            <a:spLocks noGrp="1"/>
          </p:cNvSpPr>
          <p:nvPr>
            <p:ph type="title"/>
          </p:nvPr>
        </p:nvSpPr>
        <p:spPr>
          <a:xfrm>
            <a:off x="960067" y="2299367"/>
            <a:ext cx="5126800" cy="2259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1294A"/>
              </a:buClr>
              <a:buSzPts val="4200"/>
              <a:buNone/>
              <a:defRPr sz="6400"/>
            </a:lvl1pPr>
            <a:lvl2pPr lvl="1" algn="ctr" rtl="0">
              <a:spcBef>
                <a:spcPts val="0"/>
              </a:spcBef>
              <a:spcAft>
                <a:spcPts val="0"/>
              </a:spcAft>
              <a:buClr>
                <a:srgbClr val="41294A"/>
              </a:buClr>
              <a:buSzPts val="4200"/>
              <a:buNone/>
              <a:defRPr sz="5600">
                <a:solidFill>
                  <a:srgbClr val="41294A"/>
                </a:solidFill>
              </a:defRPr>
            </a:lvl2pPr>
            <a:lvl3pPr lvl="2" algn="ctr" rtl="0">
              <a:spcBef>
                <a:spcPts val="0"/>
              </a:spcBef>
              <a:spcAft>
                <a:spcPts val="0"/>
              </a:spcAft>
              <a:buClr>
                <a:srgbClr val="41294A"/>
              </a:buClr>
              <a:buSzPts val="4200"/>
              <a:buNone/>
              <a:defRPr sz="5600">
                <a:solidFill>
                  <a:srgbClr val="41294A"/>
                </a:solidFill>
              </a:defRPr>
            </a:lvl3pPr>
            <a:lvl4pPr lvl="3" algn="ctr" rtl="0">
              <a:spcBef>
                <a:spcPts val="0"/>
              </a:spcBef>
              <a:spcAft>
                <a:spcPts val="0"/>
              </a:spcAft>
              <a:buClr>
                <a:srgbClr val="41294A"/>
              </a:buClr>
              <a:buSzPts val="4200"/>
              <a:buNone/>
              <a:defRPr sz="5600">
                <a:solidFill>
                  <a:srgbClr val="41294A"/>
                </a:solidFill>
              </a:defRPr>
            </a:lvl4pPr>
            <a:lvl5pPr lvl="4" algn="ctr" rtl="0">
              <a:spcBef>
                <a:spcPts val="0"/>
              </a:spcBef>
              <a:spcAft>
                <a:spcPts val="0"/>
              </a:spcAft>
              <a:buClr>
                <a:srgbClr val="41294A"/>
              </a:buClr>
              <a:buSzPts val="4200"/>
              <a:buNone/>
              <a:defRPr sz="5600">
                <a:solidFill>
                  <a:srgbClr val="41294A"/>
                </a:solidFill>
              </a:defRPr>
            </a:lvl5pPr>
            <a:lvl6pPr lvl="5" algn="ctr" rtl="0">
              <a:spcBef>
                <a:spcPts val="0"/>
              </a:spcBef>
              <a:spcAft>
                <a:spcPts val="0"/>
              </a:spcAft>
              <a:buClr>
                <a:srgbClr val="41294A"/>
              </a:buClr>
              <a:buSzPts val="4200"/>
              <a:buNone/>
              <a:defRPr sz="5600">
                <a:solidFill>
                  <a:srgbClr val="41294A"/>
                </a:solidFill>
              </a:defRPr>
            </a:lvl6pPr>
            <a:lvl7pPr lvl="6" algn="ctr" rtl="0">
              <a:spcBef>
                <a:spcPts val="0"/>
              </a:spcBef>
              <a:spcAft>
                <a:spcPts val="0"/>
              </a:spcAft>
              <a:buClr>
                <a:srgbClr val="41294A"/>
              </a:buClr>
              <a:buSzPts val="4200"/>
              <a:buNone/>
              <a:defRPr sz="5600">
                <a:solidFill>
                  <a:srgbClr val="41294A"/>
                </a:solidFill>
              </a:defRPr>
            </a:lvl7pPr>
            <a:lvl8pPr lvl="7" algn="ctr" rtl="0">
              <a:spcBef>
                <a:spcPts val="0"/>
              </a:spcBef>
              <a:spcAft>
                <a:spcPts val="0"/>
              </a:spcAft>
              <a:buClr>
                <a:srgbClr val="41294A"/>
              </a:buClr>
              <a:buSzPts val="4200"/>
              <a:buNone/>
              <a:defRPr sz="5600">
                <a:solidFill>
                  <a:srgbClr val="41294A"/>
                </a:solidFill>
              </a:defRPr>
            </a:lvl8pPr>
            <a:lvl9pPr lvl="8" algn="ctr" rtl="0">
              <a:spcBef>
                <a:spcPts val="0"/>
              </a:spcBef>
              <a:spcAft>
                <a:spcPts val="0"/>
              </a:spcAft>
              <a:buClr>
                <a:srgbClr val="41294A"/>
              </a:buClr>
              <a:buSzPts val="4200"/>
              <a:buNone/>
              <a:defRPr sz="5600">
                <a:solidFill>
                  <a:srgbClr val="41294A"/>
                </a:solidFill>
              </a:defRPr>
            </a:lvl9pPr>
          </a:lstStyle>
          <a:p>
            <a:endParaRPr/>
          </a:p>
        </p:txBody>
      </p:sp>
      <p:sp>
        <p:nvSpPr>
          <p:cNvPr id="210" name="Google Shape;210;p9"/>
          <p:cNvSpPr txBox="1">
            <a:spLocks noGrp="1"/>
          </p:cNvSpPr>
          <p:nvPr>
            <p:ph type="subTitle" idx="1"/>
          </p:nvPr>
        </p:nvSpPr>
        <p:spPr>
          <a:xfrm>
            <a:off x="960067" y="4482733"/>
            <a:ext cx="5126800" cy="52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1294A"/>
              </a:buClr>
              <a:buSzPts val="2100"/>
              <a:buNone/>
              <a:defRPr sz="1867"/>
            </a:lvl1pPr>
            <a:lvl2pPr lvl="1" algn="ctr" rtl="0">
              <a:lnSpc>
                <a:spcPct val="100000"/>
              </a:lnSpc>
              <a:spcBef>
                <a:spcPts val="0"/>
              </a:spcBef>
              <a:spcAft>
                <a:spcPts val="0"/>
              </a:spcAft>
              <a:buClr>
                <a:srgbClr val="41294A"/>
              </a:buClr>
              <a:buSzPts val="2100"/>
              <a:buNone/>
              <a:defRPr sz="2800">
                <a:solidFill>
                  <a:srgbClr val="41294A"/>
                </a:solidFill>
              </a:defRPr>
            </a:lvl2pPr>
            <a:lvl3pPr lvl="2" algn="ctr" rtl="0">
              <a:lnSpc>
                <a:spcPct val="100000"/>
              </a:lnSpc>
              <a:spcBef>
                <a:spcPts val="0"/>
              </a:spcBef>
              <a:spcAft>
                <a:spcPts val="0"/>
              </a:spcAft>
              <a:buClr>
                <a:srgbClr val="41294A"/>
              </a:buClr>
              <a:buSzPts val="2100"/>
              <a:buNone/>
              <a:defRPr sz="2800">
                <a:solidFill>
                  <a:srgbClr val="41294A"/>
                </a:solidFill>
              </a:defRPr>
            </a:lvl3pPr>
            <a:lvl4pPr lvl="3" algn="ctr" rtl="0">
              <a:lnSpc>
                <a:spcPct val="100000"/>
              </a:lnSpc>
              <a:spcBef>
                <a:spcPts val="0"/>
              </a:spcBef>
              <a:spcAft>
                <a:spcPts val="0"/>
              </a:spcAft>
              <a:buClr>
                <a:srgbClr val="41294A"/>
              </a:buClr>
              <a:buSzPts val="2100"/>
              <a:buNone/>
              <a:defRPr sz="2800">
                <a:solidFill>
                  <a:srgbClr val="41294A"/>
                </a:solidFill>
              </a:defRPr>
            </a:lvl4pPr>
            <a:lvl5pPr lvl="4" algn="ctr" rtl="0">
              <a:lnSpc>
                <a:spcPct val="100000"/>
              </a:lnSpc>
              <a:spcBef>
                <a:spcPts val="0"/>
              </a:spcBef>
              <a:spcAft>
                <a:spcPts val="0"/>
              </a:spcAft>
              <a:buClr>
                <a:srgbClr val="41294A"/>
              </a:buClr>
              <a:buSzPts val="2100"/>
              <a:buNone/>
              <a:defRPr sz="2800">
                <a:solidFill>
                  <a:srgbClr val="41294A"/>
                </a:solidFill>
              </a:defRPr>
            </a:lvl5pPr>
            <a:lvl6pPr lvl="5" algn="ctr" rtl="0">
              <a:lnSpc>
                <a:spcPct val="100000"/>
              </a:lnSpc>
              <a:spcBef>
                <a:spcPts val="0"/>
              </a:spcBef>
              <a:spcAft>
                <a:spcPts val="0"/>
              </a:spcAft>
              <a:buClr>
                <a:srgbClr val="41294A"/>
              </a:buClr>
              <a:buSzPts val="2100"/>
              <a:buNone/>
              <a:defRPr sz="2800">
                <a:solidFill>
                  <a:srgbClr val="41294A"/>
                </a:solidFill>
              </a:defRPr>
            </a:lvl6pPr>
            <a:lvl7pPr lvl="6" algn="ctr" rtl="0">
              <a:lnSpc>
                <a:spcPct val="100000"/>
              </a:lnSpc>
              <a:spcBef>
                <a:spcPts val="0"/>
              </a:spcBef>
              <a:spcAft>
                <a:spcPts val="0"/>
              </a:spcAft>
              <a:buClr>
                <a:srgbClr val="41294A"/>
              </a:buClr>
              <a:buSzPts val="2100"/>
              <a:buNone/>
              <a:defRPr sz="2800">
                <a:solidFill>
                  <a:srgbClr val="41294A"/>
                </a:solidFill>
              </a:defRPr>
            </a:lvl7pPr>
            <a:lvl8pPr lvl="7" algn="ctr" rtl="0">
              <a:lnSpc>
                <a:spcPct val="100000"/>
              </a:lnSpc>
              <a:spcBef>
                <a:spcPts val="0"/>
              </a:spcBef>
              <a:spcAft>
                <a:spcPts val="0"/>
              </a:spcAft>
              <a:buClr>
                <a:srgbClr val="41294A"/>
              </a:buClr>
              <a:buSzPts val="2100"/>
              <a:buNone/>
              <a:defRPr sz="2800">
                <a:solidFill>
                  <a:srgbClr val="41294A"/>
                </a:solidFill>
              </a:defRPr>
            </a:lvl8pPr>
            <a:lvl9pPr lvl="8" algn="ctr" rtl="0">
              <a:lnSpc>
                <a:spcPct val="100000"/>
              </a:lnSpc>
              <a:spcBef>
                <a:spcPts val="0"/>
              </a:spcBef>
              <a:spcAft>
                <a:spcPts val="0"/>
              </a:spcAft>
              <a:buClr>
                <a:srgbClr val="41294A"/>
              </a:buClr>
              <a:buSzPts val="2100"/>
              <a:buNone/>
              <a:defRPr sz="2800">
                <a:solidFill>
                  <a:srgbClr val="41294A"/>
                </a:solidFill>
              </a:defRPr>
            </a:lvl9pPr>
          </a:lstStyle>
          <a:p>
            <a:endParaRPr/>
          </a:p>
        </p:txBody>
      </p:sp>
      <p:sp>
        <p:nvSpPr>
          <p:cNvPr id="211" name="Google Shape;211;p9"/>
          <p:cNvSpPr txBox="1">
            <a:spLocks noGrp="1"/>
          </p:cNvSpPr>
          <p:nvPr>
            <p:ph type="title" idx="2" hasCustomPrompt="1"/>
          </p:nvPr>
        </p:nvSpPr>
        <p:spPr>
          <a:xfrm>
            <a:off x="960067" y="421267"/>
            <a:ext cx="2800400" cy="1306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999999"/>
              </a:buClr>
              <a:buSzPts val="3600"/>
              <a:buNone/>
              <a:defRPr sz="8000" b="0"/>
            </a:lvl1pPr>
            <a:lvl2pPr lvl="1" algn="r" rtl="0">
              <a:spcBef>
                <a:spcPts val="0"/>
              </a:spcBef>
              <a:spcAft>
                <a:spcPts val="0"/>
              </a:spcAft>
              <a:buClr>
                <a:srgbClr val="999999"/>
              </a:buClr>
              <a:buSzPts val="4800"/>
              <a:buFont typeface="Fira Sans Extra Condensed Medium"/>
              <a:buNone/>
              <a:defRPr sz="6400">
                <a:solidFill>
                  <a:srgbClr val="999999"/>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999999"/>
              </a:buClr>
              <a:buSzPts val="4800"/>
              <a:buFont typeface="Fira Sans Extra Condensed Medium"/>
              <a:buNone/>
              <a:defRPr sz="6400">
                <a:solidFill>
                  <a:srgbClr val="999999"/>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999999"/>
              </a:buClr>
              <a:buSzPts val="4800"/>
              <a:buFont typeface="Fira Sans Extra Condensed Medium"/>
              <a:buNone/>
              <a:defRPr sz="6400">
                <a:solidFill>
                  <a:srgbClr val="999999"/>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999999"/>
              </a:buClr>
              <a:buSzPts val="4800"/>
              <a:buFont typeface="Fira Sans Extra Condensed Medium"/>
              <a:buNone/>
              <a:defRPr sz="6400">
                <a:solidFill>
                  <a:srgbClr val="999999"/>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999999"/>
              </a:buClr>
              <a:buSzPts val="4800"/>
              <a:buFont typeface="Fira Sans Extra Condensed Medium"/>
              <a:buNone/>
              <a:defRPr sz="6400">
                <a:solidFill>
                  <a:srgbClr val="999999"/>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999999"/>
              </a:buClr>
              <a:buSzPts val="4800"/>
              <a:buFont typeface="Fira Sans Extra Condensed Medium"/>
              <a:buNone/>
              <a:defRPr sz="6400">
                <a:solidFill>
                  <a:srgbClr val="999999"/>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999999"/>
              </a:buClr>
              <a:buSzPts val="4800"/>
              <a:buFont typeface="Fira Sans Extra Condensed Medium"/>
              <a:buNone/>
              <a:defRPr sz="6400">
                <a:solidFill>
                  <a:srgbClr val="999999"/>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999999"/>
              </a:buClr>
              <a:buSzPts val="4800"/>
              <a:buFont typeface="Fira Sans Extra Condensed Medium"/>
              <a:buNone/>
              <a:defRPr sz="64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80817086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455"/>
        <p:cNvGrpSpPr/>
        <p:nvPr/>
      </p:nvGrpSpPr>
      <p:grpSpPr>
        <a:xfrm>
          <a:off x="0" y="0"/>
          <a:ext cx="0" cy="0"/>
          <a:chOff x="0" y="0"/>
          <a:chExt cx="0" cy="0"/>
        </a:xfrm>
      </p:grpSpPr>
      <p:sp>
        <p:nvSpPr>
          <p:cNvPr id="456" name="Google Shape;456;p24"/>
          <p:cNvSpPr/>
          <p:nvPr/>
        </p:nvSpPr>
        <p:spPr>
          <a:xfrm>
            <a:off x="0" y="0"/>
            <a:ext cx="6659200" cy="6858000"/>
          </a:xfrm>
          <a:prstGeom prst="rect">
            <a:avLst/>
          </a:prstGeom>
          <a:solidFill>
            <a:srgbClr val="43434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7" name="Google Shape;457;p24"/>
          <p:cNvSpPr txBox="1">
            <a:spLocks noGrp="1"/>
          </p:cNvSpPr>
          <p:nvPr>
            <p:ph type="ctrTitle"/>
          </p:nvPr>
        </p:nvSpPr>
        <p:spPr>
          <a:xfrm>
            <a:off x="960000" y="1512000"/>
            <a:ext cx="4405600" cy="2076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b="0">
                <a:solidFill>
                  <a:srgbClr val="F3F3F3"/>
                </a:solidFill>
              </a:defRPr>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458" name="Google Shape;458;p24"/>
          <p:cNvSpPr txBox="1">
            <a:spLocks noGrp="1"/>
          </p:cNvSpPr>
          <p:nvPr>
            <p:ph type="subTitle" idx="1"/>
          </p:nvPr>
        </p:nvSpPr>
        <p:spPr>
          <a:xfrm>
            <a:off x="960000" y="3771200"/>
            <a:ext cx="4242400" cy="225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rgbClr val="F3F3F3"/>
                </a:solidFill>
              </a:defRPr>
            </a:lvl1pPr>
            <a:lvl2pPr lvl="1" rtl="0">
              <a:lnSpc>
                <a:spcPct val="100000"/>
              </a:lnSpc>
              <a:spcBef>
                <a:spcPts val="2133"/>
              </a:spcBef>
              <a:spcAft>
                <a:spcPts val="0"/>
              </a:spcAft>
              <a:buNone/>
              <a:defRPr sz="1867">
                <a:solidFill>
                  <a:srgbClr val="F3F3F3"/>
                </a:solidFill>
              </a:defRPr>
            </a:lvl2pPr>
            <a:lvl3pPr lvl="2" rtl="0">
              <a:lnSpc>
                <a:spcPct val="100000"/>
              </a:lnSpc>
              <a:spcBef>
                <a:spcPts val="2133"/>
              </a:spcBef>
              <a:spcAft>
                <a:spcPts val="0"/>
              </a:spcAft>
              <a:buNone/>
              <a:defRPr sz="1867">
                <a:solidFill>
                  <a:srgbClr val="F3F3F3"/>
                </a:solidFill>
              </a:defRPr>
            </a:lvl3pPr>
            <a:lvl4pPr lvl="3" rtl="0">
              <a:lnSpc>
                <a:spcPct val="100000"/>
              </a:lnSpc>
              <a:spcBef>
                <a:spcPts val="2133"/>
              </a:spcBef>
              <a:spcAft>
                <a:spcPts val="0"/>
              </a:spcAft>
              <a:buNone/>
              <a:defRPr sz="1867">
                <a:solidFill>
                  <a:srgbClr val="F3F3F3"/>
                </a:solidFill>
              </a:defRPr>
            </a:lvl4pPr>
            <a:lvl5pPr lvl="4" rtl="0">
              <a:lnSpc>
                <a:spcPct val="100000"/>
              </a:lnSpc>
              <a:spcBef>
                <a:spcPts val="2133"/>
              </a:spcBef>
              <a:spcAft>
                <a:spcPts val="0"/>
              </a:spcAft>
              <a:buNone/>
              <a:defRPr sz="1867">
                <a:solidFill>
                  <a:srgbClr val="F3F3F3"/>
                </a:solidFill>
              </a:defRPr>
            </a:lvl5pPr>
            <a:lvl6pPr lvl="5" rtl="0">
              <a:lnSpc>
                <a:spcPct val="100000"/>
              </a:lnSpc>
              <a:spcBef>
                <a:spcPts val="2133"/>
              </a:spcBef>
              <a:spcAft>
                <a:spcPts val="0"/>
              </a:spcAft>
              <a:buNone/>
              <a:defRPr sz="1867">
                <a:solidFill>
                  <a:srgbClr val="F3F3F3"/>
                </a:solidFill>
              </a:defRPr>
            </a:lvl6pPr>
            <a:lvl7pPr lvl="6" rtl="0">
              <a:lnSpc>
                <a:spcPct val="100000"/>
              </a:lnSpc>
              <a:spcBef>
                <a:spcPts val="2133"/>
              </a:spcBef>
              <a:spcAft>
                <a:spcPts val="0"/>
              </a:spcAft>
              <a:buNone/>
              <a:defRPr sz="1867">
                <a:solidFill>
                  <a:srgbClr val="F3F3F3"/>
                </a:solidFill>
              </a:defRPr>
            </a:lvl7pPr>
            <a:lvl8pPr lvl="7" rtl="0">
              <a:lnSpc>
                <a:spcPct val="100000"/>
              </a:lnSpc>
              <a:spcBef>
                <a:spcPts val="2133"/>
              </a:spcBef>
              <a:spcAft>
                <a:spcPts val="0"/>
              </a:spcAft>
              <a:buNone/>
              <a:defRPr sz="1867">
                <a:solidFill>
                  <a:srgbClr val="F3F3F3"/>
                </a:solidFill>
              </a:defRPr>
            </a:lvl8pPr>
            <a:lvl9pPr lvl="8" rtl="0">
              <a:lnSpc>
                <a:spcPct val="100000"/>
              </a:lnSpc>
              <a:spcBef>
                <a:spcPts val="2133"/>
              </a:spcBef>
              <a:spcAft>
                <a:spcPts val="2133"/>
              </a:spcAft>
              <a:buNone/>
              <a:defRPr sz="1867">
                <a:solidFill>
                  <a:srgbClr val="F3F3F3"/>
                </a:solidFill>
              </a:defRPr>
            </a:lvl9pPr>
          </a:lstStyle>
          <a:p>
            <a:endParaRPr/>
          </a:p>
        </p:txBody>
      </p:sp>
    </p:spTree>
    <p:extLst>
      <p:ext uri="{BB962C8B-B14F-4D97-AF65-F5344CB8AC3E}">
        <p14:creationId xmlns:p14="http://schemas.microsoft.com/office/powerpoint/2010/main" val="294201195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design 1">
  <p:cSld name="Title design 1">
    <p:spTree>
      <p:nvGrpSpPr>
        <p:cNvPr id="1" name="Shape 324"/>
        <p:cNvGrpSpPr/>
        <p:nvPr/>
      </p:nvGrpSpPr>
      <p:grpSpPr>
        <a:xfrm>
          <a:off x="0" y="0"/>
          <a:ext cx="0" cy="0"/>
          <a:chOff x="0" y="0"/>
          <a:chExt cx="0" cy="0"/>
        </a:xfrm>
      </p:grpSpPr>
      <p:sp>
        <p:nvSpPr>
          <p:cNvPr id="325" name="Google Shape;325;p16"/>
          <p:cNvSpPr txBox="1">
            <a:spLocks noGrp="1"/>
          </p:cNvSpPr>
          <p:nvPr>
            <p:ph type="ctrTitle"/>
          </p:nvPr>
        </p:nvSpPr>
        <p:spPr>
          <a:xfrm>
            <a:off x="960067" y="479267"/>
            <a:ext cx="4285600" cy="111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b="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grpSp>
        <p:nvGrpSpPr>
          <p:cNvPr id="326" name="Google Shape;326;p16"/>
          <p:cNvGrpSpPr/>
          <p:nvPr/>
        </p:nvGrpSpPr>
        <p:grpSpPr>
          <a:xfrm rot="5400000">
            <a:off x="10915343" y="5576808"/>
            <a:ext cx="836400" cy="1929133"/>
            <a:chOff x="6656382" y="-78921"/>
            <a:chExt cx="627300" cy="1446850"/>
          </a:xfrm>
        </p:grpSpPr>
        <p:sp>
          <p:nvSpPr>
            <p:cNvPr id="327" name="Google Shape;327;p16"/>
            <p:cNvSpPr/>
            <p:nvPr/>
          </p:nvSpPr>
          <p:spPr>
            <a:xfrm>
              <a:off x="66563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16"/>
            <p:cNvSpPr/>
            <p:nvPr/>
          </p:nvSpPr>
          <p:spPr>
            <a:xfrm>
              <a:off x="66563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6"/>
            <p:cNvSpPr/>
            <p:nvPr/>
          </p:nvSpPr>
          <p:spPr>
            <a:xfrm>
              <a:off x="66563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6"/>
            <p:cNvSpPr/>
            <p:nvPr/>
          </p:nvSpPr>
          <p:spPr>
            <a:xfrm>
              <a:off x="66563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16"/>
            <p:cNvSpPr/>
            <p:nvPr/>
          </p:nvSpPr>
          <p:spPr>
            <a:xfrm>
              <a:off x="66563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6"/>
            <p:cNvSpPr/>
            <p:nvPr/>
          </p:nvSpPr>
          <p:spPr>
            <a:xfrm>
              <a:off x="66563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16"/>
            <p:cNvSpPr/>
            <p:nvPr/>
          </p:nvSpPr>
          <p:spPr>
            <a:xfrm>
              <a:off x="69389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16"/>
            <p:cNvSpPr/>
            <p:nvPr/>
          </p:nvSpPr>
          <p:spPr>
            <a:xfrm>
              <a:off x="69389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6"/>
            <p:cNvSpPr/>
            <p:nvPr/>
          </p:nvSpPr>
          <p:spPr>
            <a:xfrm>
              <a:off x="69389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16"/>
            <p:cNvSpPr/>
            <p:nvPr/>
          </p:nvSpPr>
          <p:spPr>
            <a:xfrm>
              <a:off x="69389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16"/>
            <p:cNvSpPr/>
            <p:nvPr/>
          </p:nvSpPr>
          <p:spPr>
            <a:xfrm>
              <a:off x="69389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16"/>
            <p:cNvSpPr/>
            <p:nvPr/>
          </p:nvSpPr>
          <p:spPr>
            <a:xfrm>
              <a:off x="69389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16"/>
            <p:cNvSpPr/>
            <p:nvPr/>
          </p:nvSpPr>
          <p:spPr>
            <a:xfrm>
              <a:off x="72215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16"/>
            <p:cNvSpPr/>
            <p:nvPr/>
          </p:nvSpPr>
          <p:spPr>
            <a:xfrm>
              <a:off x="72215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16"/>
            <p:cNvSpPr/>
            <p:nvPr/>
          </p:nvSpPr>
          <p:spPr>
            <a:xfrm>
              <a:off x="72215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16"/>
            <p:cNvSpPr/>
            <p:nvPr/>
          </p:nvSpPr>
          <p:spPr>
            <a:xfrm>
              <a:off x="72215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16"/>
            <p:cNvSpPr/>
            <p:nvPr/>
          </p:nvSpPr>
          <p:spPr>
            <a:xfrm>
              <a:off x="72215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16"/>
            <p:cNvSpPr/>
            <p:nvPr/>
          </p:nvSpPr>
          <p:spPr>
            <a:xfrm>
              <a:off x="72215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5" name="Google Shape;345;p16"/>
          <p:cNvSpPr/>
          <p:nvPr/>
        </p:nvSpPr>
        <p:spPr>
          <a:xfrm>
            <a:off x="-150566" y="4311433"/>
            <a:ext cx="12480033" cy="2569867"/>
          </a:xfrm>
          <a:custGeom>
            <a:avLst/>
            <a:gdLst/>
            <a:ahLst/>
            <a:cxnLst/>
            <a:rect l="l" t="t" r="r" b="b"/>
            <a:pathLst>
              <a:path w="374401" h="77096" extrusionOk="0">
                <a:moveTo>
                  <a:pt x="0" y="0"/>
                </a:moveTo>
                <a:lnTo>
                  <a:pt x="41826" y="77096"/>
                </a:lnTo>
                <a:lnTo>
                  <a:pt x="374401" y="41826"/>
                </a:lnTo>
              </a:path>
            </a:pathLst>
          </a:custGeom>
          <a:noFill/>
          <a:ln w="19050" cap="flat" cmpd="sng">
            <a:solidFill>
              <a:srgbClr val="434343"/>
            </a:solidFill>
            <a:prstDash val="solid"/>
            <a:round/>
            <a:headEnd type="none" w="med" len="med"/>
            <a:tailEnd type="none" w="med" len="med"/>
          </a:ln>
        </p:spPr>
      </p:sp>
    </p:spTree>
    <p:extLst>
      <p:ext uri="{BB962C8B-B14F-4D97-AF65-F5344CB8AC3E}">
        <p14:creationId xmlns:p14="http://schemas.microsoft.com/office/powerpoint/2010/main" val="80455105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design 2">
  <p:cSld name="Title design 2">
    <p:spTree>
      <p:nvGrpSpPr>
        <p:cNvPr id="1" name="Shape 346"/>
        <p:cNvGrpSpPr/>
        <p:nvPr/>
      </p:nvGrpSpPr>
      <p:grpSpPr>
        <a:xfrm>
          <a:off x="0" y="0"/>
          <a:ext cx="0" cy="0"/>
          <a:chOff x="0" y="0"/>
          <a:chExt cx="0" cy="0"/>
        </a:xfrm>
      </p:grpSpPr>
      <p:sp>
        <p:nvSpPr>
          <p:cNvPr id="347" name="Google Shape;347;p17"/>
          <p:cNvSpPr txBox="1">
            <a:spLocks noGrp="1"/>
          </p:cNvSpPr>
          <p:nvPr>
            <p:ph type="ctrTitle"/>
          </p:nvPr>
        </p:nvSpPr>
        <p:spPr>
          <a:xfrm>
            <a:off x="960067" y="479267"/>
            <a:ext cx="4285600" cy="111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b="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grpSp>
        <p:nvGrpSpPr>
          <p:cNvPr id="348" name="Google Shape;348;p17"/>
          <p:cNvGrpSpPr/>
          <p:nvPr/>
        </p:nvGrpSpPr>
        <p:grpSpPr>
          <a:xfrm rot="5400000">
            <a:off x="10915343" y="5576808"/>
            <a:ext cx="836400" cy="1929133"/>
            <a:chOff x="6656382" y="-78921"/>
            <a:chExt cx="627300" cy="1446850"/>
          </a:xfrm>
        </p:grpSpPr>
        <p:sp>
          <p:nvSpPr>
            <p:cNvPr id="349" name="Google Shape;349;p17"/>
            <p:cNvSpPr/>
            <p:nvPr/>
          </p:nvSpPr>
          <p:spPr>
            <a:xfrm>
              <a:off x="66563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17"/>
            <p:cNvSpPr/>
            <p:nvPr/>
          </p:nvSpPr>
          <p:spPr>
            <a:xfrm>
              <a:off x="66563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7"/>
            <p:cNvSpPr/>
            <p:nvPr/>
          </p:nvSpPr>
          <p:spPr>
            <a:xfrm>
              <a:off x="66563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7"/>
            <p:cNvSpPr/>
            <p:nvPr/>
          </p:nvSpPr>
          <p:spPr>
            <a:xfrm>
              <a:off x="66563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17"/>
            <p:cNvSpPr/>
            <p:nvPr/>
          </p:nvSpPr>
          <p:spPr>
            <a:xfrm>
              <a:off x="66563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7"/>
            <p:cNvSpPr/>
            <p:nvPr/>
          </p:nvSpPr>
          <p:spPr>
            <a:xfrm>
              <a:off x="66563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17"/>
            <p:cNvSpPr/>
            <p:nvPr/>
          </p:nvSpPr>
          <p:spPr>
            <a:xfrm>
              <a:off x="69389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17"/>
            <p:cNvSpPr/>
            <p:nvPr/>
          </p:nvSpPr>
          <p:spPr>
            <a:xfrm>
              <a:off x="69389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17"/>
            <p:cNvSpPr/>
            <p:nvPr/>
          </p:nvSpPr>
          <p:spPr>
            <a:xfrm>
              <a:off x="69389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17"/>
            <p:cNvSpPr/>
            <p:nvPr/>
          </p:nvSpPr>
          <p:spPr>
            <a:xfrm>
              <a:off x="69389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17"/>
            <p:cNvSpPr/>
            <p:nvPr/>
          </p:nvSpPr>
          <p:spPr>
            <a:xfrm>
              <a:off x="69389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17"/>
            <p:cNvSpPr/>
            <p:nvPr/>
          </p:nvSpPr>
          <p:spPr>
            <a:xfrm>
              <a:off x="69389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7"/>
            <p:cNvSpPr/>
            <p:nvPr/>
          </p:nvSpPr>
          <p:spPr>
            <a:xfrm>
              <a:off x="72215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7"/>
            <p:cNvSpPr/>
            <p:nvPr/>
          </p:nvSpPr>
          <p:spPr>
            <a:xfrm>
              <a:off x="72215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7"/>
            <p:cNvSpPr/>
            <p:nvPr/>
          </p:nvSpPr>
          <p:spPr>
            <a:xfrm>
              <a:off x="72215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7"/>
            <p:cNvSpPr/>
            <p:nvPr/>
          </p:nvSpPr>
          <p:spPr>
            <a:xfrm>
              <a:off x="72215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7"/>
            <p:cNvSpPr/>
            <p:nvPr/>
          </p:nvSpPr>
          <p:spPr>
            <a:xfrm>
              <a:off x="72215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17"/>
            <p:cNvSpPr/>
            <p:nvPr/>
          </p:nvSpPr>
          <p:spPr>
            <a:xfrm>
              <a:off x="72215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7" name="Google Shape;367;p17"/>
          <p:cNvSpPr/>
          <p:nvPr/>
        </p:nvSpPr>
        <p:spPr>
          <a:xfrm>
            <a:off x="-210600" y="5533033"/>
            <a:ext cx="2411600" cy="1341467"/>
          </a:xfrm>
          <a:custGeom>
            <a:avLst/>
            <a:gdLst/>
            <a:ahLst/>
            <a:cxnLst/>
            <a:rect l="l" t="t" r="r" b="b"/>
            <a:pathLst>
              <a:path w="72348" h="40244" extrusionOk="0">
                <a:moveTo>
                  <a:pt x="0" y="4522"/>
                </a:moveTo>
                <a:lnTo>
                  <a:pt x="40244" y="0"/>
                </a:lnTo>
                <a:lnTo>
                  <a:pt x="72348" y="40244"/>
                </a:lnTo>
              </a:path>
            </a:pathLst>
          </a:custGeom>
          <a:noFill/>
          <a:ln w="19050" cap="flat" cmpd="sng">
            <a:solidFill>
              <a:srgbClr val="434343"/>
            </a:solidFill>
            <a:prstDash val="solid"/>
            <a:round/>
            <a:headEnd type="none" w="med" len="med"/>
            <a:tailEnd type="none" w="med" len="med"/>
          </a:ln>
        </p:spPr>
      </p:sp>
      <p:sp>
        <p:nvSpPr>
          <p:cNvPr id="23" name="Google Shape;643;p46">
            <a:extLst>
              <a:ext uri="{FF2B5EF4-FFF2-40B4-BE49-F238E27FC236}">
                <a16:creationId xmlns:a16="http://schemas.microsoft.com/office/drawing/2014/main" id="{D5D938D4-8138-6E4C-B5EC-A5BC06BBCC49}"/>
              </a:ext>
            </a:extLst>
          </p:cNvPr>
          <p:cNvSpPr txBox="1">
            <a:spLocks/>
          </p:cNvSpPr>
          <p:nvPr userDrawn="1"/>
        </p:nvSpPr>
        <p:spPr>
          <a:xfrm>
            <a:off x="960067" y="479267"/>
            <a:ext cx="10112746" cy="1113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3200"/>
              <a:t>Timeline of Trump’s Nuclear Diplomacy towards Iran</a:t>
            </a:r>
            <a:endParaRPr lang="en-US" sz="3200" dirty="0"/>
          </a:p>
        </p:txBody>
      </p:sp>
    </p:spTree>
    <p:extLst>
      <p:ext uri="{BB962C8B-B14F-4D97-AF65-F5344CB8AC3E}">
        <p14:creationId xmlns:p14="http://schemas.microsoft.com/office/powerpoint/2010/main" val="310300533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Headline">
  <p:cSld name="Headline">
    <p:spTree>
      <p:nvGrpSpPr>
        <p:cNvPr id="1" name="Shape 449"/>
        <p:cNvGrpSpPr/>
        <p:nvPr/>
      </p:nvGrpSpPr>
      <p:grpSpPr>
        <a:xfrm>
          <a:off x="0" y="0"/>
          <a:ext cx="0" cy="0"/>
          <a:chOff x="0" y="0"/>
          <a:chExt cx="0" cy="0"/>
        </a:xfrm>
      </p:grpSpPr>
      <p:sp>
        <p:nvSpPr>
          <p:cNvPr id="450" name="Google Shape;450;p23"/>
          <p:cNvSpPr txBox="1">
            <a:spLocks noGrp="1"/>
          </p:cNvSpPr>
          <p:nvPr>
            <p:ph type="title"/>
          </p:nvPr>
        </p:nvSpPr>
        <p:spPr>
          <a:xfrm>
            <a:off x="2393800" y="2299400"/>
            <a:ext cx="7404400" cy="225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1294A"/>
              </a:buClr>
              <a:buSzPts val="4200"/>
              <a:buNone/>
              <a:defRPr sz="6400"/>
            </a:lvl1pPr>
            <a:lvl2pPr lvl="1" algn="ctr" rtl="0">
              <a:spcBef>
                <a:spcPts val="0"/>
              </a:spcBef>
              <a:spcAft>
                <a:spcPts val="0"/>
              </a:spcAft>
              <a:buClr>
                <a:srgbClr val="41294A"/>
              </a:buClr>
              <a:buSzPts val="4200"/>
              <a:buNone/>
              <a:defRPr sz="5600">
                <a:solidFill>
                  <a:srgbClr val="41294A"/>
                </a:solidFill>
              </a:defRPr>
            </a:lvl2pPr>
            <a:lvl3pPr lvl="2" algn="ctr" rtl="0">
              <a:spcBef>
                <a:spcPts val="0"/>
              </a:spcBef>
              <a:spcAft>
                <a:spcPts val="0"/>
              </a:spcAft>
              <a:buClr>
                <a:srgbClr val="41294A"/>
              </a:buClr>
              <a:buSzPts val="4200"/>
              <a:buNone/>
              <a:defRPr sz="5600">
                <a:solidFill>
                  <a:srgbClr val="41294A"/>
                </a:solidFill>
              </a:defRPr>
            </a:lvl3pPr>
            <a:lvl4pPr lvl="3" algn="ctr" rtl="0">
              <a:spcBef>
                <a:spcPts val="0"/>
              </a:spcBef>
              <a:spcAft>
                <a:spcPts val="0"/>
              </a:spcAft>
              <a:buClr>
                <a:srgbClr val="41294A"/>
              </a:buClr>
              <a:buSzPts val="4200"/>
              <a:buNone/>
              <a:defRPr sz="5600">
                <a:solidFill>
                  <a:srgbClr val="41294A"/>
                </a:solidFill>
              </a:defRPr>
            </a:lvl4pPr>
            <a:lvl5pPr lvl="4" algn="ctr" rtl="0">
              <a:spcBef>
                <a:spcPts val="0"/>
              </a:spcBef>
              <a:spcAft>
                <a:spcPts val="0"/>
              </a:spcAft>
              <a:buClr>
                <a:srgbClr val="41294A"/>
              </a:buClr>
              <a:buSzPts val="4200"/>
              <a:buNone/>
              <a:defRPr sz="5600">
                <a:solidFill>
                  <a:srgbClr val="41294A"/>
                </a:solidFill>
              </a:defRPr>
            </a:lvl5pPr>
            <a:lvl6pPr lvl="5" algn="ctr" rtl="0">
              <a:spcBef>
                <a:spcPts val="0"/>
              </a:spcBef>
              <a:spcAft>
                <a:spcPts val="0"/>
              </a:spcAft>
              <a:buClr>
                <a:srgbClr val="41294A"/>
              </a:buClr>
              <a:buSzPts val="4200"/>
              <a:buNone/>
              <a:defRPr sz="5600">
                <a:solidFill>
                  <a:srgbClr val="41294A"/>
                </a:solidFill>
              </a:defRPr>
            </a:lvl6pPr>
            <a:lvl7pPr lvl="6" algn="ctr" rtl="0">
              <a:spcBef>
                <a:spcPts val="0"/>
              </a:spcBef>
              <a:spcAft>
                <a:spcPts val="0"/>
              </a:spcAft>
              <a:buClr>
                <a:srgbClr val="41294A"/>
              </a:buClr>
              <a:buSzPts val="4200"/>
              <a:buNone/>
              <a:defRPr sz="5600">
                <a:solidFill>
                  <a:srgbClr val="41294A"/>
                </a:solidFill>
              </a:defRPr>
            </a:lvl7pPr>
            <a:lvl8pPr lvl="7" algn="ctr" rtl="0">
              <a:spcBef>
                <a:spcPts val="0"/>
              </a:spcBef>
              <a:spcAft>
                <a:spcPts val="0"/>
              </a:spcAft>
              <a:buClr>
                <a:srgbClr val="41294A"/>
              </a:buClr>
              <a:buSzPts val="4200"/>
              <a:buNone/>
              <a:defRPr sz="5600">
                <a:solidFill>
                  <a:srgbClr val="41294A"/>
                </a:solidFill>
              </a:defRPr>
            </a:lvl8pPr>
            <a:lvl9pPr lvl="8" algn="ctr" rtl="0">
              <a:spcBef>
                <a:spcPts val="0"/>
              </a:spcBef>
              <a:spcAft>
                <a:spcPts val="0"/>
              </a:spcAft>
              <a:buClr>
                <a:srgbClr val="41294A"/>
              </a:buClr>
              <a:buSzPts val="4200"/>
              <a:buNone/>
              <a:defRPr sz="5600">
                <a:solidFill>
                  <a:srgbClr val="41294A"/>
                </a:solidFill>
              </a:defRPr>
            </a:lvl9pPr>
          </a:lstStyle>
          <a:p>
            <a:endParaRPr/>
          </a:p>
        </p:txBody>
      </p:sp>
      <p:sp>
        <p:nvSpPr>
          <p:cNvPr id="451" name="Google Shape;451;p23"/>
          <p:cNvSpPr txBox="1">
            <a:spLocks noGrp="1"/>
          </p:cNvSpPr>
          <p:nvPr>
            <p:ph type="subTitle" idx="1"/>
          </p:nvPr>
        </p:nvSpPr>
        <p:spPr>
          <a:xfrm>
            <a:off x="2393800" y="4482733"/>
            <a:ext cx="7404400" cy="52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1294A"/>
              </a:buClr>
              <a:buSzPts val="2100"/>
              <a:buNone/>
              <a:defRPr sz="1867"/>
            </a:lvl1pPr>
            <a:lvl2pPr lvl="1" algn="ctr" rtl="0">
              <a:lnSpc>
                <a:spcPct val="100000"/>
              </a:lnSpc>
              <a:spcBef>
                <a:spcPts val="0"/>
              </a:spcBef>
              <a:spcAft>
                <a:spcPts val="0"/>
              </a:spcAft>
              <a:buClr>
                <a:srgbClr val="41294A"/>
              </a:buClr>
              <a:buSzPts val="2100"/>
              <a:buNone/>
              <a:defRPr sz="2800">
                <a:solidFill>
                  <a:srgbClr val="41294A"/>
                </a:solidFill>
              </a:defRPr>
            </a:lvl2pPr>
            <a:lvl3pPr lvl="2" algn="ctr" rtl="0">
              <a:lnSpc>
                <a:spcPct val="100000"/>
              </a:lnSpc>
              <a:spcBef>
                <a:spcPts val="0"/>
              </a:spcBef>
              <a:spcAft>
                <a:spcPts val="0"/>
              </a:spcAft>
              <a:buClr>
                <a:srgbClr val="41294A"/>
              </a:buClr>
              <a:buSzPts val="2100"/>
              <a:buNone/>
              <a:defRPr sz="2800">
                <a:solidFill>
                  <a:srgbClr val="41294A"/>
                </a:solidFill>
              </a:defRPr>
            </a:lvl3pPr>
            <a:lvl4pPr lvl="3" algn="ctr" rtl="0">
              <a:lnSpc>
                <a:spcPct val="100000"/>
              </a:lnSpc>
              <a:spcBef>
                <a:spcPts val="0"/>
              </a:spcBef>
              <a:spcAft>
                <a:spcPts val="0"/>
              </a:spcAft>
              <a:buClr>
                <a:srgbClr val="41294A"/>
              </a:buClr>
              <a:buSzPts val="2100"/>
              <a:buNone/>
              <a:defRPr sz="2800">
                <a:solidFill>
                  <a:srgbClr val="41294A"/>
                </a:solidFill>
              </a:defRPr>
            </a:lvl4pPr>
            <a:lvl5pPr lvl="4" algn="ctr" rtl="0">
              <a:lnSpc>
                <a:spcPct val="100000"/>
              </a:lnSpc>
              <a:spcBef>
                <a:spcPts val="0"/>
              </a:spcBef>
              <a:spcAft>
                <a:spcPts val="0"/>
              </a:spcAft>
              <a:buClr>
                <a:srgbClr val="41294A"/>
              </a:buClr>
              <a:buSzPts val="2100"/>
              <a:buNone/>
              <a:defRPr sz="2800">
                <a:solidFill>
                  <a:srgbClr val="41294A"/>
                </a:solidFill>
              </a:defRPr>
            </a:lvl5pPr>
            <a:lvl6pPr lvl="5" algn="ctr" rtl="0">
              <a:lnSpc>
                <a:spcPct val="100000"/>
              </a:lnSpc>
              <a:spcBef>
                <a:spcPts val="0"/>
              </a:spcBef>
              <a:spcAft>
                <a:spcPts val="0"/>
              </a:spcAft>
              <a:buClr>
                <a:srgbClr val="41294A"/>
              </a:buClr>
              <a:buSzPts val="2100"/>
              <a:buNone/>
              <a:defRPr sz="2800">
                <a:solidFill>
                  <a:srgbClr val="41294A"/>
                </a:solidFill>
              </a:defRPr>
            </a:lvl6pPr>
            <a:lvl7pPr lvl="6" algn="ctr" rtl="0">
              <a:lnSpc>
                <a:spcPct val="100000"/>
              </a:lnSpc>
              <a:spcBef>
                <a:spcPts val="0"/>
              </a:spcBef>
              <a:spcAft>
                <a:spcPts val="0"/>
              </a:spcAft>
              <a:buClr>
                <a:srgbClr val="41294A"/>
              </a:buClr>
              <a:buSzPts val="2100"/>
              <a:buNone/>
              <a:defRPr sz="2800">
                <a:solidFill>
                  <a:srgbClr val="41294A"/>
                </a:solidFill>
              </a:defRPr>
            </a:lvl7pPr>
            <a:lvl8pPr lvl="7" algn="ctr" rtl="0">
              <a:lnSpc>
                <a:spcPct val="100000"/>
              </a:lnSpc>
              <a:spcBef>
                <a:spcPts val="0"/>
              </a:spcBef>
              <a:spcAft>
                <a:spcPts val="0"/>
              </a:spcAft>
              <a:buClr>
                <a:srgbClr val="41294A"/>
              </a:buClr>
              <a:buSzPts val="2100"/>
              <a:buNone/>
              <a:defRPr sz="2800">
                <a:solidFill>
                  <a:srgbClr val="41294A"/>
                </a:solidFill>
              </a:defRPr>
            </a:lvl8pPr>
            <a:lvl9pPr lvl="8" algn="ctr" rtl="0">
              <a:lnSpc>
                <a:spcPct val="100000"/>
              </a:lnSpc>
              <a:spcBef>
                <a:spcPts val="0"/>
              </a:spcBef>
              <a:spcAft>
                <a:spcPts val="0"/>
              </a:spcAft>
              <a:buClr>
                <a:srgbClr val="41294A"/>
              </a:buClr>
              <a:buSzPts val="2100"/>
              <a:buNone/>
              <a:defRPr sz="2800">
                <a:solidFill>
                  <a:srgbClr val="41294A"/>
                </a:solidFill>
              </a:defRPr>
            </a:lvl9pPr>
          </a:lstStyle>
          <a:p>
            <a:endParaRPr/>
          </a:p>
        </p:txBody>
      </p:sp>
      <p:sp>
        <p:nvSpPr>
          <p:cNvPr id="452" name="Google Shape;452;p23"/>
          <p:cNvSpPr txBox="1">
            <a:spLocks noGrp="1"/>
          </p:cNvSpPr>
          <p:nvPr>
            <p:ph type="title" idx="2" hasCustomPrompt="1"/>
          </p:nvPr>
        </p:nvSpPr>
        <p:spPr>
          <a:xfrm>
            <a:off x="4073741" y="421267"/>
            <a:ext cx="4044400" cy="1306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999999"/>
              </a:buClr>
              <a:buSzPts val="3600"/>
              <a:buNone/>
              <a:defRPr sz="8000" b="0"/>
            </a:lvl1pPr>
            <a:lvl2pPr lvl="1" algn="ctr" rtl="0">
              <a:spcBef>
                <a:spcPts val="0"/>
              </a:spcBef>
              <a:spcAft>
                <a:spcPts val="0"/>
              </a:spcAft>
              <a:buClr>
                <a:srgbClr val="999999"/>
              </a:buClr>
              <a:buSzPts val="4800"/>
              <a:buFont typeface="Fira Sans Extra Condensed Medium"/>
              <a:buNone/>
              <a:defRPr sz="6400">
                <a:solidFill>
                  <a:srgbClr val="999999"/>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999999"/>
              </a:buClr>
              <a:buSzPts val="4800"/>
              <a:buFont typeface="Fira Sans Extra Condensed Medium"/>
              <a:buNone/>
              <a:defRPr sz="6400">
                <a:solidFill>
                  <a:srgbClr val="999999"/>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999999"/>
              </a:buClr>
              <a:buSzPts val="4800"/>
              <a:buFont typeface="Fira Sans Extra Condensed Medium"/>
              <a:buNone/>
              <a:defRPr sz="6400">
                <a:solidFill>
                  <a:srgbClr val="999999"/>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999999"/>
              </a:buClr>
              <a:buSzPts val="4800"/>
              <a:buFont typeface="Fira Sans Extra Condensed Medium"/>
              <a:buNone/>
              <a:defRPr sz="6400">
                <a:solidFill>
                  <a:srgbClr val="999999"/>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999999"/>
              </a:buClr>
              <a:buSzPts val="4800"/>
              <a:buFont typeface="Fira Sans Extra Condensed Medium"/>
              <a:buNone/>
              <a:defRPr sz="6400">
                <a:solidFill>
                  <a:srgbClr val="999999"/>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999999"/>
              </a:buClr>
              <a:buSzPts val="4800"/>
              <a:buFont typeface="Fira Sans Extra Condensed Medium"/>
              <a:buNone/>
              <a:defRPr sz="6400">
                <a:solidFill>
                  <a:srgbClr val="999999"/>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999999"/>
              </a:buClr>
              <a:buSzPts val="4800"/>
              <a:buFont typeface="Fira Sans Extra Condensed Medium"/>
              <a:buNone/>
              <a:defRPr sz="6400">
                <a:solidFill>
                  <a:srgbClr val="999999"/>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999999"/>
              </a:buClr>
              <a:buSzPts val="4800"/>
              <a:buFont typeface="Fira Sans Extra Condensed Medium"/>
              <a:buNone/>
              <a:defRPr sz="64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
        <p:nvSpPr>
          <p:cNvPr id="453" name="Google Shape;453;p23"/>
          <p:cNvSpPr/>
          <p:nvPr/>
        </p:nvSpPr>
        <p:spPr>
          <a:xfrm>
            <a:off x="-210600" y="5533033"/>
            <a:ext cx="2411600" cy="1341467"/>
          </a:xfrm>
          <a:custGeom>
            <a:avLst/>
            <a:gdLst/>
            <a:ahLst/>
            <a:cxnLst/>
            <a:rect l="l" t="t" r="r" b="b"/>
            <a:pathLst>
              <a:path w="72348" h="40244" extrusionOk="0">
                <a:moveTo>
                  <a:pt x="0" y="4522"/>
                </a:moveTo>
                <a:lnTo>
                  <a:pt x="40244" y="0"/>
                </a:lnTo>
                <a:lnTo>
                  <a:pt x="72348" y="40244"/>
                </a:lnTo>
              </a:path>
            </a:pathLst>
          </a:custGeom>
          <a:noFill/>
          <a:ln w="19050" cap="flat" cmpd="sng">
            <a:solidFill>
              <a:srgbClr val="434343"/>
            </a:solidFill>
            <a:prstDash val="solid"/>
            <a:round/>
            <a:headEnd type="none" w="med" len="med"/>
            <a:tailEnd type="none" w="med" len="med"/>
          </a:ln>
        </p:spPr>
      </p:sp>
      <p:sp>
        <p:nvSpPr>
          <p:cNvPr id="454" name="Google Shape;454;p23"/>
          <p:cNvSpPr/>
          <p:nvPr/>
        </p:nvSpPr>
        <p:spPr>
          <a:xfrm rot="10800000">
            <a:off x="9795472" y="783"/>
            <a:ext cx="2411600" cy="1341467"/>
          </a:xfrm>
          <a:custGeom>
            <a:avLst/>
            <a:gdLst/>
            <a:ahLst/>
            <a:cxnLst/>
            <a:rect l="l" t="t" r="r" b="b"/>
            <a:pathLst>
              <a:path w="72348" h="40244" extrusionOk="0">
                <a:moveTo>
                  <a:pt x="0" y="4522"/>
                </a:moveTo>
                <a:lnTo>
                  <a:pt x="40244" y="0"/>
                </a:lnTo>
                <a:lnTo>
                  <a:pt x="72348" y="40244"/>
                </a:lnTo>
              </a:path>
            </a:pathLst>
          </a:custGeom>
          <a:noFill/>
          <a:ln w="19050" cap="flat" cmpd="sng">
            <a:solidFill>
              <a:srgbClr val="434343"/>
            </a:solidFill>
            <a:prstDash val="solid"/>
            <a:round/>
            <a:headEnd type="none" w="med" len="med"/>
            <a:tailEnd type="none" w="med" len="med"/>
          </a:ln>
        </p:spPr>
      </p:sp>
    </p:spTree>
    <p:extLst>
      <p:ext uri="{BB962C8B-B14F-4D97-AF65-F5344CB8AC3E}">
        <p14:creationId xmlns:p14="http://schemas.microsoft.com/office/powerpoint/2010/main" val="289319101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91638-ACC3-EE42-B5C8-591E01EB413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FD05BE2-70A9-3C45-96EB-700DB04AC905}"/>
              </a:ext>
            </a:extLst>
          </p:cNvPr>
          <p:cNvSpPr>
            <a:spLocks noGrp="1"/>
          </p:cNvSpPr>
          <p:nvPr>
            <p:ph idx="1"/>
          </p:nvPr>
        </p:nvSpPr>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970937D9-A74E-FC4C-A392-AFEEDED170AC}"/>
              </a:ext>
            </a:extLst>
          </p:cNvPr>
          <p:cNvSpPr>
            <a:spLocks noGrp="1"/>
          </p:cNvSpPr>
          <p:nvPr>
            <p:ph type="dt" sz="half" idx="10"/>
          </p:nvPr>
        </p:nvSpPr>
        <p:spPr/>
        <p:txBody>
          <a:bodyPr/>
          <a:lstStyle/>
          <a:p>
            <a:fld id="{4DBC0858-39E3-B947-9DDF-97ABAD263987}" type="datetimeFigureOut">
              <a:rPr kumimoji="1" lang="zh-CN" altLang="en-US" smtClean="0"/>
              <a:t>2023/11/14</a:t>
            </a:fld>
            <a:endParaRPr kumimoji="1" lang="zh-CN" altLang="en-US"/>
          </a:p>
        </p:txBody>
      </p:sp>
      <p:sp>
        <p:nvSpPr>
          <p:cNvPr id="5" name="页脚占位符 4">
            <a:extLst>
              <a:ext uri="{FF2B5EF4-FFF2-40B4-BE49-F238E27FC236}">
                <a16:creationId xmlns:a16="http://schemas.microsoft.com/office/drawing/2014/main" id="{E118FD95-B6AA-D548-92C8-FF01B6A16C2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040F6A1-F840-354A-80BB-7C10D2FB6607}"/>
              </a:ext>
            </a:extLst>
          </p:cNvPr>
          <p:cNvSpPr>
            <a:spLocks noGrp="1"/>
          </p:cNvSpPr>
          <p:nvPr>
            <p:ph type="sldNum" sz="quarter" idx="12"/>
          </p:nvPr>
        </p:nvSpPr>
        <p:spPr/>
        <p:txBody>
          <a:bodyPr/>
          <a:lstStyle/>
          <a:p>
            <a:fld id="{20CC1925-C3C3-454A-8532-EE93A65F788E}" type="slidenum">
              <a:rPr kumimoji="1" lang="zh-CN" altLang="en-US" smtClean="0"/>
              <a:t>‹#›</a:t>
            </a:fld>
            <a:endParaRPr kumimoji="1" lang="zh-CN" altLang="en-US"/>
          </a:p>
        </p:txBody>
      </p:sp>
    </p:spTree>
    <p:extLst>
      <p:ext uri="{BB962C8B-B14F-4D97-AF65-F5344CB8AC3E}">
        <p14:creationId xmlns:p14="http://schemas.microsoft.com/office/powerpoint/2010/main" val="40987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3A36E4-95FA-F44F-B411-C18F1D453C9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B324B93-781C-EA40-AFED-3D0F5617F9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dirty="0"/>
              <a:t>单击此处编辑母版文本样式</a:t>
            </a:r>
          </a:p>
        </p:txBody>
      </p:sp>
      <p:sp>
        <p:nvSpPr>
          <p:cNvPr id="4" name="日期占位符 3">
            <a:extLst>
              <a:ext uri="{FF2B5EF4-FFF2-40B4-BE49-F238E27FC236}">
                <a16:creationId xmlns:a16="http://schemas.microsoft.com/office/drawing/2014/main" id="{2F58E8FA-0975-DB4D-9A8B-B6BD8A56CE58}"/>
              </a:ext>
            </a:extLst>
          </p:cNvPr>
          <p:cNvSpPr>
            <a:spLocks noGrp="1"/>
          </p:cNvSpPr>
          <p:nvPr>
            <p:ph type="dt" sz="half" idx="10"/>
          </p:nvPr>
        </p:nvSpPr>
        <p:spPr/>
        <p:txBody>
          <a:bodyPr/>
          <a:lstStyle/>
          <a:p>
            <a:fld id="{4DBC0858-39E3-B947-9DDF-97ABAD263987}" type="datetimeFigureOut">
              <a:rPr kumimoji="1" lang="zh-CN" altLang="en-US" smtClean="0"/>
              <a:t>2023/11/14</a:t>
            </a:fld>
            <a:endParaRPr kumimoji="1" lang="zh-CN" altLang="en-US"/>
          </a:p>
        </p:txBody>
      </p:sp>
      <p:sp>
        <p:nvSpPr>
          <p:cNvPr id="5" name="页脚占位符 4">
            <a:extLst>
              <a:ext uri="{FF2B5EF4-FFF2-40B4-BE49-F238E27FC236}">
                <a16:creationId xmlns:a16="http://schemas.microsoft.com/office/drawing/2014/main" id="{F8B57635-0CA1-8D4D-8ABE-B6B1CC4352D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59B31AD-5755-5B4A-A82D-DDA0A40F1E61}"/>
              </a:ext>
            </a:extLst>
          </p:cNvPr>
          <p:cNvSpPr>
            <a:spLocks noGrp="1"/>
          </p:cNvSpPr>
          <p:nvPr>
            <p:ph type="sldNum" sz="quarter" idx="12"/>
          </p:nvPr>
        </p:nvSpPr>
        <p:spPr/>
        <p:txBody>
          <a:bodyPr/>
          <a:lstStyle/>
          <a:p>
            <a:fld id="{20CC1925-C3C3-454A-8532-EE93A65F788E}" type="slidenum">
              <a:rPr kumimoji="1" lang="zh-CN" altLang="en-US" smtClean="0"/>
              <a:t>‹#›</a:t>
            </a:fld>
            <a:endParaRPr kumimoji="1" lang="zh-CN" altLang="en-US"/>
          </a:p>
        </p:txBody>
      </p:sp>
    </p:spTree>
    <p:extLst>
      <p:ext uri="{BB962C8B-B14F-4D97-AF65-F5344CB8AC3E}">
        <p14:creationId xmlns:p14="http://schemas.microsoft.com/office/powerpoint/2010/main" val="744475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3439A1-4B3A-2845-AA42-F840AC96714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1956374-9C7D-BB49-9BAD-1B0641AD6655}"/>
              </a:ext>
            </a:extLst>
          </p:cNvPr>
          <p:cNvSpPr>
            <a:spLocks noGrp="1"/>
          </p:cNvSpPr>
          <p:nvPr>
            <p:ph sz="half" idx="1"/>
          </p:nvPr>
        </p:nvSpPr>
        <p:spPr>
          <a:xfrm>
            <a:off x="838200" y="1825625"/>
            <a:ext cx="5181600" cy="4351338"/>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a16="http://schemas.microsoft.com/office/drawing/2014/main" id="{DF37B78E-5D33-1D45-8AF8-DD68CB160722}"/>
              </a:ext>
            </a:extLst>
          </p:cNvPr>
          <p:cNvSpPr>
            <a:spLocks noGrp="1"/>
          </p:cNvSpPr>
          <p:nvPr>
            <p:ph sz="half" idx="2"/>
          </p:nvPr>
        </p:nvSpPr>
        <p:spPr>
          <a:xfrm>
            <a:off x="6172200" y="1825625"/>
            <a:ext cx="5181600" cy="4351338"/>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a16="http://schemas.microsoft.com/office/drawing/2014/main" id="{98706F58-7A4E-F84D-9FB6-9DC3ED50A8AF}"/>
              </a:ext>
            </a:extLst>
          </p:cNvPr>
          <p:cNvSpPr>
            <a:spLocks noGrp="1"/>
          </p:cNvSpPr>
          <p:nvPr>
            <p:ph type="dt" sz="half" idx="10"/>
          </p:nvPr>
        </p:nvSpPr>
        <p:spPr/>
        <p:txBody>
          <a:bodyPr/>
          <a:lstStyle/>
          <a:p>
            <a:fld id="{4DBC0858-39E3-B947-9DDF-97ABAD263987}" type="datetimeFigureOut">
              <a:rPr kumimoji="1" lang="zh-CN" altLang="en-US" smtClean="0"/>
              <a:t>2023/11/14</a:t>
            </a:fld>
            <a:endParaRPr kumimoji="1" lang="zh-CN" altLang="en-US"/>
          </a:p>
        </p:txBody>
      </p:sp>
      <p:sp>
        <p:nvSpPr>
          <p:cNvPr id="6" name="页脚占位符 5">
            <a:extLst>
              <a:ext uri="{FF2B5EF4-FFF2-40B4-BE49-F238E27FC236}">
                <a16:creationId xmlns:a16="http://schemas.microsoft.com/office/drawing/2014/main" id="{4FCA7CB8-CBFE-FE49-8B0D-9C5576F3D32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54B508A-BCEE-884B-8C13-856B81D99EF5}"/>
              </a:ext>
            </a:extLst>
          </p:cNvPr>
          <p:cNvSpPr>
            <a:spLocks noGrp="1"/>
          </p:cNvSpPr>
          <p:nvPr>
            <p:ph type="sldNum" sz="quarter" idx="12"/>
          </p:nvPr>
        </p:nvSpPr>
        <p:spPr/>
        <p:txBody>
          <a:bodyPr/>
          <a:lstStyle/>
          <a:p>
            <a:fld id="{20CC1925-C3C3-454A-8532-EE93A65F788E}" type="slidenum">
              <a:rPr kumimoji="1" lang="zh-CN" altLang="en-US" smtClean="0"/>
              <a:t>‹#›</a:t>
            </a:fld>
            <a:endParaRPr kumimoji="1" lang="zh-CN" altLang="en-US"/>
          </a:p>
        </p:txBody>
      </p:sp>
    </p:spTree>
    <p:extLst>
      <p:ext uri="{BB962C8B-B14F-4D97-AF65-F5344CB8AC3E}">
        <p14:creationId xmlns:p14="http://schemas.microsoft.com/office/powerpoint/2010/main" val="819630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2A565-A803-2D4D-B23A-6B562C12FDB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21CDC57-A1D4-2D48-A797-D373817D30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dirty="0"/>
              <a:t>单击此处编辑母版文本样式</a:t>
            </a:r>
          </a:p>
        </p:txBody>
      </p:sp>
      <p:sp>
        <p:nvSpPr>
          <p:cNvPr id="4" name="内容占位符 3">
            <a:extLst>
              <a:ext uri="{FF2B5EF4-FFF2-40B4-BE49-F238E27FC236}">
                <a16:creationId xmlns:a16="http://schemas.microsoft.com/office/drawing/2014/main" id="{DAA9ABA6-8249-0B4E-8DAA-1FE20504E3F0}"/>
              </a:ext>
            </a:extLst>
          </p:cNvPr>
          <p:cNvSpPr>
            <a:spLocks noGrp="1"/>
          </p:cNvSpPr>
          <p:nvPr>
            <p:ph sz="half" idx="2"/>
          </p:nvPr>
        </p:nvSpPr>
        <p:spPr>
          <a:xfrm>
            <a:off x="839788" y="2505075"/>
            <a:ext cx="5157787" cy="3684588"/>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文本占位符 4">
            <a:extLst>
              <a:ext uri="{FF2B5EF4-FFF2-40B4-BE49-F238E27FC236}">
                <a16:creationId xmlns:a16="http://schemas.microsoft.com/office/drawing/2014/main" id="{66E1D02C-2348-5A4D-BC7B-C71CDBE20B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dirty="0"/>
              <a:t>单击此处编辑母版文本样式</a:t>
            </a:r>
          </a:p>
        </p:txBody>
      </p:sp>
      <p:sp>
        <p:nvSpPr>
          <p:cNvPr id="6" name="内容占位符 5">
            <a:extLst>
              <a:ext uri="{FF2B5EF4-FFF2-40B4-BE49-F238E27FC236}">
                <a16:creationId xmlns:a16="http://schemas.microsoft.com/office/drawing/2014/main" id="{13F73AA4-C290-6D4C-B40D-E3D587A7C437}"/>
              </a:ext>
            </a:extLst>
          </p:cNvPr>
          <p:cNvSpPr>
            <a:spLocks noGrp="1"/>
          </p:cNvSpPr>
          <p:nvPr>
            <p:ph sz="quarter" idx="4"/>
          </p:nvPr>
        </p:nvSpPr>
        <p:spPr>
          <a:xfrm>
            <a:off x="6172200" y="2505075"/>
            <a:ext cx="5183188" cy="3684588"/>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7" name="日期占位符 6">
            <a:extLst>
              <a:ext uri="{FF2B5EF4-FFF2-40B4-BE49-F238E27FC236}">
                <a16:creationId xmlns:a16="http://schemas.microsoft.com/office/drawing/2014/main" id="{46E73CB0-AE0F-FA4B-B1C8-7B0BB2DA3CE0}"/>
              </a:ext>
            </a:extLst>
          </p:cNvPr>
          <p:cNvSpPr>
            <a:spLocks noGrp="1"/>
          </p:cNvSpPr>
          <p:nvPr>
            <p:ph type="dt" sz="half" idx="10"/>
          </p:nvPr>
        </p:nvSpPr>
        <p:spPr/>
        <p:txBody>
          <a:bodyPr/>
          <a:lstStyle/>
          <a:p>
            <a:fld id="{4DBC0858-39E3-B947-9DDF-97ABAD263987}" type="datetimeFigureOut">
              <a:rPr kumimoji="1" lang="zh-CN" altLang="en-US" smtClean="0"/>
              <a:t>2023/11/14</a:t>
            </a:fld>
            <a:endParaRPr kumimoji="1" lang="zh-CN" altLang="en-US"/>
          </a:p>
        </p:txBody>
      </p:sp>
      <p:sp>
        <p:nvSpPr>
          <p:cNvPr id="8" name="页脚占位符 7">
            <a:extLst>
              <a:ext uri="{FF2B5EF4-FFF2-40B4-BE49-F238E27FC236}">
                <a16:creationId xmlns:a16="http://schemas.microsoft.com/office/drawing/2014/main" id="{A2E65A58-26AA-6A4B-8D69-0272D6B4DEE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E0684B0F-AC0A-2747-B8FE-3C79C89E40F8}"/>
              </a:ext>
            </a:extLst>
          </p:cNvPr>
          <p:cNvSpPr>
            <a:spLocks noGrp="1"/>
          </p:cNvSpPr>
          <p:nvPr>
            <p:ph type="sldNum" sz="quarter" idx="12"/>
          </p:nvPr>
        </p:nvSpPr>
        <p:spPr/>
        <p:txBody>
          <a:bodyPr/>
          <a:lstStyle/>
          <a:p>
            <a:fld id="{20CC1925-C3C3-454A-8532-EE93A65F788E}" type="slidenum">
              <a:rPr kumimoji="1" lang="zh-CN" altLang="en-US" smtClean="0"/>
              <a:t>‹#›</a:t>
            </a:fld>
            <a:endParaRPr kumimoji="1" lang="zh-CN" altLang="en-US"/>
          </a:p>
        </p:txBody>
      </p:sp>
    </p:spTree>
    <p:extLst>
      <p:ext uri="{BB962C8B-B14F-4D97-AF65-F5344CB8AC3E}">
        <p14:creationId xmlns:p14="http://schemas.microsoft.com/office/powerpoint/2010/main" val="1914190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6BECB-147C-B84F-AE04-1F47C4DA591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0D454B7-45A8-B74E-A705-1894150639F0}"/>
              </a:ext>
            </a:extLst>
          </p:cNvPr>
          <p:cNvSpPr>
            <a:spLocks noGrp="1"/>
          </p:cNvSpPr>
          <p:nvPr>
            <p:ph type="dt" sz="half" idx="10"/>
          </p:nvPr>
        </p:nvSpPr>
        <p:spPr/>
        <p:txBody>
          <a:bodyPr/>
          <a:lstStyle/>
          <a:p>
            <a:fld id="{4DBC0858-39E3-B947-9DDF-97ABAD263987}" type="datetimeFigureOut">
              <a:rPr kumimoji="1" lang="zh-CN" altLang="en-US" smtClean="0"/>
              <a:t>2023/11/14</a:t>
            </a:fld>
            <a:endParaRPr kumimoji="1" lang="zh-CN" altLang="en-US"/>
          </a:p>
        </p:txBody>
      </p:sp>
      <p:sp>
        <p:nvSpPr>
          <p:cNvPr id="4" name="页脚占位符 3">
            <a:extLst>
              <a:ext uri="{FF2B5EF4-FFF2-40B4-BE49-F238E27FC236}">
                <a16:creationId xmlns:a16="http://schemas.microsoft.com/office/drawing/2014/main" id="{069EF70B-9C6D-AB4D-9D7C-BE458A129B3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3175E363-5B81-4141-9042-79C58EE60FE9}"/>
              </a:ext>
            </a:extLst>
          </p:cNvPr>
          <p:cNvSpPr>
            <a:spLocks noGrp="1"/>
          </p:cNvSpPr>
          <p:nvPr>
            <p:ph type="sldNum" sz="quarter" idx="12"/>
          </p:nvPr>
        </p:nvSpPr>
        <p:spPr/>
        <p:txBody>
          <a:bodyPr/>
          <a:lstStyle/>
          <a:p>
            <a:fld id="{20CC1925-C3C3-454A-8532-EE93A65F788E}" type="slidenum">
              <a:rPr kumimoji="1" lang="zh-CN" altLang="en-US" smtClean="0"/>
              <a:t>‹#›</a:t>
            </a:fld>
            <a:endParaRPr kumimoji="1" lang="zh-CN" altLang="en-US"/>
          </a:p>
        </p:txBody>
      </p:sp>
      <p:sp>
        <p:nvSpPr>
          <p:cNvPr id="6" name="Google Shape;643;p46">
            <a:extLst>
              <a:ext uri="{FF2B5EF4-FFF2-40B4-BE49-F238E27FC236}">
                <a16:creationId xmlns:a16="http://schemas.microsoft.com/office/drawing/2014/main" id="{33F30995-352C-1C48-9A1C-A1DF9476129D}"/>
              </a:ext>
            </a:extLst>
          </p:cNvPr>
          <p:cNvSpPr txBox="1">
            <a:spLocks/>
          </p:cNvSpPr>
          <p:nvPr userDrawn="1"/>
        </p:nvSpPr>
        <p:spPr>
          <a:xfrm>
            <a:off x="960067" y="479267"/>
            <a:ext cx="10112746" cy="1113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3200"/>
              <a:t>Timeline of Trump’s Nuclear Diplomacy towards Iran</a:t>
            </a:r>
            <a:endParaRPr lang="en-US" sz="3200" dirty="0"/>
          </a:p>
        </p:txBody>
      </p:sp>
    </p:spTree>
    <p:extLst>
      <p:ext uri="{BB962C8B-B14F-4D97-AF65-F5344CB8AC3E}">
        <p14:creationId xmlns:p14="http://schemas.microsoft.com/office/powerpoint/2010/main" val="219160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6784EA7-B2AE-CD43-9BC7-E4A9E5562ABA}"/>
              </a:ext>
            </a:extLst>
          </p:cNvPr>
          <p:cNvSpPr>
            <a:spLocks noGrp="1"/>
          </p:cNvSpPr>
          <p:nvPr>
            <p:ph type="dt" sz="half" idx="10"/>
          </p:nvPr>
        </p:nvSpPr>
        <p:spPr/>
        <p:txBody>
          <a:bodyPr/>
          <a:lstStyle/>
          <a:p>
            <a:fld id="{4DBC0858-39E3-B947-9DDF-97ABAD263987}" type="datetimeFigureOut">
              <a:rPr kumimoji="1" lang="zh-CN" altLang="en-US" smtClean="0"/>
              <a:t>2023/11/14</a:t>
            </a:fld>
            <a:endParaRPr kumimoji="1" lang="zh-CN" altLang="en-US"/>
          </a:p>
        </p:txBody>
      </p:sp>
      <p:sp>
        <p:nvSpPr>
          <p:cNvPr id="3" name="页脚占位符 2">
            <a:extLst>
              <a:ext uri="{FF2B5EF4-FFF2-40B4-BE49-F238E27FC236}">
                <a16:creationId xmlns:a16="http://schemas.microsoft.com/office/drawing/2014/main" id="{975EE4EB-DA6D-AF48-AD45-E3AD91C8B8B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C8CC56DB-C072-F444-BC98-683BAE58F982}"/>
              </a:ext>
            </a:extLst>
          </p:cNvPr>
          <p:cNvSpPr>
            <a:spLocks noGrp="1"/>
          </p:cNvSpPr>
          <p:nvPr>
            <p:ph type="sldNum" sz="quarter" idx="12"/>
          </p:nvPr>
        </p:nvSpPr>
        <p:spPr/>
        <p:txBody>
          <a:bodyPr/>
          <a:lstStyle/>
          <a:p>
            <a:fld id="{20CC1925-C3C3-454A-8532-EE93A65F788E}" type="slidenum">
              <a:rPr kumimoji="1" lang="zh-CN" altLang="en-US" smtClean="0"/>
              <a:t>‹#›</a:t>
            </a:fld>
            <a:endParaRPr kumimoji="1" lang="zh-CN" altLang="en-US"/>
          </a:p>
        </p:txBody>
      </p:sp>
      <p:sp>
        <p:nvSpPr>
          <p:cNvPr id="5" name="Google Shape;643;p46">
            <a:extLst>
              <a:ext uri="{FF2B5EF4-FFF2-40B4-BE49-F238E27FC236}">
                <a16:creationId xmlns:a16="http://schemas.microsoft.com/office/drawing/2014/main" id="{D54F052A-89BD-AB49-8C0E-4F740633C392}"/>
              </a:ext>
            </a:extLst>
          </p:cNvPr>
          <p:cNvSpPr txBox="1">
            <a:spLocks noGrp="1"/>
          </p:cNvSpPr>
          <p:nvPr>
            <p:ph type="ctrTitle"/>
          </p:nvPr>
        </p:nvSpPr>
        <p:spPr>
          <a:xfrm>
            <a:off x="960067" y="479267"/>
            <a:ext cx="10112746" cy="1113200"/>
          </a:xfrm>
          <a:prstGeom prst="rect">
            <a:avLst/>
          </a:prstGeom>
        </p:spPr>
        <p:txBody>
          <a:bodyPr spcFirstLastPara="1" vert="horz" wrap="square" lIns="121900" tIns="121900" rIns="121900" bIns="121900" rtlCol="0" anchor="t" anchorCtr="0">
            <a:noAutofit/>
          </a:bodyPr>
          <a:lstStyle/>
          <a:p>
            <a:pPr>
              <a:spcBef>
                <a:spcPts val="0"/>
              </a:spcBef>
            </a:pPr>
            <a:r>
              <a:rPr lang="en" sz="3200" dirty="0"/>
              <a:t>Timeline of Trump’s Nuclear Diplomacy towards Iran</a:t>
            </a:r>
            <a:endParaRPr sz="3200" dirty="0"/>
          </a:p>
        </p:txBody>
      </p:sp>
    </p:spTree>
    <p:extLst>
      <p:ext uri="{BB962C8B-B14F-4D97-AF65-F5344CB8AC3E}">
        <p14:creationId xmlns:p14="http://schemas.microsoft.com/office/powerpoint/2010/main" val="3714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493DE3-7038-D24F-A2A7-DEAF7A8E941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2D756DD-DCDC-E347-83E2-920C575D4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文本占位符 3">
            <a:extLst>
              <a:ext uri="{FF2B5EF4-FFF2-40B4-BE49-F238E27FC236}">
                <a16:creationId xmlns:a16="http://schemas.microsoft.com/office/drawing/2014/main" id="{3D7B6532-21D9-3A43-AC22-A3833C55E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单击此处编辑母版文本样式</a:t>
            </a:r>
          </a:p>
        </p:txBody>
      </p:sp>
      <p:sp>
        <p:nvSpPr>
          <p:cNvPr id="5" name="日期占位符 4">
            <a:extLst>
              <a:ext uri="{FF2B5EF4-FFF2-40B4-BE49-F238E27FC236}">
                <a16:creationId xmlns:a16="http://schemas.microsoft.com/office/drawing/2014/main" id="{4B299E4E-66D6-0E44-B46B-4F4F2F58A2FF}"/>
              </a:ext>
            </a:extLst>
          </p:cNvPr>
          <p:cNvSpPr>
            <a:spLocks noGrp="1"/>
          </p:cNvSpPr>
          <p:nvPr>
            <p:ph type="dt" sz="half" idx="10"/>
          </p:nvPr>
        </p:nvSpPr>
        <p:spPr/>
        <p:txBody>
          <a:bodyPr/>
          <a:lstStyle/>
          <a:p>
            <a:fld id="{4DBC0858-39E3-B947-9DDF-97ABAD263987}" type="datetimeFigureOut">
              <a:rPr kumimoji="1" lang="zh-CN" altLang="en-US" smtClean="0"/>
              <a:t>2023/11/14</a:t>
            </a:fld>
            <a:endParaRPr kumimoji="1" lang="zh-CN" altLang="en-US"/>
          </a:p>
        </p:txBody>
      </p:sp>
      <p:sp>
        <p:nvSpPr>
          <p:cNvPr id="6" name="页脚占位符 5">
            <a:extLst>
              <a:ext uri="{FF2B5EF4-FFF2-40B4-BE49-F238E27FC236}">
                <a16:creationId xmlns:a16="http://schemas.microsoft.com/office/drawing/2014/main" id="{E3A62601-5437-0D49-B9BC-93FBC9A049E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6E92524-1BD2-0444-8B2A-C4756130F914}"/>
              </a:ext>
            </a:extLst>
          </p:cNvPr>
          <p:cNvSpPr>
            <a:spLocks noGrp="1"/>
          </p:cNvSpPr>
          <p:nvPr>
            <p:ph type="sldNum" sz="quarter" idx="12"/>
          </p:nvPr>
        </p:nvSpPr>
        <p:spPr/>
        <p:txBody>
          <a:bodyPr/>
          <a:lstStyle/>
          <a:p>
            <a:fld id="{20CC1925-C3C3-454A-8532-EE93A65F788E}" type="slidenum">
              <a:rPr kumimoji="1" lang="zh-CN" altLang="en-US" smtClean="0"/>
              <a:t>‹#›</a:t>
            </a:fld>
            <a:endParaRPr kumimoji="1" lang="zh-CN" altLang="en-US"/>
          </a:p>
        </p:txBody>
      </p:sp>
    </p:spTree>
    <p:extLst>
      <p:ext uri="{BB962C8B-B14F-4D97-AF65-F5344CB8AC3E}">
        <p14:creationId xmlns:p14="http://schemas.microsoft.com/office/powerpoint/2010/main" val="3637506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38F88-1B7D-2E48-94B7-0CDF7DA4BDB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F165566-543A-924C-9898-F263A889D4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dirty="0"/>
          </a:p>
        </p:txBody>
      </p:sp>
      <p:sp>
        <p:nvSpPr>
          <p:cNvPr id="4" name="文本占位符 3">
            <a:extLst>
              <a:ext uri="{FF2B5EF4-FFF2-40B4-BE49-F238E27FC236}">
                <a16:creationId xmlns:a16="http://schemas.microsoft.com/office/drawing/2014/main" id="{37B9B504-D339-F041-9955-7379684EC7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单击此处编辑母版文本样式</a:t>
            </a:r>
          </a:p>
        </p:txBody>
      </p:sp>
      <p:sp>
        <p:nvSpPr>
          <p:cNvPr id="5" name="日期占位符 4">
            <a:extLst>
              <a:ext uri="{FF2B5EF4-FFF2-40B4-BE49-F238E27FC236}">
                <a16:creationId xmlns:a16="http://schemas.microsoft.com/office/drawing/2014/main" id="{4D26E2C0-B120-D140-BF1B-4AB1AC01AA75}"/>
              </a:ext>
            </a:extLst>
          </p:cNvPr>
          <p:cNvSpPr>
            <a:spLocks noGrp="1"/>
          </p:cNvSpPr>
          <p:nvPr>
            <p:ph type="dt" sz="half" idx="10"/>
          </p:nvPr>
        </p:nvSpPr>
        <p:spPr/>
        <p:txBody>
          <a:bodyPr/>
          <a:lstStyle/>
          <a:p>
            <a:fld id="{4DBC0858-39E3-B947-9DDF-97ABAD263987}" type="datetimeFigureOut">
              <a:rPr kumimoji="1" lang="zh-CN" altLang="en-US" smtClean="0"/>
              <a:t>2023/11/14</a:t>
            </a:fld>
            <a:endParaRPr kumimoji="1" lang="zh-CN" altLang="en-US"/>
          </a:p>
        </p:txBody>
      </p:sp>
      <p:sp>
        <p:nvSpPr>
          <p:cNvPr id="6" name="页脚占位符 5">
            <a:extLst>
              <a:ext uri="{FF2B5EF4-FFF2-40B4-BE49-F238E27FC236}">
                <a16:creationId xmlns:a16="http://schemas.microsoft.com/office/drawing/2014/main" id="{5EA17253-A041-E74E-8173-53EC7EA8C32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6DCEF3E-088C-C54A-BD34-3C0594113AC7}"/>
              </a:ext>
            </a:extLst>
          </p:cNvPr>
          <p:cNvSpPr>
            <a:spLocks noGrp="1"/>
          </p:cNvSpPr>
          <p:nvPr>
            <p:ph type="sldNum" sz="quarter" idx="12"/>
          </p:nvPr>
        </p:nvSpPr>
        <p:spPr/>
        <p:txBody>
          <a:bodyPr/>
          <a:lstStyle/>
          <a:p>
            <a:fld id="{20CC1925-C3C3-454A-8532-EE93A65F788E}" type="slidenum">
              <a:rPr kumimoji="1" lang="zh-CN" altLang="en-US" smtClean="0"/>
              <a:t>‹#›</a:t>
            </a:fld>
            <a:endParaRPr kumimoji="1" lang="zh-CN" altLang="en-US"/>
          </a:p>
        </p:txBody>
      </p:sp>
    </p:spTree>
    <p:extLst>
      <p:ext uri="{BB962C8B-B14F-4D97-AF65-F5344CB8AC3E}">
        <p14:creationId xmlns:p14="http://schemas.microsoft.com/office/powerpoint/2010/main" val="2083888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6B2DA95-DB2D-0448-989B-A3252B0A8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59E490E-A151-C941-B60C-622500EC7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C8F9D930-ACCB-944B-A6B9-0C8E931046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BC0858-39E3-B947-9DDF-97ABAD263987}" type="datetimeFigureOut">
              <a:rPr kumimoji="1" lang="zh-CN" altLang="en-US" smtClean="0"/>
              <a:t>2023/11/14</a:t>
            </a:fld>
            <a:endParaRPr kumimoji="1" lang="zh-CN" altLang="en-US"/>
          </a:p>
        </p:txBody>
      </p:sp>
      <p:sp>
        <p:nvSpPr>
          <p:cNvPr id="5" name="页脚占位符 4">
            <a:extLst>
              <a:ext uri="{FF2B5EF4-FFF2-40B4-BE49-F238E27FC236}">
                <a16:creationId xmlns:a16="http://schemas.microsoft.com/office/drawing/2014/main" id="{091D3D14-E2C3-334F-97F7-91BC8A3F7F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C10A063-F09A-7F47-B38D-59365DE8A1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C1925-C3C3-454A-8532-EE93A65F788E}" type="slidenum">
              <a:rPr kumimoji="1" lang="zh-CN" altLang="en-US" smtClean="0"/>
              <a:t>‹#›</a:t>
            </a:fld>
            <a:endParaRPr kumimoji="1" lang="zh-CN" altLang="en-US"/>
          </a:p>
        </p:txBody>
      </p:sp>
    </p:spTree>
    <p:extLst>
      <p:ext uri="{BB962C8B-B14F-4D97-AF65-F5344CB8AC3E}">
        <p14:creationId xmlns:p14="http://schemas.microsoft.com/office/powerpoint/2010/main" val="3456298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5" r:id="rId14"/>
    <p:sldLayoutId id="2147483668" r:id="rId15"/>
    <p:sldLayoutId id="2147483670" r:id="rId16"/>
    <p:sldLayoutId id="2147483671" r:id="rId17"/>
    <p:sldLayoutId id="2147483678"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5.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3"/>
          <p:cNvSpPr txBox="1">
            <a:spLocks noGrp="1"/>
          </p:cNvSpPr>
          <p:nvPr>
            <p:ph type="ctrTitle"/>
          </p:nvPr>
        </p:nvSpPr>
        <p:spPr>
          <a:xfrm>
            <a:off x="1426420" y="2710530"/>
            <a:ext cx="9339160" cy="1206000"/>
          </a:xfrm>
          <a:prstGeom prst="rect">
            <a:avLst/>
          </a:prstGeom>
        </p:spPr>
        <p:txBody>
          <a:bodyPr spcFirstLastPara="1" vert="horz" wrap="square" lIns="121900" tIns="121900" rIns="121900" bIns="121900" rtlCol="0" anchor="b" anchorCtr="0">
            <a:noAutofit/>
          </a:bodyPr>
          <a:lstStyle/>
          <a:p>
            <a:pPr>
              <a:spcBef>
                <a:spcPts val="0"/>
              </a:spcBef>
            </a:pPr>
            <a:r>
              <a:rPr lang="en" dirty="0">
                <a:latin typeface=""/>
                <a:cs typeface="Arial" panose="020B0604020202020204" pitchFamily="34" charset="0"/>
              </a:rPr>
              <a:t>Arms Control: US Nuclear Diplomacy towards Iran</a:t>
            </a:r>
            <a:endParaRPr dirty="0">
              <a:latin typeface=""/>
              <a:ea typeface="Bahiana"/>
              <a:cs typeface="Arial" panose="020B0604020202020204" pitchFamily="34" charset="0"/>
              <a:sym typeface="Bahiana"/>
            </a:endParaRPr>
          </a:p>
        </p:txBody>
      </p:sp>
      <p:sp>
        <p:nvSpPr>
          <p:cNvPr id="487" name="Google Shape;487;p33"/>
          <p:cNvSpPr txBox="1">
            <a:spLocks noGrp="1"/>
          </p:cNvSpPr>
          <p:nvPr>
            <p:ph type="subTitle" idx="1"/>
          </p:nvPr>
        </p:nvSpPr>
        <p:spPr>
          <a:xfrm>
            <a:off x="2304200" y="3916530"/>
            <a:ext cx="7583600" cy="770400"/>
          </a:xfrm>
          <a:prstGeom prst="rect">
            <a:avLst/>
          </a:prstGeom>
        </p:spPr>
        <p:txBody>
          <a:bodyPr spcFirstLastPara="1" vert="horz" wrap="square" lIns="121900" tIns="121900" rIns="121900" bIns="121900" rtlCol="0" anchor="t" anchorCtr="0">
            <a:noAutofit/>
          </a:bodyPr>
          <a:lstStyle/>
          <a:p>
            <a:pPr>
              <a:spcBef>
                <a:spcPts val="0"/>
              </a:spcBef>
              <a:spcAft>
                <a:spcPts val="2133"/>
              </a:spcAft>
            </a:pPr>
            <a:r>
              <a:rPr lang="en-US" sz="2000" dirty="0"/>
              <a:t>Presented by Zhang Wei</a:t>
            </a:r>
            <a:endParaRPr sz="2000" dirty="0"/>
          </a:p>
        </p:txBody>
      </p:sp>
    </p:spTree>
    <p:extLst>
      <p:ext uri="{BB962C8B-B14F-4D97-AF65-F5344CB8AC3E}">
        <p14:creationId xmlns:p14="http://schemas.microsoft.com/office/powerpoint/2010/main" val="1050578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cxnSp>
        <p:nvCxnSpPr>
          <p:cNvPr id="644" name="Google Shape;644;p46"/>
          <p:cNvCxnSpPr/>
          <p:nvPr/>
        </p:nvCxnSpPr>
        <p:spPr>
          <a:xfrm>
            <a:off x="966667" y="3781467"/>
            <a:ext cx="11256800" cy="0"/>
          </a:xfrm>
          <a:prstGeom prst="straightConnector1">
            <a:avLst/>
          </a:prstGeom>
          <a:noFill/>
          <a:ln w="19050" cap="flat" cmpd="sng">
            <a:solidFill>
              <a:srgbClr val="434343"/>
            </a:solidFill>
            <a:prstDash val="solid"/>
            <a:round/>
            <a:headEnd type="diamond" w="med" len="med"/>
            <a:tailEnd type="none" w="med" len="med"/>
          </a:ln>
        </p:spPr>
      </p:cxnSp>
      <p:sp>
        <p:nvSpPr>
          <p:cNvPr id="645" name="Google Shape;645;p46"/>
          <p:cNvSpPr/>
          <p:nvPr/>
        </p:nvSpPr>
        <p:spPr>
          <a:xfrm>
            <a:off x="2328863" y="2477367"/>
            <a:ext cx="3200400"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January 12, 2017</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6" name="Google Shape;646;p46"/>
          <p:cNvSpPr/>
          <p:nvPr/>
        </p:nvSpPr>
        <p:spPr>
          <a:xfrm>
            <a:off x="7268817" y="4403168"/>
            <a:ext cx="3461096"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January 28, 2017</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7" name="Google Shape;647;p46"/>
          <p:cNvSpPr txBox="1"/>
          <p:nvPr/>
        </p:nvSpPr>
        <p:spPr>
          <a:xfrm>
            <a:off x="1085853" y="4070309"/>
            <a:ext cx="5657848" cy="1460800"/>
          </a:xfrm>
          <a:prstGeom prst="rect">
            <a:avLst/>
          </a:prstGeom>
          <a:noFill/>
          <a:ln>
            <a:noFill/>
          </a:ln>
        </p:spPr>
        <p:txBody>
          <a:bodyPr spcFirstLastPara="1" wrap="square" lIns="121900" tIns="304800" rIns="121900" bIns="121900" anchor="t" anchorCtr="0">
            <a:noAutofit/>
          </a:bodyPr>
          <a:lstStyle/>
          <a:p>
            <a:pPr algn="ctr">
              <a:spcAft>
                <a:spcPts val="2133"/>
              </a:spcAft>
            </a:pPr>
            <a:r>
              <a:rPr lang="en-US" sz="2400" dirty="0">
                <a:solidFill>
                  <a:srgbClr val="434343"/>
                </a:solidFill>
                <a:latin typeface="Roboto Condensed Light"/>
                <a:ea typeface="Roboto Condensed Light"/>
                <a:cs typeface="Roboto Condensed Light"/>
                <a:sym typeface="Roboto Condensed Light"/>
              </a:rPr>
              <a:t>In confirmation hearing for the position of </a:t>
            </a:r>
            <a:r>
              <a:rPr lang="en-US" sz="2400" dirty="0">
                <a:solidFill>
                  <a:schemeClr val="accent2"/>
                </a:solidFill>
                <a:latin typeface="Roboto Condensed Light"/>
                <a:ea typeface="Roboto Condensed Light"/>
                <a:cs typeface="Roboto Condensed Light"/>
                <a:sym typeface="Roboto Condensed Light"/>
              </a:rPr>
              <a:t>Secretary of Defense, </a:t>
            </a:r>
            <a:r>
              <a:rPr lang="en-US" sz="2400" b="1" dirty="0">
                <a:solidFill>
                  <a:schemeClr val="accent2"/>
                </a:solidFill>
                <a:latin typeface="Roboto Condensed Light"/>
                <a:ea typeface="Roboto Condensed Light"/>
                <a:cs typeface="Roboto Condensed Light"/>
                <a:sym typeface="Roboto Condensed Light"/>
              </a:rPr>
              <a:t>Jim Mattis</a:t>
            </a:r>
            <a:r>
              <a:rPr lang="en-US" sz="2400" b="1" dirty="0">
                <a:solidFill>
                  <a:srgbClr val="434343"/>
                </a:solidFill>
                <a:latin typeface="Roboto Condensed Light"/>
                <a:ea typeface="Roboto Condensed Light"/>
                <a:cs typeface="Roboto Condensed Light"/>
                <a:sym typeface="Roboto Condensed Light"/>
              </a:rPr>
              <a:t>, </a:t>
            </a:r>
            <a:r>
              <a:rPr lang="en-US" sz="2400" dirty="0">
                <a:solidFill>
                  <a:srgbClr val="434343"/>
                </a:solidFill>
                <a:latin typeface="Roboto Condensed Light"/>
                <a:ea typeface="Roboto Condensed Light"/>
                <a:cs typeface="Roboto Condensed Light"/>
                <a:sym typeface="Roboto Condensed Light"/>
              </a:rPr>
              <a:t>“while I believe the JCPOA is an imperfect agreement, when America gives her word, we have to live up to it and work with our allies.”</a:t>
            </a:r>
            <a:endParaRPr sz="2400" dirty="0">
              <a:solidFill>
                <a:srgbClr val="434343"/>
              </a:solidFill>
              <a:latin typeface="Roboto Condensed Light"/>
              <a:ea typeface="Roboto Condensed Light"/>
              <a:cs typeface="Roboto Condensed Light"/>
              <a:sym typeface="Roboto Condensed Light"/>
            </a:endParaRPr>
          </a:p>
        </p:txBody>
      </p:sp>
      <p:sp>
        <p:nvSpPr>
          <p:cNvPr id="648" name="Google Shape;648;p46"/>
          <p:cNvSpPr txBox="1"/>
          <p:nvPr/>
        </p:nvSpPr>
        <p:spPr>
          <a:xfrm>
            <a:off x="6386504" y="1961279"/>
            <a:ext cx="5186373" cy="1460800"/>
          </a:xfrm>
          <a:prstGeom prst="rect">
            <a:avLst/>
          </a:prstGeom>
          <a:noFill/>
          <a:ln>
            <a:noFill/>
          </a:ln>
        </p:spPr>
        <p:txBody>
          <a:bodyPr spcFirstLastPara="1" wrap="square" lIns="121900" tIns="121900" rIns="121900" bIns="0" anchor="b" anchorCtr="0">
            <a:noAutofit/>
          </a:bodyPr>
          <a:lstStyle/>
          <a:p>
            <a:pPr algn="ctr">
              <a:spcAft>
                <a:spcPts val="2133"/>
              </a:spcAft>
            </a:pPr>
            <a:r>
              <a:rPr lang="en-US" sz="2400" dirty="0">
                <a:solidFill>
                  <a:srgbClr val="434343"/>
                </a:solidFill>
                <a:latin typeface="Roboto Condensed Light"/>
                <a:ea typeface="Roboto Condensed Light"/>
                <a:cs typeface="Roboto Condensed Light"/>
                <a:sym typeface="Roboto Condensed Light"/>
              </a:rPr>
              <a:t>Iran test fires </a:t>
            </a:r>
            <a:r>
              <a:rPr lang="en-US" sz="2400" dirty="0">
                <a:solidFill>
                  <a:schemeClr val="accent2"/>
                </a:solidFill>
                <a:latin typeface="Roboto Condensed Light"/>
                <a:ea typeface="Roboto Condensed Light"/>
                <a:cs typeface="Roboto Condensed Light"/>
                <a:sym typeface="Roboto Condensed Light"/>
              </a:rPr>
              <a:t>a medium-range ballistic missile</a:t>
            </a:r>
            <a:r>
              <a:rPr lang="en-US" sz="2400" dirty="0">
                <a:solidFill>
                  <a:srgbClr val="434343"/>
                </a:solidFill>
                <a:latin typeface="Roboto Condensed Light"/>
                <a:ea typeface="Roboto Condensed Light"/>
                <a:cs typeface="Roboto Condensed Light"/>
                <a:sym typeface="Roboto Condensed Light"/>
              </a:rPr>
              <a:t>. </a:t>
            </a:r>
            <a:r>
              <a:rPr lang="en-US" altLang="zh-CN" sz="2400" dirty="0">
                <a:solidFill>
                  <a:schemeClr val="tx1">
                    <a:lumMod val="85000"/>
                    <a:lumOff val="15000"/>
                  </a:schemeClr>
                </a:solidFill>
                <a:latin typeface="Roboto Condensed Light"/>
                <a:ea typeface="Roboto Condensed Light"/>
                <a:cs typeface="Roboto Condensed Light"/>
                <a:sym typeface="Roboto Condensed Light"/>
              </a:rPr>
              <a:t>NSA </a:t>
            </a:r>
            <a:r>
              <a:rPr lang="en-US" altLang="zh-CN" sz="2400" dirty="0">
                <a:solidFill>
                  <a:schemeClr val="accent6"/>
                </a:solidFill>
                <a:latin typeface="Roboto Condensed Light"/>
                <a:ea typeface="Roboto Condensed Light"/>
                <a:cs typeface="Roboto Condensed Light"/>
                <a:sym typeface="Roboto Condensed Light"/>
              </a:rPr>
              <a:t>Michael Flynn</a:t>
            </a:r>
            <a:r>
              <a:rPr lang="en-US" altLang="zh-CN" sz="2400" dirty="0">
                <a:solidFill>
                  <a:schemeClr val="tx1">
                    <a:lumMod val="85000"/>
                    <a:lumOff val="15000"/>
                  </a:schemeClr>
                </a:solidFill>
                <a:latin typeface="Roboto Condensed Light"/>
                <a:ea typeface="Roboto Condensed Light"/>
                <a:cs typeface="Roboto Condensed Light"/>
                <a:sym typeface="Roboto Condensed Light"/>
              </a:rPr>
              <a:t>, on February 1, declared the United States had placed Iran “on notice.”</a:t>
            </a:r>
            <a:endParaRPr sz="2400" dirty="0">
              <a:solidFill>
                <a:schemeClr val="tx1">
                  <a:lumMod val="85000"/>
                  <a:lumOff val="15000"/>
                </a:schemeClr>
              </a:solidFill>
              <a:latin typeface="Roboto Condensed Light"/>
              <a:ea typeface="Roboto Condensed Light"/>
              <a:cs typeface="Roboto Condensed Light"/>
              <a:sym typeface="Roboto Condensed Light"/>
            </a:endParaRPr>
          </a:p>
        </p:txBody>
      </p:sp>
      <p:cxnSp>
        <p:nvCxnSpPr>
          <p:cNvPr id="649" name="Google Shape;649;p46"/>
          <p:cNvCxnSpPr>
            <a:cxnSpLocks/>
            <a:stCxn id="645" idx="2"/>
            <a:endCxn id="647" idx="0"/>
          </p:cNvCxnSpPr>
          <p:nvPr/>
        </p:nvCxnSpPr>
        <p:spPr>
          <a:xfrm flipH="1">
            <a:off x="3914777" y="3159767"/>
            <a:ext cx="14286" cy="910542"/>
          </a:xfrm>
          <a:prstGeom prst="straightConnector1">
            <a:avLst/>
          </a:prstGeom>
          <a:noFill/>
          <a:ln w="19050" cap="flat" cmpd="sng">
            <a:solidFill>
              <a:srgbClr val="434343"/>
            </a:solidFill>
            <a:prstDash val="solid"/>
            <a:round/>
            <a:headEnd type="none" w="med" len="med"/>
            <a:tailEnd type="diamond" w="med" len="med"/>
          </a:ln>
        </p:spPr>
      </p:cxnSp>
      <p:cxnSp>
        <p:nvCxnSpPr>
          <p:cNvPr id="650" name="Google Shape;650;p46"/>
          <p:cNvCxnSpPr>
            <a:cxnSpLocks/>
            <a:stCxn id="646" idx="0"/>
            <a:endCxn id="648" idx="2"/>
          </p:cNvCxnSpPr>
          <p:nvPr/>
        </p:nvCxnSpPr>
        <p:spPr>
          <a:xfrm flipH="1" flipV="1">
            <a:off x="8979691" y="3422079"/>
            <a:ext cx="19674" cy="981089"/>
          </a:xfrm>
          <a:prstGeom prst="straightConnector1">
            <a:avLst/>
          </a:prstGeom>
          <a:noFill/>
          <a:ln w="19050" cap="flat" cmpd="sng">
            <a:solidFill>
              <a:srgbClr val="434343"/>
            </a:solidFill>
            <a:prstDash val="solid"/>
            <a:round/>
            <a:headEnd type="none" w="med" len="med"/>
            <a:tailEnd type="diamond" w="med" len="med"/>
          </a:ln>
        </p:spPr>
      </p:cxnSp>
    </p:spTree>
    <p:extLst>
      <p:ext uri="{BB962C8B-B14F-4D97-AF65-F5344CB8AC3E}">
        <p14:creationId xmlns:p14="http://schemas.microsoft.com/office/powerpoint/2010/main" val="1242894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42"/>
          <p:cNvSpPr txBox="1">
            <a:spLocks noGrp="1"/>
          </p:cNvSpPr>
          <p:nvPr>
            <p:ph type="ctrTitle"/>
          </p:nvPr>
        </p:nvSpPr>
        <p:spPr>
          <a:xfrm>
            <a:off x="960000" y="1512000"/>
            <a:ext cx="4988364" cy="2076800"/>
          </a:xfrm>
          <a:prstGeom prst="rect">
            <a:avLst/>
          </a:prstGeom>
        </p:spPr>
        <p:txBody>
          <a:bodyPr spcFirstLastPara="1" vert="horz" wrap="square" lIns="121900" tIns="121900" rIns="121900" bIns="121900" rtlCol="0" anchor="b" anchorCtr="0">
            <a:noAutofit/>
          </a:bodyPr>
          <a:lstStyle/>
          <a:p>
            <a:r>
              <a:rPr lang="en" sz="4800" dirty="0"/>
              <a:t>IAEA report</a:t>
            </a:r>
            <a:endParaRPr sz="4800" dirty="0"/>
          </a:p>
        </p:txBody>
      </p:sp>
      <p:sp>
        <p:nvSpPr>
          <p:cNvPr id="614" name="Google Shape;614;p42"/>
          <p:cNvSpPr txBox="1">
            <a:spLocks noGrp="1"/>
          </p:cNvSpPr>
          <p:nvPr>
            <p:ph type="subTitle" idx="1"/>
          </p:nvPr>
        </p:nvSpPr>
        <p:spPr>
          <a:xfrm>
            <a:off x="960000" y="3771200"/>
            <a:ext cx="4846574" cy="2257600"/>
          </a:xfrm>
          <a:prstGeom prst="rect">
            <a:avLst/>
          </a:prstGeom>
        </p:spPr>
        <p:txBody>
          <a:bodyPr spcFirstLastPara="1" vert="horz" wrap="square" lIns="121900" tIns="121900" rIns="121900" bIns="121900" rtlCol="0" anchor="t" anchorCtr="0">
            <a:noAutofit/>
          </a:bodyPr>
          <a:lstStyle/>
          <a:p>
            <a:pPr marL="0" indent="0">
              <a:spcAft>
                <a:spcPts val="2133"/>
              </a:spcAft>
            </a:pPr>
            <a:r>
              <a:rPr lang="en-US" dirty="0"/>
              <a:t>Verification – meaning </a:t>
            </a:r>
            <a:r>
              <a:rPr lang="en-US" b="1" u="sng" dirty="0"/>
              <a:t>the process of determining whether or not a nation is complying</a:t>
            </a:r>
            <a:r>
              <a:rPr lang="en-US" dirty="0"/>
              <a:t> with the terms of an agreement, and involves a combination of release of such information by participants</a:t>
            </a:r>
          </a:p>
          <a:p>
            <a:pPr marL="0" indent="0">
              <a:spcAft>
                <a:spcPts val="2133"/>
              </a:spcAft>
            </a:pPr>
            <a:r>
              <a:rPr lang="en-US" dirty="0"/>
              <a:t>Quarterly reports</a:t>
            </a:r>
          </a:p>
        </p:txBody>
      </p:sp>
      <p:pic>
        <p:nvPicPr>
          <p:cNvPr id="3" name="图片 2">
            <a:extLst>
              <a:ext uri="{FF2B5EF4-FFF2-40B4-BE49-F238E27FC236}">
                <a16:creationId xmlns:a16="http://schemas.microsoft.com/office/drawing/2014/main" id="{A2202F79-253F-4943-83EF-4BC2D66376E8}"/>
              </a:ext>
            </a:extLst>
          </p:cNvPr>
          <p:cNvPicPr>
            <a:picLocks noChangeAspect="1"/>
          </p:cNvPicPr>
          <p:nvPr/>
        </p:nvPicPr>
        <p:blipFill>
          <a:blip r:embed="rId3"/>
          <a:stretch>
            <a:fillRect/>
          </a:stretch>
        </p:blipFill>
        <p:spPr>
          <a:xfrm>
            <a:off x="6989602" y="0"/>
            <a:ext cx="4846575" cy="6858000"/>
          </a:xfrm>
          <a:prstGeom prst="rect">
            <a:avLst/>
          </a:prstGeom>
        </p:spPr>
      </p:pic>
    </p:spTree>
    <p:extLst>
      <p:ext uri="{BB962C8B-B14F-4D97-AF65-F5344CB8AC3E}">
        <p14:creationId xmlns:p14="http://schemas.microsoft.com/office/powerpoint/2010/main" val="3068118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960067" y="2085053"/>
            <a:ext cx="9426946" cy="4187159"/>
          </a:xfrm>
          <a:prstGeom prst="rect">
            <a:avLst/>
          </a:prstGeom>
        </p:spPr>
        <p:txBody>
          <a:bodyPr spcFirstLastPara="1" vert="horz" wrap="square" lIns="121900" tIns="121900" rIns="121900" bIns="121900" rtlCol="0" anchor="ctr" anchorCtr="0">
            <a:noAutofit/>
          </a:bodyPr>
          <a:lstStyle/>
          <a:p>
            <a:r>
              <a:rPr lang="en-US" sz="2400" dirty="0"/>
              <a:t>January 15, 2017: IAEA verifies that Tehran has taken certain steps to remove infrastructure and excess centrifuges from Fordow within the necessary timeframe required by the JCPOA (one year after Implementation Day)</a:t>
            </a:r>
            <a:br>
              <a:rPr lang="en-US" sz="2400" dirty="0"/>
            </a:br>
            <a:br>
              <a:rPr lang="en-US" sz="2400" dirty="0"/>
            </a:br>
            <a:r>
              <a:rPr lang="en-US" sz="2400" dirty="0"/>
              <a:t>February 24, 2017: IAEA releases its first quarterly report on Iranian nuclear activity in 2017, reporting on the size of Iran’s stockpile of uranium enriched to 3.67 percent, 101.7(300) kilograms.</a:t>
            </a:r>
            <a:br>
              <a:rPr lang="en-US" sz="2400" dirty="0"/>
            </a:br>
            <a:endParaRPr sz="2400" dirty="0"/>
          </a:p>
        </p:txBody>
      </p:sp>
      <p:sp>
        <p:nvSpPr>
          <p:cNvPr id="534" name="Google Shape;534;p39"/>
          <p:cNvSpPr txBox="1">
            <a:spLocks noGrp="1"/>
          </p:cNvSpPr>
          <p:nvPr>
            <p:ph type="title" idx="2"/>
          </p:nvPr>
        </p:nvSpPr>
        <p:spPr>
          <a:xfrm>
            <a:off x="960067" y="421267"/>
            <a:ext cx="9298358" cy="1306000"/>
          </a:xfrm>
          <a:prstGeom prst="rect">
            <a:avLst/>
          </a:prstGeom>
        </p:spPr>
        <p:txBody>
          <a:bodyPr spcFirstLastPara="1" vert="horz" wrap="square" lIns="121900" tIns="121900" rIns="121900" bIns="121900" rtlCol="0" anchor="ctr" anchorCtr="0">
            <a:noAutofit/>
          </a:bodyPr>
          <a:lstStyle/>
          <a:p>
            <a:r>
              <a:rPr lang="en" sz="4800" dirty="0"/>
              <a:t>IAEA Verifications</a:t>
            </a:r>
            <a:endParaRPr sz="4800" dirty="0"/>
          </a:p>
        </p:txBody>
      </p:sp>
    </p:spTree>
    <p:extLst>
      <p:ext uri="{BB962C8B-B14F-4D97-AF65-F5344CB8AC3E}">
        <p14:creationId xmlns:p14="http://schemas.microsoft.com/office/powerpoint/2010/main" val="25645265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cxnSp>
        <p:nvCxnSpPr>
          <p:cNvPr id="644" name="Google Shape;644;p46"/>
          <p:cNvCxnSpPr/>
          <p:nvPr/>
        </p:nvCxnSpPr>
        <p:spPr>
          <a:xfrm>
            <a:off x="966667" y="3781467"/>
            <a:ext cx="11256800" cy="0"/>
          </a:xfrm>
          <a:prstGeom prst="straightConnector1">
            <a:avLst/>
          </a:prstGeom>
          <a:noFill/>
          <a:ln w="19050" cap="flat" cmpd="sng">
            <a:solidFill>
              <a:srgbClr val="434343"/>
            </a:solidFill>
            <a:prstDash val="solid"/>
            <a:round/>
            <a:headEnd type="diamond" w="med" len="med"/>
            <a:tailEnd type="none" w="med" len="med"/>
          </a:ln>
        </p:spPr>
      </p:cxnSp>
      <p:sp>
        <p:nvSpPr>
          <p:cNvPr id="645" name="Google Shape;645;p46"/>
          <p:cNvSpPr/>
          <p:nvPr/>
        </p:nvSpPr>
        <p:spPr>
          <a:xfrm>
            <a:off x="2328863" y="2477367"/>
            <a:ext cx="3200400"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January 12, 2017</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6" name="Google Shape;646;p46"/>
          <p:cNvSpPr/>
          <p:nvPr/>
        </p:nvSpPr>
        <p:spPr>
          <a:xfrm>
            <a:off x="7268817" y="4403168"/>
            <a:ext cx="3461096"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January 28, 2017</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7" name="Google Shape;647;p46"/>
          <p:cNvSpPr txBox="1"/>
          <p:nvPr/>
        </p:nvSpPr>
        <p:spPr>
          <a:xfrm>
            <a:off x="1085853" y="4070309"/>
            <a:ext cx="5657848" cy="1460800"/>
          </a:xfrm>
          <a:prstGeom prst="rect">
            <a:avLst/>
          </a:prstGeom>
          <a:noFill/>
          <a:ln>
            <a:noFill/>
          </a:ln>
        </p:spPr>
        <p:txBody>
          <a:bodyPr spcFirstLastPara="1" wrap="square" lIns="121900" tIns="304800" rIns="121900" bIns="121900" anchor="t" anchorCtr="0">
            <a:noAutofit/>
          </a:bodyPr>
          <a:lstStyle/>
          <a:p>
            <a:pPr algn="ctr">
              <a:spcAft>
                <a:spcPts val="2133"/>
              </a:spcAft>
            </a:pPr>
            <a:r>
              <a:rPr lang="en-US" sz="2400" dirty="0">
                <a:solidFill>
                  <a:srgbClr val="434343"/>
                </a:solidFill>
                <a:latin typeface="Roboto Condensed Light"/>
                <a:ea typeface="Roboto Condensed Light"/>
                <a:cs typeface="Roboto Condensed Light"/>
                <a:sym typeface="Roboto Condensed Light"/>
              </a:rPr>
              <a:t>In confirmation hearing for the position of </a:t>
            </a:r>
            <a:r>
              <a:rPr lang="en-US" sz="2400" dirty="0">
                <a:solidFill>
                  <a:schemeClr val="accent2"/>
                </a:solidFill>
                <a:latin typeface="Roboto Condensed Light"/>
                <a:ea typeface="Roboto Condensed Light"/>
                <a:cs typeface="Roboto Condensed Light"/>
                <a:sym typeface="Roboto Condensed Light"/>
              </a:rPr>
              <a:t>Secretary of Defense, </a:t>
            </a:r>
            <a:r>
              <a:rPr lang="en-US" sz="2400" b="1" dirty="0">
                <a:solidFill>
                  <a:schemeClr val="accent2"/>
                </a:solidFill>
                <a:latin typeface="Roboto Condensed Light"/>
                <a:ea typeface="Roboto Condensed Light"/>
                <a:cs typeface="Roboto Condensed Light"/>
                <a:sym typeface="Roboto Condensed Light"/>
              </a:rPr>
              <a:t>Jim Mattis</a:t>
            </a:r>
            <a:r>
              <a:rPr lang="en-US" sz="2400" b="1" dirty="0">
                <a:solidFill>
                  <a:srgbClr val="434343"/>
                </a:solidFill>
                <a:latin typeface="Roboto Condensed Light"/>
                <a:ea typeface="Roboto Condensed Light"/>
                <a:cs typeface="Roboto Condensed Light"/>
                <a:sym typeface="Roboto Condensed Light"/>
              </a:rPr>
              <a:t>, </a:t>
            </a:r>
            <a:r>
              <a:rPr lang="en-US" sz="2400" dirty="0">
                <a:solidFill>
                  <a:srgbClr val="434343"/>
                </a:solidFill>
                <a:latin typeface="Roboto Condensed Light"/>
                <a:ea typeface="Roboto Condensed Light"/>
                <a:cs typeface="Roboto Condensed Light"/>
                <a:sym typeface="Roboto Condensed Light"/>
              </a:rPr>
              <a:t>“while I believe the JCPOA is an imperfect agreement, when America gives her word, we have to live up to it and work with our allies.”</a:t>
            </a:r>
            <a:endParaRPr sz="2400" dirty="0">
              <a:solidFill>
                <a:srgbClr val="434343"/>
              </a:solidFill>
              <a:latin typeface="Roboto Condensed Light"/>
              <a:ea typeface="Roboto Condensed Light"/>
              <a:cs typeface="Roboto Condensed Light"/>
              <a:sym typeface="Roboto Condensed Light"/>
            </a:endParaRPr>
          </a:p>
        </p:txBody>
      </p:sp>
      <p:sp>
        <p:nvSpPr>
          <p:cNvPr id="648" name="Google Shape;648;p46"/>
          <p:cNvSpPr txBox="1"/>
          <p:nvPr/>
        </p:nvSpPr>
        <p:spPr>
          <a:xfrm>
            <a:off x="6386504" y="1961279"/>
            <a:ext cx="5186373" cy="1460800"/>
          </a:xfrm>
          <a:prstGeom prst="rect">
            <a:avLst/>
          </a:prstGeom>
          <a:noFill/>
          <a:ln>
            <a:noFill/>
          </a:ln>
        </p:spPr>
        <p:txBody>
          <a:bodyPr spcFirstLastPara="1" wrap="square" lIns="121900" tIns="121900" rIns="121900" bIns="0" anchor="b" anchorCtr="0">
            <a:noAutofit/>
          </a:bodyPr>
          <a:lstStyle/>
          <a:p>
            <a:pPr algn="ctr">
              <a:spcAft>
                <a:spcPts val="2133"/>
              </a:spcAft>
            </a:pPr>
            <a:r>
              <a:rPr lang="en-US" sz="2400" dirty="0">
                <a:solidFill>
                  <a:srgbClr val="434343"/>
                </a:solidFill>
                <a:latin typeface="Roboto Condensed Light"/>
                <a:ea typeface="Roboto Condensed Light"/>
                <a:cs typeface="Roboto Condensed Light"/>
                <a:sym typeface="Roboto Condensed Light"/>
              </a:rPr>
              <a:t>Iran test fires </a:t>
            </a:r>
            <a:r>
              <a:rPr lang="en-US" sz="2400" dirty="0">
                <a:solidFill>
                  <a:schemeClr val="accent2"/>
                </a:solidFill>
                <a:latin typeface="Roboto Condensed Light"/>
                <a:ea typeface="Roboto Condensed Light"/>
                <a:cs typeface="Roboto Condensed Light"/>
                <a:sym typeface="Roboto Condensed Light"/>
              </a:rPr>
              <a:t>a medium-range ballistic missile</a:t>
            </a:r>
            <a:r>
              <a:rPr lang="en-US" sz="2400" dirty="0">
                <a:solidFill>
                  <a:srgbClr val="434343"/>
                </a:solidFill>
                <a:latin typeface="Roboto Condensed Light"/>
                <a:ea typeface="Roboto Condensed Light"/>
                <a:cs typeface="Roboto Condensed Light"/>
                <a:sym typeface="Roboto Condensed Light"/>
              </a:rPr>
              <a:t>. </a:t>
            </a:r>
            <a:r>
              <a:rPr lang="en-US" altLang="zh-CN" sz="2400" dirty="0">
                <a:solidFill>
                  <a:schemeClr val="tx1">
                    <a:lumMod val="85000"/>
                    <a:lumOff val="15000"/>
                  </a:schemeClr>
                </a:solidFill>
                <a:latin typeface="Roboto Condensed Light"/>
                <a:ea typeface="Roboto Condensed Light"/>
                <a:cs typeface="Roboto Condensed Light"/>
                <a:sym typeface="Roboto Condensed Light"/>
              </a:rPr>
              <a:t>NSA </a:t>
            </a:r>
            <a:r>
              <a:rPr lang="en-US" altLang="zh-CN" sz="2400" dirty="0">
                <a:solidFill>
                  <a:schemeClr val="accent6"/>
                </a:solidFill>
                <a:latin typeface="Roboto Condensed Light"/>
                <a:ea typeface="Roboto Condensed Light"/>
                <a:cs typeface="Roboto Condensed Light"/>
                <a:sym typeface="Roboto Condensed Light"/>
              </a:rPr>
              <a:t>Michael Flynn</a:t>
            </a:r>
            <a:r>
              <a:rPr lang="en-US" altLang="zh-CN" sz="2400" dirty="0">
                <a:solidFill>
                  <a:schemeClr val="tx1">
                    <a:lumMod val="85000"/>
                    <a:lumOff val="15000"/>
                  </a:schemeClr>
                </a:solidFill>
                <a:latin typeface="Roboto Condensed Light"/>
                <a:ea typeface="Roboto Condensed Light"/>
                <a:cs typeface="Roboto Condensed Light"/>
                <a:sym typeface="Roboto Condensed Light"/>
              </a:rPr>
              <a:t>, on February 1, declared the United States had placed Iran “on notice.”</a:t>
            </a:r>
            <a:endParaRPr sz="2400" dirty="0">
              <a:solidFill>
                <a:schemeClr val="tx1">
                  <a:lumMod val="85000"/>
                  <a:lumOff val="15000"/>
                </a:schemeClr>
              </a:solidFill>
              <a:latin typeface="Roboto Condensed Light"/>
              <a:ea typeface="Roboto Condensed Light"/>
              <a:cs typeface="Roboto Condensed Light"/>
              <a:sym typeface="Roboto Condensed Light"/>
            </a:endParaRPr>
          </a:p>
        </p:txBody>
      </p:sp>
      <p:cxnSp>
        <p:nvCxnSpPr>
          <p:cNvPr id="649" name="Google Shape;649;p46"/>
          <p:cNvCxnSpPr>
            <a:cxnSpLocks/>
            <a:stCxn id="645" idx="2"/>
            <a:endCxn id="647" idx="0"/>
          </p:cNvCxnSpPr>
          <p:nvPr/>
        </p:nvCxnSpPr>
        <p:spPr>
          <a:xfrm flipH="1">
            <a:off x="3914777" y="3159767"/>
            <a:ext cx="14286" cy="910542"/>
          </a:xfrm>
          <a:prstGeom prst="straightConnector1">
            <a:avLst/>
          </a:prstGeom>
          <a:noFill/>
          <a:ln w="19050" cap="flat" cmpd="sng">
            <a:solidFill>
              <a:srgbClr val="434343"/>
            </a:solidFill>
            <a:prstDash val="solid"/>
            <a:round/>
            <a:headEnd type="none" w="med" len="med"/>
            <a:tailEnd type="diamond" w="med" len="med"/>
          </a:ln>
        </p:spPr>
      </p:cxnSp>
      <p:cxnSp>
        <p:nvCxnSpPr>
          <p:cNvPr id="650" name="Google Shape;650;p46"/>
          <p:cNvCxnSpPr>
            <a:cxnSpLocks/>
            <a:stCxn id="646" idx="0"/>
            <a:endCxn id="648" idx="2"/>
          </p:cNvCxnSpPr>
          <p:nvPr/>
        </p:nvCxnSpPr>
        <p:spPr>
          <a:xfrm flipH="1" flipV="1">
            <a:off x="8979691" y="3422079"/>
            <a:ext cx="19674" cy="981089"/>
          </a:xfrm>
          <a:prstGeom prst="straightConnector1">
            <a:avLst/>
          </a:prstGeom>
          <a:noFill/>
          <a:ln w="19050" cap="flat" cmpd="sng">
            <a:solidFill>
              <a:srgbClr val="434343"/>
            </a:solidFill>
            <a:prstDash val="solid"/>
            <a:round/>
            <a:headEnd type="none" w="med" len="med"/>
            <a:tailEnd type="diamond" w="med" len="med"/>
          </a:ln>
        </p:spPr>
      </p:cxnSp>
    </p:spTree>
    <p:extLst>
      <p:ext uri="{BB962C8B-B14F-4D97-AF65-F5344CB8AC3E}">
        <p14:creationId xmlns:p14="http://schemas.microsoft.com/office/powerpoint/2010/main" val="386600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cxnSp>
        <p:nvCxnSpPr>
          <p:cNvPr id="644" name="Google Shape;644;p46"/>
          <p:cNvCxnSpPr>
            <a:cxnSpLocks/>
          </p:cNvCxnSpPr>
          <p:nvPr/>
        </p:nvCxnSpPr>
        <p:spPr>
          <a:xfrm>
            <a:off x="-453656" y="3781467"/>
            <a:ext cx="12677123" cy="0"/>
          </a:xfrm>
          <a:prstGeom prst="straightConnector1">
            <a:avLst/>
          </a:prstGeom>
          <a:noFill/>
          <a:ln w="19050" cap="flat" cmpd="sng">
            <a:solidFill>
              <a:srgbClr val="434343"/>
            </a:solidFill>
            <a:prstDash val="solid"/>
            <a:round/>
            <a:headEnd type="diamond" w="med" len="med"/>
            <a:tailEnd type="none" w="med" len="med"/>
          </a:ln>
        </p:spPr>
      </p:cxnSp>
      <p:sp>
        <p:nvSpPr>
          <p:cNvPr id="645" name="Google Shape;645;p46"/>
          <p:cNvSpPr/>
          <p:nvPr/>
        </p:nvSpPr>
        <p:spPr>
          <a:xfrm>
            <a:off x="1862679" y="2454424"/>
            <a:ext cx="3465858"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March 23, 2017</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6" name="Google Shape;646;p46"/>
          <p:cNvSpPr/>
          <p:nvPr/>
        </p:nvSpPr>
        <p:spPr>
          <a:xfrm>
            <a:off x="7254530" y="4428729"/>
            <a:ext cx="2989608"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May 19, 2017</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7" name="Google Shape;647;p46"/>
          <p:cNvSpPr txBox="1"/>
          <p:nvPr/>
        </p:nvSpPr>
        <p:spPr>
          <a:xfrm>
            <a:off x="742954" y="4070309"/>
            <a:ext cx="5705307" cy="1460800"/>
          </a:xfrm>
          <a:prstGeom prst="rect">
            <a:avLst/>
          </a:prstGeom>
          <a:noFill/>
          <a:ln>
            <a:noFill/>
          </a:ln>
        </p:spPr>
        <p:txBody>
          <a:bodyPr spcFirstLastPara="1" wrap="square" lIns="121900" tIns="304800" rIns="121900" bIns="121900" anchor="t" anchorCtr="0">
            <a:noAutofit/>
          </a:bodyPr>
          <a:lstStyle/>
          <a:p>
            <a:pPr algn="ctr">
              <a:spcAft>
                <a:spcPts val="2133"/>
              </a:spcAft>
            </a:pPr>
            <a:r>
              <a:rPr lang="en-US" sz="2400" dirty="0">
                <a:solidFill>
                  <a:srgbClr val="434343"/>
                </a:solidFill>
                <a:latin typeface="Roboto Condensed Light"/>
                <a:ea typeface="Roboto Condensed Light"/>
                <a:cs typeface="Roboto Condensed Light"/>
                <a:sym typeface="Roboto Condensed Light"/>
              </a:rPr>
              <a:t>US introduced a new Iran sanctions bill, </a:t>
            </a:r>
            <a:r>
              <a:rPr lang="en-US" sz="2400" dirty="0">
                <a:solidFill>
                  <a:schemeClr val="accent2"/>
                </a:solidFill>
                <a:latin typeface="Roboto Condensed Light"/>
                <a:ea typeface="Roboto Condensed Light"/>
                <a:cs typeface="Roboto Condensed Light"/>
                <a:sym typeface="Roboto Condensed Light"/>
              </a:rPr>
              <a:t>the Countering Iran’s Destabilizing Activities Act of 2017</a:t>
            </a:r>
            <a:r>
              <a:rPr lang="en-US" sz="2400" dirty="0">
                <a:solidFill>
                  <a:srgbClr val="434343"/>
                </a:solidFill>
                <a:latin typeface="Roboto Condensed Light"/>
                <a:ea typeface="Roboto Condensed Light"/>
                <a:cs typeface="Roboto Condensed Light"/>
                <a:sym typeface="Roboto Condensed Light"/>
              </a:rPr>
              <a:t>, targeting Iran’s ballistic missile program and support for terrorism.</a:t>
            </a:r>
            <a:endParaRPr sz="2400" dirty="0">
              <a:solidFill>
                <a:srgbClr val="434343"/>
              </a:solidFill>
              <a:latin typeface="Roboto Condensed Light"/>
              <a:ea typeface="Roboto Condensed Light"/>
              <a:cs typeface="Roboto Condensed Light"/>
              <a:sym typeface="Roboto Condensed Light"/>
            </a:endParaRPr>
          </a:p>
        </p:txBody>
      </p:sp>
      <p:sp>
        <p:nvSpPr>
          <p:cNvPr id="648" name="Google Shape;648;p46"/>
          <p:cNvSpPr txBox="1"/>
          <p:nvPr/>
        </p:nvSpPr>
        <p:spPr>
          <a:xfrm>
            <a:off x="6056143" y="1947412"/>
            <a:ext cx="5386382" cy="1460800"/>
          </a:xfrm>
          <a:prstGeom prst="rect">
            <a:avLst/>
          </a:prstGeom>
          <a:noFill/>
          <a:ln>
            <a:noFill/>
          </a:ln>
        </p:spPr>
        <p:txBody>
          <a:bodyPr spcFirstLastPara="1" wrap="square" lIns="121900" tIns="121900" rIns="121900" bIns="0" anchor="b" anchorCtr="0">
            <a:noAutofit/>
          </a:bodyPr>
          <a:lstStyle/>
          <a:p>
            <a:pPr algn="ctr">
              <a:spcAft>
                <a:spcPts val="2133"/>
              </a:spcAft>
            </a:pPr>
            <a:r>
              <a:rPr lang="en-US" sz="2400" dirty="0">
                <a:solidFill>
                  <a:srgbClr val="434343"/>
                </a:solidFill>
                <a:latin typeface="Roboto Condensed Light"/>
                <a:ea typeface="Roboto Condensed Light"/>
                <a:cs typeface="Roboto Condensed Light"/>
                <a:sym typeface="Roboto Condensed Light"/>
              </a:rPr>
              <a:t>Iranian President </a:t>
            </a:r>
            <a:r>
              <a:rPr lang="en-US" sz="2400" dirty="0">
                <a:solidFill>
                  <a:schemeClr val="accent6"/>
                </a:solidFill>
                <a:latin typeface="Roboto Condensed Light"/>
                <a:ea typeface="Roboto Condensed Light"/>
                <a:cs typeface="Roboto Condensed Light"/>
                <a:sym typeface="Roboto Condensed Light"/>
              </a:rPr>
              <a:t>Hassan Rouhani </a:t>
            </a:r>
            <a:r>
              <a:rPr lang="en-US" sz="2400" dirty="0">
                <a:solidFill>
                  <a:srgbClr val="434343"/>
                </a:solidFill>
                <a:latin typeface="Roboto Condensed Light"/>
                <a:ea typeface="Roboto Condensed Light"/>
                <a:cs typeface="Roboto Condensed Light"/>
                <a:sym typeface="Roboto Condensed Light"/>
              </a:rPr>
              <a:t>is re-elected to a second term.</a:t>
            </a:r>
            <a:endParaRPr sz="2400" dirty="0">
              <a:solidFill>
                <a:srgbClr val="434343"/>
              </a:solidFill>
              <a:latin typeface="Roboto Condensed Light"/>
              <a:ea typeface="Roboto Condensed Light"/>
              <a:cs typeface="Roboto Condensed Light"/>
              <a:sym typeface="Roboto Condensed Light"/>
            </a:endParaRPr>
          </a:p>
        </p:txBody>
      </p:sp>
      <p:cxnSp>
        <p:nvCxnSpPr>
          <p:cNvPr id="649" name="Google Shape;649;p46"/>
          <p:cNvCxnSpPr>
            <a:cxnSpLocks/>
            <a:stCxn id="645" idx="2"/>
            <a:endCxn id="647" idx="0"/>
          </p:cNvCxnSpPr>
          <p:nvPr/>
        </p:nvCxnSpPr>
        <p:spPr>
          <a:xfrm>
            <a:off x="3595608" y="3136824"/>
            <a:ext cx="0" cy="933485"/>
          </a:xfrm>
          <a:prstGeom prst="straightConnector1">
            <a:avLst/>
          </a:prstGeom>
          <a:noFill/>
          <a:ln w="19050" cap="flat" cmpd="sng">
            <a:solidFill>
              <a:srgbClr val="434343"/>
            </a:solidFill>
            <a:prstDash val="solid"/>
            <a:round/>
            <a:headEnd type="none" w="med" len="med"/>
            <a:tailEnd type="diamond" w="med" len="med"/>
          </a:ln>
        </p:spPr>
      </p:cxnSp>
      <p:cxnSp>
        <p:nvCxnSpPr>
          <p:cNvPr id="650" name="Google Shape;650;p46"/>
          <p:cNvCxnSpPr>
            <a:cxnSpLocks/>
            <a:stCxn id="646" idx="0"/>
            <a:endCxn id="648" idx="2"/>
          </p:cNvCxnSpPr>
          <p:nvPr/>
        </p:nvCxnSpPr>
        <p:spPr>
          <a:xfrm flipV="1">
            <a:off x="8749334" y="3408212"/>
            <a:ext cx="0" cy="1020517"/>
          </a:xfrm>
          <a:prstGeom prst="straightConnector1">
            <a:avLst/>
          </a:prstGeom>
          <a:noFill/>
          <a:ln w="19050" cap="flat" cmpd="sng">
            <a:solidFill>
              <a:srgbClr val="434343"/>
            </a:solidFill>
            <a:prstDash val="solid"/>
            <a:round/>
            <a:headEnd type="none" w="med" len="med"/>
            <a:tailEnd type="diamond" w="med" len="med"/>
          </a:ln>
        </p:spPr>
      </p:cxnSp>
    </p:spTree>
    <p:extLst>
      <p:ext uri="{BB962C8B-B14F-4D97-AF65-F5344CB8AC3E}">
        <p14:creationId xmlns:p14="http://schemas.microsoft.com/office/powerpoint/2010/main" val="129278116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cxnSp>
        <p:nvCxnSpPr>
          <p:cNvPr id="644" name="Google Shape;644;p46"/>
          <p:cNvCxnSpPr>
            <a:cxnSpLocks/>
          </p:cNvCxnSpPr>
          <p:nvPr/>
        </p:nvCxnSpPr>
        <p:spPr>
          <a:xfrm>
            <a:off x="-453656" y="3781467"/>
            <a:ext cx="12677123" cy="0"/>
          </a:xfrm>
          <a:prstGeom prst="straightConnector1">
            <a:avLst/>
          </a:prstGeom>
          <a:noFill/>
          <a:ln w="19050" cap="flat" cmpd="sng">
            <a:solidFill>
              <a:srgbClr val="434343"/>
            </a:solidFill>
            <a:prstDash val="solid"/>
            <a:round/>
            <a:headEnd type="diamond" w="med" len="med"/>
            <a:tailEnd type="none" w="med" len="med"/>
          </a:ln>
        </p:spPr>
      </p:cxnSp>
      <p:sp>
        <p:nvSpPr>
          <p:cNvPr id="645" name="Google Shape;645;p46"/>
          <p:cNvSpPr/>
          <p:nvPr/>
        </p:nvSpPr>
        <p:spPr>
          <a:xfrm>
            <a:off x="1862679" y="2454424"/>
            <a:ext cx="3465858"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March 23, 2017</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6" name="Google Shape;646;p46"/>
          <p:cNvSpPr/>
          <p:nvPr/>
        </p:nvSpPr>
        <p:spPr>
          <a:xfrm>
            <a:off x="7897467" y="4403167"/>
            <a:ext cx="682400"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 sz="3200">
                <a:solidFill>
                  <a:srgbClr val="F3F3F3"/>
                </a:solidFill>
                <a:latin typeface="Barlow Semi Condensed SemiBold"/>
                <a:ea typeface="Barlow Semi Condensed SemiBold"/>
                <a:cs typeface="Barlow Semi Condensed SemiBold"/>
                <a:sym typeface="Barlow Semi Condensed SemiBold"/>
              </a:rPr>
              <a:t>02</a:t>
            </a:r>
            <a:endParaRPr sz="3200">
              <a:solidFill>
                <a:srgbClr val="F3F3F3"/>
              </a:solidFill>
              <a:latin typeface="Barlow Semi Condensed SemiBold"/>
              <a:ea typeface="Barlow Semi Condensed SemiBold"/>
              <a:cs typeface="Barlow Semi Condensed SemiBold"/>
              <a:sym typeface="Barlow Semi Condensed SemiBold"/>
            </a:endParaRPr>
          </a:p>
        </p:txBody>
      </p:sp>
      <p:sp>
        <p:nvSpPr>
          <p:cNvPr id="647" name="Google Shape;647;p46"/>
          <p:cNvSpPr txBox="1"/>
          <p:nvPr/>
        </p:nvSpPr>
        <p:spPr>
          <a:xfrm>
            <a:off x="742954" y="4070309"/>
            <a:ext cx="5705307" cy="1460800"/>
          </a:xfrm>
          <a:prstGeom prst="rect">
            <a:avLst/>
          </a:prstGeom>
          <a:noFill/>
          <a:ln>
            <a:noFill/>
          </a:ln>
        </p:spPr>
        <p:txBody>
          <a:bodyPr spcFirstLastPara="1" wrap="square" lIns="121900" tIns="304800" rIns="121900" bIns="121900" anchor="t" anchorCtr="0">
            <a:noAutofit/>
          </a:bodyPr>
          <a:lstStyle/>
          <a:p>
            <a:pPr algn="ctr">
              <a:spcAft>
                <a:spcPts val="2133"/>
              </a:spcAft>
            </a:pPr>
            <a:r>
              <a:rPr lang="en-US" sz="2400" dirty="0">
                <a:solidFill>
                  <a:srgbClr val="434343"/>
                </a:solidFill>
                <a:latin typeface="Roboto Condensed Light"/>
                <a:ea typeface="Roboto Condensed Light"/>
                <a:cs typeface="Roboto Condensed Light"/>
                <a:sym typeface="Roboto Condensed Light"/>
              </a:rPr>
              <a:t>US introduced a new Iran sanctions bill, </a:t>
            </a:r>
            <a:r>
              <a:rPr lang="en-US" sz="2400" dirty="0">
                <a:solidFill>
                  <a:schemeClr val="accent6"/>
                </a:solidFill>
                <a:latin typeface="Roboto Condensed Light"/>
                <a:ea typeface="Roboto Condensed Light"/>
                <a:cs typeface="Roboto Condensed Light"/>
                <a:sym typeface="Roboto Condensed Light"/>
              </a:rPr>
              <a:t>the Countering Iran’s Destabilizing Activities Act of 2017</a:t>
            </a:r>
            <a:r>
              <a:rPr lang="en-US" sz="2400" dirty="0">
                <a:solidFill>
                  <a:srgbClr val="434343"/>
                </a:solidFill>
                <a:latin typeface="Roboto Condensed Light"/>
                <a:ea typeface="Roboto Condensed Light"/>
                <a:cs typeface="Roboto Condensed Light"/>
                <a:sym typeface="Roboto Condensed Light"/>
              </a:rPr>
              <a:t>, targeting Iran’s ballistic missile program and support for terrorism.</a:t>
            </a:r>
            <a:endParaRPr sz="2400" dirty="0">
              <a:solidFill>
                <a:srgbClr val="434343"/>
              </a:solidFill>
              <a:latin typeface="Roboto Condensed Light"/>
              <a:ea typeface="Roboto Condensed Light"/>
              <a:cs typeface="Roboto Condensed Light"/>
              <a:sym typeface="Roboto Condensed Light"/>
            </a:endParaRPr>
          </a:p>
        </p:txBody>
      </p:sp>
      <p:sp>
        <p:nvSpPr>
          <p:cNvPr id="648" name="Google Shape;648;p46"/>
          <p:cNvSpPr txBox="1"/>
          <p:nvPr/>
        </p:nvSpPr>
        <p:spPr>
          <a:xfrm>
            <a:off x="6448267" y="1961279"/>
            <a:ext cx="3580800" cy="1460800"/>
          </a:xfrm>
          <a:prstGeom prst="rect">
            <a:avLst/>
          </a:prstGeom>
          <a:noFill/>
          <a:ln>
            <a:noFill/>
          </a:ln>
        </p:spPr>
        <p:txBody>
          <a:bodyPr spcFirstLastPara="1" wrap="square" lIns="121900" tIns="121900" rIns="121900" bIns="0" anchor="b" anchorCtr="0">
            <a:noAutofit/>
          </a:bodyPr>
          <a:lstStyle/>
          <a:p>
            <a:pPr algn="ctr">
              <a:spcAft>
                <a:spcPts val="2133"/>
              </a:spcAft>
            </a:pPr>
            <a:r>
              <a:rPr lang="en" sz="2400">
                <a:solidFill>
                  <a:srgbClr val="434343"/>
                </a:solidFill>
                <a:latin typeface="Roboto Condensed Light"/>
                <a:ea typeface="Roboto Condensed Light"/>
                <a:cs typeface="Roboto Condensed Light"/>
                <a:sym typeface="Roboto Condensed Light"/>
              </a:rPr>
              <a:t>Venus has a beautiful name and is the second planet from the Sun. It’s terribly hot</a:t>
            </a:r>
            <a:endParaRPr sz="2400">
              <a:solidFill>
                <a:srgbClr val="434343"/>
              </a:solidFill>
              <a:latin typeface="Roboto Condensed Light"/>
              <a:ea typeface="Roboto Condensed Light"/>
              <a:cs typeface="Roboto Condensed Light"/>
              <a:sym typeface="Roboto Condensed Light"/>
            </a:endParaRPr>
          </a:p>
        </p:txBody>
      </p:sp>
      <p:cxnSp>
        <p:nvCxnSpPr>
          <p:cNvPr id="649" name="Google Shape;649;p46"/>
          <p:cNvCxnSpPr>
            <a:cxnSpLocks/>
            <a:stCxn id="645" idx="2"/>
            <a:endCxn id="647" idx="0"/>
          </p:cNvCxnSpPr>
          <p:nvPr/>
        </p:nvCxnSpPr>
        <p:spPr>
          <a:xfrm>
            <a:off x="3595608" y="3136824"/>
            <a:ext cx="0" cy="933485"/>
          </a:xfrm>
          <a:prstGeom prst="straightConnector1">
            <a:avLst/>
          </a:prstGeom>
          <a:noFill/>
          <a:ln w="19050" cap="flat" cmpd="sng">
            <a:solidFill>
              <a:srgbClr val="434343"/>
            </a:solidFill>
            <a:prstDash val="solid"/>
            <a:round/>
            <a:headEnd type="none" w="med" len="med"/>
            <a:tailEnd type="diamond" w="med" len="med"/>
          </a:ln>
        </p:spPr>
      </p:cxnSp>
      <p:cxnSp>
        <p:nvCxnSpPr>
          <p:cNvPr id="650" name="Google Shape;650;p46"/>
          <p:cNvCxnSpPr>
            <a:stCxn id="646" idx="0"/>
            <a:endCxn id="648" idx="2"/>
          </p:cNvCxnSpPr>
          <p:nvPr/>
        </p:nvCxnSpPr>
        <p:spPr>
          <a:xfrm rot="10800000">
            <a:off x="8238667" y="3421967"/>
            <a:ext cx="0" cy="981200"/>
          </a:xfrm>
          <a:prstGeom prst="straightConnector1">
            <a:avLst/>
          </a:prstGeom>
          <a:noFill/>
          <a:ln w="19050" cap="flat" cmpd="sng">
            <a:solidFill>
              <a:srgbClr val="434343"/>
            </a:solidFill>
            <a:prstDash val="solid"/>
            <a:round/>
            <a:headEnd type="none" w="med" len="med"/>
            <a:tailEnd type="diamond" w="med" len="med"/>
          </a:ln>
        </p:spPr>
      </p:cxnSp>
      <p:sp>
        <p:nvSpPr>
          <p:cNvPr id="20" name="Google Shape;633;p45">
            <a:extLst>
              <a:ext uri="{FF2B5EF4-FFF2-40B4-BE49-F238E27FC236}">
                <a16:creationId xmlns:a16="http://schemas.microsoft.com/office/drawing/2014/main" id="{D8F26820-F2BF-B049-8B68-C0453AFB3D3A}"/>
              </a:ext>
            </a:extLst>
          </p:cNvPr>
          <p:cNvSpPr/>
          <p:nvPr/>
        </p:nvSpPr>
        <p:spPr>
          <a:xfrm>
            <a:off x="857250" y="1221587"/>
            <a:ext cx="10344150" cy="5211671"/>
          </a:xfrm>
          <a:prstGeom prst="rect">
            <a:avLst/>
          </a:prstGeom>
          <a:solidFill>
            <a:srgbClr val="434343"/>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sp>
        <p:nvSpPr>
          <p:cNvPr id="21" name="Google Shape;635;p45">
            <a:extLst>
              <a:ext uri="{FF2B5EF4-FFF2-40B4-BE49-F238E27FC236}">
                <a16:creationId xmlns:a16="http://schemas.microsoft.com/office/drawing/2014/main" id="{F482807F-D878-6D48-8407-813681A38B31}"/>
              </a:ext>
            </a:extLst>
          </p:cNvPr>
          <p:cNvSpPr txBox="1"/>
          <p:nvPr/>
        </p:nvSpPr>
        <p:spPr>
          <a:xfrm>
            <a:off x="1575463" y="1392815"/>
            <a:ext cx="9154449" cy="5406188"/>
          </a:xfrm>
          <a:prstGeom prst="rect">
            <a:avLst/>
          </a:prstGeom>
          <a:noFill/>
          <a:ln>
            <a:noFill/>
          </a:ln>
        </p:spPr>
        <p:txBody>
          <a:bodyPr spcFirstLastPara="1" wrap="square" lIns="121900" tIns="216000" rIns="12190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2133"/>
              </a:spcAft>
            </a:pPr>
            <a:r>
              <a:rPr lang="en-US" sz="2000" dirty="0">
                <a:solidFill>
                  <a:srgbClr val="F3F3F3"/>
                </a:solidFill>
                <a:latin typeface="Roboto Condensed Light"/>
                <a:ea typeface="Roboto Condensed Light"/>
                <a:cs typeface="Roboto Condensed Light"/>
                <a:sym typeface="Roboto Condensed Light"/>
              </a:rPr>
              <a:t>Former Deputy Secretary of State Tony </a:t>
            </a:r>
            <a:r>
              <a:rPr lang="en-US" sz="2000" dirty="0" err="1">
                <a:solidFill>
                  <a:srgbClr val="F3F3F3"/>
                </a:solidFill>
                <a:latin typeface="Roboto Condensed Light"/>
                <a:ea typeface="Roboto Condensed Light"/>
                <a:cs typeface="Roboto Condensed Light"/>
                <a:sym typeface="Roboto Condensed Light"/>
              </a:rPr>
              <a:t>Blinken</a:t>
            </a:r>
            <a:r>
              <a:rPr lang="en-US" sz="2000" dirty="0">
                <a:solidFill>
                  <a:srgbClr val="F3F3F3"/>
                </a:solidFill>
                <a:latin typeface="Roboto Condensed Light"/>
                <a:ea typeface="Roboto Condensed Light"/>
                <a:cs typeface="Roboto Condensed Light"/>
                <a:sym typeface="Roboto Condensed Light"/>
              </a:rPr>
              <a:t> and six former Obama administration officials release an op-ed in Foreign Policy outlining their </a:t>
            </a:r>
            <a:r>
              <a:rPr lang="en-US" sz="2000" b="1" u="sng" dirty="0">
                <a:solidFill>
                  <a:srgbClr val="F3F3F3"/>
                </a:solidFill>
                <a:latin typeface="Roboto Condensed Light"/>
                <a:ea typeface="Roboto Condensed Light"/>
                <a:cs typeface="Roboto Condensed Light"/>
                <a:sym typeface="Roboto Condensed Light"/>
              </a:rPr>
              <a:t>opposition</a:t>
            </a:r>
            <a:r>
              <a:rPr lang="en-US" sz="2000" dirty="0">
                <a:solidFill>
                  <a:srgbClr val="F3F3F3"/>
                </a:solidFill>
                <a:latin typeface="Roboto Condensed Light"/>
                <a:ea typeface="Roboto Condensed Light"/>
                <a:cs typeface="Roboto Condensed Light"/>
                <a:sym typeface="Roboto Condensed Light"/>
              </a:rPr>
              <a:t> to the Countering Iran’s Destabilizing Activities Act of 2017.</a:t>
            </a:r>
          </a:p>
          <a:p>
            <a:pPr>
              <a:spcAft>
                <a:spcPts val="2133"/>
              </a:spcAft>
            </a:pPr>
            <a:r>
              <a:rPr lang="en-US" sz="2000" dirty="0">
                <a:solidFill>
                  <a:srgbClr val="F3F3F3"/>
                </a:solidFill>
                <a:latin typeface="Roboto Condensed Light"/>
                <a:ea typeface="Roboto Condensed Light"/>
                <a:cs typeface="Roboto Condensed Light"/>
                <a:sym typeface="Roboto Condensed Light"/>
              </a:rPr>
              <a:t>Secretary of State Rex Tillerson certifies to Congress that </a:t>
            </a:r>
            <a:r>
              <a:rPr lang="en-US" sz="2000" b="1" u="sng" dirty="0">
                <a:solidFill>
                  <a:srgbClr val="F3F3F3"/>
                </a:solidFill>
                <a:latin typeface="Roboto Condensed Light"/>
                <a:ea typeface="Roboto Condensed Light"/>
                <a:cs typeface="Roboto Condensed Light"/>
                <a:sym typeface="Roboto Condensed Light"/>
              </a:rPr>
              <a:t>Iran is compliant </a:t>
            </a:r>
            <a:r>
              <a:rPr lang="en-US" sz="2000" dirty="0">
                <a:solidFill>
                  <a:srgbClr val="F3F3F3"/>
                </a:solidFill>
                <a:latin typeface="Roboto Condensed Light"/>
                <a:ea typeface="Roboto Condensed Light"/>
                <a:cs typeface="Roboto Condensed Light"/>
                <a:sym typeface="Roboto Condensed Light"/>
              </a:rPr>
              <a:t>in meeting its obligations under the JCPOA.</a:t>
            </a:r>
          </a:p>
          <a:p>
            <a:pPr>
              <a:spcAft>
                <a:spcPts val="2133"/>
              </a:spcAft>
            </a:pPr>
            <a:r>
              <a:rPr lang="en-US" sz="2000" dirty="0">
                <a:solidFill>
                  <a:srgbClr val="F3F3F3"/>
                </a:solidFill>
                <a:latin typeface="Roboto Condensed Light"/>
                <a:ea typeface="Roboto Condensed Light"/>
                <a:cs typeface="Roboto Condensed Light"/>
                <a:sym typeface="Roboto Condensed Light"/>
              </a:rPr>
              <a:t>Ambassador Wendy Sherman, the lead U.S. negotiator for the JCPOA, states her </a:t>
            </a:r>
            <a:r>
              <a:rPr lang="en-US" sz="2000" b="1" u="sng" dirty="0">
                <a:solidFill>
                  <a:srgbClr val="F3F3F3"/>
                </a:solidFill>
                <a:latin typeface="Roboto Condensed Light"/>
                <a:ea typeface="Roboto Condensed Light"/>
                <a:cs typeface="Roboto Condensed Light"/>
                <a:sym typeface="Roboto Condensed Light"/>
              </a:rPr>
              <a:t>opposition</a:t>
            </a:r>
            <a:r>
              <a:rPr lang="en-US" sz="2000" dirty="0">
                <a:solidFill>
                  <a:srgbClr val="F3F3F3"/>
                </a:solidFill>
                <a:latin typeface="Roboto Condensed Light"/>
                <a:ea typeface="Roboto Condensed Light"/>
                <a:cs typeface="Roboto Condensed Light"/>
                <a:sym typeface="Roboto Condensed Light"/>
              </a:rPr>
              <a:t> to the Countering Iran’s Destabilizing Activities Act of 2017, noting its potential to undermine the nuclear accord.</a:t>
            </a:r>
          </a:p>
          <a:p>
            <a:pPr>
              <a:spcAft>
                <a:spcPts val="2133"/>
              </a:spcAft>
            </a:pPr>
            <a:r>
              <a:rPr lang="en-US" sz="2000" b="1" dirty="0">
                <a:solidFill>
                  <a:srgbClr val="F3F3F3"/>
                </a:solidFill>
                <a:latin typeface="Roboto Condensed Light"/>
                <a:ea typeface="Roboto Condensed Light"/>
                <a:cs typeface="Roboto Condensed Light"/>
                <a:sym typeface="Roboto Condensed Light"/>
              </a:rPr>
              <a:t>May 17, 2017: </a:t>
            </a:r>
            <a:r>
              <a:rPr lang="en-US" sz="2000" dirty="0">
                <a:solidFill>
                  <a:srgbClr val="F3F3F3"/>
                </a:solidFill>
                <a:latin typeface="Roboto Condensed Light"/>
                <a:ea typeface="Roboto Condensed Light"/>
                <a:cs typeface="Roboto Condensed Light"/>
                <a:sym typeface="Roboto Condensed Light"/>
              </a:rPr>
              <a:t>The U.S. </a:t>
            </a:r>
            <a:r>
              <a:rPr lang="en-US" sz="2000" b="1" u="sng" dirty="0">
                <a:solidFill>
                  <a:srgbClr val="F3F3F3"/>
                </a:solidFill>
                <a:latin typeface="Roboto Condensed Light"/>
                <a:ea typeface="Roboto Condensed Light"/>
                <a:cs typeface="Roboto Condensed Light"/>
                <a:sym typeface="Roboto Condensed Light"/>
              </a:rPr>
              <a:t>renews sanctions waivers </a:t>
            </a:r>
            <a:r>
              <a:rPr lang="en-US" sz="2000" dirty="0">
                <a:solidFill>
                  <a:srgbClr val="F3F3F3"/>
                </a:solidFill>
                <a:latin typeface="Roboto Condensed Light"/>
                <a:ea typeface="Roboto Condensed Light"/>
                <a:cs typeface="Roboto Condensed Light"/>
                <a:sym typeface="Roboto Condensed Light"/>
              </a:rPr>
              <a:t>as required by its JCPOA obligations, marking the first time the Trump administration has waived sanctions and taken a proactive step to implement the deal</a:t>
            </a:r>
            <a:r>
              <a:rPr lang="en-US" sz="2000" u="sng" dirty="0">
                <a:solidFill>
                  <a:srgbClr val="F3F3F3"/>
                </a:solidFill>
                <a:latin typeface="Roboto Condensed Light"/>
                <a:ea typeface="Roboto Condensed Light"/>
                <a:cs typeface="Roboto Condensed Light"/>
                <a:sym typeface="Roboto Condensed Light"/>
              </a:rPr>
              <a:t>. </a:t>
            </a:r>
            <a:endParaRPr lang="en-US" altLang="zh-CN" sz="2000" u="sng" dirty="0">
              <a:solidFill>
                <a:srgbClr val="F3F3F3"/>
              </a:solidFill>
              <a:latin typeface="Roboto Condensed Light"/>
              <a:ea typeface="Roboto Condensed Light"/>
              <a:cs typeface="Roboto Condensed Light"/>
              <a:sym typeface="Roboto Condensed Light"/>
            </a:endParaRPr>
          </a:p>
          <a:p>
            <a:pPr>
              <a:spcAft>
                <a:spcPts val="2133"/>
              </a:spcAft>
            </a:pPr>
            <a:endParaRPr lang="en-US" altLang="zh-CN" sz="2000" dirty="0">
              <a:solidFill>
                <a:srgbClr val="F3F3F3"/>
              </a:solidFill>
              <a:latin typeface="Roboto Condensed Light"/>
              <a:ea typeface="Roboto Condensed Light"/>
              <a:cs typeface="Roboto Condensed Light"/>
              <a:sym typeface="Roboto Condensed Light"/>
            </a:endParaRPr>
          </a:p>
        </p:txBody>
      </p:sp>
    </p:spTree>
    <p:extLst>
      <p:ext uri="{BB962C8B-B14F-4D97-AF65-F5344CB8AC3E}">
        <p14:creationId xmlns:p14="http://schemas.microsoft.com/office/powerpoint/2010/main" val="2223400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cxnSp>
        <p:nvCxnSpPr>
          <p:cNvPr id="644" name="Google Shape;644;p46"/>
          <p:cNvCxnSpPr>
            <a:cxnSpLocks/>
          </p:cNvCxnSpPr>
          <p:nvPr/>
        </p:nvCxnSpPr>
        <p:spPr>
          <a:xfrm>
            <a:off x="-453656" y="3781467"/>
            <a:ext cx="12677123" cy="0"/>
          </a:xfrm>
          <a:prstGeom prst="straightConnector1">
            <a:avLst/>
          </a:prstGeom>
          <a:noFill/>
          <a:ln w="19050" cap="flat" cmpd="sng">
            <a:solidFill>
              <a:srgbClr val="434343"/>
            </a:solidFill>
            <a:prstDash val="solid"/>
            <a:round/>
            <a:headEnd type="diamond" w="med" len="med"/>
            <a:tailEnd type="none" w="med" len="med"/>
          </a:ln>
        </p:spPr>
      </p:cxnSp>
      <p:sp>
        <p:nvSpPr>
          <p:cNvPr id="645" name="Google Shape;645;p46"/>
          <p:cNvSpPr/>
          <p:nvPr/>
        </p:nvSpPr>
        <p:spPr>
          <a:xfrm>
            <a:off x="1862679" y="2454424"/>
            <a:ext cx="3465858"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March 23, 2017</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6" name="Google Shape;646;p46"/>
          <p:cNvSpPr/>
          <p:nvPr/>
        </p:nvSpPr>
        <p:spPr>
          <a:xfrm>
            <a:off x="7254530" y="4428729"/>
            <a:ext cx="2989608"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May 19, 2017</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7" name="Google Shape;647;p46"/>
          <p:cNvSpPr txBox="1"/>
          <p:nvPr/>
        </p:nvSpPr>
        <p:spPr>
          <a:xfrm>
            <a:off x="742954" y="4070309"/>
            <a:ext cx="5705307" cy="1460800"/>
          </a:xfrm>
          <a:prstGeom prst="rect">
            <a:avLst/>
          </a:prstGeom>
          <a:noFill/>
          <a:ln>
            <a:noFill/>
          </a:ln>
        </p:spPr>
        <p:txBody>
          <a:bodyPr spcFirstLastPara="1" wrap="square" lIns="121900" tIns="304800" rIns="121900" bIns="121900" anchor="t" anchorCtr="0">
            <a:noAutofit/>
          </a:bodyPr>
          <a:lstStyle/>
          <a:p>
            <a:pPr algn="ctr">
              <a:spcAft>
                <a:spcPts val="2133"/>
              </a:spcAft>
            </a:pPr>
            <a:r>
              <a:rPr lang="en-US" sz="2400" dirty="0">
                <a:solidFill>
                  <a:srgbClr val="434343"/>
                </a:solidFill>
                <a:latin typeface="Roboto Condensed Light"/>
                <a:ea typeface="Roboto Condensed Light"/>
                <a:cs typeface="Roboto Condensed Light"/>
                <a:sym typeface="Roboto Condensed Light"/>
              </a:rPr>
              <a:t>US introduced a new Iran sanctions bill, </a:t>
            </a:r>
            <a:r>
              <a:rPr lang="en-US" sz="2400" dirty="0">
                <a:solidFill>
                  <a:schemeClr val="accent2"/>
                </a:solidFill>
                <a:latin typeface="Roboto Condensed Light"/>
                <a:ea typeface="Roboto Condensed Light"/>
                <a:cs typeface="Roboto Condensed Light"/>
                <a:sym typeface="Roboto Condensed Light"/>
              </a:rPr>
              <a:t>the Countering Iran’s Destabilizing Activities Act of 2017</a:t>
            </a:r>
            <a:r>
              <a:rPr lang="en-US" sz="2400" dirty="0">
                <a:solidFill>
                  <a:srgbClr val="434343"/>
                </a:solidFill>
                <a:latin typeface="Roboto Condensed Light"/>
                <a:ea typeface="Roboto Condensed Light"/>
                <a:cs typeface="Roboto Condensed Light"/>
                <a:sym typeface="Roboto Condensed Light"/>
              </a:rPr>
              <a:t>, targeting Iran’s ballistic missile program and support for terrorism.</a:t>
            </a:r>
            <a:endParaRPr sz="2400" dirty="0">
              <a:solidFill>
                <a:srgbClr val="434343"/>
              </a:solidFill>
              <a:latin typeface="Roboto Condensed Light"/>
              <a:ea typeface="Roboto Condensed Light"/>
              <a:cs typeface="Roboto Condensed Light"/>
              <a:sym typeface="Roboto Condensed Light"/>
            </a:endParaRPr>
          </a:p>
        </p:txBody>
      </p:sp>
      <p:sp>
        <p:nvSpPr>
          <p:cNvPr id="648" name="Google Shape;648;p46"/>
          <p:cNvSpPr txBox="1"/>
          <p:nvPr/>
        </p:nvSpPr>
        <p:spPr>
          <a:xfrm>
            <a:off x="6056143" y="1947412"/>
            <a:ext cx="5386382" cy="1460800"/>
          </a:xfrm>
          <a:prstGeom prst="rect">
            <a:avLst/>
          </a:prstGeom>
          <a:noFill/>
          <a:ln>
            <a:noFill/>
          </a:ln>
        </p:spPr>
        <p:txBody>
          <a:bodyPr spcFirstLastPara="1" wrap="square" lIns="121900" tIns="121900" rIns="121900" bIns="0" anchor="b" anchorCtr="0">
            <a:noAutofit/>
          </a:bodyPr>
          <a:lstStyle/>
          <a:p>
            <a:pPr algn="ctr">
              <a:spcAft>
                <a:spcPts val="2133"/>
              </a:spcAft>
            </a:pPr>
            <a:r>
              <a:rPr lang="en-US" sz="2400" dirty="0">
                <a:solidFill>
                  <a:srgbClr val="434343"/>
                </a:solidFill>
                <a:latin typeface="Roboto Condensed Light"/>
                <a:ea typeface="Roboto Condensed Light"/>
                <a:cs typeface="Roboto Condensed Light"/>
                <a:sym typeface="Roboto Condensed Light"/>
              </a:rPr>
              <a:t>Iranian President </a:t>
            </a:r>
            <a:r>
              <a:rPr lang="en-US" sz="2400" dirty="0">
                <a:solidFill>
                  <a:schemeClr val="accent6"/>
                </a:solidFill>
                <a:latin typeface="Roboto Condensed Light"/>
                <a:ea typeface="Roboto Condensed Light"/>
                <a:cs typeface="Roboto Condensed Light"/>
                <a:sym typeface="Roboto Condensed Light"/>
              </a:rPr>
              <a:t>Hassan Rouhani </a:t>
            </a:r>
            <a:r>
              <a:rPr lang="en-US" sz="2400" dirty="0">
                <a:solidFill>
                  <a:srgbClr val="434343"/>
                </a:solidFill>
                <a:latin typeface="Roboto Condensed Light"/>
                <a:ea typeface="Roboto Condensed Light"/>
                <a:cs typeface="Roboto Condensed Light"/>
                <a:sym typeface="Roboto Condensed Light"/>
              </a:rPr>
              <a:t>is re-elected to a second term.</a:t>
            </a:r>
            <a:endParaRPr sz="2400" dirty="0">
              <a:solidFill>
                <a:srgbClr val="434343"/>
              </a:solidFill>
              <a:latin typeface="Roboto Condensed Light"/>
              <a:ea typeface="Roboto Condensed Light"/>
              <a:cs typeface="Roboto Condensed Light"/>
              <a:sym typeface="Roboto Condensed Light"/>
            </a:endParaRPr>
          </a:p>
        </p:txBody>
      </p:sp>
      <p:cxnSp>
        <p:nvCxnSpPr>
          <p:cNvPr id="649" name="Google Shape;649;p46"/>
          <p:cNvCxnSpPr>
            <a:cxnSpLocks/>
            <a:stCxn id="645" idx="2"/>
            <a:endCxn id="647" idx="0"/>
          </p:cNvCxnSpPr>
          <p:nvPr/>
        </p:nvCxnSpPr>
        <p:spPr>
          <a:xfrm>
            <a:off x="3595608" y="3136824"/>
            <a:ext cx="0" cy="933485"/>
          </a:xfrm>
          <a:prstGeom prst="straightConnector1">
            <a:avLst/>
          </a:prstGeom>
          <a:noFill/>
          <a:ln w="19050" cap="flat" cmpd="sng">
            <a:solidFill>
              <a:srgbClr val="434343"/>
            </a:solidFill>
            <a:prstDash val="solid"/>
            <a:round/>
            <a:headEnd type="none" w="med" len="med"/>
            <a:tailEnd type="diamond" w="med" len="med"/>
          </a:ln>
        </p:spPr>
      </p:cxnSp>
      <p:cxnSp>
        <p:nvCxnSpPr>
          <p:cNvPr id="650" name="Google Shape;650;p46"/>
          <p:cNvCxnSpPr>
            <a:cxnSpLocks/>
            <a:stCxn id="646" idx="0"/>
            <a:endCxn id="648" idx="2"/>
          </p:cNvCxnSpPr>
          <p:nvPr/>
        </p:nvCxnSpPr>
        <p:spPr>
          <a:xfrm flipV="1">
            <a:off x="8749334" y="3408212"/>
            <a:ext cx="0" cy="1020517"/>
          </a:xfrm>
          <a:prstGeom prst="straightConnector1">
            <a:avLst/>
          </a:prstGeom>
          <a:noFill/>
          <a:ln w="19050" cap="flat" cmpd="sng">
            <a:solidFill>
              <a:srgbClr val="434343"/>
            </a:solidFill>
            <a:prstDash val="solid"/>
            <a:round/>
            <a:headEnd type="none" w="med" len="med"/>
            <a:tailEnd type="diamond" w="med" len="med"/>
          </a:ln>
        </p:spPr>
      </p:cxnSp>
    </p:spTree>
    <p:extLst>
      <p:ext uri="{BB962C8B-B14F-4D97-AF65-F5344CB8AC3E}">
        <p14:creationId xmlns:p14="http://schemas.microsoft.com/office/powerpoint/2010/main" val="3312564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960067" y="1213515"/>
            <a:ext cx="9426946" cy="4187159"/>
          </a:xfrm>
          <a:prstGeom prst="rect">
            <a:avLst/>
          </a:prstGeom>
        </p:spPr>
        <p:txBody>
          <a:bodyPr spcFirstLastPara="1" vert="horz" wrap="square" lIns="121900" tIns="121900" rIns="121900" bIns="121900" rtlCol="0" anchor="ctr" anchorCtr="0">
            <a:noAutofit/>
          </a:bodyPr>
          <a:lstStyle/>
          <a:p>
            <a:r>
              <a:rPr lang="en-US" sz="2400" dirty="0">
                <a:solidFill>
                  <a:schemeClr val="bg1">
                    <a:lumMod val="75000"/>
                  </a:schemeClr>
                </a:solidFill>
              </a:rPr>
              <a:t>January 15, 2017: IAEA verifies that Tehran has taken certain steps to remove infrastructure and excess centrifuges</a:t>
            </a:r>
            <a:br>
              <a:rPr lang="en-US" sz="2400" dirty="0">
                <a:solidFill>
                  <a:schemeClr val="bg1">
                    <a:lumMod val="75000"/>
                  </a:schemeClr>
                </a:solidFill>
              </a:rPr>
            </a:br>
            <a:r>
              <a:rPr lang="en-US" sz="2400" dirty="0">
                <a:solidFill>
                  <a:schemeClr val="bg1">
                    <a:lumMod val="75000"/>
                  </a:schemeClr>
                </a:solidFill>
              </a:rPr>
              <a:t>February 24, 2017: 1</a:t>
            </a:r>
            <a:r>
              <a:rPr lang="en-US" sz="2400" baseline="30000" dirty="0">
                <a:solidFill>
                  <a:schemeClr val="bg1">
                    <a:lumMod val="75000"/>
                  </a:schemeClr>
                </a:solidFill>
              </a:rPr>
              <a:t>st</a:t>
            </a:r>
            <a:r>
              <a:rPr lang="en-US" sz="2400" dirty="0">
                <a:solidFill>
                  <a:schemeClr val="bg1">
                    <a:lumMod val="75000"/>
                  </a:schemeClr>
                </a:solidFill>
              </a:rPr>
              <a:t> quarterly report in 2017 on the size of Iran’s stockpile of uranium enriched to 3.67 percent = 101.7 kg </a:t>
            </a:r>
            <a:r>
              <a:rPr lang="en-US" altLang="zh-CN" sz="2400" dirty="0">
                <a:solidFill>
                  <a:schemeClr val="bg1">
                    <a:lumMod val="75000"/>
                  </a:schemeClr>
                </a:solidFill>
              </a:rPr>
              <a:t>(Max300) </a:t>
            </a:r>
            <a:r>
              <a:rPr lang="en-US" sz="2400" dirty="0">
                <a:solidFill>
                  <a:schemeClr val="bg1">
                    <a:lumMod val="75000"/>
                  </a:schemeClr>
                </a:solidFill>
              </a:rPr>
              <a:t>.</a:t>
            </a:r>
            <a:br>
              <a:rPr lang="en-US" sz="2400" dirty="0"/>
            </a:br>
            <a:br>
              <a:rPr lang="en-US" sz="2400" dirty="0"/>
            </a:br>
            <a:r>
              <a:rPr lang="en-US" sz="2400" dirty="0"/>
              <a:t>June 2, 2017: The IAEA releases its second quarterly report in 2017 on Iran’s implementation of the JCPOA, reporting that Iran is meeting its obligations under the nuclear deal. </a:t>
            </a:r>
            <a:endParaRPr sz="2400" dirty="0"/>
          </a:p>
        </p:txBody>
      </p:sp>
      <p:sp>
        <p:nvSpPr>
          <p:cNvPr id="534" name="Google Shape;534;p39"/>
          <p:cNvSpPr txBox="1">
            <a:spLocks noGrp="1"/>
          </p:cNvSpPr>
          <p:nvPr>
            <p:ph type="title" idx="2"/>
          </p:nvPr>
        </p:nvSpPr>
        <p:spPr>
          <a:xfrm>
            <a:off x="960067" y="421267"/>
            <a:ext cx="9298358" cy="1306000"/>
          </a:xfrm>
          <a:prstGeom prst="rect">
            <a:avLst/>
          </a:prstGeom>
        </p:spPr>
        <p:txBody>
          <a:bodyPr spcFirstLastPara="1" vert="horz" wrap="square" lIns="121900" tIns="121900" rIns="121900" bIns="121900" rtlCol="0" anchor="ctr" anchorCtr="0">
            <a:noAutofit/>
          </a:bodyPr>
          <a:lstStyle/>
          <a:p>
            <a:r>
              <a:rPr lang="en" sz="4800" dirty="0"/>
              <a:t>IAEA Verifications</a:t>
            </a:r>
            <a:endParaRPr sz="4800" dirty="0"/>
          </a:p>
        </p:txBody>
      </p:sp>
    </p:spTree>
    <p:extLst>
      <p:ext uri="{BB962C8B-B14F-4D97-AF65-F5344CB8AC3E}">
        <p14:creationId xmlns:p14="http://schemas.microsoft.com/office/powerpoint/2010/main" val="38861685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cxnSp>
        <p:nvCxnSpPr>
          <p:cNvPr id="644" name="Google Shape;644;p46"/>
          <p:cNvCxnSpPr>
            <a:cxnSpLocks/>
          </p:cNvCxnSpPr>
          <p:nvPr/>
        </p:nvCxnSpPr>
        <p:spPr>
          <a:xfrm>
            <a:off x="-453656" y="3781467"/>
            <a:ext cx="12677123" cy="0"/>
          </a:xfrm>
          <a:prstGeom prst="straightConnector1">
            <a:avLst/>
          </a:prstGeom>
          <a:noFill/>
          <a:ln w="19050" cap="flat" cmpd="sng">
            <a:solidFill>
              <a:srgbClr val="434343"/>
            </a:solidFill>
            <a:prstDash val="solid"/>
            <a:round/>
            <a:headEnd type="diamond" w="med" len="med"/>
            <a:tailEnd type="none" w="med" len="med"/>
          </a:ln>
        </p:spPr>
      </p:cxnSp>
      <p:sp>
        <p:nvSpPr>
          <p:cNvPr id="645" name="Google Shape;645;p46"/>
          <p:cNvSpPr/>
          <p:nvPr/>
        </p:nvSpPr>
        <p:spPr>
          <a:xfrm>
            <a:off x="2162933" y="2482998"/>
            <a:ext cx="2580033"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June 15, 2017</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6" name="Google Shape;646;p46"/>
          <p:cNvSpPr/>
          <p:nvPr/>
        </p:nvSpPr>
        <p:spPr>
          <a:xfrm>
            <a:off x="6872288" y="4400155"/>
            <a:ext cx="3043237"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July 2017</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7" name="Google Shape;647;p46"/>
          <p:cNvSpPr txBox="1"/>
          <p:nvPr/>
        </p:nvSpPr>
        <p:spPr>
          <a:xfrm>
            <a:off x="1143006" y="4070309"/>
            <a:ext cx="4600727" cy="1460800"/>
          </a:xfrm>
          <a:prstGeom prst="rect">
            <a:avLst/>
          </a:prstGeom>
          <a:noFill/>
          <a:ln>
            <a:noFill/>
          </a:ln>
        </p:spPr>
        <p:txBody>
          <a:bodyPr spcFirstLastPara="1" wrap="square" lIns="121900" tIns="304800" rIns="121900" bIns="121900" anchor="t" anchorCtr="0">
            <a:noAutofit/>
          </a:bodyPr>
          <a:lstStyle/>
          <a:p>
            <a:pPr algn="ctr">
              <a:spcAft>
                <a:spcPts val="2133"/>
              </a:spcAft>
            </a:pPr>
            <a:r>
              <a:rPr lang="en-US" sz="2400" dirty="0">
                <a:solidFill>
                  <a:srgbClr val="434343"/>
                </a:solidFill>
                <a:latin typeface="Roboto Condensed Light"/>
                <a:ea typeface="Roboto Condensed Light"/>
                <a:cs typeface="Roboto Condensed Light"/>
                <a:sym typeface="Roboto Condensed Light"/>
              </a:rPr>
              <a:t>Countering Iran’s Destabilizing Activities Act of 2017 </a:t>
            </a:r>
            <a:r>
              <a:rPr lang="en-US" sz="2400" dirty="0">
                <a:solidFill>
                  <a:schemeClr val="accent2"/>
                </a:solidFill>
                <a:latin typeface="Roboto Condensed Light"/>
                <a:ea typeface="Roboto Condensed Light"/>
                <a:cs typeface="Roboto Condensed Light"/>
                <a:sym typeface="Roboto Condensed Light"/>
              </a:rPr>
              <a:t>passes</a:t>
            </a:r>
            <a:r>
              <a:rPr lang="en-US" sz="2400" dirty="0">
                <a:solidFill>
                  <a:srgbClr val="434343"/>
                </a:solidFill>
                <a:latin typeface="Roboto Condensed Light"/>
                <a:ea typeface="Roboto Condensed Light"/>
                <a:cs typeface="Roboto Condensed Light"/>
                <a:sym typeface="Roboto Condensed Light"/>
              </a:rPr>
              <a:t> the Senate. </a:t>
            </a:r>
            <a:r>
              <a:rPr lang="en-US" sz="2400" dirty="0">
                <a:solidFill>
                  <a:schemeClr val="accent6"/>
                </a:solidFill>
                <a:latin typeface="Roboto Condensed Light"/>
                <a:ea typeface="Roboto Condensed Light"/>
                <a:cs typeface="Roboto Condensed Light"/>
                <a:sym typeface="Roboto Condensed Light"/>
              </a:rPr>
              <a:t>Iran asser</a:t>
            </a:r>
            <a:r>
              <a:rPr lang="en-US" sz="2400" dirty="0">
                <a:solidFill>
                  <a:srgbClr val="434343"/>
                </a:solidFill>
                <a:latin typeface="Roboto Condensed Light"/>
                <a:ea typeface="Roboto Condensed Light"/>
                <a:cs typeface="Roboto Condensed Light"/>
                <a:sym typeface="Roboto Condensed Light"/>
              </a:rPr>
              <a:t>t that the bill contradicts the spirit of the deal.</a:t>
            </a:r>
            <a:endParaRPr sz="2400" dirty="0">
              <a:solidFill>
                <a:srgbClr val="434343"/>
              </a:solidFill>
              <a:latin typeface="Roboto Condensed Light"/>
              <a:ea typeface="Roboto Condensed Light"/>
              <a:cs typeface="Roboto Condensed Light"/>
              <a:sym typeface="Roboto Condensed Light"/>
            </a:endParaRPr>
          </a:p>
        </p:txBody>
      </p:sp>
      <p:sp>
        <p:nvSpPr>
          <p:cNvPr id="648" name="Google Shape;648;p46"/>
          <p:cNvSpPr txBox="1"/>
          <p:nvPr/>
        </p:nvSpPr>
        <p:spPr>
          <a:xfrm>
            <a:off x="5038945" y="1961279"/>
            <a:ext cx="6690598" cy="1460800"/>
          </a:xfrm>
          <a:prstGeom prst="rect">
            <a:avLst/>
          </a:prstGeom>
          <a:noFill/>
          <a:ln>
            <a:noFill/>
          </a:ln>
        </p:spPr>
        <p:txBody>
          <a:bodyPr spcFirstLastPara="1" wrap="square" lIns="121900" tIns="121900" rIns="121900" bIns="0" anchor="b" anchorCtr="0">
            <a:noAutofit/>
          </a:bodyPr>
          <a:lstStyle/>
          <a:p>
            <a:pPr algn="ctr"/>
            <a:r>
              <a:rPr lang="en-US" sz="2400" dirty="0">
                <a:solidFill>
                  <a:srgbClr val="434343"/>
                </a:solidFill>
                <a:latin typeface="Roboto Condensed Light"/>
                <a:ea typeface="Roboto Condensed Light"/>
                <a:cs typeface="Roboto Condensed Light"/>
                <a:sym typeface="Roboto Condensed Light"/>
              </a:rPr>
              <a:t>*Trump encouraged foreign leaders </a:t>
            </a:r>
            <a:r>
              <a:rPr lang="en-US" sz="2400" dirty="0">
                <a:solidFill>
                  <a:schemeClr val="accent2"/>
                </a:solidFill>
                <a:latin typeface="Roboto Condensed Light"/>
                <a:ea typeface="Roboto Condensed Light"/>
                <a:cs typeface="Roboto Condensed Light"/>
                <a:sym typeface="Roboto Condensed Light"/>
              </a:rPr>
              <a:t>not to do business with Iran</a:t>
            </a:r>
            <a:r>
              <a:rPr lang="en-US" sz="2400" dirty="0">
                <a:solidFill>
                  <a:srgbClr val="434343"/>
                </a:solidFill>
                <a:latin typeface="Roboto Condensed Light"/>
                <a:ea typeface="Roboto Condensed Light"/>
                <a:cs typeface="Roboto Condensed Light"/>
                <a:sym typeface="Roboto Condensed Light"/>
              </a:rPr>
              <a:t>, and reluctantly certified Iran's compliance with the JCPOA</a:t>
            </a:r>
          </a:p>
          <a:p>
            <a:pPr algn="ctr"/>
            <a:r>
              <a:rPr lang="en-US" sz="2400" dirty="0">
                <a:solidFill>
                  <a:srgbClr val="434343"/>
                </a:solidFill>
                <a:latin typeface="Roboto Condensed Light"/>
                <a:ea typeface="Roboto Condensed Light"/>
                <a:cs typeface="Roboto Condensed Light"/>
                <a:sym typeface="Roboto Condensed Light"/>
              </a:rPr>
              <a:t>*The House s passes </a:t>
            </a:r>
            <a:r>
              <a:rPr lang="en-US" sz="2400" dirty="0">
                <a:solidFill>
                  <a:schemeClr val="accent2"/>
                </a:solidFill>
                <a:latin typeface="Roboto Condensed Light"/>
                <a:ea typeface="Roboto Condensed Light"/>
                <a:cs typeface="Roboto Condensed Light"/>
                <a:sym typeface="Roboto Condensed Light"/>
              </a:rPr>
              <a:t>the Countering Adversarial Nations Through Sanctions Act</a:t>
            </a:r>
            <a:r>
              <a:rPr lang="en-US" sz="2400" dirty="0">
                <a:solidFill>
                  <a:srgbClr val="434343"/>
                </a:solidFill>
                <a:latin typeface="Roboto Condensed Light"/>
                <a:ea typeface="Roboto Condensed Light"/>
                <a:cs typeface="Roboto Condensed Light"/>
                <a:sym typeface="Roboto Condensed Light"/>
              </a:rPr>
              <a:t>, which would impose new sanctions on Iran.</a:t>
            </a:r>
          </a:p>
        </p:txBody>
      </p:sp>
      <p:cxnSp>
        <p:nvCxnSpPr>
          <p:cNvPr id="649" name="Google Shape;649;p46"/>
          <p:cNvCxnSpPr>
            <a:cxnSpLocks/>
            <a:stCxn id="645" idx="2"/>
            <a:endCxn id="647" idx="0"/>
          </p:cNvCxnSpPr>
          <p:nvPr/>
        </p:nvCxnSpPr>
        <p:spPr>
          <a:xfrm flipH="1">
            <a:off x="3443370" y="3165398"/>
            <a:ext cx="9580" cy="904911"/>
          </a:xfrm>
          <a:prstGeom prst="straightConnector1">
            <a:avLst/>
          </a:prstGeom>
          <a:noFill/>
          <a:ln w="19050" cap="flat" cmpd="sng">
            <a:solidFill>
              <a:srgbClr val="434343"/>
            </a:solidFill>
            <a:prstDash val="solid"/>
            <a:round/>
            <a:headEnd type="none" w="med" len="med"/>
            <a:tailEnd type="diamond" w="med" len="med"/>
          </a:ln>
        </p:spPr>
      </p:cxnSp>
      <p:cxnSp>
        <p:nvCxnSpPr>
          <p:cNvPr id="650" name="Google Shape;650;p46"/>
          <p:cNvCxnSpPr>
            <a:cxnSpLocks/>
            <a:stCxn id="646" idx="0"/>
            <a:endCxn id="648" idx="2"/>
          </p:cNvCxnSpPr>
          <p:nvPr/>
        </p:nvCxnSpPr>
        <p:spPr>
          <a:xfrm flipH="1" flipV="1">
            <a:off x="8384244" y="3422079"/>
            <a:ext cx="9663" cy="978076"/>
          </a:xfrm>
          <a:prstGeom prst="straightConnector1">
            <a:avLst/>
          </a:prstGeom>
          <a:noFill/>
          <a:ln w="19050" cap="flat" cmpd="sng">
            <a:solidFill>
              <a:srgbClr val="434343"/>
            </a:solidFill>
            <a:prstDash val="solid"/>
            <a:round/>
            <a:headEnd type="none" w="med" len="med"/>
            <a:tailEnd type="diamond" w="med" len="med"/>
          </a:ln>
        </p:spPr>
      </p:cxnSp>
    </p:spTree>
    <p:extLst>
      <p:ext uri="{BB962C8B-B14F-4D97-AF65-F5344CB8AC3E}">
        <p14:creationId xmlns:p14="http://schemas.microsoft.com/office/powerpoint/2010/main" val="17916575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cxnSp>
        <p:nvCxnSpPr>
          <p:cNvPr id="644" name="Google Shape;644;p46"/>
          <p:cNvCxnSpPr>
            <a:cxnSpLocks/>
          </p:cNvCxnSpPr>
          <p:nvPr/>
        </p:nvCxnSpPr>
        <p:spPr>
          <a:xfrm>
            <a:off x="-453656" y="3781467"/>
            <a:ext cx="12677123" cy="0"/>
          </a:xfrm>
          <a:prstGeom prst="straightConnector1">
            <a:avLst/>
          </a:prstGeom>
          <a:noFill/>
          <a:ln w="19050" cap="flat" cmpd="sng">
            <a:solidFill>
              <a:srgbClr val="434343"/>
            </a:solidFill>
            <a:prstDash val="solid"/>
            <a:round/>
            <a:headEnd type="diamond" w="med" len="med"/>
            <a:tailEnd type="none" w="med" len="med"/>
          </a:ln>
        </p:spPr>
      </p:cxnSp>
      <p:sp>
        <p:nvSpPr>
          <p:cNvPr id="645" name="Google Shape;645;p46"/>
          <p:cNvSpPr/>
          <p:nvPr/>
        </p:nvSpPr>
        <p:spPr>
          <a:xfrm>
            <a:off x="2162933" y="2482998"/>
            <a:ext cx="2580033"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June 15, 2017</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6" name="Google Shape;646;p46"/>
          <p:cNvSpPr/>
          <p:nvPr/>
        </p:nvSpPr>
        <p:spPr>
          <a:xfrm>
            <a:off x="6872288" y="4400155"/>
            <a:ext cx="3043237"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July 2017</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7" name="Google Shape;647;p46"/>
          <p:cNvSpPr txBox="1"/>
          <p:nvPr/>
        </p:nvSpPr>
        <p:spPr>
          <a:xfrm>
            <a:off x="1143006" y="4070309"/>
            <a:ext cx="4600727" cy="1460800"/>
          </a:xfrm>
          <a:prstGeom prst="rect">
            <a:avLst/>
          </a:prstGeom>
          <a:noFill/>
          <a:ln>
            <a:noFill/>
          </a:ln>
        </p:spPr>
        <p:txBody>
          <a:bodyPr spcFirstLastPara="1" wrap="square" lIns="121900" tIns="304800" rIns="121900" bIns="121900" anchor="t" anchorCtr="0">
            <a:noAutofit/>
          </a:bodyPr>
          <a:lstStyle/>
          <a:p>
            <a:pPr algn="ctr">
              <a:spcAft>
                <a:spcPts val="2133"/>
              </a:spcAft>
            </a:pPr>
            <a:r>
              <a:rPr lang="en-US" sz="2400" dirty="0">
                <a:solidFill>
                  <a:srgbClr val="434343"/>
                </a:solidFill>
                <a:latin typeface="Roboto Condensed Light"/>
                <a:ea typeface="Roboto Condensed Light"/>
                <a:cs typeface="Roboto Condensed Light"/>
                <a:sym typeface="Roboto Condensed Light"/>
              </a:rPr>
              <a:t>Countering Iran’s Destabilizing Activities Act of 2017 </a:t>
            </a:r>
            <a:r>
              <a:rPr lang="en-US" sz="2400" dirty="0">
                <a:solidFill>
                  <a:schemeClr val="accent2"/>
                </a:solidFill>
                <a:latin typeface="Roboto Condensed Light"/>
                <a:ea typeface="Roboto Condensed Light"/>
                <a:cs typeface="Roboto Condensed Light"/>
                <a:sym typeface="Roboto Condensed Light"/>
              </a:rPr>
              <a:t>passes</a:t>
            </a:r>
            <a:r>
              <a:rPr lang="en-US" sz="2400" dirty="0">
                <a:solidFill>
                  <a:srgbClr val="434343"/>
                </a:solidFill>
                <a:latin typeface="Roboto Condensed Light"/>
                <a:ea typeface="Roboto Condensed Light"/>
                <a:cs typeface="Roboto Condensed Light"/>
                <a:sym typeface="Roboto Condensed Light"/>
              </a:rPr>
              <a:t> the Senate. </a:t>
            </a:r>
            <a:r>
              <a:rPr lang="en-US" sz="2400" dirty="0">
                <a:solidFill>
                  <a:schemeClr val="accent6"/>
                </a:solidFill>
                <a:latin typeface="Roboto Condensed Light"/>
                <a:ea typeface="Roboto Condensed Light"/>
                <a:cs typeface="Roboto Condensed Light"/>
                <a:sym typeface="Roboto Condensed Light"/>
              </a:rPr>
              <a:t>Iran asser</a:t>
            </a:r>
            <a:r>
              <a:rPr lang="en-US" sz="2400" dirty="0">
                <a:solidFill>
                  <a:srgbClr val="434343"/>
                </a:solidFill>
                <a:latin typeface="Roboto Condensed Light"/>
                <a:ea typeface="Roboto Condensed Light"/>
                <a:cs typeface="Roboto Condensed Light"/>
                <a:sym typeface="Roboto Condensed Light"/>
              </a:rPr>
              <a:t>t that the bill contradicts the spirit of the deal.</a:t>
            </a:r>
            <a:endParaRPr sz="2400" dirty="0">
              <a:solidFill>
                <a:srgbClr val="434343"/>
              </a:solidFill>
              <a:latin typeface="Roboto Condensed Light"/>
              <a:ea typeface="Roboto Condensed Light"/>
              <a:cs typeface="Roboto Condensed Light"/>
              <a:sym typeface="Roboto Condensed Light"/>
            </a:endParaRPr>
          </a:p>
        </p:txBody>
      </p:sp>
      <p:sp>
        <p:nvSpPr>
          <p:cNvPr id="648" name="Google Shape;648;p46"/>
          <p:cNvSpPr txBox="1"/>
          <p:nvPr/>
        </p:nvSpPr>
        <p:spPr>
          <a:xfrm>
            <a:off x="5038945" y="1961279"/>
            <a:ext cx="6690598" cy="1460800"/>
          </a:xfrm>
          <a:prstGeom prst="rect">
            <a:avLst/>
          </a:prstGeom>
          <a:noFill/>
          <a:ln>
            <a:noFill/>
          </a:ln>
        </p:spPr>
        <p:txBody>
          <a:bodyPr spcFirstLastPara="1" wrap="square" lIns="121900" tIns="121900" rIns="121900" bIns="0" anchor="b" anchorCtr="0">
            <a:noAutofit/>
          </a:bodyPr>
          <a:lstStyle/>
          <a:p>
            <a:pPr algn="ctr"/>
            <a:r>
              <a:rPr lang="en-US" sz="2400" dirty="0">
                <a:solidFill>
                  <a:srgbClr val="434343"/>
                </a:solidFill>
                <a:latin typeface="Roboto Condensed Light"/>
                <a:ea typeface="Roboto Condensed Light"/>
                <a:cs typeface="Roboto Condensed Light"/>
                <a:sym typeface="Roboto Condensed Light"/>
              </a:rPr>
              <a:t>*Trump encouraged foreign leaders </a:t>
            </a:r>
            <a:r>
              <a:rPr lang="en-US" sz="2400" dirty="0">
                <a:solidFill>
                  <a:schemeClr val="accent2"/>
                </a:solidFill>
                <a:latin typeface="Roboto Condensed Light"/>
                <a:ea typeface="Roboto Condensed Light"/>
                <a:cs typeface="Roboto Condensed Light"/>
                <a:sym typeface="Roboto Condensed Light"/>
              </a:rPr>
              <a:t>not to do business with Iran</a:t>
            </a:r>
            <a:r>
              <a:rPr lang="en-US" sz="2400" dirty="0">
                <a:solidFill>
                  <a:srgbClr val="434343"/>
                </a:solidFill>
                <a:latin typeface="Roboto Condensed Light"/>
                <a:ea typeface="Roboto Condensed Light"/>
                <a:cs typeface="Roboto Condensed Light"/>
                <a:sym typeface="Roboto Condensed Light"/>
              </a:rPr>
              <a:t>, and reluctantly certified Iran's compliance with the JCPOA</a:t>
            </a:r>
          </a:p>
          <a:p>
            <a:pPr algn="ctr"/>
            <a:r>
              <a:rPr lang="en-US" sz="2400" dirty="0">
                <a:solidFill>
                  <a:srgbClr val="434343"/>
                </a:solidFill>
                <a:latin typeface="Roboto Condensed Light"/>
                <a:ea typeface="Roboto Condensed Light"/>
                <a:cs typeface="Roboto Condensed Light"/>
                <a:sym typeface="Roboto Condensed Light"/>
              </a:rPr>
              <a:t>*The House s passes </a:t>
            </a:r>
            <a:r>
              <a:rPr lang="en-US" sz="2400" dirty="0">
                <a:solidFill>
                  <a:schemeClr val="accent2"/>
                </a:solidFill>
                <a:latin typeface="Roboto Condensed Light"/>
                <a:ea typeface="Roboto Condensed Light"/>
                <a:cs typeface="Roboto Condensed Light"/>
                <a:sym typeface="Roboto Condensed Light"/>
              </a:rPr>
              <a:t>the Countering Adversarial Nations Through Sanctions Act</a:t>
            </a:r>
            <a:r>
              <a:rPr lang="en-US" sz="2400" dirty="0">
                <a:solidFill>
                  <a:srgbClr val="434343"/>
                </a:solidFill>
                <a:latin typeface="Roboto Condensed Light"/>
                <a:ea typeface="Roboto Condensed Light"/>
                <a:cs typeface="Roboto Condensed Light"/>
                <a:sym typeface="Roboto Condensed Light"/>
              </a:rPr>
              <a:t>, which would impose new sanctions on Iran.</a:t>
            </a:r>
          </a:p>
        </p:txBody>
      </p:sp>
      <p:cxnSp>
        <p:nvCxnSpPr>
          <p:cNvPr id="649" name="Google Shape;649;p46"/>
          <p:cNvCxnSpPr>
            <a:cxnSpLocks/>
            <a:stCxn id="645" idx="2"/>
            <a:endCxn id="647" idx="0"/>
          </p:cNvCxnSpPr>
          <p:nvPr/>
        </p:nvCxnSpPr>
        <p:spPr>
          <a:xfrm flipH="1">
            <a:off x="3443370" y="3165398"/>
            <a:ext cx="9580" cy="904911"/>
          </a:xfrm>
          <a:prstGeom prst="straightConnector1">
            <a:avLst/>
          </a:prstGeom>
          <a:noFill/>
          <a:ln w="19050" cap="flat" cmpd="sng">
            <a:solidFill>
              <a:srgbClr val="434343"/>
            </a:solidFill>
            <a:prstDash val="solid"/>
            <a:round/>
            <a:headEnd type="none" w="med" len="med"/>
            <a:tailEnd type="diamond" w="med" len="med"/>
          </a:ln>
        </p:spPr>
      </p:cxnSp>
      <p:cxnSp>
        <p:nvCxnSpPr>
          <p:cNvPr id="650" name="Google Shape;650;p46"/>
          <p:cNvCxnSpPr>
            <a:cxnSpLocks/>
            <a:stCxn id="646" idx="0"/>
            <a:endCxn id="648" idx="2"/>
          </p:cNvCxnSpPr>
          <p:nvPr/>
        </p:nvCxnSpPr>
        <p:spPr>
          <a:xfrm flipH="1" flipV="1">
            <a:off x="8384244" y="3422079"/>
            <a:ext cx="9663" cy="978076"/>
          </a:xfrm>
          <a:prstGeom prst="straightConnector1">
            <a:avLst/>
          </a:prstGeom>
          <a:noFill/>
          <a:ln w="19050" cap="flat" cmpd="sng">
            <a:solidFill>
              <a:srgbClr val="434343"/>
            </a:solidFill>
            <a:prstDash val="solid"/>
            <a:round/>
            <a:headEnd type="none" w="med" len="med"/>
            <a:tailEnd type="diamond" w="med" len="med"/>
          </a:ln>
        </p:spPr>
      </p:cxnSp>
      <p:sp>
        <p:nvSpPr>
          <p:cNvPr id="22" name="Google Shape;633;p45">
            <a:extLst>
              <a:ext uri="{FF2B5EF4-FFF2-40B4-BE49-F238E27FC236}">
                <a16:creationId xmlns:a16="http://schemas.microsoft.com/office/drawing/2014/main" id="{D8F26820-F2BF-B049-8B68-C0453AFB3D3A}"/>
              </a:ext>
            </a:extLst>
          </p:cNvPr>
          <p:cNvSpPr/>
          <p:nvPr/>
        </p:nvSpPr>
        <p:spPr>
          <a:xfrm>
            <a:off x="2567703" y="1961280"/>
            <a:ext cx="6690598" cy="3569824"/>
          </a:xfrm>
          <a:prstGeom prst="rect">
            <a:avLst/>
          </a:prstGeom>
          <a:solidFill>
            <a:srgbClr val="434343"/>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sp>
        <p:nvSpPr>
          <p:cNvPr id="23" name="Google Shape;635;p45">
            <a:extLst>
              <a:ext uri="{FF2B5EF4-FFF2-40B4-BE49-F238E27FC236}">
                <a16:creationId xmlns:a16="http://schemas.microsoft.com/office/drawing/2014/main" id="{F482807F-D878-6D48-8407-813681A38B31}"/>
              </a:ext>
            </a:extLst>
          </p:cNvPr>
          <p:cNvSpPr txBox="1"/>
          <p:nvPr/>
        </p:nvSpPr>
        <p:spPr>
          <a:xfrm>
            <a:off x="2933699" y="2452112"/>
            <a:ext cx="6147840" cy="2658709"/>
          </a:xfrm>
          <a:prstGeom prst="rect">
            <a:avLst/>
          </a:prstGeom>
          <a:noFill/>
          <a:ln>
            <a:noFill/>
          </a:ln>
        </p:spPr>
        <p:txBody>
          <a:bodyPr spcFirstLastPara="1" wrap="square" lIns="121900" tIns="216000" rIns="12190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2133"/>
              </a:spcAft>
            </a:pPr>
            <a:r>
              <a:rPr lang="en-US" sz="2000" dirty="0">
                <a:solidFill>
                  <a:srgbClr val="F3F3F3"/>
                </a:solidFill>
                <a:latin typeface="Roboto Condensed Light"/>
                <a:ea typeface="Roboto Condensed Light"/>
                <a:cs typeface="Roboto Condensed Light"/>
                <a:sym typeface="Roboto Condensed Light"/>
              </a:rPr>
              <a:t>June 20, 2017: The UN Secretary General releases the </a:t>
            </a:r>
            <a:r>
              <a:rPr lang="en-US" sz="2000" b="1" u="sng" dirty="0">
                <a:solidFill>
                  <a:srgbClr val="F3F3F3"/>
                </a:solidFill>
                <a:latin typeface="Roboto Condensed Light"/>
                <a:ea typeface="Roboto Condensed Light"/>
                <a:cs typeface="Roboto Condensed Light"/>
                <a:sym typeface="Roboto Condensed Light"/>
              </a:rPr>
              <a:t>biannual report </a:t>
            </a:r>
            <a:r>
              <a:rPr lang="en-US" sz="2000" dirty="0">
                <a:solidFill>
                  <a:srgbClr val="F3F3F3"/>
                </a:solidFill>
                <a:latin typeface="Roboto Condensed Light"/>
                <a:ea typeface="Roboto Condensed Light"/>
                <a:cs typeface="Roboto Condensed Light"/>
                <a:sym typeface="Roboto Condensed Light"/>
              </a:rPr>
              <a:t>on UN Security Council Resolution 2231, affirming that </a:t>
            </a:r>
            <a:r>
              <a:rPr lang="en-US" sz="2000" b="1" u="sng" dirty="0">
                <a:solidFill>
                  <a:srgbClr val="F3F3F3"/>
                </a:solidFill>
                <a:latin typeface="Roboto Condensed Light"/>
                <a:ea typeface="Roboto Condensed Light"/>
                <a:cs typeface="Roboto Condensed Light"/>
                <a:sym typeface="Roboto Condensed Light"/>
              </a:rPr>
              <a:t>Iran is complying with the JCPOA</a:t>
            </a:r>
            <a:r>
              <a:rPr lang="en-US" sz="2000" dirty="0">
                <a:solidFill>
                  <a:srgbClr val="F3F3F3"/>
                </a:solidFill>
                <a:latin typeface="Roboto Condensed Light"/>
                <a:ea typeface="Roboto Condensed Light"/>
                <a:cs typeface="Roboto Condensed Light"/>
                <a:sym typeface="Roboto Condensed Light"/>
              </a:rPr>
              <a:t> but raising concerns about Iran’s ballistic missile activity. </a:t>
            </a:r>
          </a:p>
        </p:txBody>
      </p:sp>
    </p:spTree>
    <p:extLst>
      <p:ext uri="{BB962C8B-B14F-4D97-AF65-F5344CB8AC3E}">
        <p14:creationId xmlns:p14="http://schemas.microsoft.com/office/powerpoint/2010/main" val="84952055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5"/>
          <p:cNvSpPr txBox="1">
            <a:spLocks noGrp="1"/>
          </p:cNvSpPr>
          <p:nvPr>
            <p:ph type="ctrTitle" idx="3"/>
          </p:nvPr>
        </p:nvSpPr>
        <p:spPr>
          <a:xfrm>
            <a:off x="2114550" y="2283667"/>
            <a:ext cx="7088378" cy="770400"/>
          </a:xfrm>
          <a:prstGeom prst="rect">
            <a:avLst/>
          </a:prstGeom>
        </p:spPr>
        <p:txBody>
          <a:bodyPr spcFirstLastPara="1" vert="horz" wrap="square" lIns="121900" tIns="121900" rIns="121900" bIns="121900" rtlCol="0" anchor="ctr" anchorCtr="0">
            <a:noAutofit/>
          </a:bodyPr>
          <a:lstStyle/>
          <a:p>
            <a:r>
              <a:rPr lang="en" b="1" dirty="0">
                <a:latin typeface="Calibri" panose="020F0502020204030204" pitchFamily="34" charset="0"/>
                <a:cs typeface="Calibri" panose="020F0502020204030204" pitchFamily="34" charset="0"/>
              </a:rPr>
              <a:t>Major Events between the US and Iran</a:t>
            </a:r>
            <a:endParaRPr b="1" dirty="0">
              <a:latin typeface="Calibri" panose="020F0502020204030204" pitchFamily="34" charset="0"/>
              <a:cs typeface="Calibri" panose="020F0502020204030204" pitchFamily="34" charset="0"/>
            </a:endParaRPr>
          </a:p>
        </p:txBody>
      </p:sp>
      <p:sp>
        <p:nvSpPr>
          <p:cNvPr id="499" name="Google Shape;499;p35"/>
          <p:cNvSpPr txBox="1">
            <a:spLocks noGrp="1"/>
          </p:cNvSpPr>
          <p:nvPr>
            <p:ph type="ctrTitle"/>
          </p:nvPr>
        </p:nvSpPr>
        <p:spPr>
          <a:xfrm>
            <a:off x="2411730" y="894100"/>
            <a:ext cx="6791198" cy="770400"/>
          </a:xfrm>
          <a:prstGeom prst="rect">
            <a:avLst/>
          </a:prstGeom>
        </p:spPr>
        <p:txBody>
          <a:bodyPr spcFirstLastPara="1" vert="horz" wrap="square" lIns="121900" tIns="121900" rIns="121900" bIns="121900" rtlCol="0" anchor="ctr" anchorCtr="0">
            <a:noAutofit/>
          </a:bodyPr>
          <a:lstStyle/>
          <a:p>
            <a:r>
              <a:rPr lang="en-US" b="1" dirty="0">
                <a:latin typeface="Calibri" panose="020F0502020204030204" pitchFamily="34" charset="0"/>
                <a:cs typeface="Calibri" panose="020F0502020204030204" pitchFamily="34" charset="0"/>
              </a:rPr>
              <a:t>The Joint Comprehensive Plan of Action (JCPOA)</a:t>
            </a:r>
            <a:endParaRPr b="1" dirty="0">
              <a:latin typeface="Calibri" panose="020F0502020204030204" pitchFamily="34" charset="0"/>
              <a:cs typeface="Calibri" panose="020F0502020204030204" pitchFamily="34" charset="0"/>
            </a:endParaRPr>
          </a:p>
        </p:txBody>
      </p:sp>
      <p:sp>
        <p:nvSpPr>
          <p:cNvPr id="500" name="Google Shape;500;p35"/>
          <p:cNvSpPr txBox="1">
            <a:spLocks noGrp="1"/>
          </p:cNvSpPr>
          <p:nvPr>
            <p:ph type="title" idx="2"/>
          </p:nvPr>
        </p:nvSpPr>
        <p:spPr>
          <a:xfrm>
            <a:off x="9730733" y="857700"/>
            <a:ext cx="1501200" cy="1201200"/>
          </a:xfrm>
          <a:prstGeom prst="rect">
            <a:avLst/>
          </a:prstGeom>
        </p:spPr>
        <p:txBody>
          <a:bodyPr spcFirstLastPara="1" vert="horz" wrap="square" lIns="121900" tIns="121900" rIns="121900" bIns="121900" rtlCol="0" anchor="ctr" anchorCtr="0">
            <a:noAutofit/>
          </a:bodyPr>
          <a:lstStyle/>
          <a:p>
            <a:pPr algn="l"/>
            <a:r>
              <a:rPr lang="en" sz="6400" dirty="0"/>
              <a:t>01</a:t>
            </a:r>
            <a:endParaRPr sz="6400" dirty="0"/>
          </a:p>
        </p:txBody>
      </p:sp>
      <p:sp>
        <p:nvSpPr>
          <p:cNvPr id="501" name="Google Shape;501;p35"/>
          <p:cNvSpPr txBox="1">
            <a:spLocks noGrp="1"/>
          </p:cNvSpPr>
          <p:nvPr>
            <p:ph type="title" idx="4"/>
          </p:nvPr>
        </p:nvSpPr>
        <p:spPr>
          <a:xfrm>
            <a:off x="9730733" y="2247248"/>
            <a:ext cx="1501200" cy="1201200"/>
          </a:xfrm>
          <a:prstGeom prst="rect">
            <a:avLst/>
          </a:prstGeom>
        </p:spPr>
        <p:txBody>
          <a:bodyPr spcFirstLastPara="1" vert="horz" wrap="square" lIns="121900" tIns="121900" rIns="121900" bIns="121900" rtlCol="0" anchor="ctr" anchorCtr="0">
            <a:noAutofit/>
          </a:bodyPr>
          <a:lstStyle/>
          <a:p>
            <a:pPr algn="l"/>
            <a:r>
              <a:rPr lang="en" sz="6400"/>
              <a:t>02</a:t>
            </a:r>
            <a:endParaRPr sz="6400"/>
          </a:p>
        </p:txBody>
      </p:sp>
      <p:sp>
        <p:nvSpPr>
          <p:cNvPr id="502" name="Google Shape;502;p35"/>
          <p:cNvSpPr txBox="1">
            <a:spLocks noGrp="1"/>
          </p:cNvSpPr>
          <p:nvPr>
            <p:ph type="ctrTitle" idx="5"/>
          </p:nvPr>
        </p:nvSpPr>
        <p:spPr>
          <a:xfrm>
            <a:off x="3028128" y="3673233"/>
            <a:ext cx="6174800" cy="770400"/>
          </a:xfrm>
          <a:prstGeom prst="rect">
            <a:avLst/>
          </a:prstGeom>
        </p:spPr>
        <p:txBody>
          <a:bodyPr spcFirstLastPara="1" vert="horz" wrap="square" lIns="121900" tIns="121900" rIns="121900" bIns="121900" rtlCol="0" anchor="ctr" anchorCtr="0">
            <a:noAutofit/>
          </a:bodyPr>
          <a:lstStyle/>
          <a:p>
            <a:r>
              <a:rPr lang="en" b="1" dirty="0">
                <a:latin typeface="Calibri" panose="020F0502020204030204" pitchFamily="34" charset="0"/>
                <a:cs typeface="Calibri" panose="020F0502020204030204" pitchFamily="34" charset="0"/>
              </a:rPr>
              <a:t>Synthesis and Analysis</a:t>
            </a:r>
            <a:endParaRPr b="1" dirty="0">
              <a:latin typeface="Calibri" panose="020F0502020204030204" pitchFamily="34" charset="0"/>
              <a:cs typeface="Calibri" panose="020F0502020204030204" pitchFamily="34" charset="0"/>
            </a:endParaRPr>
          </a:p>
        </p:txBody>
      </p:sp>
      <p:sp>
        <p:nvSpPr>
          <p:cNvPr id="503" name="Google Shape;503;p35"/>
          <p:cNvSpPr txBox="1">
            <a:spLocks noGrp="1"/>
          </p:cNvSpPr>
          <p:nvPr>
            <p:ph type="title" idx="6"/>
          </p:nvPr>
        </p:nvSpPr>
        <p:spPr>
          <a:xfrm>
            <a:off x="9730733" y="3636787"/>
            <a:ext cx="1501200" cy="1201200"/>
          </a:xfrm>
          <a:prstGeom prst="rect">
            <a:avLst/>
          </a:prstGeom>
        </p:spPr>
        <p:txBody>
          <a:bodyPr spcFirstLastPara="1" vert="horz" wrap="square" lIns="121900" tIns="121900" rIns="121900" bIns="121900" rtlCol="0" anchor="ctr" anchorCtr="0">
            <a:noAutofit/>
          </a:bodyPr>
          <a:lstStyle/>
          <a:p>
            <a:pPr algn="l"/>
            <a:r>
              <a:rPr lang="en" sz="6400"/>
              <a:t>03</a:t>
            </a:r>
            <a:endParaRPr sz="6400"/>
          </a:p>
        </p:txBody>
      </p:sp>
      <p:sp>
        <p:nvSpPr>
          <p:cNvPr id="504" name="Google Shape;504;p35"/>
          <p:cNvSpPr txBox="1">
            <a:spLocks noGrp="1"/>
          </p:cNvSpPr>
          <p:nvPr>
            <p:ph type="ctrTitle" idx="7"/>
          </p:nvPr>
        </p:nvSpPr>
        <p:spPr>
          <a:xfrm>
            <a:off x="3028189" y="5062800"/>
            <a:ext cx="6174800" cy="782000"/>
          </a:xfrm>
          <a:prstGeom prst="rect">
            <a:avLst/>
          </a:prstGeom>
        </p:spPr>
        <p:txBody>
          <a:bodyPr spcFirstLastPara="1" vert="horz" wrap="square" lIns="121900" tIns="121900" rIns="121900" bIns="121900" rtlCol="0" anchor="ctr" anchorCtr="0">
            <a:noAutofit/>
          </a:bodyPr>
          <a:lstStyle/>
          <a:p>
            <a:r>
              <a:rPr lang="en" b="1" dirty="0">
                <a:latin typeface="Calibri" panose="020F0502020204030204" pitchFamily="34" charset="0"/>
                <a:cs typeface="Calibri" panose="020F0502020204030204" pitchFamily="34" charset="0"/>
              </a:rPr>
              <a:t>References</a:t>
            </a:r>
            <a:endParaRPr b="1" dirty="0">
              <a:latin typeface="Calibri" panose="020F0502020204030204" pitchFamily="34" charset="0"/>
              <a:cs typeface="Calibri" panose="020F0502020204030204" pitchFamily="34" charset="0"/>
            </a:endParaRPr>
          </a:p>
        </p:txBody>
      </p:sp>
      <p:sp>
        <p:nvSpPr>
          <p:cNvPr id="505" name="Google Shape;505;p35"/>
          <p:cNvSpPr txBox="1">
            <a:spLocks noGrp="1"/>
          </p:cNvSpPr>
          <p:nvPr>
            <p:ph type="title" idx="8"/>
          </p:nvPr>
        </p:nvSpPr>
        <p:spPr>
          <a:xfrm>
            <a:off x="9730733" y="5032233"/>
            <a:ext cx="1501200" cy="1201200"/>
          </a:xfrm>
          <a:prstGeom prst="rect">
            <a:avLst/>
          </a:prstGeom>
        </p:spPr>
        <p:txBody>
          <a:bodyPr spcFirstLastPara="1" vert="horz" wrap="square" lIns="121900" tIns="121900" rIns="121900" bIns="121900" rtlCol="0" anchor="ctr" anchorCtr="0">
            <a:noAutofit/>
          </a:bodyPr>
          <a:lstStyle/>
          <a:p>
            <a:pPr algn="l"/>
            <a:r>
              <a:rPr lang="en" sz="6400"/>
              <a:t>04</a:t>
            </a:r>
            <a:endParaRPr sz="6400"/>
          </a:p>
        </p:txBody>
      </p:sp>
      <p:sp>
        <p:nvSpPr>
          <p:cNvPr id="506" name="Google Shape;506;p35"/>
          <p:cNvSpPr txBox="1">
            <a:spLocks noGrp="1"/>
          </p:cNvSpPr>
          <p:nvPr>
            <p:ph type="subTitle" idx="1"/>
          </p:nvPr>
        </p:nvSpPr>
        <p:spPr>
          <a:xfrm flipH="1">
            <a:off x="3521000" y="5554600"/>
            <a:ext cx="5682000" cy="580400"/>
          </a:xfrm>
          <a:prstGeom prst="rect">
            <a:avLst/>
          </a:prstGeom>
        </p:spPr>
        <p:txBody>
          <a:bodyPr spcFirstLastPara="1" vert="horz" wrap="square" lIns="121900" tIns="121900" rIns="121900" bIns="121900" rtlCol="0" anchor="t" anchorCtr="0">
            <a:noAutofit/>
          </a:bodyPr>
          <a:lstStyle/>
          <a:p>
            <a:pPr marL="0" indent="0"/>
            <a:r>
              <a:rPr lang="en-US" dirty="0"/>
              <a:t>Arms Control Association</a:t>
            </a:r>
            <a:endParaRPr dirty="0"/>
          </a:p>
        </p:txBody>
      </p:sp>
      <p:sp>
        <p:nvSpPr>
          <p:cNvPr id="507" name="Google Shape;507;p35"/>
          <p:cNvSpPr txBox="1">
            <a:spLocks noGrp="1"/>
          </p:cNvSpPr>
          <p:nvPr>
            <p:ph type="subTitle" idx="9"/>
          </p:nvPr>
        </p:nvSpPr>
        <p:spPr>
          <a:xfrm flipH="1">
            <a:off x="3520901" y="4169900"/>
            <a:ext cx="5682000" cy="580400"/>
          </a:xfrm>
          <a:prstGeom prst="rect">
            <a:avLst/>
          </a:prstGeom>
        </p:spPr>
        <p:txBody>
          <a:bodyPr spcFirstLastPara="1" vert="horz" wrap="square" lIns="121900" tIns="121900" rIns="121900" bIns="121900" rtlCol="0" anchor="t" anchorCtr="0">
            <a:noAutofit/>
          </a:bodyPr>
          <a:lstStyle/>
          <a:p>
            <a:pPr marL="0" indent="0"/>
            <a:r>
              <a:rPr lang="en" dirty="0"/>
              <a:t>Explaining Trump’s Iranian policy</a:t>
            </a:r>
            <a:endParaRPr dirty="0"/>
          </a:p>
        </p:txBody>
      </p:sp>
      <p:sp>
        <p:nvSpPr>
          <p:cNvPr id="508" name="Google Shape;508;p35"/>
          <p:cNvSpPr txBox="1">
            <a:spLocks noGrp="1"/>
          </p:cNvSpPr>
          <p:nvPr>
            <p:ph type="subTitle" idx="13"/>
          </p:nvPr>
        </p:nvSpPr>
        <p:spPr>
          <a:xfrm flipH="1">
            <a:off x="3521000" y="2774800"/>
            <a:ext cx="5682000" cy="580400"/>
          </a:xfrm>
          <a:prstGeom prst="rect">
            <a:avLst/>
          </a:prstGeom>
        </p:spPr>
        <p:txBody>
          <a:bodyPr spcFirstLastPara="1" vert="horz" wrap="square" lIns="121900" tIns="121900" rIns="121900" bIns="121900" rtlCol="0" anchor="t" anchorCtr="0">
            <a:noAutofit/>
          </a:bodyPr>
          <a:lstStyle/>
          <a:p>
            <a:pPr marL="0" indent="0"/>
            <a:r>
              <a:rPr lang="en" dirty="0"/>
              <a:t>From January 12, 2017 to October 26, 2020 </a:t>
            </a:r>
            <a:endParaRPr dirty="0"/>
          </a:p>
        </p:txBody>
      </p:sp>
      <p:sp>
        <p:nvSpPr>
          <p:cNvPr id="509" name="Google Shape;509;p35"/>
          <p:cNvSpPr txBox="1">
            <a:spLocks noGrp="1"/>
          </p:cNvSpPr>
          <p:nvPr>
            <p:ph type="subTitle" idx="14"/>
          </p:nvPr>
        </p:nvSpPr>
        <p:spPr>
          <a:xfrm flipH="1">
            <a:off x="2674620" y="1379700"/>
            <a:ext cx="6528380" cy="580400"/>
          </a:xfrm>
          <a:prstGeom prst="rect">
            <a:avLst/>
          </a:prstGeom>
        </p:spPr>
        <p:txBody>
          <a:bodyPr spcFirstLastPara="1" vert="horz" wrap="square" lIns="121900" tIns="121900" rIns="121900" bIns="121900" rtlCol="0" anchor="t" anchorCtr="0">
            <a:noAutofit/>
          </a:bodyPr>
          <a:lstStyle/>
          <a:p>
            <a:r>
              <a:rPr lang="en-US" altLang="zh-CN" dirty="0"/>
              <a:t>Nuclear Diplomacy Legacy of the Obama Administration</a:t>
            </a:r>
          </a:p>
        </p:txBody>
      </p:sp>
    </p:spTree>
    <p:extLst>
      <p:ext uri="{BB962C8B-B14F-4D97-AF65-F5344CB8AC3E}">
        <p14:creationId xmlns:p14="http://schemas.microsoft.com/office/powerpoint/2010/main" val="37937330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cxnSp>
        <p:nvCxnSpPr>
          <p:cNvPr id="644" name="Google Shape;644;p46"/>
          <p:cNvCxnSpPr>
            <a:cxnSpLocks/>
          </p:cNvCxnSpPr>
          <p:nvPr/>
        </p:nvCxnSpPr>
        <p:spPr>
          <a:xfrm>
            <a:off x="-453656" y="3781467"/>
            <a:ext cx="12677123" cy="0"/>
          </a:xfrm>
          <a:prstGeom prst="straightConnector1">
            <a:avLst/>
          </a:prstGeom>
          <a:noFill/>
          <a:ln w="19050" cap="flat" cmpd="sng">
            <a:solidFill>
              <a:srgbClr val="434343"/>
            </a:solidFill>
            <a:prstDash val="solid"/>
            <a:round/>
            <a:headEnd type="diamond" w="med" len="med"/>
            <a:tailEnd type="none" w="med" len="med"/>
          </a:ln>
        </p:spPr>
      </p:cxnSp>
      <p:sp>
        <p:nvSpPr>
          <p:cNvPr id="645" name="Google Shape;645;p46"/>
          <p:cNvSpPr/>
          <p:nvPr/>
        </p:nvSpPr>
        <p:spPr>
          <a:xfrm>
            <a:off x="2162933" y="2482998"/>
            <a:ext cx="2580033"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June 15, 2017</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6" name="Google Shape;646;p46"/>
          <p:cNvSpPr/>
          <p:nvPr/>
        </p:nvSpPr>
        <p:spPr>
          <a:xfrm>
            <a:off x="6872288" y="4400155"/>
            <a:ext cx="3043237"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July 2017</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7" name="Google Shape;647;p46"/>
          <p:cNvSpPr txBox="1"/>
          <p:nvPr/>
        </p:nvSpPr>
        <p:spPr>
          <a:xfrm>
            <a:off x="1143006" y="4070309"/>
            <a:ext cx="4600727" cy="1460800"/>
          </a:xfrm>
          <a:prstGeom prst="rect">
            <a:avLst/>
          </a:prstGeom>
          <a:noFill/>
          <a:ln>
            <a:noFill/>
          </a:ln>
        </p:spPr>
        <p:txBody>
          <a:bodyPr spcFirstLastPara="1" wrap="square" lIns="121900" tIns="304800" rIns="121900" bIns="121900" anchor="t" anchorCtr="0">
            <a:noAutofit/>
          </a:bodyPr>
          <a:lstStyle/>
          <a:p>
            <a:pPr algn="ctr">
              <a:spcAft>
                <a:spcPts val="2133"/>
              </a:spcAft>
            </a:pPr>
            <a:r>
              <a:rPr lang="en-US" sz="2400" dirty="0">
                <a:solidFill>
                  <a:srgbClr val="434343"/>
                </a:solidFill>
                <a:latin typeface="Roboto Condensed Light"/>
                <a:ea typeface="Roboto Condensed Light"/>
                <a:cs typeface="Roboto Condensed Light"/>
                <a:sym typeface="Roboto Condensed Light"/>
              </a:rPr>
              <a:t>Countering Iran’s Destabilizing Activities Act of 2017 </a:t>
            </a:r>
            <a:r>
              <a:rPr lang="en-US" sz="2400" dirty="0">
                <a:solidFill>
                  <a:schemeClr val="accent2"/>
                </a:solidFill>
                <a:latin typeface="Roboto Condensed Light"/>
                <a:ea typeface="Roboto Condensed Light"/>
                <a:cs typeface="Roboto Condensed Light"/>
                <a:sym typeface="Roboto Condensed Light"/>
              </a:rPr>
              <a:t>passes</a:t>
            </a:r>
            <a:r>
              <a:rPr lang="en-US" sz="2400" dirty="0">
                <a:solidFill>
                  <a:srgbClr val="434343"/>
                </a:solidFill>
                <a:latin typeface="Roboto Condensed Light"/>
                <a:ea typeface="Roboto Condensed Light"/>
                <a:cs typeface="Roboto Condensed Light"/>
                <a:sym typeface="Roboto Condensed Light"/>
              </a:rPr>
              <a:t> the Senate. </a:t>
            </a:r>
            <a:r>
              <a:rPr lang="en-US" sz="2400" dirty="0">
                <a:solidFill>
                  <a:schemeClr val="accent6"/>
                </a:solidFill>
                <a:latin typeface="Roboto Condensed Light"/>
                <a:ea typeface="Roboto Condensed Light"/>
                <a:cs typeface="Roboto Condensed Light"/>
                <a:sym typeface="Roboto Condensed Light"/>
              </a:rPr>
              <a:t>Iran asser</a:t>
            </a:r>
            <a:r>
              <a:rPr lang="en-US" sz="2400" dirty="0">
                <a:solidFill>
                  <a:srgbClr val="434343"/>
                </a:solidFill>
                <a:latin typeface="Roboto Condensed Light"/>
                <a:ea typeface="Roboto Condensed Light"/>
                <a:cs typeface="Roboto Condensed Light"/>
                <a:sym typeface="Roboto Condensed Light"/>
              </a:rPr>
              <a:t>t that the bill contradicts the spirit of the deal.</a:t>
            </a:r>
            <a:endParaRPr sz="2400" dirty="0">
              <a:solidFill>
                <a:srgbClr val="434343"/>
              </a:solidFill>
              <a:latin typeface="Roboto Condensed Light"/>
              <a:ea typeface="Roboto Condensed Light"/>
              <a:cs typeface="Roboto Condensed Light"/>
              <a:sym typeface="Roboto Condensed Light"/>
            </a:endParaRPr>
          </a:p>
        </p:txBody>
      </p:sp>
      <p:sp>
        <p:nvSpPr>
          <p:cNvPr id="648" name="Google Shape;648;p46"/>
          <p:cNvSpPr txBox="1"/>
          <p:nvPr/>
        </p:nvSpPr>
        <p:spPr>
          <a:xfrm>
            <a:off x="5038945" y="1961279"/>
            <a:ext cx="6690598" cy="1460800"/>
          </a:xfrm>
          <a:prstGeom prst="rect">
            <a:avLst/>
          </a:prstGeom>
          <a:noFill/>
          <a:ln>
            <a:noFill/>
          </a:ln>
        </p:spPr>
        <p:txBody>
          <a:bodyPr spcFirstLastPara="1" wrap="square" lIns="121900" tIns="121900" rIns="121900" bIns="0" anchor="b" anchorCtr="0">
            <a:noAutofit/>
          </a:bodyPr>
          <a:lstStyle/>
          <a:p>
            <a:pPr algn="ctr"/>
            <a:r>
              <a:rPr lang="en-US" sz="2400" dirty="0">
                <a:solidFill>
                  <a:srgbClr val="434343"/>
                </a:solidFill>
                <a:latin typeface="Roboto Condensed Light"/>
                <a:ea typeface="Roboto Condensed Light"/>
                <a:cs typeface="Roboto Condensed Light"/>
                <a:sym typeface="Roboto Condensed Light"/>
              </a:rPr>
              <a:t>*Trump encouraged foreign leaders </a:t>
            </a:r>
            <a:r>
              <a:rPr lang="en-US" sz="2400" dirty="0">
                <a:solidFill>
                  <a:schemeClr val="accent2"/>
                </a:solidFill>
                <a:latin typeface="Roboto Condensed Light"/>
                <a:ea typeface="Roboto Condensed Light"/>
                <a:cs typeface="Roboto Condensed Light"/>
                <a:sym typeface="Roboto Condensed Light"/>
              </a:rPr>
              <a:t>not to do business with Iran</a:t>
            </a:r>
            <a:r>
              <a:rPr lang="en-US" sz="2400" dirty="0">
                <a:solidFill>
                  <a:srgbClr val="434343"/>
                </a:solidFill>
                <a:latin typeface="Roboto Condensed Light"/>
                <a:ea typeface="Roboto Condensed Light"/>
                <a:cs typeface="Roboto Condensed Light"/>
                <a:sym typeface="Roboto Condensed Light"/>
              </a:rPr>
              <a:t>, and reluctantly certified Iran's compliance with the JCPOA</a:t>
            </a:r>
          </a:p>
          <a:p>
            <a:pPr algn="ctr"/>
            <a:r>
              <a:rPr lang="en-US" sz="2400" dirty="0">
                <a:solidFill>
                  <a:srgbClr val="434343"/>
                </a:solidFill>
                <a:latin typeface="Roboto Condensed Light"/>
                <a:ea typeface="Roboto Condensed Light"/>
                <a:cs typeface="Roboto Condensed Light"/>
                <a:sym typeface="Roboto Condensed Light"/>
              </a:rPr>
              <a:t>*The House s passes </a:t>
            </a:r>
            <a:r>
              <a:rPr lang="en-US" sz="2400" dirty="0">
                <a:solidFill>
                  <a:schemeClr val="accent2"/>
                </a:solidFill>
                <a:latin typeface="Roboto Condensed Light"/>
                <a:ea typeface="Roboto Condensed Light"/>
                <a:cs typeface="Roboto Condensed Light"/>
                <a:sym typeface="Roboto Condensed Light"/>
              </a:rPr>
              <a:t>the Countering Adversarial Nations Through Sanctions Act</a:t>
            </a:r>
            <a:r>
              <a:rPr lang="en-US" sz="2400" dirty="0">
                <a:solidFill>
                  <a:srgbClr val="434343"/>
                </a:solidFill>
                <a:latin typeface="Roboto Condensed Light"/>
                <a:ea typeface="Roboto Condensed Light"/>
                <a:cs typeface="Roboto Condensed Light"/>
                <a:sym typeface="Roboto Condensed Light"/>
              </a:rPr>
              <a:t>, which would impose new sanctions on Iran.</a:t>
            </a:r>
          </a:p>
        </p:txBody>
      </p:sp>
      <p:cxnSp>
        <p:nvCxnSpPr>
          <p:cNvPr id="649" name="Google Shape;649;p46"/>
          <p:cNvCxnSpPr>
            <a:cxnSpLocks/>
            <a:stCxn id="645" idx="2"/>
            <a:endCxn id="647" idx="0"/>
          </p:cNvCxnSpPr>
          <p:nvPr/>
        </p:nvCxnSpPr>
        <p:spPr>
          <a:xfrm flipH="1">
            <a:off x="3443370" y="3165398"/>
            <a:ext cx="9580" cy="904911"/>
          </a:xfrm>
          <a:prstGeom prst="straightConnector1">
            <a:avLst/>
          </a:prstGeom>
          <a:noFill/>
          <a:ln w="19050" cap="flat" cmpd="sng">
            <a:solidFill>
              <a:srgbClr val="434343"/>
            </a:solidFill>
            <a:prstDash val="solid"/>
            <a:round/>
            <a:headEnd type="none" w="med" len="med"/>
            <a:tailEnd type="diamond" w="med" len="med"/>
          </a:ln>
        </p:spPr>
      </p:cxnSp>
      <p:cxnSp>
        <p:nvCxnSpPr>
          <p:cNvPr id="650" name="Google Shape;650;p46"/>
          <p:cNvCxnSpPr>
            <a:cxnSpLocks/>
            <a:stCxn id="646" idx="0"/>
            <a:endCxn id="648" idx="2"/>
          </p:cNvCxnSpPr>
          <p:nvPr/>
        </p:nvCxnSpPr>
        <p:spPr>
          <a:xfrm flipH="1" flipV="1">
            <a:off x="8384244" y="3422079"/>
            <a:ext cx="9663" cy="978076"/>
          </a:xfrm>
          <a:prstGeom prst="straightConnector1">
            <a:avLst/>
          </a:prstGeom>
          <a:noFill/>
          <a:ln w="19050" cap="flat" cmpd="sng">
            <a:solidFill>
              <a:srgbClr val="434343"/>
            </a:solidFill>
            <a:prstDash val="solid"/>
            <a:round/>
            <a:headEnd type="none" w="med" len="med"/>
            <a:tailEnd type="diamond" w="med" len="med"/>
          </a:ln>
        </p:spPr>
      </p:cxnSp>
    </p:spTree>
    <p:extLst>
      <p:ext uri="{BB962C8B-B14F-4D97-AF65-F5344CB8AC3E}">
        <p14:creationId xmlns:p14="http://schemas.microsoft.com/office/powerpoint/2010/main" val="306711351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960067" y="1727267"/>
            <a:ext cx="11070008" cy="4522208"/>
          </a:xfrm>
          <a:prstGeom prst="rect">
            <a:avLst/>
          </a:prstGeom>
        </p:spPr>
        <p:txBody>
          <a:bodyPr spcFirstLastPara="1" vert="horz" wrap="square" lIns="121900" tIns="121900" rIns="121900" bIns="121900" rtlCol="0" anchor="ctr" anchorCtr="0">
            <a:noAutofit/>
          </a:bodyPr>
          <a:lstStyle/>
          <a:p>
            <a:r>
              <a:rPr lang="en-US" sz="2400" dirty="0">
                <a:solidFill>
                  <a:schemeClr val="bg1">
                    <a:lumMod val="75000"/>
                  </a:schemeClr>
                </a:solidFill>
              </a:rPr>
              <a:t>1</a:t>
            </a:r>
            <a:r>
              <a:rPr lang="en-US" sz="2400" baseline="30000" dirty="0">
                <a:solidFill>
                  <a:schemeClr val="bg1">
                    <a:lumMod val="75000"/>
                  </a:schemeClr>
                </a:solidFill>
              </a:rPr>
              <a:t>st</a:t>
            </a:r>
            <a:r>
              <a:rPr lang="en-US" sz="2400" dirty="0">
                <a:solidFill>
                  <a:schemeClr val="bg1">
                    <a:lumMod val="75000"/>
                  </a:schemeClr>
                </a:solidFill>
              </a:rPr>
              <a:t> quarterly report: Iran’s stockpile of uranium enriched to 3.67 percent = 101.7 kilograms </a:t>
            </a:r>
            <a:r>
              <a:rPr lang="en-US" altLang="zh-CN" sz="2400" dirty="0">
                <a:solidFill>
                  <a:schemeClr val="bg1">
                    <a:lumMod val="75000"/>
                  </a:schemeClr>
                </a:solidFill>
              </a:rPr>
              <a:t>(Max300) </a:t>
            </a:r>
            <a:br>
              <a:rPr lang="en-US" sz="2400" dirty="0"/>
            </a:br>
            <a:r>
              <a:rPr lang="en-US" sz="2400" dirty="0">
                <a:solidFill>
                  <a:schemeClr val="bg1">
                    <a:lumMod val="75000"/>
                  </a:schemeClr>
                </a:solidFill>
              </a:rPr>
              <a:t>2</a:t>
            </a:r>
            <a:r>
              <a:rPr lang="en-US" sz="2400" baseline="30000" dirty="0">
                <a:solidFill>
                  <a:schemeClr val="bg1">
                    <a:lumMod val="75000"/>
                  </a:schemeClr>
                </a:solidFill>
              </a:rPr>
              <a:t>nd</a:t>
            </a:r>
            <a:r>
              <a:rPr lang="en-US" sz="2400" dirty="0">
                <a:solidFill>
                  <a:schemeClr val="bg1">
                    <a:lumMod val="75000"/>
                  </a:schemeClr>
                </a:solidFill>
              </a:rPr>
              <a:t> quarterly report: Iran is meeting its obligations under the nuclear deal. </a:t>
            </a:r>
            <a:br>
              <a:rPr lang="en-US" sz="2400" dirty="0"/>
            </a:br>
            <a:br>
              <a:rPr lang="en-US" sz="2400" dirty="0"/>
            </a:br>
            <a:r>
              <a:rPr lang="en-US" sz="2400" dirty="0"/>
              <a:t>August 31, 2017: In its third quarterly report, the IAEA finds that </a:t>
            </a:r>
            <a:br>
              <a:rPr lang="en-US" sz="2400" dirty="0"/>
            </a:br>
            <a:r>
              <a:rPr lang="en-US" sz="2400" dirty="0"/>
              <a:t>1. Iran’s stock of </a:t>
            </a:r>
            <a:r>
              <a:rPr lang="en-US" sz="2400" b="1" u="sng" dirty="0"/>
              <a:t>low-enriched uranium </a:t>
            </a:r>
            <a:r>
              <a:rPr lang="en-US" sz="2400" dirty="0"/>
              <a:t>was 88.4 kg, well below a 202.8-kg limit, </a:t>
            </a:r>
            <a:br>
              <a:rPr lang="en-US" sz="2400" dirty="0"/>
            </a:br>
            <a:r>
              <a:rPr lang="en-US" sz="2400" dirty="0"/>
              <a:t>2. Iran’s level of enrichment did not exceed a </a:t>
            </a:r>
            <a:r>
              <a:rPr lang="en-US" sz="2400" b="1" u="sng" dirty="0"/>
              <a:t>3.67 percent </a:t>
            </a:r>
            <a:r>
              <a:rPr lang="en-US" sz="2400" dirty="0"/>
              <a:t>cap</a:t>
            </a:r>
            <a:br>
              <a:rPr lang="en-US" sz="2400" dirty="0"/>
            </a:br>
            <a:r>
              <a:rPr lang="en-US" sz="2400" dirty="0"/>
              <a:t>3. Iran’s </a:t>
            </a:r>
            <a:r>
              <a:rPr lang="en-US" sz="2400" b="1" u="sng" dirty="0"/>
              <a:t>stock of heavy water</a:t>
            </a:r>
            <a:r>
              <a:rPr lang="en-US" sz="2400" dirty="0"/>
              <a:t>, stood at 111 tons, below the 130 ton limit.</a:t>
            </a:r>
            <a:endParaRPr sz="2400" dirty="0"/>
          </a:p>
        </p:txBody>
      </p:sp>
      <p:sp>
        <p:nvSpPr>
          <p:cNvPr id="534" name="Google Shape;534;p39"/>
          <p:cNvSpPr txBox="1">
            <a:spLocks noGrp="1"/>
          </p:cNvSpPr>
          <p:nvPr>
            <p:ph type="title" idx="2"/>
          </p:nvPr>
        </p:nvSpPr>
        <p:spPr>
          <a:xfrm>
            <a:off x="960067" y="421267"/>
            <a:ext cx="9298358" cy="1306000"/>
          </a:xfrm>
          <a:prstGeom prst="rect">
            <a:avLst/>
          </a:prstGeom>
        </p:spPr>
        <p:txBody>
          <a:bodyPr spcFirstLastPara="1" vert="horz" wrap="square" lIns="121900" tIns="121900" rIns="121900" bIns="121900" rtlCol="0" anchor="ctr" anchorCtr="0">
            <a:noAutofit/>
          </a:bodyPr>
          <a:lstStyle/>
          <a:p>
            <a:r>
              <a:rPr lang="en" sz="4800" dirty="0"/>
              <a:t>IAEA Verifications</a:t>
            </a:r>
            <a:endParaRPr sz="4800" dirty="0"/>
          </a:p>
        </p:txBody>
      </p:sp>
    </p:spTree>
    <p:extLst>
      <p:ext uri="{BB962C8B-B14F-4D97-AF65-F5344CB8AC3E}">
        <p14:creationId xmlns:p14="http://schemas.microsoft.com/office/powerpoint/2010/main" val="2993308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cxnSp>
        <p:nvCxnSpPr>
          <p:cNvPr id="644" name="Google Shape;644;p46"/>
          <p:cNvCxnSpPr>
            <a:cxnSpLocks/>
          </p:cNvCxnSpPr>
          <p:nvPr/>
        </p:nvCxnSpPr>
        <p:spPr>
          <a:xfrm>
            <a:off x="-453656" y="3781467"/>
            <a:ext cx="12677123" cy="0"/>
          </a:xfrm>
          <a:prstGeom prst="straightConnector1">
            <a:avLst/>
          </a:prstGeom>
          <a:noFill/>
          <a:ln w="19050" cap="flat" cmpd="sng">
            <a:solidFill>
              <a:srgbClr val="434343"/>
            </a:solidFill>
            <a:prstDash val="solid"/>
            <a:round/>
            <a:headEnd type="diamond" w="med" len="med"/>
            <a:tailEnd type="none" w="med" len="med"/>
          </a:ln>
        </p:spPr>
      </p:cxnSp>
      <p:sp>
        <p:nvSpPr>
          <p:cNvPr id="645" name="Google Shape;645;p46"/>
          <p:cNvSpPr/>
          <p:nvPr/>
        </p:nvSpPr>
        <p:spPr>
          <a:xfrm>
            <a:off x="1699570" y="2477368"/>
            <a:ext cx="3580800"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September 22, 2017</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6" name="Google Shape;646;p46"/>
          <p:cNvSpPr/>
          <p:nvPr/>
        </p:nvSpPr>
        <p:spPr>
          <a:xfrm>
            <a:off x="7168803" y="4403167"/>
            <a:ext cx="3203921"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October 13, 2017</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7" name="Google Shape;647;p46"/>
          <p:cNvSpPr txBox="1"/>
          <p:nvPr/>
        </p:nvSpPr>
        <p:spPr>
          <a:xfrm>
            <a:off x="1228732" y="4070309"/>
            <a:ext cx="4515001" cy="1460800"/>
          </a:xfrm>
          <a:prstGeom prst="rect">
            <a:avLst/>
          </a:prstGeom>
          <a:noFill/>
          <a:ln>
            <a:noFill/>
          </a:ln>
        </p:spPr>
        <p:txBody>
          <a:bodyPr spcFirstLastPara="1" wrap="square" lIns="121900" tIns="304800" rIns="121900" bIns="121900" anchor="t" anchorCtr="0">
            <a:noAutofit/>
          </a:bodyPr>
          <a:lstStyle/>
          <a:p>
            <a:pPr algn="ctr">
              <a:spcAft>
                <a:spcPts val="2133"/>
              </a:spcAft>
            </a:pPr>
            <a:r>
              <a:rPr lang="en-US" sz="2400" dirty="0">
                <a:solidFill>
                  <a:srgbClr val="434343"/>
                </a:solidFill>
                <a:latin typeface="Roboto Condensed Light"/>
                <a:ea typeface="Roboto Condensed Light"/>
                <a:cs typeface="Roboto Condensed Light"/>
                <a:sym typeface="Roboto Condensed Light"/>
              </a:rPr>
              <a:t>Iran </a:t>
            </a:r>
            <a:r>
              <a:rPr lang="en-US" sz="2400" dirty="0">
                <a:solidFill>
                  <a:schemeClr val="accent6"/>
                </a:solidFill>
                <a:latin typeface="Roboto Condensed Light"/>
                <a:ea typeface="Roboto Condensed Light"/>
                <a:cs typeface="Roboto Condensed Light"/>
                <a:sym typeface="Roboto Condensed Light"/>
              </a:rPr>
              <a:t>parades its new medium-range ballistic missile</a:t>
            </a:r>
            <a:r>
              <a:rPr lang="en-US" sz="2400" dirty="0">
                <a:solidFill>
                  <a:srgbClr val="434343"/>
                </a:solidFill>
                <a:latin typeface="Roboto Condensed Light"/>
                <a:ea typeface="Roboto Condensed Light"/>
                <a:cs typeface="Roboto Condensed Light"/>
                <a:sym typeface="Roboto Condensed Light"/>
              </a:rPr>
              <a:t> tested in January, the </a:t>
            </a:r>
            <a:r>
              <a:rPr lang="en-US" sz="2400" dirty="0" err="1">
                <a:solidFill>
                  <a:srgbClr val="434343"/>
                </a:solidFill>
                <a:latin typeface="Roboto Condensed Light"/>
                <a:ea typeface="Roboto Condensed Light"/>
                <a:cs typeface="Roboto Condensed Light"/>
                <a:sym typeface="Roboto Condensed Light"/>
              </a:rPr>
              <a:t>Khoramshahr</a:t>
            </a:r>
            <a:r>
              <a:rPr lang="en-US" sz="2400" dirty="0">
                <a:solidFill>
                  <a:srgbClr val="434343"/>
                </a:solidFill>
                <a:latin typeface="Roboto Condensed Light"/>
                <a:ea typeface="Roboto Condensed Light"/>
                <a:cs typeface="Roboto Condensed Light"/>
                <a:sym typeface="Roboto Condensed Light"/>
              </a:rPr>
              <a:t>, with a range of about 2,000 km, in a military parade.</a:t>
            </a:r>
            <a:endParaRPr sz="2400" dirty="0">
              <a:solidFill>
                <a:srgbClr val="434343"/>
              </a:solidFill>
              <a:latin typeface="Roboto Condensed Light"/>
              <a:ea typeface="Roboto Condensed Light"/>
              <a:cs typeface="Roboto Condensed Light"/>
              <a:sym typeface="Roboto Condensed Light"/>
            </a:endParaRPr>
          </a:p>
        </p:txBody>
      </p:sp>
      <p:sp>
        <p:nvSpPr>
          <p:cNvPr id="648" name="Google Shape;648;p46"/>
          <p:cNvSpPr txBox="1"/>
          <p:nvPr/>
        </p:nvSpPr>
        <p:spPr>
          <a:xfrm>
            <a:off x="5849048" y="1961279"/>
            <a:ext cx="5843429" cy="1460800"/>
          </a:xfrm>
          <a:prstGeom prst="rect">
            <a:avLst/>
          </a:prstGeom>
          <a:noFill/>
          <a:ln>
            <a:noFill/>
          </a:ln>
        </p:spPr>
        <p:txBody>
          <a:bodyPr spcFirstLastPara="1" wrap="square" lIns="121900" tIns="121900" rIns="121900" bIns="0" anchor="b" anchorCtr="0">
            <a:noAutofit/>
          </a:bodyPr>
          <a:lstStyle/>
          <a:p>
            <a:pPr algn="ctr">
              <a:spcAft>
                <a:spcPts val="2133"/>
              </a:spcAft>
            </a:pPr>
            <a:r>
              <a:rPr lang="en-US" sz="2400" dirty="0">
                <a:solidFill>
                  <a:srgbClr val="434343"/>
                </a:solidFill>
                <a:latin typeface="Roboto Condensed Light"/>
                <a:ea typeface="Roboto Condensed Light"/>
                <a:cs typeface="Roboto Condensed Light"/>
                <a:sym typeface="Roboto Condensed Light"/>
              </a:rPr>
              <a:t>Trump encourages Congress to enact legislation against the JCPOA's "</a:t>
            </a:r>
            <a:r>
              <a:rPr lang="en-US" sz="2400" dirty="0">
                <a:solidFill>
                  <a:schemeClr val="accent2"/>
                </a:solidFill>
                <a:latin typeface="Roboto Condensed Light"/>
                <a:ea typeface="Roboto Condensed Light"/>
                <a:cs typeface="Roboto Condensed Light"/>
                <a:sym typeface="Roboto Condensed Light"/>
              </a:rPr>
              <a:t>sunset clauses</a:t>
            </a:r>
            <a:r>
              <a:rPr lang="en-US" sz="2400" dirty="0">
                <a:solidFill>
                  <a:srgbClr val="434343"/>
                </a:solidFill>
                <a:latin typeface="Roboto Condensed Light"/>
                <a:ea typeface="Roboto Condensed Light"/>
                <a:cs typeface="Roboto Condensed Light"/>
                <a:sym typeface="Roboto Condensed Light"/>
              </a:rPr>
              <a:t>" Trump says if his concerns about the deal are not resolved he will </a:t>
            </a:r>
            <a:r>
              <a:rPr lang="en-US" sz="2400" dirty="0">
                <a:solidFill>
                  <a:schemeClr val="accent2"/>
                </a:solidFill>
                <a:latin typeface="Roboto Condensed Light"/>
                <a:ea typeface="Roboto Condensed Light"/>
                <a:cs typeface="Roboto Condensed Light"/>
                <a:sym typeface="Roboto Condensed Light"/>
              </a:rPr>
              <a:t>terminate the agreement</a:t>
            </a:r>
            <a:r>
              <a:rPr lang="en-US" sz="2400" dirty="0">
                <a:solidFill>
                  <a:srgbClr val="434343"/>
                </a:solidFill>
                <a:latin typeface="Roboto Condensed Light"/>
                <a:ea typeface="Roboto Condensed Light"/>
                <a:cs typeface="Roboto Condensed Light"/>
                <a:sym typeface="Roboto Condensed Light"/>
              </a:rPr>
              <a:t>.</a:t>
            </a:r>
            <a:endParaRPr sz="2400" dirty="0">
              <a:solidFill>
                <a:srgbClr val="434343"/>
              </a:solidFill>
              <a:latin typeface="Roboto Condensed Light"/>
              <a:ea typeface="Roboto Condensed Light"/>
              <a:cs typeface="Roboto Condensed Light"/>
              <a:sym typeface="Roboto Condensed Light"/>
            </a:endParaRPr>
          </a:p>
        </p:txBody>
      </p:sp>
      <p:cxnSp>
        <p:nvCxnSpPr>
          <p:cNvPr id="649" name="Google Shape;649;p46"/>
          <p:cNvCxnSpPr>
            <a:cxnSpLocks/>
            <a:stCxn id="645" idx="2"/>
            <a:endCxn id="647" idx="0"/>
          </p:cNvCxnSpPr>
          <p:nvPr/>
        </p:nvCxnSpPr>
        <p:spPr>
          <a:xfrm flipH="1">
            <a:off x="3486233" y="3159768"/>
            <a:ext cx="3737" cy="910541"/>
          </a:xfrm>
          <a:prstGeom prst="straightConnector1">
            <a:avLst/>
          </a:prstGeom>
          <a:noFill/>
          <a:ln w="19050" cap="flat" cmpd="sng">
            <a:solidFill>
              <a:srgbClr val="434343"/>
            </a:solidFill>
            <a:prstDash val="solid"/>
            <a:round/>
            <a:headEnd type="none" w="med" len="med"/>
            <a:tailEnd type="diamond" w="med" len="med"/>
          </a:ln>
        </p:spPr>
      </p:cxnSp>
      <p:cxnSp>
        <p:nvCxnSpPr>
          <p:cNvPr id="650" name="Google Shape;650;p46"/>
          <p:cNvCxnSpPr>
            <a:cxnSpLocks/>
            <a:stCxn id="646" idx="0"/>
            <a:endCxn id="648" idx="2"/>
          </p:cNvCxnSpPr>
          <p:nvPr/>
        </p:nvCxnSpPr>
        <p:spPr>
          <a:xfrm flipH="1" flipV="1">
            <a:off x="8770763" y="3422079"/>
            <a:ext cx="1" cy="981088"/>
          </a:xfrm>
          <a:prstGeom prst="straightConnector1">
            <a:avLst/>
          </a:prstGeom>
          <a:noFill/>
          <a:ln w="19050" cap="flat" cmpd="sng">
            <a:solidFill>
              <a:srgbClr val="434343"/>
            </a:solidFill>
            <a:prstDash val="solid"/>
            <a:round/>
            <a:headEnd type="none" w="med" len="med"/>
            <a:tailEnd type="diamond" w="med" len="med"/>
          </a:ln>
        </p:spPr>
      </p:cxnSp>
    </p:spTree>
    <p:extLst>
      <p:ext uri="{BB962C8B-B14F-4D97-AF65-F5344CB8AC3E}">
        <p14:creationId xmlns:p14="http://schemas.microsoft.com/office/powerpoint/2010/main" val="49610393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960067" y="1727267"/>
            <a:ext cx="11070008" cy="4522208"/>
          </a:xfrm>
          <a:prstGeom prst="rect">
            <a:avLst/>
          </a:prstGeom>
        </p:spPr>
        <p:txBody>
          <a:bodyPr spcFirstLastPara="1" vert="horz" wrap="square" lIns="121900" tIns="121900" rIns="121900" bIns="121900" rtlCol="0" anchor="ctr" anchorCtr="0">
            <a:noAutofit/>
          </a:bodyPr>
          <a:lstStyle/>
          <a:p>
            <a:r>
              <a:rPr lang="en-US" sz="2400" dirty="0">
                <a:solidFill>
                  <a:schemeClr val="bg1">
                    <a:lumMod val="75000"/>
                  </a:schemeClr>
                </a:solidFill>
              </a:rPr>
              <a:t>1</a:t>
            </a:r>
            <a:r>
              <a:rPr lang="en-US" sz="2400" baseline="30000" dirty="0">
                <a:solidFill>
                  <a:schemeClr val="bg1">
                    <a:lumMod val="75000"/>
                  </a:schemeClr>
                </a:solidFill>
              </a:rPr>
              <a:t>st</a:t>
            </a:r>
            <a:r>
              <a:rPr lang="en-US" sz="2400" dirty="0">
                <a:solidFill>
                  <a:schemeClr val="bg1">
                    <a:lumMod val="75000"/>
                  </a:schemeClr>
                </a:solidFill>
              </a:rPr>
              <a:t> quarterly report: Iran’s stockpile of uranium enriched to 3.67 percent = 101.7 kilograms </a:t>
            </a:r>
            <a:r>
              <a:rPr lang="en-US" altLang="zh-CN" sz="2400" dirty="0">
                <a:solidFill>
                  <a:schemeClr val="bg1">
                    <a:lumMod val="75000"/>
                  </a:schemeClr>
                </a:solidFill>
              </a:rPr>
              <a:t>(Max300) </a:t>
            </a:r>
            <a:br>
              <a:rPr lang="en-US" sz="2400" dirty="0"/>
            </a:br>
            <a:r>
              <a:rPr lang="en-US" sz="2400" dirty="0">
                <a:solidFill>
                  <a:schemeClr val="bg1">
                    <a:lumMod val="75000"/>
                  </a:schemeClr>
                </a:solidFill>
              </a:rPr>
              <a:t>2nd quarterly report: Iran is meeting its obligations under the nuclear deal. </a:t>
            </a:r>
            <a:br>
              <a:rPr lang="en-US" sz="2400" dirty="0">
                <a:solidFill>
                  <a:schemeClr val="bg1">
                    <a:lumMod val="75000"/>
                  </a:schemeClr>
                </a:solidFill>
              </a:rPr>
            </a:br>
            <a:r>
              <a:rPr lang="en-US" sz="2400" dirty="0">
                <a:solidFill>
                  <a:schemeClr val="bg1">
                    <a:lumMod val="75000"/>
                  </a:schemeClr>
                </a:solidFill>
              </a:rPr>
              <a:t>3rd quarterly report: Iran’s stock of low-enriched uranium = 88.4 kg, (Max202.8);</a:t>
            </a:r>
            <a:br>
              <a:rPr lang="en-US" sz="2400" dirty="0">
                <a:solidFill>
                  <a:schemeClr val="bg1">
                    <a:lumMod val="75000"/>
                  </a:schemeClr>
                </a:solidFill>
              </a:rPr>
            </a:br>
            <a:r>
              <a:rPr lang="en-US" sz="2400" dirty="0">
                <a:solidFill>
                  <a:schemeClr val="bg1">
                    <a:lumMod val="75000"/>
                  </a:schemeClr>
                </a:solidFill>
              </a:rPr>
              <a:t>level of enrichment &lt; a 3.67 percent cap; stock of heavy water = 111 tons (Max130)</a:t>
            </a:r>
            <a:br>
              <a:rPr lang="en-US" sz="2400" dirty="0">
                <a:solidFill>
                  <a:schemeClr val="bg1">
                    <a:lumMod val="75000"/>
                  </a:schemeClr>
                </a:solidFill>
              </a:rPr>
            </a:br>
            <a:br>
              <a:rPr lang="en-US" sz="2400" dirty="0"/>
            </a:br>
            <a:r>
              <a:rPr lang="en-US" sz="2400" dirty="0"/>
              <a:t>November 13, 2017: The IAEA issues its fourth quarterly report for 2017 on Iran's implementation of the JCPOA. IAEA Director General Yukiya Amano tells the agency's Board of Governors that the </a:t>
            </a:r>
            <a:r>
              <a:rPr lang="en-US" sz="2400" b="1" u="sng" dirty="0"/>
              <a:t>nuclear-related commitments are being implemented</a:t>
            </a:r>
            <a:r>
              <a:rPr lang="en-US" sz="2400" dirty="0"/>
              <a:t> and that IAEA inspectors have had access to all locations they have needed to visit.</a:t>
            </a:r>
            <a:br>
              <a:rPr lang="en-US" sz="2400" dirty="0"/>
            </a:br>
            <a:endParaRPr sz="2400" dirty="0"/>
          </a:p>
        </p:txBody>
      </p:sp>
      <p:sp>
        <p:nvSpPr>
          <p:cNvPr id="534" name="Google Shape;534;p39"/>
          <p:cNvSpPr txBox="1">
            <a:spLocks noGrp="1"/>
          </p:cNvSpPr>
          <p:nvPr>
            <p:ph type="title" idx="2"/>
          </p:nvPr>
        </p:nvSpPr>
        <p:spPr>
          <a:xfrm>
            <a:off x="960067" y="421267"/>
            <a:ext cx="9298358" cy="1306000"/>
          </a:xfrm>
          <a:prstGeom prst="rect">
            <a:avLst/>
          </a:prstGeom>
        </p:spPr>
        <p:txBody>
          <a:bodyPr spcFirstLastPara="1" vert="horz" wrap="square" lIns="121900" tIns="121900" rIns="121900" bIns="121900" rtlCol="0" anchor="ctr" anchorCtr="0">
            <a:noAutofit/>
          </a:bodyPr>
          <a:lstStyle/>
          <a:p>
            <a:r>
              <a:rPr lang="en" sz="4800" dirty="0"/>
              <a:t>IAEA Verifications</a:t>
            </a:r>
            <a:endParaRPr sz="4800" dirty="0"/>
          </a:p>
        </p:txBody>
      </p:sp>
    </p:spTree>
    <p:extLst>
      <p:ext uri="{BB962C8B-B14F-4D97-AF65-F5344CB8AC3E}">
        <p14:creationId xmlns:p14="http://schemas.microsoft.com/office/powerpoint/2010/main" val="37476383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960067" y="1727267"/>
            <a:ext cx="11070008" cy="4522208"/>
          </a:xfrm>
          <a:prstGeom prst="rect">
            <a:avLst/>
          </a:prstGeom>
        </p:spPr>
        <p:txBody>
          <a:bodyPr spcFirstLastPara="1" vert="horz" wrap="square" lIns="121900" tIns="121900" rIns="121900" bIns="121900" rtlCol="0" anchor="ctr" anchorCtr="0">
            <a:noAutofit/>
          </a:bodyPr>
          <a:lstStyle/>
          <a:p>
            <a:r>
              <a:rPr lang="en-US" sz="2400" dirty="0">
                <a:solidFill>
                  <a:schemeClr val="bg1">
                    <a:lumMod val="75000"/>
                  </a:schemeClr>
                </a:solidFill>
              </a:rPr>
              <a:t>1</a:t>
            </a:r>
            <a:r>
              <a:rPr lang="en-US" sz="2400" baseline="30000" dirty="0">
                <a:solidFill>
                  <a:schemeClr val="bg1">
                    <a:lumMod val="75000"/>
                  </a:schemeClr>
                </a:solidFill>
              </a:rPr>
              <a:t>st</a:t>
            </a:r>
            <a:r>
              <a:rPr lang="en-US" sz="2400" dirty="0">
                <a:solidFill>
                  <a:schemeClr val="bg1">
                    <a:lumMod val="75000"/>
                  </a:schemeClr>
                </a:solidFill>
              </a:rPr>
              <a:t> biannual report: Iran is complying with the JCPOA; Iran’s ballistic missile activity. </a:t>
            </a:r>
            <a:br>
              <a:rPr lang="en-US" sz="2400" dirty="0">
                <a:solidFill>
                  <a:schemeClr val="bg1">
                    <a:lumMod val="75000"/>
                  </a:schemeClr>
                </a:solidFill>
              </a:rPr>
            </a:br>
            <a:br>
              <a:rPr lang="en-US" sz="2400" dirty="0">
                <a:solidFill>
                  <a:schemeClr val="bg1">
                    <a:lumMod val="75000"/>
                  </a:schemeClr>
                </a:solidFill>
              </a:rPr>
            </a:br>
            <a:br>
              <a:rPr lang="en-US" sz="2400" dirty="0"/>
            </a:br>
            <a:r>
              <a:rPr lang="en-US" sz="2400" dirty="0"/>
              <a:t>December 15, 2017: UN Secretary General Antonio Guterres issues the biannual report on the implementation of Resolution 2231. The report notes that </a:t>
            </a:r>
            <a:r>
              <a:rPr lang="en-US" sz="2400" b="1" u="sng" dirty="0"/>
              <a:t>the nuclear deal is being implemented</a:t>
            </a:r>
            <a:r>
              <a:rPr lang="en-US" sz="2400" dirty="0"/>
              <a:t> but finds that Iran has </a:t>
            </a:r>
            <a:r>
              <a:rPr lang="en-US" sz="2400" b="1" u="sng" dirty="0"/>
              <a:t>violated the arms embargo </a:t>
            </a:r>
            <a:r>
              <a:rPr lang="en-US" sz="2400" dirty="0"/>
              <a:t>provisions of Resolution 2231.</a:t>
            </a:r>
            <a:br>
              <a:rPr lang="en-US" sz="2400" dirty="0"/>
            </a:br>
            <a:endParaRPr sz="2400" dirty="0"/>
          </a:p>
        </p:txBody>
      </p:sp>
      <p:sp>
        <p:nvSpPr>
          <p:cNvPr id="534" name="Google Shape;534;p39"/>
          <p:cNvSpPr txBox="1">
            <a:spLocks noGrp="1"/>
          </p:cNvSpPr>
          <p:nvPr>
            <p:ph type="title" idx="2"/>
          </p:nvPr>
        </p:nvSpPr>
        <p:spPr>
          <a:xfrm>
            <a:off x="960067" y="421267"/>
            <a:ext cx="9298358" cy="1306000"/>
          </a:xfrm>
          <a:prstGeom prst="rect">
            <a:avLst/>
          </a:prstGeom>
        </p:spPr>
        <p:txBody>
          <a:bodyPr spcFirstLastPara="1" vert="horz" wrap="square" lIns="121900" tIns="121900" rIns="121900" bIns="121900" rtlCol="0" anchor="ctr" anchorCtr="0">
            <a:noAutofit/>
          </a:bodyPr>
          <a:lstStyle/>
          <a:p>
            <a:r>
              <a:rPr lang="en" sz="4800" dirty="0"/>
              <a:t>UN Biannual Report</a:t>
            </a:r>
            <a:endParaRPr sz="4800" dirty="0"/>
          </a:p>
        </p:txBody>
      </p:sp>
    </p:spTree>
    <p:extLst>
      <p:ext uri="{BB962C8B-B14F-4D97-AF65-F5344CB8AC3E}">
        <p14:creationId xmlns:p14="http://schemas.microsoft.com/office/powerpoint/2010/main" val="29554311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cxnSp>
        <p:nvCxnSpPr>
          <p:cNvPr id="644" name="Google Shape;644;p46"/>
          <p:cNvCxnSpPr>
            <a:cxnSpLocks/>
          </p:cNvCxnSpPr>
          <p:nvPr/>
        </p:nvCxnSpPr>
        <p:spPr>
          <a:xfrm>
            <a:off x="-453656" y="3781467"/>
            <a:ext cx="12677123" cy="0"/>
          </a:xfrm>
          <a:prstGeom prst="straightConnector1">
            <a:avLst/>
          </a:prstGeom>
          <a:noFill/>
          <a:ln w="19050" cap="flat" cmpd="sng">
            <a:solidFill>
              <a:srgbClr val="434343"/>
            </a:solidFill>
            <a:prstDash val="solid"/>
            <a:round/>
            <a:headEnd type="diamond" w="med" len="med"/>
            <a:tailEnd type="none" w="med" len="med"/>
          </a:ln>
        </p:spPr>
      </p:cxnSp>
      <p:sp>
        <p:nvSpPr>
          <p:cNvPr id="645" name="Google Shape;645;p46"/>
          <p:cNvSpPr/>
          <p:nvPr/>
        </p:nvSpPr>
        <p:spPr>
          <a:xfrm>
            <a:off x="1785937" y="2477368"/>
            <a:ext cx="3265833"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January 12, 2018</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6" name="Google Shape;646;p46"/>
          <p:cNvSpPr/>
          <p:nvPr/>
        </p:nvSpPr>
        <p:spPr>
          <a:xfrm>
            <a:off x="8393537" y="4560329"/>
            <a:ext cx="682400" cy="682400"/>
          </a:xfrm>
          <a:prstGeom prst="rect">
            <a:avLst/>
          </a:prstGeom>
          <a:solidFill>
            <a:srgbClr val="434343"/>
          </a:solidFill>
          <a:ln>
            <a:noFill/>
          </a:ln>
        </p:spPr>
        <p:txBody>
          <a:bodyPr spcFirstLastPara="1" wrap="square" lIns="121900" tIns="121900" rIns="121900" bIns="121900" anchor="ctr" anchorCtr="0">
            <a:noAutofit/>
          </a:bodyPr>
          <a:lstStyle/>
          <a:p>
            <a:pPr algn="ct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7" name="Google Shape;647;p46"/>
          <p:cNvSpPr txBox="1"/>
          <p:nvPr/>
        </p:nvSpPr>
        <p:spPr>
          <a:xfrm>
            <a:off x="228612" y="4070309"/>
            <a:ext cx="6457932" cy="1460800"/>
          </a:xfrm>
          <a:prstGeom prst="rect">
            <a:avLst/>
          </a:prstGeom>
          <a:noFill/>
          <a:ln>
            <a:noFill/>
          </a:ln>
        </p:spPr>
        <p:txBody>
          <a:bodyPr spcFirstLastPara="1" wrap="square" lIns="121900" tIns="304800" rIns="121900" bIns="121900" anchor="t" anchorCtr="0">
            <a:noAutofit/>
          </a:bodyPr>
          <a:lstStyle/>
          <a:p>
            <a:pPr algn="ctr">
              <a:spcAft>
                <a:spcPts val="2133"/>
              </a:spcAft>
            </a:pPr>
            <a:r>
              <a:rPr lang="en-US" sz="2400" dirty="0">
                <a:solidFill>
                  <a:srgbClr val="434343"/>
                </a:solidFill>
                <a:latin typeface="Roboto Condensed Light"/>
                <a:ea typeface="Roboto Condensed Light"/>
                <a:cs typeface="Roboto Condensed Light"/>
                <a:sym typeface="Roboto Condensed Light"/>
              </a:rPr>
              <a:t>Trump </a:t>
            </a:r>
            <a:r>
              <a:rPr lang="en-US" sz="2400" dirty="0">
                <a:solidFill>
                  <a:schemeClr val="accent2"/>
                </a:solidFill>
                <a:latin typeface="Roboto Condensed Light"/>
                <a:ea typeface="Roboto Condensed Light"/>
                <a:cs typeface="Roboto Condensed Light"/>
                <a:sym typeface="Roboto Condensed Light"/>
              </a:rPr>
              <a:t>would not re-issue the waivers again and would withdraw from the deal </a:t>
            </a:r>
            <a:r>
              <a:rPr lang="en-US" sz="2400" dirty="0">
                <a:solidFill>
                  <a:srgbClr val="434343"/>
                </a:solidFill>
                <a:latin typeface="Roboto Condensed Light"/>
                <a:ea typeface="Roboto Condensed Light"/>
                <a:cs typeface="Roboto Condensed Light"/>
                <a:sym typeface="Roboto Condensed Light"/>
              </a:rPr>
              <a:t>unless Congress passes legislation addressing “flaws in the agreement”. </a:t>
            </a:r>
            <a:endParaRPr sz="2400" dirty="0">
              <a:solidFill>
                <a:srgbClr val="434343"/>
              </a:solidFill>
              <a:latin typeface="Roboto Condensed Light"/>
              <a:ea typeface="Roboto Condensed Light"/>
              <a:cs typeface="Roboto Condensed Light"/>
              <a:sym typeface="Roboto Condensed Light"/>
            </a:endParaRPr>
          </a:p>
        </p:txBody>
      </p:sp>
      <p:sp>
        <p:nvSpPr>
          <p:cNvPr id="648" name="Google Shape;648;p46"/>
          <p:cNvSpPr txBox="1"/>
          <p:nvPr/>
        </p:nvSpPr>
        <p:spPr>
          <a:xfrm>
            <a:off x="5090494" y="1961279"/>
            <a:ext cx="7311056" cy="1460800"/>
          </a:xfrm>
          <a:prstGeom prst="rect">
            <a:avLst/>
          </a:prstGeom>
          <a:noFill/>
          <a:ln>
            <a:noFill/>
          </a:ln>
        </p:spPr>
        <p:txBody>
          <a:bodyPr spcFirstLastPara="1" wrap="square" lIns="121900" tIns="121900" rIns="121900" bIns="0" anchor="b" anchorCtr="0">
            <a:noAutofit/>
          </a:bodyPr>
          <a:lstStyle/>
          <a:p>
            <a:pPr algn="ctr">
              <a:spcAft>
                <a:spcPts val="2133"/>
              </a:spcAft>
            </a:pPr>
            <a:r>
              <a:rPr lang="en-US" sz="2400" dirty="0">
                <a:solidFill>
                  <a:srgbClr val="434343"/>
                </a:solidFill>
                <a:latin typeface="Roboto Condensed Light"/>
                <a:ea typeface="Roboto Condensed Light"/>
                <a:cs typeface="Roboto Condensed Light"/>
                <a:sym typeface="Roboto Condensed Light"/>
              </a:rPr>
              <a:t>Trump says his administration is also </a:t>
            </a:r>
            <a:r>
              <a:rPr lang="en-US" sz="2400" dirty="0">
                <a:solidFill>
                  <a:schemeClr val="accent2"/>
                </a:solidFill>
                <a:latin typeface="Roboto Condensed Light"/>
                <a:ea typeface="Roboto Condensed Light"/>
                <a:cs typeface="Roboto Condensed Light"/>
                <a:sym typeface="Roboto Condensed Light"/>
              </a:rPr>
              <a:t>engaging with European allies </a:t>
            </a:r>
            <a:r>
              <a:rPr lang="en-US" sz="2400" dirty="0">
                <a:solidFill>
                  <a:srgbClr val="434343"/>
                </a:solidFill>
                <a:latin typeface="Roboto Condensed Light"/>
                <a:ea typeface="Roboto Condensed Light"/>
                <a:cs typeface="Roboto Condensed Light"/>
                <a:sym typeface="Roboto Condensed Light"/>
              </a:rPr>
              <a:t>on a supplemental agreement of unlimited duration that would impose sanctions if Iran tests long-range missiles, thwarts inspections, or makes progress toward a nuclear weapon.</a:t>
            </a:r>
            <a:endParaRPr sz="2400" dirty="0">
              <a:solidFill>
                <a:srgbClr val="434343"/>
              </a:solidFill>
              <a:latin typeface="Roboto Condensed Light"/>
              <a:ea typeface="Roboto Condensed Light"/>
              <a:cs typeface="Roboto Condensed Light"/>
              <a:sym typeface="Roboto Condensed Light"/>
            </a:endParaRPr>
          </a:p>
        </p:txBody>
      </p:sp>
      <p:cxnSp>
        <p:nvCxnSpPr>
          <p:cNvPr id="649" name="Google Shape;649;p46"/>
          <p:cNvCxnSpPr>
            <a:cxnSpLocks/>
            <a:stCxn id="645" idx="2"/>
            <a:endCxn id="647" idx="0"/>
          </p:cNvCxnSpPr>
          <p:nvPr/>
        </p:nvCxnSpPr>
        <p:spPr>
          <a:xfrm>
            <a:off x="3418854" y="3159768"/>
            <a:ext cx="38724" cy="910541"/>
          </a:xfrm>
          <a:prstGeom prst="straightConnector1">
            <a:avLst/>
          </a:prstGeom>
          <a:noFill/>
          <a:ln w="19050" cap="flat" cmpd="sng">
            <a:solidFill>
              <a:srgbClr val="434343"/>
            </a:solidFill>
            <a:prstDash val="solid"/>
            <a:round/>
            <a:headEnd type="none" w="med" len="med"/>
            <a:tailEnd type="diamond" w="med" len="med"/>
          </a:ln>
        </p:spPr>
      </p:cxnSp>
      <p:cxnSp>
        <p:nvCxnSpPr>
          <p:cNvPr id="650" name="Google Shape;650;p46"/>
          <p:cNvCxnSpPr>
            <a:cxnSpLocks/>
            <a:stCxn id="646" idx="0"/>
            <a:endCxn id="648" idx="2"/>
          </p:cNvCxnSpPr>
          <p:nvPr/>
        </p:nvCxnSpPr>
        <p:spPr>
          <a:xfrm flipV="1">
            <a:off x="8734737" y="3422079"/>
            <a:ext cx="11285" cy="1138250"/>
          </a:xfrm>
          <a:prstGeom prst="straightConnector1">
            <a:avLst/>
          </a:prstGeom>
          <a:noFill/>
          <a:ln w="19050" cap="flat" cmpd="sng">
            <a:solidFill>
              <a:srgbClr val="434343"/>
            </a:solidFill>
            <a:prstDash val="solid"/>
            <a:round/>
            <a:headEnd type="none" w="med" len="med"/>
            <a:tailEnd type="diamond" w="med" len="med"/>
          </a:ln>
        </p:spPr>
      </p:cxnSp>
    </p:spTree>
    <p:extLst>
      <p:ext uri="{BB962C8B-B14F-4D97-AF65-F5344CB8AC3E}">
        <p14:creationId xmlns:p14="http://schemas.microsoft.com/office/powerpoint/2010/main" val="255590716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960067" y="1727267"/>
            <a:ext cx="11070008" cy="4522208"/>
          </a:xfrm>
          <a:prstGeom prst="rect">
            <a:avLst/>
          </a:prstGeom>
        </p:spPr>
        <p:txBody>
          <a:bodyPr spcFirstLastPara="1" vert="horz" wrap="square" lIns="121900" tIns="121900" rIns="121900" bIns="121900" rtlCol="0" anchor="ctr" anchorCtr="0">
            <a:noAutofit/>
          </a:bodyPr>
          <a:lstStyle/>
          <a:p>
            <a:r>
              <a:rPr lang="en-US" sz="2400" dirty="0">
                <a:solidFill>
                  <a:schemeClr val="bg1">
                    <a:lumMod val="75000"/>
                  </a:schemeClr>
                </a:solidFill>
              </a:rPr>
              <a:t>1</a:t>
            </a:r>
            <a:r>
              <a:rPr lang="en-US" sz="2400" baseline="30000" dirty="0">
                <a:solidFill>
                  <a:schemeClr val="bg1">
                    <a:lumMod val="75000"/>
                  </a:schemeClr>
                </a:solidFill>
              </a:rPr>
              <a:t>st</a:t>
            </a:r>
            <a:r>
              <a:rPr lang="en-US" sz="2400" dirty="0">
                <a:solidFill>
                  <a:schemeClr val="bg1">
                    <a:lumMod val="75000"/>
                  </a:schemeClr>
                </a:solidFill>
              </a:rPr>
              <a:t> quarterly report: Iran’s stockpile of uranium enriched to 3.67 percent = 101.7 kilograms </a:t>
            </a:r>
            <a:r>
              <a:rPr lang="en-US" altLang="zh-CN" sz="2400" dirty="0">
                <a:solidFill>
                  <a:schemeClr val="bg1">
                    <a:lumMod val="75000"/>
                  </a:schemeClr>
                </a:solidFill>
              </a:rPr>
              <a:t>(Max300) </a:t>
            </a:r>
            <a:br>
              <a:rPr lang="en-US" sz="2400" dirty="0"/>
            </a:br>
            <a:r>
              <a:rPr lang="en-US" sz="2400" dirty="0">
                <a:solidFill>
                  <a:schemeClr val="bg1">
                    <a:lumMod val="75000"/>
                  </a:schemeClr>
                </a:solidFill>
              </a:rPr>
              <a:t>2nd quarterly report: Iran is meeting its obligations under the nuclear deal. </a:t>
            </a:r>
            <a:br>
              <a:rPr lang="en-US" sz="2400" dirty="0">
                <a:solidFill>
                  <a:schemeClr val="bg1">
                    <a:lumMod val="75000"/>
                  </a:schemeClr>
                </a:solidFill>
              </a:rPr>
            </a:br>
            <a:r>
              <a:rPr lang="en-US" sz="2400" dirty="0">
                <a:solidFill>
                  <a:schemeClr val="bg1">
                    <a:lumMod val="75000"/>
                  </a:schemeClr>
                </a:solidFill>
              </a:rPr>
              <a:t>3rd quarterly report: Iran’s stock of low-enriched uranium = 88.4 kg, (Max202.8);</a:t>
            </a:r>
            <a:br>
              <a:rPr lang="en-US" sz="2400" dirty="0">
                <a:solidFill>
                  <a:schemeClr val="bg1">
                    <a:lumMod val="75000"/>
                  </a:schemeClr>
                </a:solidFill>
              </a:rPr>
            </a:br>
            <a:r>
              <a:rPr lang="en-US" sz="2400" dirty="0">
                <a:solidFill>
                  <a:schemeClr val="bg1">
                    <a:lumMod val="75000"/>
                  </a:schemeClr>
                </a:solidFill>
              </a:rPr>
              <a:t>level of enrichment &lt; a 3.67 percent cap; stock of heavy water = 111 tons (Max130)</a:t>
            </a:r>
            <a:br>
              <a:rPr lang="en-US" sz="2400" dirty="0">
                <a:solidFill>
                  <a:schemeClr val="bg1">
                    <a:lumMod val="75000"/>
                  </a:schemeClr>
                </a:solidFill>
              </a:rPr>
            </a:br>
            <a:r>
              <a:rPr lang="en-US" sz="2400" dirty="0">
                <a:solidFill>
                  <a:schemeClr val="bg1">
                    <a:lumMod val="75000"/>
                  </a:schemeClr>
                </a:solidFill>
              </a:rPr>
              <a:t>4th quarterly report: the nuclear-related commitments are being implemented</a:t>
            </a:r>
            <a:br>
              <a:rPr lang="en-US" sz="2400" b="1" u="sng" dirty="0"/>
            </a:br>
            <a:br>
              <a:rPr lang="en-US" sz="2400" dirty="0"/>
            </a:br>
            <a:r>
              <a:rPr lang="en-US" sz="2400" dirty="0"/>
              <a:t>February 22, 2018: The IAEA issues its first quarterly report for 2018 reporting that, </a:t>
            </a:r>
            <a:r>
              <a:rPr lang="en-US" sz="2400" b="1" u="sng" dirty="0"/>
              <a:t>the quantity of Iran’s uranium</a:t>
            </a:r>
            <a:r>
              <a:rPr lang="en-US" sz="2400" dirty="0"/>
              <a:t> enriched up to 3.67% U-235 was 109.5 kg. </a:t>
            </a:r>
            <a:br>
              <a:rPr lang="en-US" sz="2400" dirty="0"/>
            </a:br>
            <a:endParaRPr sz="2400" dirty="0"/>
          </a:p>
        </p:txBody>
      </p:sp>
      <p:sp>
        <p:nvSpPr>
          <p:cNvPr id="534" name="Google Shape;534;p39"/>
          <p:cNvSpPr txBox="1">
            <a:spLocks noGrp="1"/>
          </p:cNvSpPr>
          <p:nvPr>
            <p:ph type="title" idx="2"/>
          </p:nvPr>
        </p:nvSpPr>
        <p:spPr>
          <a:xfrm>
            <a:off x="960067" y="421267"/>
            <a:ext cx="9298358" cy="1306000"/>
          </a:xfrm>
          <a:prstGeom prst="rect">
            <a:avLst/>
          </a:prstGeom>
        </p:spPr>
        <p:txBody>
          <a:bodyPr spcFirstLastPara="1" vert="horz" wrap="square" lIns="121900" tIns="121900" rIns="121900" bIns="121900" rtlCol="0" anchor="ctr" anchorCtr="0">
            <a:noAutofit/>
          </a:bodyPr>
          <a:lstStyle/>
          <a:p>
            <a:r>
              <a:rPr lang="en" sz="4800" dirty="0"/>
              <a:t>IAEA Verifications</a:t>
            </a:r>
            <a:endParaRPr sz="4800" dirty="0"/>
          </a:p>
        </p:txBody>
      </p:sp>
    </p:spTree>
    <p:extLst>
      <p:ext uri="{BB962C8B-B14F-4D97-AF65-F5344CB8AC3E}">
        <p14:creationId xmlns:p14="http://schemas.microsoft.com/office/powerpoint/2010/main" val="37551633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cxnSp>
        <p:nvCxnSpPr>
          <p:cNvPr id="644" name="Google Shape;644;p46"/>
          <p:cNvCxnSpPr>
            <a:cxnSpLocks/>
          </p:cNvCxnSpPr>
          <p:nvPr/>
        </p:nvCxnSpPr>
        <p:spPr>
          <a:xfrm>
            <a:off x="-453656" y="3781467"/>
            <a:ext cx="12677123" cy="0"/>
          </a:xfrm>
          <a:prstGeom prst="straightConnector1">
            <a:avLst/>
          </a:prstGeom>
          <a:noFill/>
          <a:ln w="19050" cap="flat" cmpd="sng">
            <a:solidFill>
              <a:srgbClr val="434343"/>
            </a:solidFill>
            <a:prstDash val="solid"/>
            <a:round/>
            <a:headEnd type="diamond" w="med" len="med"/>
            <a:tailEnd type="none" w="med" len="med"/>
          </a:ln>
        </p:spPr>
      </p:cxnSp>
      <p:sp>
        <p:nvSpPr>
          <p:cNvPr id="645" name="Google Shape;645;p46"/>
          <p:cNvSpPr/>
          <p:nvPr/>
        </p:nvSpPr>
        <p:spPr>
          <a:xfrm>
            <a:off x="2162933" y="2477368"/>
            <a:ext cx="2994370"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March 15, 2018</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6" name="Google Shape;646;p46"/>
          <p:cNvSpPr/>
          <p:nvPr/>
        </p:nvSpPr>
        <p:spPr>
          <a:xfrm>
            <a:off x="7596671" y="4459509"/>
            <a:ext cx="2432396"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May 2018</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7" name="Google Shape;647;p46"/>
          <p:cNvSpPr txBox="1"/>
          <p:nvPr/>
        </p:nvSpPr>
        <p:spPr>
          <a:xfrm>
            <a:off x="571508" y="4070309"/>
            <a:ext cx="6186471" cy="1460800"/>
          </a:xfrm>
          <a:prstGeom prst="rect">
            <a:avLst/>
          </a:prstGeom>
          <a:noFill/>
          <a:ln>
            <a:noFill/>
          </a:ln>
        </p:spPr>
        <p:txBody>
          <a:bodyPr spcFirstLastPara="1" wrap="square" lIns="121900" tIns="304800" rIns="121900" bIns="121900" anchor="t" anchorCtr="0">
            <a:noAutofit/>
          </a:bodyPr>
          <a:lstStyle/>
          <a:p>
            <a:pPr algn="ctr">
              <a:spcAft>
                <a:spcPts val="2133"/>
              </a:spcAft>
            </a:pPr>
            <a:r>
              <a:rPr lang="en-US" sz="2400" dirty="0">
                <a:solidFill>
                  <a:srgbClr val="434343"/>
                </a:solidFill>
                <a:latin typeface="Roboto Condensed Light"/>
                <a:ea typeface="Roboto Condensed Light"/>
                <a:cs typeface="Roboto Condensed Light"/>
                <a:sym typeface="Roboto Condensed Light"/>
              </a:rPr>
              <a:t>State Department Director of Policy Planning </a:t>
            </a:r>
            <a:r>
              <a:rPr lang="en-US" sz="2400" dirty="0">
                <a:solidFill>
                  <a:schemeClr val="accent2"/>
                </a:solidFill>
                <a:latin typeface="Roboto Condensed Light"/>
                <a:ea typeface="Roboto Condensed Light"/>
                <a:cs typeface="Roboto Condensed Light"/>
                <a:sym typeface="Roboto Condensed Light"/>
              </a:rPr>
              <a:t>Brian Hook </a:t>
            </a:r>
            <a:r>
              <a:rPr lang="en-US" sz="2400" dirty="0">
                <a:solidFill>
                  <a:srgbClr val="434343"/>
                </a:solidFill>
                <a:latin typeface="Roboto Condensed Light"/>
                <a:ea typeface="Roboto Condensed Light"/>
                <a:cs typeface="Roboto Condensed Light"/>
                <a:sym typeface="Roboto Condensed Light"/>
              </a:rPr>
              <a:t>meets with representatives from the E3 to continue discussions </a:t>
            </a:r>
            <a:r>
              <a:rPr lang="en-US" sz="2400" dirty="0">
                <a:solidFill>
                  <a:schemeClr val="accent2"/>
                </a:solidFill>
                <a:latin typeface="Roboto Condensed Light"/>
                <a:ea typeface="Roboto Condensed Light"/>
                <a:cs typeface="Roboto Condensed Light"/>
                <a:sym typeface="Roboto Condensed Light"/>
              </a:rPr>
              <a:t>Trump's demand for a 'supplemental' agreement</a:t>
            </a:r>
            <a:endParaRPr sz="2400" dirty="0">
              <a:solidFill>
                <a:schemeClr val="accent2"/>
              </a:solidFill>
              <a:latin typeface="Roboto Condensed Light"/>
              <a:ea typeface="Roboto Condensed Light"/>
              <a:cs typeface="Roboto Condensed Light"/>
              <a:sym typeface="Roboto Condensed Light"/>
            </a:endParaRPr>
          </a:p>
        </p:txBody>
      </p:sp>
      <p:sp>
        <p:nvSpPr>
          <p:cNvPr id="648" name="Google Shape;648;p46"/>
          <p:cNvSpPr txBox="1"/>
          <p:nvPr/>
        </p:nvSpPr>
        <p:spPr>
          <a:xfrm>
            <a:off x="5446526" y="1961279"/>
            <a:ext cx="6708465" cy="1460800"/>
          </a:xfrm>
          <a:prstGeom prst="rect">
            <a:avLst/>
          </a:prstGeom>
          <a:noFill/>
          <a:ln>
            <a:noFill/>
          </a:ln>
        </p:spPr>
        <p:txBody>
          <a:bodyPr spcFirstLastPara="1" wrap="square" lIns="121900" tIns="121900" rIns="121900" bIns="0" anchor="b" anchorCtr="0">
            <a:noAutofit/>
          </a:bodyPr>
          <a:lstStyle/>
          <a:p>
            <a:pPr algn="ctr">
              <a:spcAft>
                <a:spcPts val="2133"/>
              </a:spcAft>
            </a:pPr>
            <a:r>
              <a:rPr lang="en-US" sz="2400" dirty="0">
                <a:solidFill>
                  <a:schemeClr val="accent2"/>
                </a:solidFill>
                <a:latin typeface="Roboto Condensed Light"/>
                <a:ea typeface="Roboto Condensed Light"/>
                <a:cs typeface="Roboto Condensed Light"/>
                <a:sym typeface="Roboto Condensed Light"/>
              </a:rPr>
              <a:t>President Trump announces that he is withdrawing the United States from the JCPOA </a:t>
            </a:r>
            <a:r>
              <a:rPr lang="en-US" sz="2400" dirty="0">
                <a:solidFill>
                  <a:srgbClr val="434343"/>
                </a:solidFill>
                <a:latin typeface="Roboto Condensed Light"/>
                <a:ea typeface="Roboto Condensed Light"/>
                <a:cs typeface="Roboto Condensed Light"/>
                <a:sym typeface="Roboto Condensed Light"/>
              </a:rPr>
              <a:t>and signs a presidential memorandum to institute the "highest level" of economic sanctions on Iran. </a:t>
            </a:r>
            <a:endParaRPr sz="2400" dirty="0">
              <a:solidFill>
                <a:srgbClr val="434343"/>
              </a:solidFill>
              <a:latin typeface="Roboto Condensed Light"/>
              <a:ea typeface="Roboto Condensed Light"/>
              <a:cs typeface="Roboto Condensed Light"/>
              <a:sym typeface="Roboto Condensed Light"/>
            </a:endParaRPr>
          </a:p>
        </p:txBody>
      </p:sp>
      <p:cxnSp>
        <p:nvCxnSpPr>
          <p:cNvPr id="649" name="Google Shape;649;p46"/>
          <p:cNvCxnSpPr>
            <a:cxnSpLocks/>
            <a:stCxn id="645" idx="2"/>
            <a:endCxn id="647" idx="0"/>
          </p:cNvCxnSpPr>
          <p:nvPr/>
        </p:nvCxnSpPr>
        <p:spPr>
          <a:xfrm>
            <a:off x="3660118" y="3159768"/>
            <a:ext cx="4626" cy="910541"/>
          </a:xfrm>
          <a:prstGeom prst="straightConnector1">
            <a:avLst/>
          </a:prstGeom>
          <a:noFill/>
          <a:ln w="19050" cap="flat" cmpd="sng">
            <a:solidFill>
              <a:srgbClr val="434343"/>
            </a:solidFill>
            <a:prstDash val="solid"/>
            <a:round/>
            <a:headEnd type="none" w="med" len="med"/>
            <a:tailEnd type="diamond" w="med" len="med"/>
          </a:ln>
        </p:spPr>
      </p:cxnSp>
      <p:cxnSp>
        <p:nvCxnSpPr>
          <p:cNvPr id="650" name="Google Shape;650;p46"/>
          <p:cNvCxnSpPr>
            <a:cxnSpLocks/>
            <a:stCxn id="646" idx="0"/>
            <a:endCxn id="648" idx="2"/>
          </p:cNvCxnSpPr>
          <p:nvPr/>
        </p:nvCxnSpPr>
        <p:spPr>
          <a:xfrm flipH="1" flipV="1">
            <a:off x="8800759" y="3422079"/>
            <a:ext cx="12110" cy="1037430"/>
          </a:xfrm>
          <a:prstGeom prst="straightConnector1">
            <a:avLst/>
          </a:prstGeom>
          <a:noFill/>
          <a:ln w="19050" cap="flat" cmpd="sng">
            <a:solidFill>
              <a:srgbClr val="434343"/>
            </a:solidFill>
            <a:prstDash val="solid"/>
            <a:round/>
            <a:headEnd type="none" w="med" len="med"/>
            <a:tailEnd type="diamond" w="med" len="med"/>
          </a:ln>
        </p:spPr>
      </p:cxnSp>
    </p:spTree>
    <p:extLst>
      <p:ext uri="{BB962C8B-B14F-4D97-AF65-F5344CB8AC3E}">
        <p14:creationId xmlns:p14="http://schemas.microsoft.com/office/powerpoint/2010/main" val="395420523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cxnSp>
        <p:nvCxnSpPr>
          <p:cNvPr id="644" name="Google Shape;644;p46"/>
          <p:cNvCxnSpPr>
            <a:cxnSpLocks/>
          </p:cNvCxnSpPr>
          <p:nvPr/>
        </p:nvCxnSpPr>
        <p:spPr>
          <a:xfrm>
            <a:off x="-453656" y="3781467"/>
            <a:ext cx="12677123" cy="0"/>
          </a:xfrm>
          <a:prstGeom prst="straightConnector1">
            <a:avLst/>
          </a:prstGeom>
          <a:noFill/>
          <a:ln w="19050" cap="flat" cmpd="sng">
            <a:solidFill>
              <a:srgbClr val="434343"/>
            </a:solidFill>
            <a:prstDash val="solid"/>
            <a:round/>
            <a:headEnd type="diamond" w="med" len="med"/>
            <a:tailEnd type="none" w="med" len="med"/>
          </a:ln>
        </p:spPr>
      </p:cxnSp>
      <p:sp>
        <p:nvSpPr>
          <p:cNvPr id="645" name="Google Shape;645;p46"/>
          <p:cNvSpPr/>
          <p:nvPr/>
        </p:nvSpPr>
        <p:spPr>
          <a:xfrm>
            <a:off x="1874749" y="2477368"/>
            <a:ext cx="2708620"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May 17, 2018</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6" name="Google Shape;646;p46"/>
          <p:cNvSpPr/>
          <p:nvPr/>
        </p:nvSpPr>
        <p:spPr>
          <a:xfrm>
            <a:off x="7036468" y="4731888"/>
            <a:ext cx="3200399"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May 21, 2018</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7" name="Google Shape;647;p46"/>
          <p:cNvSpPr txBox="1"/>
          <p:nvPr/>
        </p:nvSpPr>
        <p:spPr>
          <a:xfrm>
            <a:off x="714385" y="4070309"/>
            <a:ext cx="5029180" cy="1460800"/>
          </a:xfrm>
          <a:prstGeom prst="rect">
            <a:avLst/>
          </a:prstGeom>
          <a:noFill/>
          <a:ln>
            <a:noFill/>
          </a:ln>
        </p:spPr>
        <p:txBody>
          <a:bodyPr spcFirstLastPara="1" wrap="square" lIns="121900" tIns="304800" rIns="121900" bIns="121900" anchor="t" anchorCtr="0">
            <a:noAutofit/>
          </a:bodyPr>
          <a:lstStyle/>
          <a:p>
            <a:pPr algn="ctr">
              <a:spcAft>
                <a:spcPts val="2133"/>
              </a:spcAft>
            </a:pPr>
            <a:r>
              <a:rPr lang="en-US" sz="2400" dirty="0">
                <a:solidFill>
                  <a:schemeClr val="accent5"/>
                </a:solidFill>
                <a:latin typeface="Roboto Condensed Light"/>
                <a:ea typeface="Roboto Condensed Light"/>
                <a:cs typeface="Roboto Condensed Light"/>
                <a:sym typeface="Roboto Condensed Light"/>
              </a:rPr>
              <a:t>The European Commission announces that it will pursue a "blocking statute" to ban European companies and courts from complying with U.S. sanctions against Iran.</a:t>
            </a:r>
            <a:endParaRPr sz="2400" dirty="0">
              <a:solidFill>
                <a:schemeClr val="accent5"/>
              </a:solidFill>
              <a:latin typeface="Roboto Condensed Light"/>
              <a:ea typeface="Roboto Condensed Light"/>
              <a:cs typeface="Roboto Condensed Light"/>
              <a:sym typeface="Roboto Condensed Light"/>
            </a:endParaRPr>
          </a:p>
        </p:txBody>
      </p:sp>
      <p:sp>
        <p:nvSpPr>
          <p:cNvPr id="648" name="Google Shape;648;p46"/>
          <p:cNvSpPr txBox="1"/>
          <p:nvPr/>
        </p:nvSpPr>
        <p:spPr>
          <a:xfrm>
            <a:off x="4637057" y="1961278"/>
            <a:ext cx="7586410" cy="2109015"/>
          </a:xfrm>
          <a:prstGeom prst="rect">
            <a:avLst/>
          </a:prstGeom>
          <a:noFill/>
          <a:ln>
            <a:noFill/>
          </a:ln>
        </p:spPr>
        <p:txBody>
          <a:bodyPr spcFirstLastPara="1" wrap="square" lIns="121900" tIns="121900" rIns="121900" bIns="0" anchor="b" anchorCtr="0">
            <a:noAutofit/>
          </a:bodyPr>
          <a:lstStyle/>
          <a:p>
            <a:pPr algn="ctr">
              <a:spcAft>
                <a:spcPts val="2133"/>
              </a:spcAft>
            </a:pPr>
            <a:r>
              <a:rPr lang="en-US" sz="2400" dirty="0">
                <a:solidFill>
                  <a:srgbClr val="434343"/>
                </a:solidFill>
                <a:latin typeface="Roboto Condensed Light"/>
                <a:ea typeface="Roboto Condensed Light"/>
                <a:cs typeface="Roboto Condensed Light"/>
                <a:sym typeface="Roboto Condensed Light"/>
              </a:rPr>
              <a:t>Mike Pompeo lists 12 demands for Iran, including </a:t>
            </a:r>
            <a:r>
              <a:rPr lang="en-US" sz="2400" dirty="0">
                <a:solidFill>
                  <a:schemeClr val="accent2"/>
                </a:solidFill>
                <a:latin typeface="Roboto Condensed Light"/>
                <a:ea typeface="Roboto Condensed Light"/>
                <a:cs typeface="Roboto Condensed Light"/>
                <a:sym typeface="Roboto Condensed Light"/>
              </a:rPr>
              <a:t>stopping enrichment, ending the proliferation of ballistic missiles and the development of nuclear-capable missile systems</a:t>
            </a:r>
            <a:r>
              <a:rPr lang="en-US" sz="2400" dirty="0">
                <a:solidFill>
                  <a:srgbClr val="434343"/>
                </a:solidFill>
                <a:latin typeface="Roboto Condensed Light"/>
                <a:ea typeface="Roboto Condensed Light"/>
                <a:cs typeface="Roboto Condensed Light"/>
                <a:sym typeface="Roboto Condensed Light"/>
              </a:rPr>
              <a:t> and allowing the International Atomic Energy Agency to have "unqualified access to all sites throughout the entire country.</a:t>
            </a:r>
            <a:endParaRPr sz="2400" dirty="0">
              <a:solidFill>
                <a:srgbClr val="434343"/>
              </a:solidFill>
              <a:latin typeface="Roboto Condensed Light"/>
              <a:ea typeface="Roboto Condensed Light"/>
              <a:cs typeface="Roboto Condensed Light"/>
              <a:sym typeface="Roboto Condensed Light"/>
            </a:endParaRPr>
          </a:p>
        </p:txBody>
      </p:sp>
      <p:cxnSp>
        <p:nvCxnSpPr>
          <p:cNvPr id="649" name="Google Shape;649;p46"/>
          <p:cNvCxnSpPr>
            <a:cxnSpLocks/>
            <a:stCxn id="645" idx="2"/>
            <a:endCxn id="647" idx="0"/>
          </p:cNvCxnSpPr>
          <p:nvPr/>
        </p:nvCxnSpPr>
        <p:spPr>
          <a:xfrm flipH="1">
            <a:off x="3228975" y="3159768"/>
            <a:ext cx="84" cy="910541"/>
          </a:xfrm>
          <a:prstGeom prst="straightConnector1">
            <a:avLst/>
          </a:prstGeom>
          <a:noFill/>
          <a:ln w="19050" cap="flat" cmpd="sng">
            <a:solidFill>
              <a:srgbClr val="434343"/>
            </a:solidFill>
            <a:prstDash val="solid"/>
            <a:round/>
            <a:headEnd type="none" w="med" len="med"/>
            <a:tailEnd type="diamond" w="med" len="med"/>
          </a:ln>
        </p:spPr>
      </p:cxnSp>
      <p:cxnSp>
        <p:nvCxnSpPr>
          <p:cNvPr id="650" name="Google Shape;650;p46"/>
          <p:cNvCxnSpPr>
            <a:cxnSpLocks/>
            <a:stCxn id="646" idx="0"/>
            <a:endCxn id="648" idx="2"/>
          </p:cNvCxnSpPr>
          <p:nvPr/>
        </p:nvCxnSpPr>
        <p:spPr>
          <a:xfrm flipH="1" flipV="1">
            <a:off x="8430262" y="4070293"/>
            <a:ext cx="206406" cy="661595"/>
          </a:xfrm>
          <a:prstGeom prst="straightConnector1">
            <a:avLst/>
          </a:prstGeom>
          <a:noFill/>
          <a:ln w="19050" cap="flat" cmpd="sng">
            <a:solidFill>
              <a:srgbClr val="434343"/>
            </a:solidFill>
            <a:prstDash val="solid"/>
            <a:round/>
            <a:headEnd type="none" w="med" len="med"/>
            <a:tailEnd type="diamond" w="med" len="med"/>
          </a:ln>
        </p:spPr>
      </p:cxnSp>
    </p:spTree>
    <p:extLst>
      <p:ext uri="{BB962C8B-B14F-4D97-AF65-F5344CB8AC3E}">
        <p14:creationId xmlns:p14="http://schemas.microsoft.com/office/powerpoint/2010/main" val="7059830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960067" y="1727267"/>
            <a:ext cx="11070008" cy="4522208"/>
          </a:xfrm>
          <a:prstGeom prst="rect">
            <a:avLst/>
          </a:prstGeom>
        </p:spPr>
        <p:txBody>
          <a:bodyPr spcFirstLastPara="1" vert="horz" wrap="square" lIns="121900" tIns="121900" rIns="121900" bIns="121900" rtlCol="0" anchor="ctr" anchorCtr="0">
            <a:noAutofit/>
          </a:bodyPr>
          <a:lstStyle/>
          <a:p>
            <a:r>
              <a:rPr lang="en-US" sz="2400" dirty="0">
                <a:solidFill>
                  <a:schemeClr val="bg1">
                    <a:lumMod val="75000"/>
                  </a:schemeClr>
                </a:solidFill>
              </a:rPr>
              <a:t>1</a:t>
            </a:r>
            <a:r>
              <a:rPr lang="en-US" sz="2400" baseline="30000" dirty="0">
                <a:solidFill>
                  <a:schemeClr val="bg1">
                    <a:lumMod val="75000"/>
                  </a:schemeClr>
                </a:solidFill>
              </a:rPr>
              <a:t>st</a:t>
            </a:r>
            <a:r>
              <a:rPr lang="en-US" sz="2400" dirty="0">
                <a:solidFill>
                  <a:schemeClr val="bg1">
                    <a:lumMod val="75000"/>
                  </a:schemeClr>
                </a:solidFill>
              </a:rPr>
              <a:t> quarterly report: Iran’s stockpile of uranium enriched to 3.67 percent = 101.7 kilograms </a:t>
            </a:r>
            <a:r>
              <a:rPr lang="en-US" altLang="zh-CN" sz="2400" dirty="0">
                <a:solidFill>
                  <a:schemeClr val="bg1">
                    <a:lumMod val="75000"/>
                  </a:schemeClr>
                </a:solidFill>
              </a:rPr>
              <a:t>(Max300) </a:t>
            </a:r>
            <a:br>
              <a:rPr lang="en-US" sz="2400" dirty="0"/>
            </a:br>
            <a:r>
              <a:rPr lang="en-US" sz="2400" dirty="0">
                <a:solidFill>
                  <a:schemeClr val="bg1">
                    <a:lumMod val="75000"/>
                  </a:schemeClr>
                </a:solidFill>
              </a:rPr>
              <a:t>2nd quarterly report: Iran is meeting its obligations under the nuclear deal. </a:t>
            </a:r>
            <a:br>
              <a:rPr lang="en-US" sz="2400" dirty="0">
                <a:solidFill>
                  <a:schemeClr val="bg1">
                    <a:lumMod val="75000"/>
                  </a:schemeClr>
                </a:solidFill>
              </a:rPr>
            </a:br>
            <a:r>
              <a:rPr lang="en-US" sz="2400" dirty="0">
                <a:solidFill>
                  <a:schemeClr val="bg1">
                    <a:lumMod val="75000"/>
                  </a:schemeClr>
                </a:solidFill>
              </a:rPr>
              <a:t>3rd quarterly report: Iran’s stock of low-enriched uranium = 88.4 kg, (Max202.8);</a:t>
            </a:r>
            <a:br>
              <a:rPr lang="en-US" sz="2400" dirty="0">
                <a:solidFill>
                  <a:schemeClr val="bg1">
                    <a:lumMod val="75000"/>
                  </a:schemeClr>
                </a:solidFill>
              </a:rPr>
            </a:br>
            <a:r>
              <a:rPr lang="en-US" sz="2400" dirty="0">
                <a:solidFill>
                  <a:schemeClr val="bg1">
                    <a:lumMod val="75000"/>
                  </a:schemeClr>
                </a:solidFill>
              </a:rPr>
              <a:t>level of enrichment &lt; a 3.67 percent cap; stock of heavy water = 111 tons (Max130)</a:t>
            </a:r>
            <a:br>
              <a:rPr lang="en-US" sz="2400" dirty="0">
                <a:solidFill>
                  <a:schemeClr val="bg1">
                    <a:lumMod val="75000"/>
                  </a:schemeClr>
                </a:solidFill>
              </a:rPr>
            </a:br>
            <a:r>
              <a:rPr lang="en-US" sz="2400" dirty="0">
                <a:solidFill>
                  <a:schemeClr val="bg1">
                    <a:lumMod val="75000"/>
                  </a:schemeClr>
                </a:solidFill>
              </a:rPr>
              <a:t>4th quarterly report: the nuclear-related commitments are being implemented</a:t>
            </a:r>
            <a:br>
              <a:rPr lang="en-US" sz="2400" dirty="0">
                <a:solidFill>
                  <a:schemeClr val="bg1">
                    <a:lumMod val="75000"/>
                  </a:schemeClr>
                </a:solidFill>
              </a:rPr>
            </a:br>
            <a:r>
              <a:rPr lang="en-US" sz="2400" dirty="0">
                <a:solidFill>
                  <a:schemeClr val="bg1">
                    <a:lumMod val="75000"/>
                  </a:schemeClr>
                </a:solidFill>
              </a:rPr>
              <a:t>1</a:t>
            </a:r>
            <a:r>
              <a:rPr lang="en-US" sz="2400" baseline="30000" dirty="0">
                <a:solidFill>
                  <a:schemeClr val="bg1">
                    <a:lumMod val="75000"/>
                  </a:schemeClr>
                </a:solidFill>
              </a:rPr>
              <a:t>st</a:t>
            </a:r>
            <a:r>
              <a:rPr lang="en-US" sz="2400" dirty="0">
                <a:solidFill>
                  <a:schemeClr val="bg1">
                    <a:lumMod val="75000"/>
                  </a:schemeClr>
                </a:solidFill>
              </a:rPr>
              <a:t> quarterly report: the quantity of Iran’s uranium enriched up to 3.67% = 109.5 kg. </a:t>
            </a:r>
            <a:br>
              <a:rPr lang="en-US" sz="2400" dirty="0"/>
            </a:br>
            <a:br>
              <a:rPr lang="en-US" sz="2400" dirty="0"/>
            </a:br>
            <a:r>
              <a:rPr lang="en-US" sz="2400" dirty="0"/>
              <a:t>May 24, 2018: The International Atomic Energy Agency (IAEA) reports that Iran </a:t>
            </a:r>
            <a:r>
              <a:rPr lang="en-US" sz="2400" b="1" u="sng" dirty="0"/>
              <a:t>is implementing all nuclear related commitments </a:t>
            </a:r>
            <a:r>
              <a:rPr lang="en-US" sz="2400" dirty="0"/>
              <a:t>under the JCPOA in a quarterly report. Iran’s stockpile of uranium enriched to 3.67 percent uranium-235 is </a:t>
            </a:r>
            <a:r>
              <a:rPr lang="en-US" sz="2400" b="1" u="sng" dirty="0"/>
              <a:t>123.9</a:t>
            </a:r>
            <a:r>
              <a:rPr lang="en-US" sz="2400" dirty="0"/>
              <a:t> kg, below the 300 kg limit set by the accord, according to the report. </a:t>
            </a:r>
            <a:br>
              <a:rPr lang="en-US" sz="2400" dirty="0"/>
            </a:br>
            <a:endParaRPr sz="2400" dirty="0"/>
          </a:p>
        </p:txBody>
      </p:sp>
      <p:sp>
        <p:nvSpPr>
          <p:cNvPr id="534" name="Google Shape;534;p39"/>
          <p:cNvSpPr txBox="1">
            <a:spLocks noGrp="1"/>
          </p:cNvSpPr>
          <p:nvPr>
            <p:ph type="title" idx="2"/>
          </p:nvPr>
        </p:nvSpPr>
        <p:spPr>
          <a:xfrm>
            <a:off x="960067" y="421267"/>
            <a:ext cx="9298358" cy="1306000"/>
          </a:xfrm>
          <a:prstGeom prst="rect">
            <a:avLst/>
          </a:prstGeom>
        </p:spPr>
        <p:txBody>
          <a:bodyPr spcFirstLastPara="1" vert="horz" wrap="square" lIns="121900" tIns="121900" rIns="121900" bIns="121900" rtlCol="0" anchor="ctr" anchorCtr="0">
            <a:noAutofit/>
          </a:bodyPr>
          <a:lstStyle/>
          <a:p>
            <a:r>
              <a:rPr lang="en" sz="4800" dirty="0"/>
              <a:t>IAEA Verifications</a:t>
            </a:r>
            <a:endParaRPr sz="4800" dirty="0"/>
          </a:p>
        </p:txBody>
      </p:sp>
    </p:spTree>
    <p:extLst>
      <p:ext uri="{BB962C8B-B14F-4D97-AF65-F5344CB8AC3E}">
        <p14:creationId xmlns:p14="http://schemas.microsoft.com/office/powerpoint/2010/main" val="11522322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42"/>
          <p:cNvSpPr txBox="1">
            <a:spLocks noGrp="1"/>
          </p:cNvSpPr>
          <p:nvPr>
            <p:ph type="ctrTitle"/>
          </p:nvPr>
        </p:nvSpPr>
        <p:spPr>
          <a:xfrm>
            <a:off x="960000" y="582930"/>
            <a:ext cx="4405600" cy="2076800"/>
          </a:xfrm>
          <a:prstGeom prst="rect">
            <a:avLst/>
          </a:prstGeom>
        </p:spPr>
        <p:txBody>
          <a:bodyPr spcFirstLastPara="1" vert="horz" wrap="square" lIns="121900" tIns="121900" rIns="121900" bIns="121900" rtlCol="0" anchor="b" anchorCtr="0">
            <a:noAutofit/>
          </a:bodyPr>
          <a:lstStyle/>
          <a:p>
            <a:r>
              <a:rPr lang="en" sz="4800" dirty="0"/>
              <a:t>Policy Legacy</a:t>
            </a:r>
            <a:endParaRPr sz="4800" dirty="0"/>
          </a:p>
        </p:txBody>
      </p:sp>
      <p:sp>
        <p:nvSpPr>
          <p:cNvPr id="614" name="Google Shape;614;p42"/>
          <p:cNvSpPr txBox="1">
            <a:spLocks noGrp="1"/>
          </p:cNvSpPr>
          <p:nvPr>
            <p:ph type="subTitle" idx="1"/>
          </p:nvPr>
        </p:nvSpPr>
        <p:spPr>
          <a:xfrm>
            <a:off x="825410" y="3408909"/>
            <a:ext cx="5791823" cy="2257600"/>
          </a:xfrm>
          <a:prstGeom prst="rect">
            <a:avLst/>
          </a:prstGeom>
        </p:spPr>
        <p:txBody>
          <a:bodyPr spcFirstLastPara="1" vert="horz" wrap="square" lIns="121900" tIns="121900" rIns="121900" bIns="121900" rtlCol="0" anchor="t" anchorCtr="0">
            <a:noAutofit/>
          </a:bodyPr>
          <a:lstStyle/>
          <a:p>
            <a:pPr marL="0" indent="0"/>
            <a:r>
              <a:rPr lang="en-US" dirty="0"/>
              <a:t>Iran Joint Comprehensive Plan of Action (JCPOA)</a:t>
            </a:r>
          </a:p>
          <a:p>
            <a:pPr marL="0" indent="0"/>
            <a:r>
              <a:rPr lang="en-US" dirty="0"/>
              <a:t>reached by Iran and the P5+1 on July 14, 2015</a:t>
            </a:r>
          </a:p>
          <a:p>
            <a:pPr marL="0" indent="0"/>
            <a:endParaRPr lang="en-US" dirty="0"/>
          </a:p>
          <a:p>
            <a:pPr marL="0" indent="0"/>
            <a:r>
              <a:rPr lang="en-US" dirty="0"/>
              <a:t>JCPOA Annex 1 - Nuclear Related Commitments</a:t>
            </a:r>
          </a:p>
          <a:p>
            <a:pPr marL="0" indent="0"/>
            <a:r>
              <a:rPr lang="en-US" dirty="0"/>
              <a:t>JCPOA Annex 2 - Sanctions Related Commitments</a:t>
            </a:r>
          </a:p>
          <a:p>
            <a:pPr marL="0" indent="0"/>
            <a:r>
              <a:rPr lang="en-US" dirty="0"/>
              <a:t>JCPOA Annex 2 - Attachments</a:t>
            </a:r>
          </a:p>
          <a:p>
            <a:pPr marL="0" indent="0"/>
            <a:r>
              <a:rPr lang="en-US" dirty="0"/>
              <a:t>JCPOA Annex 3 - Civil Nuclear Cooperation</a:t>
            </a:r>
          </a:p>
          <a:p>
            <a:pPr marL="0" indent="0"/>
            <a:r>
              <a:rPr lang="en-US" dirty="0"/>
              <a:t>JCPOA Annex 4 - Joint Commission</a:t>
            </a:r>
          </a:p>
          <a:p>
            <a:pPr marL="0" indent="0"/>
            <a:r>
              <a:rPr lang="en-US" dirty="0"/>
              <a:t>JCPOA Annex 5 - Implementation Plan</a:t>
            </a:r>
            <a:endParaRPr dirty="0"/>
          </a:p>
        </p:txBody>
      </p:sp>
      <p:pic>
        <p:nvPicPr>
          <p:cNvPr id="615" name="Google Shape;615;p42"/>
          <p:cNvPicPr preferRelativeResize="0"/>
          <p:nvPr/>
        </p:nvPicPr>
        <p:blipFill rotWithShape="1">
          <a:blip r:embed="rId3">
            <a:alphaModFix/>
          </a:blip>
          <a:srcRect r="45778"/>
          <a:stretch/>
        </p:blipFill>
        <p:spPr>
          <a:xfrm>
            <a:off x="6617233" y="1"/>
            <a:ext cx="5574768" cy="6857996"/>
          </a:xfrm>
          <a:prstGeom prst="rect">
            <a:avLst/>
          </a:prstGeom>
          <a:noFill/>
          <a:ln>
            <a:noFill/>
          </a:ln>
        </p:spPr>
      </p:pic>
      <p:pic>
        <p:nvPicPr>
          <p:cNvPr id="3" name="图片 2">
            <a:extLst>
              <a:ext uri="{FF2B5EF4-FFF2-40B4-BE49-F238E27FC236}">
                <a16:creationId xmlns:a16="http://schemas.microsoft.com/office/drawing/2014/main" id="{9ECF831B-F61B-5B4B-BE0D-C7D5E22C4AC5}"/>
              </a:ext>
            </a:extLst>
          </p:cNvPr>
          <p:cNvPicPr>
            <a:picLocks noChangeAspect="1"/>
          </p:cNvPicPr>
          <p:nvPr/>
        </p:nvPicPr>
        <p:blipFill>
          <a:blip r:embed="rId4"/>
          <a:stretch>
            <a:fillRect/>
          </a:stretch>
        </p:blipFill>
        <p:spPr>
          <a:xfrm>
            <a:off x="6617233" y="0"/>
            <a:ext cx="5732217" cy="6858000"/>
          </a:xfrm>
          <a:prstGeom prst="rect">
            <a:avLst/>
          </a:prstGeom>
        </p:spPr>
      </p:pic>
    </p:spTree>
    <p:extLst>
      <p:ext uri="{BB962C8B-B14F-4D97-AF65-F5344CB8AC3E}">
        <p14:creationId xmlns:p14="http://schemas.microsoft.com/office/powerpoint/2010/main" val="42314768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cxnSp>
        <p:nvCxnSpPr>
          <p:cNvPr id="644" name="Google Shape;644;p46"/>
          <p:cNvCxnSpPr>
            <a:cxnSpLocks/>
          </p:cNvCxnSpPr>
          <p:nvPr/>
        </p:nvCxnSpPr>
        <p:spPr>
          <a:xfrm>
            <a:off x="-453656" y="3781467"/>
            <a:ext cx="12677123" cy="0"/>
          </a:xfrm>
          <a:prstGeom prst="straightConnector1">
            <a:avLst/>
          </a:prstGeom>
          <a:noFill/>
          <a:ln w="19050" cap="flat" cmpd="sng">
            <a:solidFill>
              <a:srgbClr val="434343"/>
            </a:solidFill>
            <a:prstDash val="solid"/>
            <a:round/>
            <a:headEnd type="diamond" w="med" len="med"/>
            <a:tailEnd type="none" w="med" len="med"/>
          </a:ln>
        </p:spPr>
      </p:cxnSp>
      <p:sp>
        <p:nvSpPr>
          <p:cNvPr id="645" name="Google Shape;645;p46"/>
          <p:cNvSpPr/>
          <p:nvPr/>
        </p:nvSpPr>
        <p:spPr>
          <a:xfrm>
            <a:off x="2784760" y="2477368"/>
            <a:ext cx="2337145"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June 6, 2018</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6" name="Google Shape;646;p46"/>
          <p:cNvSpPr/>
          <p:nvPr/>
        </p:nvSpPr>
        <p:spPr>
          <a:xfrm>
            <a:off x="8037327" y="4403154"/>
            <a:ext cx="2131600"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 sz="3200" dirty="0">
                <a:solidFill>
                  <a:srgbClr val="F3F3F3"/>
                </a:solidFill>
                <a:latin typeface="Barlow Semi Condensed SemiBold"/>
                <a:ea typeface="Barlow Semi Condensed SemiBold"/>
                <a:cs typeface="Barlow Semi Condensed SemiBold"/>
                <a:sym typeface="Barlow Semi Condensed SemiBold"/>
              </a:rPr>
              <a:t>July 2018</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47" name="Google Shape;647;p46"/>
          <p:cNvSpPr txBox="1"/>
          <p:nvPr/>
        </p:nvSpPr>
        <p:spPr>
          <a:xfrm>
            <a:off x="1314456" y="4070309"/>
            <a:ext cx="5343515" cy="1460800"/>
          </a:xfrm>
          <a:prstGeom prst="rect">
            <a:avLst/>
          </a:prstGeom>
          <a:noFill/>
          <a:ln>
            <a:noFill/>
          </a:ln>
        </p:spPr>
        <p:txBody>
          <a:bodyPr spcFirstLastPara="1" wrap="square" lIns="121900" tIns="304800" rIns="121900" bIns="121900" anchor="t" anchorCtr="0">
            <a:noAutofit/>
          </a:bodyPr>
          <a:lstStyle/>
          <a:p>
            <a:pPr algn="ctr">
              <a:spcAft>
                <a:spcPts val="2133"/>
              </a:spcAft>
            </a:pPr>
            <a:r>
              <a:rPr lang="en-US" sz="2400" dirty="0">
                <a:solidFill>
                  <a:srgbClr val="434343"/>
                </a:solidFill>
                <a:latin typeface="Roboto Condensed Light"/>
                <a:ea typeface="Roboto Condensed Light"/>
                <a:cs typeface="Roboto Condensed Light"/>
                <a:sym typeface="Roboto Condensed Light"/>
              </a:rPr>
              <a:t>Iran opens </a:t>
            </a:r>
            <a:r>
              <a:rPr lang="en-US" sz="2400" dirty="0">
                <a:solidFill>
                  <a:schemeClr val="accent6"/>
                </a:solidFill>
                <a:latin typeface="Roboto Condensed Light"/>
                <a:ea typeface="Roboto Condensed Light"/>
                <a:cs typeface="Roboto Condensed Light"/>
                <a:sym typeface="Roboto Condensed Light"/>
              </a:rPr>
              <a:t>a new facility for centrifuge production</a:t>
            </a:r>
            <a:r>
              <a:rPr lang="en-US" sz="2400" dirty="0">
                <a:solidFill>
                  <a:srgbClr val="434343"/>
                </a:solidFill>
                <a:latin typeface="Roboto Condensed Light"/>
                <a:ea typeface="Roboto Condensed Light"/>
                <a:cs typeface="Roboto Condensed Light"/>
                <a:sym typeface="Roboto Condensed Light"/>
              </a:rPr>
              <a:t>, an act which does not violate the JCPOA.</a:t>
            </a:r>
            <a:endParaRPr sz="2400" dirty="0">
              <a:solidFill>
                <a:srgbClr val="434343"/>
              </a:solidFill>
              <a:latin typeface="Roboto Condensed Light"/>
              <a:ea typeface="Roboto Condensed Light"/>
              <a:cs typeface="Roboto Condensed Light"/>
              <a:sym typeface="Roboto Condensed Light"/>
            </a:endParaRPr>
          </a:p>
        </p:txBody>
      </p:sp>
      <p:sp>
        <p:nvSpPr>
          <p:cNvPr id="648" name="Google Shape;648;p46"/>
          <p:cNvSpPr txBox="1"/>
          <p:nvPr/>
        </p:nvSpPr>
        <p:spPr>
          <a:xfrm>
            <a:off x="6290478" y="1961278"/>
            <a:ext cx="5625297" cy="1820177"/>
          </a:xfrm>
          <a:prstGeom prst="rect">
            <a:avLst/>
          </a:prstGeom>
          <a:noFill/>
          <a:ln>
            <a:noFill/>
          </a:ln>
        </p:spPr>
        <p:txBody>
          <a:bodyPr spcFirstLastPara="1" wrap="square" lIns="121900" tIns="121900" rIns="121900" bIns="0" anchor="b" anchorCtr="0">
            <a:noAutofit/>
          </a:bodyPr>
          <a:lstStyle/>
          <a:p>
            <a:pPr algn="ctr">
              <a:spcAft>
                <a:spcPts val="2133"/>
              </a:spcAft>
            </a:pPr>
            <a:r>
              <a:rPr lang="en" sz="2400" dirty="0">
                <a:solidFill>
                  <a:schemeClr val="accent5"/>
                </a:solidFill>
                <a:latin typeface="Roboto Condensed Light"/>
                <a:ea typeface="Roboto Condensed Light"/>
                <a:cs typeface="Roboto Condensed Light"/>
                <a:sym typeface="Roboto Condensed Light"/>
              </a:rPr>
              <a:t>EU efforts to do legitimate business with Iran</a:t>
            </a:r>
            <a:r>
              <a:rPr lang="en" sz="2400" dirty="0">
                <a:solidFill>
                  <a:srgbClr val="434343"/>
                </a:solidFill>
                <a:latin typeface="Roboto Condensed Light"/>
                <a:ea typeface="Roboto Condensed Light"/>
                <a:cs typeface="Roboto Condensed Light"/>
                <a:sym typeface="Roboto Condensed Light"/>
              </a:rPr>
              <a:t> were warned by the US, </a:t>
            </a:r>
            <a:r>
              <a:rPr lang="en-US" sz="2400" dirty="0">
                <a:solidFill>
                  <a:srgbClr val="434343"/>
                </a:solidFill>
                <a:latin typeface="Roboto Condensed Light"/>
                <a:ea typeface="Roboto Condensed Light"/>
                <a:cs typeface="Roboto Condensed Light"/>
                <a:sym typeface="Roboto Condensed Light"/>
              </a:rPr>
              <a:t>"</a:t>
            </a:r>
            <a:r>
              <a:rPr lang="en-US" sz="2400" dirty="0">
                <a:solidFill>
                  <a:schemeClr val="accent2"/>
                </a:solidFill>
                <a:latin typeface="Roboto Condensed Light"/>
                <a:ea typeface="Roboto Condensed Light"/>
                <a:cs typeface="Roboto Condensed Light"/>
                <a:sym typeface="Roboto Condensed Light"/>
              </a:rPr>
              <a:t>particularly troubling if you sought to </a:t>
            </a:r>
            <a:r>
              <a:rPr lang="en-US" sz="2400" dirty="0">
                <a:solidFill>
                  <a:srgbClr val="434343"/>
                </a:solidFill>
                <a:latin typeface="Roboto Condensed Light"/>
                <a:ea typeface="Roboto Condensed Light"/>
                <a:cs typeface="Roboto Condensed Light"/>
                <a:sym typeface="Roboto Condensed Light"/>
              </a:rPr>
              <a:t>undermine American statutes" and doing so "could well prompt Congressional action." </a:t>
            </a:r>
            <a:endParaRPr sz="2400" dirty="0">
              <a:solidFill>
                <a:srgbClr val="434343"/>
              </a:solidFill>
              <a:latin typeface="Roboto Condensed Light"/>
              <a:ea typeface="Roboto Condensed Light"/>
              <a:cs typeface="Roboto Condensed Light"/>
              <a:sym typeface="Roboto Condensed Light"/>
            </a:endParaRPr>
          </a:p>
        </p:txBody>
      </p:sp>
      <p:cxnSp>
        <p:nvCxnSpPr>
          <p:cNvPr id="649" name="Google Shape;649;p46"/>
          <p:cNvCxnSpPr>
            <a:cxnSpLocks/>
            <a:stCxn id="645" idx="2"/>
            <a:endCxn id="647" idx="0"/>
          </p:cNvCxnSpPr>
          <p:nvPr/>
        </p:nvCxnSpPr>
        <p:spPr>
          <a:xfrm>
            <a:off x="3953333" y="3159768"/>
            <a:ext cx="32881" cy="910541"/>
          </a:xfrm>
          <a:prstGeom prst="straightConnector1">
            <a:avLst/>
          </a:prstGeom>
          <a:noFill/>
          <a:ln w="19050" cap="flat" cmpd="sng">
            <a:solidFill>
              <a:srgbClr val="434343"/>
            </a:solidFill>
            <a:prstDash val="solid"/>
            <a:round/>
            <a:headEnd type="none" w="med" len="med"/>
            <a:tailEnd type="diamond" w="med" len="med"/>
          </a:ln>
        </p:spPr>
      </p:cxnSp>
      <p:cxnSp>
        <p:nvCxnSpPr>
          <p:cNvPr id="650" name="Google Shape;650;p46"/>
          <p:cNvCxnSpPr>
            <a:cxnSpLocks/>
            <a:stCxn id="646" idx="0"/>
            <a:endCxn id="648" idx="2"/>
          </p:cNvCxnSpPr>
          <p:nvPr/>
        </p:nvCxnSpPr>
        <p:spPr>
          <a:xfrm flipV="1">
            <a:off x="9103127" y="3781455"/>
            <a:ext cx="0" cy="621699"/>
          </a:xfrm>
          <a:prstGeom prst="straightConnector1">
            <a:avLst/>
          </a:prstGeom>
          <a:noFill/>
          <a:ln w="19050" cap="flat" cmpd="sng">
            <a:solidFill>
              <a:srgbClr val="434343"/>
            </a:solidFill>
            <a:prstDash val="solid"/>
            <a:round/>
            <a:headEnd type="none" w="med" len="med"/>
            <a:tailEnd type="diamond" w="med" len="med"/>
          </a:ln>
        </p:spPr>
      </p:cxnSp>
    </p:spTree>
    <p:extLst>
      <p:ext uri="{BB962C8B-B14F-4D97-AF65-F5344CB8AC3E}">
        <p14:creationId xmlns:p14="http://schemas.microsoft.com/office/powerpoint/2010/main" val="379843674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cxnSp>
        <p:nvCxnSpPr>
          <p:cNvPr id="656" name="Google Shape;656;p47"/>
          <p:cNvCxnSpPr>
            <a:cxnSpLocks/>
          </p:cNvCxnSpPr>
          <p:nvPr/>
        </p:nvCxnSpPr>
        <p:spPr>
          <a:xfrm flipH="1">
            <a:off x="0" y="3781467"/>
            <a:ext cx="13058775" cy="0"/>
          </a:xfrm>
          <a:prstGeom prst="straightConnector1">
            <a:avLst/>
          </a:prstGeom>
          <a:noFill/>
          <a:ln w="19050" cap="flat" cmpd="sng">
            <a:solidFill>
              <a:srgbClr val="434343"/>
            </a:solidFill>
            <a:prstDash val="solid"/>
            <a:round/>
            <a:headEnd type="diamond" w="med" len="med"/>
            <a:tailEnd type="none" w="med" len="med"/>
          </a:ln>
        </p:spPr>
      </p:cxnSp>
      <p:sp>
        <p:nvSpPr>
          <p:cNvPr id="657" name="Google Shape;657;p47"/>
          <p:cNvSpPr/>
          <p:nvPr/>
        </p:nvSpPr>
        <p:spPr>
          <a:xfrm flipH="1">
            <a:off x="7458615" y="2394133"/>
            <a:ext cx="3932583"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September 25, 2018</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58" name="Google Shape;658;p47"/>
          <p:cNvSpPr/>
          <p:nvPr/>
        </p:nvSpPr>
        <p:spPr>
          <a:xfrm flipH="1">
            <a:off x="2314575" y="4403167"/>
            <a:ext cx="3157538" cy="682400"/>
          </a:xfrm>
          <a:prstGeom prst="rect">
            <a:avLst/>
          </a:prstGeom>
          <a:solidFill>
            <a:srgbClr val="434343"/>
          </a:solidFill>
          <a:ln>
            <a:noFill/>
          </a:ln>
        </p:spPr>
        <p:txBody>
          <a:bodyPr spcFirstLastPara="1" wrap="square" lIns="121900" tIns="121900" rIns="121900" bIns="121900" anchor="ctr" anchorCtr="0">
            <a:noAutofit/>
          </a:bodyPr>
          <a:lstStyle/>
          <a:p>
            <a:pPr algn="ctr"/>
            <a:r>
              <a:rPr lang="en-US" sz="3200" dirty="0">
                <a:solidFill>
                  <a:srgbClr val="F3F3F3"/>
                </a:solidFill>
                <a:latin typeface="Barlow Semi Condensed SemiBold"/>
                <a:ea typeface="Barlow Semi Condensed SemiBold"/>
                <a:cs typeface="Barlow Semi Condensed SemiBold"/>
                <a:sym typeface="Barlow Semi Condensed SemiBold"/>
              </a:rPr>
              <a:t>August 16, 2018</a:t>
            </a:r>
            <a:endParaRPr sz="3200" dirty="0">
              <a:solidFill>
                <a:srgbClr val="F3F3F3"/>
              </a:solidFill>
              <a:latin typeface="Barlow Semi Condensed SemiBold"/>
              <a:ea typeface="Barlow Semi Condensed SemiBold"/>
              <a:cs typeface="Barlow Semi Condensed SemiBold"/>
              <a:sym typeface="Barlow Semi Condensed SemiBold"/>
            </a:endParaRPr>
          </a:p>
        </p:txBody>
      </p:sp>
      <p:sp>
        <p:nvSpPr>
          <p:cNvPr id="659" name="Google Shape;659;p47"/>
          <p:cNvSpPr txBox="1"/>
          <p:nvPr/>
        </p:nvSpPr>
        <p:spPr>
          <a:xfrm flipH="1">
            <a:off x="5307800" y="3829116"/>
            <a:ext cx="7093748" cy="1460800"/>
          </a:xfrm>
          <a:prstGeom prst="rect">
            <a:avLst/>
          </a:prstGeom>
          <a:noFill/>
          <a:ln>
            <a:noFill/>
          </a:ln>
        </p:spPr>
        <p:txBody>
          <a:bodyPr spcFirstLastPara="1" wrap="square" lIns="121900" tIns="304800" rIns="121900" bIns="121900" anchor="t" anchorCtr="0">
            <a:noAutofit/>
          </a:bodyPr>
          <a:lstStyle/>
          <a:p>
            <a:pPr algn="ctr">
              <a:spcAft>
                <a:spcPts val="2133"/>
              </a:spcAft>
            </a:pPr>
            <a:r>
              <a:rPr lang="en-US" sz="2400" dirty="0">
                <a:solidFill>
                  <a:srgbClr val="434343"/>
                </a:solidFill>
                <a:latin typeface="Roboto Condensed Light"/>
                <a:ea typeface="Roboto Condensed Light"/>
                <a:cs typeface="Roboto Condensed Light"/>
                <a:sym typeface="Roboto Condensed Light"/>
              </a:rPr>
              <a:t>U.S. President Donald Trump speaks at the UN General Assembly in New York. He said that many countries in the Middle East supported his decision to withdraw from the JCPOA and reimpose nuclear-related sanctions on Iran</a:t>
            </a:r>
            <a:endParaRPr sz="2400" dirty="0">
              <a:solidFill>
                <a:srgbClr val="434343"/>
              </a:solidFill>
              <a:latin typeface="Roboto Condensed Light"/>
              <a:ea typeface="Roboto Condensed Light"/>
              <a:cs typeface="Roboto Condensed Light"/>
              <a:sym typeface="Roboto Condensed Light"/>
            </a:endParaRPr>
          </a:p>
        </p:txBody>
      </p:sp>
      <p:sp>
        <p:nvSpPr>
          <p:cNvPr id="660" name="Google Shape;660;p47"/>
          <p:cNvSpPr txBox="1"/>
          <p:nvPr/>
        </p:nvSpPr>
        <p:spPr>
          <a:xfrm flipH="1">
            <a:off x="200025" y="2338847"/>
            <a:ext cx="7058012" cy="1460800"/>
          </a:xfrm>
          <a:prstGeom prst="rect">
            <a:avLst/>
          </a:prstGeom>
          <a:noFill/>
          <a:ln>
            <a:noFill/>
          </a:ln>
        </p:spPr>
        <p:txBody>
          <a:bodyPr spcFirstLastPara="1" wrap="square" lIns="121900" tIns="121900" rIns="121900" bIns="0" anchor="b" anchorCtr="0">
            <a:noAutofit/>
          </a:bodyPr>
          <a:lstStyle/>
          <a:p>
            <a:pPr algn="ctr">
              <a:spcAft>
                <a:spcPts val="2133"/>
              </a:spcAft>
            </a:pPr>
            <a:r>
              <a:rPr lang="en-US" sz="2400" dirty="0">
                <a:solidFill>
                  <a:srgbClr val="434343"/>
                </a:solidFill>
                <a:latin typeface="Roboto Condensed Light"/>
                <a:ea typeface="Roboto Condensed Light"/>
                <a:cs typeface="Roboto Condensed Light"/>
                <a:sym typeface="Roboto Condensed Light"/>
              </a:rPr>
              <a:t>Pompeo announces the creation of the </a:t>
            </a:r>
            <a:r>
              <a:rPr lang="en-US" sz="2400" dirty="0">
                <a:solidFill>
                  <a:schemeClr val="accent2"/>
                </a:solidFill>
                <a:latin typeface="Roboto Condensed Light"/>
                <a:ea typeface="Roboto Condensed Light"/>
                <a:cs typeface="Roboto Condensed Light"/>
                <a:sym typeface="Roboto Condensed Light"/>
              </a:rPr>
              <a:t>Iran Action Group</a:t>
            </a:r>
            <a:r>
              <a:rPr lang="en-US" sz="2400" dirty="0">
                <a:solidFill>
                  <a:srgbClr val="434343"/>
                </a:solidFill>
                <a:latin typeface="Roboto Condensed Light"/>
                <a:ea typeface="Roboto Condensed Light"/>
                <a:cs typeface="Roboto Condensed Light"/>
                <a:sym typeface="Roboto Condensed Light"/>
              </a:rPr>
              <a:t>, responsible for "directing, reviewing, and coordinating all aspects" of the State Department's Iran strategy and led by Brian Hook with the title Special Representative for Iran.</a:t>
            </a:r>
            <a:endParaRPr sz="2400" dirty="0">
              <a:solidFill>
                <a:srgbClr val="434343"/>
              </a:solidFill>
              <a:latin typeface="Roboto Condensed Light"/>
              <a:ea typeface="Roboto Condensed Light"/>
              <a:cs typeface="Roboto Condensed Light"/>
              <a:sym typeface="Roboto Condensed Light"/>
            </a:endParaRPr>
          </a:p>
        </p:txBody>
      </p:sp>
      <p:cxnSp>
        <p:nvCxnSpPr>
          <p:cNvPr id="661" name="Google Shape;661;p47"/>
          <p:cNvCxnSpPr>
            <a:cxnSpLocks/>
            <a:stCxn id="657" idx="2"/>
            <a:endCxn id="659" idx="0"/>
          </p:cNvCxnSpPr>
          <p:nvPr/>
        </p:nvCxnSpPr>
        <p:spPr>
          <a:xfrm flipH="1">
            <a:off x="8854674" y="3076533"/>
            <a:ext cx="570232" cy="752583"/>
          </a:xfrm>
          <a:prstGeom prst="straightConnector1">
            <a:avLst/>
          </a:prstGeom>
          <a:noFill/>
          <a:ln w="19050" cap="flat" cmpd="sng">
            <a:solidFill>
              <a:srgbClr val="434343"/>
            </a:solidFill>
            <a:prstDash val="solid"/>
            <a:round/>
            <a:headEnd type="none" w="med" len="med"/>
            <a:tailEnd type="diamond" w="med" len="med"/>
          </a:ln>
        </p:spPr>
      </p:cxnSp>
      <p:cxnSp>
        <p:nvCxnSpPr>
          <p:cNvPr id="662" name="Google Shape;662;p47"/>
          <p:cNvCxnSpPr>
            <a:cxnSpLocks/>
            <a:stCxn id="658" idx="0"/>
            <a:endCxn id="660" idx="2"/>
          </p:cNvCxnSpPr>
          <p:nvPr/>
        </p:nvCxnSpPr>
        <p:spPr>
          <a:xfrm flipH="1" flipV="1">
            <a:off x="3729031" y="3799647"/>
            <a:ext cx="164313" cy="603520"/>
          </a:xfrm>
          <a:prstGeom prst="straightConnector1">
            <a:avLst/>
          </a:prstGeom>
          <a:noFill/>
          <a:ln w="19050" cap="flat" cmpd="sng">
            <a:solidFill>
              <a:srgbClr val="434343"/>
            </a:solidFill>
            <a:prstDash val="solid"/>
            <a:round/>
            <a:headEnd type="none" w="med" len="med"/>
            <a:tailEnd type="diamond" w="med" len="med"/>
          </a:ln>
        </p:spPr>
      </p:cxnSp>
    </p:spTree>
    <p:extLst>
      <p:ext uri="{BB962C8B-B14F-4D97-AF65-F5344CB8AC3E}">
        <p14:creationId xmlns:p14="http://schemas.microsoft.com/office/powerpoint/2010/main" val="357357828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960067" y="1727267"/>
            <a:ext cx="11070008" cy="4522208"/>
          </a:xfrm>
          <a:prstGeom prst="rect">
            <a:avLst/>
          </a:prstGeom>
        </p:spPr>
        <p:txBody>
          <a:bodyPr spcFirstLastPara="1" vert="horz" wrap="square" lIns="121900" tIns="121900" rIns="121900" bIns="121900" rtlCol="0" anchor="ctr" anchorCtr="0">
            <a:noAutofit/>
          </a:bodyPr>
          <a:lstStyle/>
          <a:p>
            <a:r>
              <a:rPr lang="en-US" sz="2400" dirty="0">
                <a:solidFill>
                  <a:schemeClr val="bg1">
                    <a:lumMod val="75000"/>
                  </a:schemeClr>
                </a:solidFill>
              </a:rPr>
              <a:t>1</a:t>
            </a:r>
            <a:r>
              <a:rPr lang="en-US" sz="2400" baseline="30000" dirty="0">
                <a:solidFill>
                  <a:schemeClr val="bg1">
                    <a:lumMod val="75000"/>
                  </a:schemeClr>
                </a:solidFill>
              </a:rPr>
              <a:t>st</a:t>
            </a:r>
            <a:r>
              <a:rPr lang="en-US" sz="2400" dirty="0">
                <a:solidFill>
                  <a:schemeClr val="bg1">
                    <a:lumMod val="75000"/>
                  </a:schemeClr>
                </a:solidFill>
              </a:rPr>
              <a:t> quarterly report: Iran’s stockpile of uranium enriched to 3.67 percent = 101.7 kilograms </a:t>
            </a:r>
            <a:r>
              <a:rPr lang="en-US" altLang="zh-CN" sz="2400" dirty="0">
                <a:solidFill>
                  <a:schemeClr val="bg1">
                    <a:lumMod val="75000"/>
                  </a:schemeClr>
                </a:solidFill>
              </a:rPr>
              <a:t>(Max300) </a:t>
            </a:r>
            <a:br>
              <a:rPr lang="en-US" sz="2400" dirty="0"/>
            </a:br>
            <a:r>
              <a:rPr lang="en-US" sz="2400" dirty="0">
                <a:solidFill>
                  <a:schemeClr val="bg1">
                    <a:lumMod val="75000"/>
                  </a:schemeClr>
                </a:solidFill>
              </a:rPr>
              <a:t>2nd quarterly report: Iran is meeting its obligations under the nuclear deal. </a:t>
            </a:r>
            <a:br>
              <a:rPr lang="en-US" sz="2400" dirty="0">
                <a:solidFill>
                  <a:schemeClr val="bg1">
                    <a:lumMod val="75000"/>
                  </a:schemeClr>
                </a:solidFill>
              </a:rPr>
            </a:br>
            <a:r>
              <a:rPr lang="en-US" sz="2400" dirty="0">
                <a:solidFill>
                  <a:schemeClr val="bg1">
                    <a:lumMod val="75000"/>
                  </a:schemeClr>
                </a:solidFill>
              </a:rPr>
              <a:t>3rd quarterly report: Iran’s stock of low-enriched uranium = 88.4 kg, (Max202.8);</a:t>
            </a:r>
            <a:br>
              <a:rPr lang="en-US" sz="2400" dirty="0">
                <a:solidFill>
                  <a:schemeClr val="bg1">
                    <a:lumMod val="75000"/>
                  </a:schemeClr>
                </a:solidFill>
              </a:rPr>
            </a:br>
            <a:r>
              <a:rPr lang="en-US" sz="2400" dirty="0">
                <a:solidFill>
                  <a:schemeClr val="bg1">
                    <a:lumMod val="75000"/>
                  </a:schemeClr>
                </a:solidFill>
              </a:rPr>
              <a:t>level of enrichment &lt; a 3.67 percent cap; stock of heavy water = 111 tons (Max130)</a:t>
            </a:r>
            <a:br>
              <a:rPr lang="en-US" sz="2400" dirty="0">
                <a:solidFill>
                  <a:schemeClr val="bg1">
                    <a:lumMod val="75000"/>
                  </a:schemeClr>
                </a:solidFill>
              </a:rPr>
            </a:br>
            <a:r>
              <a:rPr lang="en-US" sz="2400" dirty="0">
                <a:solidFill>
                  <a:schemeClr val="bg1">
                    <a:lumMod val="75000"/>
                  </a:schemeClr>
                </a:solidFill>
              </a:rPr>
              <a:t>4th quarterly report: the nuclear-related commitments are being implemented</a:t>
            </a:r>
            <a:br>
              <a:rPr lang="en-US" sz="2400" dirty="0">
                <a:solidFill>
                  <a:schemeClr val="bg1">
                    <a:lumMod val="75000"/>
                  </a:schemeClr>
                </a:solidFill>
              </a:rPr>
            </a:br>
            <a:r>
              <a:rPr lang="en-US" sz="2400" dirty="0">
                <a:solidFill>
                  <a:schemeClr val="bg1">
                    <a:lumMod val="75000"/>
                  </a:schemeClr>
                </a:solidFill>
              </a:rPr>
              <a:t>1</a:t>
            </a:r>
            <a:r>
              <a:rPr lang="en-US" sz="2400" baseline="30000" dirty="0">
                <a:solidFill>
                  <a:schemeClr val="bg1">
                    <a:lumMod val="75000"/>
                  </a:schemeClr>
                </a:solidFill>
              </a:rPr>
              <a:t>st</a:t>
            </a:r>
            <a:r>
              <a:rPr lang="en-US" sz="2400" dirty="0">
                <a:solidFill>
                  <a:schemeClr val="bg1">
                    <a:lumMod val="75000"/>
                  </a:schemeClr>
                </a:solidFill>
              </a:rPr>
              <a:t> quarterly report: the quantity of Iran’s uranium enriched up to 3.67% = 109.5 kg. </a:t>
            </a:r>
            <a:br>
              <a:rPr lang="en-US" sz="2400" dirty="0"/>
            </a:br>
            <a:r>
              <a:rPr lang="en-US" sz="2400" dirty="0">
                <a:solidFill>
                  <a:schemeClr val="bg1">
                    <a:lumMod val="75000"/>
                  </a:schemeClr>
                </a:solidFill>
              </a:rPr>
              <a:t>2nd reports: Iran’s stockpile of uranium enriched to 3.67 percent uranium-235 is 123.9 kg</a:t>
            </a:r>
            <a:br>
              <a:rPr lang="en-US" sz="2400" dirty="0">
                <a:solidFill>
                  <a:schemeClr val="bg1">
                    <a:lumMod val="75000"/>
                  </a:schemeClr>
                </a:solidFill>
              </a:rPr>
            </a:br>
            <a:br>
              <a:rPr lang="en-US" sz="2400" dirty="0"/>
            </a:br>
            <a:r>
              <a:rPr lang="en-US" sz="2400" dirty="0"/>
              <a:t>September 12, 2018: The International Atomic Energy Agency (IAEA) reports that Iran is implementing all nuclear-related commitments under the JCPOA in a quarterly report. Iran’s stockpile of uranium enriched to 3.67 percent uranium-235 is 139.4 kg, below the 300 kg of UF6 limit set by the accord, according to the report. Iran's stock of heavy water is 122.9 metric tons, below the 130 metric ton limit. </a:t>
            </a:r>
            <a:br>
              <a:rPr lang="en-US" sz="2400" dirty="0"/>
            </a:br>
            <a:endParaRPr sz="2400" dirty="0"/>
          </a:p>
        </p:txBody>
      </p:sp>
      <p:sp>
        <p:nvSpPr>
          <p:cNvPr id="534" name="Google Shape;534;p39"/>
          <p:cNvSpPr txBox="1">
            <a:spLocks noGrp="1"/>
          </p:cNvSpPr>
          <p:nvPr>
            <p:ph type="title" idx="2"/>
          </p:nvPr>
        </p:nvSpPr>
        <p:spPr>
          <a:xfrm>
            <a:off x="960067" y="421267"/>
            <a:ext cx="9298358" cy="1306000"/>
          </a:xfrm>
          <a:prstGeom prst="rect">
            <a:avLst/>
          </a:prstGeom>
        </p:spPr>
        <p:txBody>
          <a:bodyPr spcFirstLastPara="1" vert="horz" wrap="square" lIns="121900" tIns="121900" rIns="121900" bIns="121900" rtlCol="0" anchor="ctr" anchorCtr="0">
            <a:noAutofit/>
          </a:bodyPr>
          <a:lstStyle/>
          <a:p>
            <a:r>
              <a:rPr lang="en" sz="4800" dirty="0"/>
              <a:t>IAEA Verifications</a:t>
            </a:r>
            <a:endParaRPr sz="4800" dirty="0"/>
          </a:p>
        </p:txBody>
      </p:sp>
    </p:spTree>
    <p:extLst>
      <p:ext uri="{BB962C8B-B14F-4D97-AF65-F5344CB8AC3E}">
        <p14:creationId xmlns:p14="http://schemas.microsoft.com/office/powerpoint/2010/main" val="17830619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960067" y="1727267"/>
            <a:ext cx="11070008" cy="4522208"/>
          </a:xfrm>
          <a:prstGeom prst="rect">
            <a:avLst/>
          </a:prstGeom>
        </p:spPr>
        <p:txBody>
          <a:bodyPr spcFirstLastPara="1" vert="horz" wrap="square" lIns="121900" tIns="121900" rIns="121900" bIns="121900" rtlCol="0" anchor="ctr" anchorCtr="0">
            <a:noAutofit/>
          </a:bodyPr>
          <a:lstStyle/>
          <a:p>
            <a:r>
              <a:rPr lang="en-US" sz="2800" dirty="0"/>
              <a:t>Iran</a:t>
            </a:r>
            <a:br>
              <a:rPr lang="en-US" sz="2800" dirty="0"/>
            </a:br>
            <a:r>
              <a:rPr lang="en-US" sz="2800" dirty="0"/>
              <a:t>First Breach – May 8, 2019</a:t>
            </a:r>
            <a:br>
              <a:rPr lang="en-US" sz="2800" dirty="0"/>
            </a:br>
            <a:r>
              <a:rPr lang="en-US" sz="2800" dirty="0"/>
              <a:t>Second Breach – July 7, 2019</a:t>
            </a:r>
            <a:br>
              <a:rPr lang="en-US" sz="2800" dirty="0"/>
            </a:br>
            <a:r>
              <a:rPr lang="en-US" sz="2800" dirty="0"/>
              <a:t>Third Breach – September 5, 2019.</a:t>
            </a:r>
            <a:br>
              <a:rPr lang="en-US" sz="2800" dirty="0"/>
            </a:br>
            <a:r>
              <a:rPr lang="en-US" sz="2800" dirty="0"/>
              <a:t>Fourth Breach – November 5, 2019</a:t>
            </a:r>
            <a:br>
              <a:rPr lang="en-US" sz="2800" dirty="0"/>
            </a:br>
            <a:r>
              <a:rPr lang="en-US" sz="2800" dirty="0"/>
              <a:t>Fifth Breach – January 5, 2020</a:t>
            </a:r>
            <a:endParaRPr sz="2800" dirty="0"/>
          </a:p>
        </p:txBody>
      </p:sp>
      <p:sp>
        <p:nvSpPr>
          <p:cNvPr id="534" name="Google Shape;534;p39"/>
          <p:cNvSpPr txBox="1">
            <a:spLocks noGrp="1"/>
          </p:cNvSpPr>
          <p:nvPr>
            <p:ph type="title" idx="2"/>
          </p:nvPr>
        </p:nvSpPr>
        <p:spPr>
          <a:xfrm>
            <a:off x="960067" y="421267"/>
            <a:ext cx="9298358" cy="1306000"/>
          </a:xfrm>
          <a:prstGeom prst="rect">
            <a:avLst/>
          </a:prstGeom>
        </p:spPr>
        <p:txBody>
          <a:bodyPr spcFirstLastPara="1" vert="horz" wrap="square" lIns="121900" tIns="121900" rIns="121900" bIns="121900" rtlCol="0" anchor="ctr" anchorCtr="0">
            <a:noAutofit/>
          </a:bodyPr>
          <a:lstStyle/>
          <a:p>
            <a:r>
              <a:rPr lang="en" sz="4800" dirty="0"/>
              <a:t>2019-present</a:t>
            </a:r>
            <a:endParaRPr sz="4800" dirty="0"/>
          </a:p>
        </p:txBody>
      </p:sp>
    </p:spTree>
    <p:extLst>
      <p:ext uri="{BB962C8B-B14F-4D97-AF65-F5344CB8AC3E}">
        <p14:creationId xmlns:p14="http://schemas.microsoft.com/office/powerpoint/2010/main" val="1827151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pic>
        <p:nvPicPr>
          <p:cNvPr id="4" name="图片 3">
            <a:extLst>
              <a:ext uri="{FF2B5EF4-FFF2-40B4-BE49-F238E27FC236}">
                <a16:creationId xmlns:a16="http://schemas.microsoft.com/office/drawing/2014/main" id="{40A0B5E5-69F4-E642-A41B-F734F2F472CC}"/>
              </a:ext>
            </a:extLst>
          </p:cNvPr>
          <p:cNvPicPr>
            <a:picLocks noChangeAspect="1"/>
          </p:cNvPicPr>
          <p:nvPr/>
        </p:nvPicPr>
        <p:blipFill rotWithShape="1">
          <a:blip r:embed="rId3"/>
          <a:srcRect r="34948"/>
          <a:stretch/>
        </p:blipFill>
        <p:spPr>
          <a:xfrm>
            <a:off x="6243637" y="0"/>
            <a:ext cx="5948363" cy="6858000"/>
          </a:xfrm>
          <a:prstGeom prst="rect">
            <a:avLst/>
          </a:prstGeom>
        </p:spPr>
      </p:pic>
      <p:sp>
        <p:nvSpPr>
          <p:cNvPr id="613" name="Google Shape;613;p42"/>
          <p:cNvSpPr txBox="1">
            <a:spLocks noGrp="1"/>
          </p:cNvSpPr>
          <p:nvPr>
            <p:ph type="ctrTitle"/>
          </p:nvPr>
        </p:nvSpPr>
        <p:spPr>
          <a:xfrm>
            <a:off x="845700" y="3669412"/>
            <a:ext cx="4426388" cy="2076800"/>
          </a:xfrm>
          <a:prstGeom prst="rect">
            <a:avLst/>
          </a:prstGeom>
        </p:spPr>
        <p:txBody>
          <a:bodyPr spcFirstLastPara="1" vert="horz" wrap="square" lIns="121900" tIns="121900" rIns="121900" bIns="121900" rtlCol="0" anchor="b" anchorCtr="0">
            <a:noAutofit/>
          </a:bodyPr>
          <a:lstStyle/>
          <a:p>
            <a:r>
              <a:rPr lang="en" sz="4800" dirty="0"/>
              <a:t>Analysis &amp; Conclusion</a:t>
            </a:r>
            <a:endParaRPr sz="4800" dirty="0"/>
          </a:p>
        </p:txBody>
      </p:sp>
    </p:spTree>
    <p:extLst>
      <p:ext uri="{BB962C8B-B14F-4D97-AF65-F5344CB8AC3E}">
        <p14:creationId xmlns:p14="http://schemas.microsoft.com/office/powerpoint/2010/main" val="266562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pic>
        <p:nvPicPr>
          <p:cNvPr id="4" name="图片 3">
            <a:extLst>
              <a:ext uri="{FF2B5EF4-FFF2-40B4-BE49-F238E27FC236}">
                <a16:creationId xmlns:a16="http://schemas.microsoft.com/office/drawing/2014/main" id="{40A0B5E5-69F4-E642-A41B-F734F2F472CC}"/>
              </a:ext>
            </a:extLst>
          </p:cNvPr>
          <p:cNvPicPr>
            <a:picLocks noChangeAspect="1"/>
          </p:cNvPicPr>
          <p:nvPr/>
        </p:nvPicPr>
        <p:blipFill rotWithShape="1">
          <a:blip r:embed="rId3"/>
          <a:srcRect r="34948"/>
          <a:stretch/>
        </p:blipFill>
        <p:spPr>
          <a:xfrm>
            <a:off x="6243637" y="0"/>
            <a:ext cx="5948363" cy="6858000"/>
          </a:xfrm>
          <a:prstGeom prst="rect">
            <a:avLst/>
          </a:prstGeom>
        </p:spPr>
      </p:pic>
      <p:sp>
        <p:nvSpPr>
          <p:cNvPr id="613" name="Google Shape;613;p42"/>
          <p:cNvSpPr txBox="1">
            <a:spLocks noGrp="1"/>
          </p:cNvSpPr>
          <p:nvPr>
            <p:ph type="ctrTitle"/>
          </p:nvPr>
        </p:nvSpPr>
        <p:spPr>
          <a:xfrm>
            <a:off x="431362" y="2600325"/>
            <a:ext cx="5397935" cy="4031712"/>
          </a:xfrm>
          <a:prstGeom prst="rect">
            <a:avLst/>
          </a:prstGeom>
        </p:spPr>
        <p:txBody>
          <a:bodyPr spcFirstLastPara="1" vert="horz" wrap="square" lIns="121900" tIns="121900" rIns="121900" bIns="121900" rtlCol="0" anchor="b" anchorCtr="0">
            <a:noAutofit/>
          </a:bodyPr>
          <a:lstStyle/>
          <a:p>
            <a:r>
              <a:rPr lang="en-US" altLang="zh-CN" sz="2000" dirty="0"/>
              <a:t>the 26th US secretary of defense from January 2017 through January 2019.</a:t>
            </a:r>
            <a:br>
              <a:rPr lang="en-US" altLang="zh-CN" sz="2000" dirty="0"/>
            </a:br>
            <a:br>
              <a:rPr lang="zh-CN" altLang="zh-CN" sz="2000" dirty="0"/>
            </a:br>
            <a:r>
              <a:rPr lang="en-US" altLang="zh-CN" sz="2000" dirty="0"/>
              <a:t>Mattis was nominated as secretary of defense by president-elect Donald Trump.</a:t>
            </a:r>
            <a:br>
              <a:rPr lang="en-US" altLang="zh-CN" sz="2000" dirty="0"/>
            </a:br>
            <a:br>
              <a:rPr lang="en-US" altLang="zh-CN" sz="2000" dirty="0"/>
            </a:br>
            <a:r>
              <a:rPr lang="en-US" altLang="zh-CN" sz="2000" dirty="0"/>
              <a:t>Mattis occasionally voiced his disagreement with certain Trump administration policies such as the withdrawal from the Iran nuclear deal:</a:t>
            </a:r>
            <a:br>
              <a:rPr lang="en-US" altLang="zh-CN" sz="2000" dirty="0"/>
            </a:br>
            <a:br>
              <a:rPr lang="en-US" altLang="zh-CN" sz="2000" dirty="0"/>
            </a:br>
            <a:r>
              <a:rPr lang="en-US" altLang="zh-CN" sz="2000" dirty="0"/>
              <a:t>"We are just going to have to recognize that we have an imperfect arms control agreement. Second, that what we achieved is a nuclear pause, not a nuclear halt". Mattis argues that inspections may fail to prevent Iran from seeking to develop nuclear weapons, but that "[</a:t>
            </a:r>
            <a:r>
              <a:rPr lang="en-US" altLang="zh-CN" sz="2000" dirty="0" err="1"/>
              <a:t>i</a:t>
            </a:r>
            <a:r>
              <a:rPr lang="en-US" altLang="zh-CN" sz="2000" dirty="0"/>
              <a:t>]f nothing else at least we will have better-targeting data if it comes to a fight in the future."[11] Additionally, he criticized Obama for being "naive" about Iranian intentions and Congress for being "pretty much absent" on the nuclear deal.[160]</a:t>
            </a:r>
            <a:endParaRPr lang="zh-CN" altLang="zh-CN" sz="2000" dirty="0"/>
          </a:p>
        </p:txBody>
      </p:sp>
      <p:pic>
        <p:nvPicPr>
          <p:cNvPr id="5" name="图片 4">
            <a:extLst>
              <a:ext uri="{FF2B5EF4-FFF2-40B4-BE49-F238E27FC236}">
                <a16:creationId xmlns:a16="http://schemas.microsoft.com/office/drawing/2014/main" id="{465289D3-70A6-E542-9CF2-7D7E4752FC7E}"/>
              </a:ext>
            </a:extLst>
          </p:cNvPr>
          <p:cNvPicPr/>
          <p:nvPr/>
        </p:nvPicPr>
        <p:blipFill>
          <a:blip r:embed="rId4">
            <a:extLst>
              <a:ext uri="{28A0092B-C50C-407E-A947-70E740481C1C}">
                <a14:useLocalDpi xmlns:a14="http://schemas.microsoft.com/office/drawing/2010/main" val="0"/>
              </a:ext>
            </a:extLst>
          </a:blip>
          <a:stretch>
            <a:fillRect/>
          </a:stretch>
        </p:blipFill>
        <p:spPr>
          <a:xfrm>
            <a:off x="6243636" y="0"/>
            <a:ext cx="5948363" cy="6858000"/>
          </a:xfrm>
          <a:prstGeom prst="rect">
            <a:avLst/>
          </a:prstGeom>
        </p:spPr>
      </p:pic>
    </p:spTree>
    <p:extLst>
      <p:ext uri="{BB962C8B-B14F-4D97-AF65-F5344CB8AC3E}">
        <p14:creationId xmlns:p14="http://schemas.microsoft.com/office/powerpoint/2010/main" val="254604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4"/>
          <p:cNvSpPr txBox="1">
            <a:spLocks noGrp="1"/>
          </p:cNvSpPr>
          <p:nvPr>
            <p:ph type="body" idx="1"/>
          </p:nvPr>
        </p:nvSpPr>
        <p:spPr>
          <a:xfrm>
            <a:off x="960067" y="1901633"/>
            <a:ext cx="10271600" cy="4154800"/>
          </a:xfrm>
          <a:prstGeom prst="rect">
            <a:avLst/>
          </a:prstGeom>
        </p:spPr>
        <p:txBody>
          <a:bodyPr spcFirstLastPara="1" vert="horz" wrap="square" lIns="121900" tIns="121900" rIns="121900" bIns="121900" rtlCol="0" anchor="t" anchorCtr="0">
            <a:noAutofit/>
          </a:bodyPr>
          <a:lstStyle/>
          <a:p>
            <a:pPr indent="-406390">
              <a:spcBef>
                <a:spcPts val="2133"/>
              </a:spcBef>
              <a:buSzPts val="1200"/>
            </a:pPr>
            <a:r>
              <a:rPr lang="en-US" sz="2400" dirty="0">
                <a:solidFill>
                  <a:srgbClr val="F3F3F3"/>
                </a:solidFill>
              </a:rPr>
              <a:t>Additional agreement</a:t>
            </a:r>
            <a:endParaRPr sz="2400" dirty="0">
              <a:solidFill>
                <a:srgbClr val="F3F3F3"/>
              </a:solidFill>
            </a:endParaRPr>
          </a:p>
          <a:p>
            <a:pPr indent="-406390">
              <a:buSzPts val="1200"/>
            </a:pPr>
            <a:r>
              <a:rPr lang="en-US" sz="2400" dirty="0"/>
              <a:t>Sanctions restricting Iran's purchase of U.S. dollars, trade in gold, precious metals, aluminum, steel, coal, software, and transactions related to sovereign debt and the automotive sector</a:t>
            </a:r>
          </a:p>
          <a:p>
            <a:pPr indent="-406390">
              <a:buSzPts val="1200"/>
            </a:pPr>
            <a:r>
              <a:rPr lang="en-US" sz="2400" dirty="0"/>
              <a:t>Second round of sanctions targeting Iran's banking, oil, shipping and ship-building sectors, come back into effect.</a:t>
            </a:r>
          </a:p>
          <a:p>
            <a:pPr indent="-406390">
              <a:buSzPts val="1200"/>
            </a:pPr>
            <a:r>
              <a:rPr lang="en-US" sz="2400" dirty="0">
                <a:solidFill>
                  <a:srgbClr val="F3F3F3"/>
                </a:solidFill>
              </a:rPr>
              <a:t>Urging the EU to follow the sanctions as well</a:t>
            </a:r>
          </a:p>
          <a:p>
            <a:pPr indent="-406390">
              <a:buSzPts val="1200"/>
            </a:pPr>
            <a:r>
              <a:rPr lang="en-US" sz="2400" dirty="0"/>
              <a:t>Forge alliance with other Middle East countries to contain Iran</a:t>
            </a:r>
            <a:endParaRPr lang="en" sz="2400" dirty="0">
              <a:solidFill>
                <a:srgbClr val="F3F3F3"/>
              </a:solidFill>
            </a:endParaRPr>
          </a:p>
        </p:txBody>
      </p:sp>
      <p:sp>
        <p:nvSpPr>
          <p:cNvPr id="493" name="Google Shape;493;p34"/>
          <p:cNvSpPr txBox="1">
            <a:spLocks noGrp="1"/>
          </p:cNvSpPr>
          <p:nvPr>
            <p:ph type="ctrTitle"/>
          </p:nvPr>
        </p:nvSpPr>
        <p:spPr>
          <a:xfrm>
            <a:off x="960067" y="479267"/>
            <a:ext cx="4285600" cy="1113200"/>
          </a:xfrm>
          <a:prstGeom prst="rect">
            <a:avLst/>
          </a:prstGeom>
        </p:spPr>
        <p:txBody>
          <a:bodyPr spcFirstLastPara="1" vert="horz" wrap="square" lIns="121900" tIns="121900" rIns="121900" bIns="121900" rtlCol="0" anchor="t" anchorCtr="0">
            <a:noAutofit/>
          </a:bodyPr>
          <a:lstStyle/>
          <a:p>
            <a:r>
              <a:rPr lang="en" dirty="0">
                <a:solidFill>
                  <a:srgbClr val="F3F3F3"/>
                </a:solidFill>
              </a:rPr>
              <a:t>Analysis</a:t>
            </a:r>
            <a:endParaRPr dirty="0">
              <a:solidFill>
                <a:srgbClr val="F3F3F3"/>
              </a:solidFill>
            </a:endParaRPr>
          </a:p>
        </p:txBody>
      </p:sp>
    </p:spTree>
    <p:extLst>
      <p:ext uri="{BB962C8B-B14F-4D97-AF65-F5344CB8AC3E}">
        <p14:creationId xmlns:p14="http://schemas.microsoft.com/office/powerpoint/2010/main" val="57974920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58"/>
          <p:cNvSpPr txBox="1">
            <a:spLocks noGrp="1"/>
          </p:cNvSpPr>
          <p:nvPr>
            <p:ph type="title"/>
          </p:nvPr>
        </p:nvSpPr>
        <p:spPr>
          <a:xfrm>
            <a:off x="2393800" y="2099375"/>
            <a:ext cx="7404400" cy="2259200"/>
          </a:xfrm>
          <a:prstGeom prst="rect">
            <a:avLst/>
          </a:prstGeom>
        </p:spPr>
        <p:txBody>
          <a:bodyPr spcFirstLastPara="1" vert="horz" wrap="square" lIns="121900" tIns="121900" rIns="121900" bIns="121900" rtlCol="0" anchor="ctr" anchorCtr="0">
            <a:noAutofit/>
          </a:bodyPr>
          <a:lstStyle/>
          <a:p>
            <a:r>
              <a:rPr lang="en" sz="8000" dirty="0"/>
              <a:t>THANK YOU</a:t>
            </a:r>
            <a:endParaRPr sz="8000" dirty="0"/>
          </a:p>
        </p:txBody>
      </p:sp>
    </p:spTree>
    <p:extLst>
      <p:ext uri="{BB962C8B-B14F-4D97-AF65-F5344CB8AC3E}">
        <p14:creationId xmlns:p14="http://schemas.microsoft.com/office/powerpoint/2010/main" val="176708530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Google Shape;1166;p65"/>
          <p:cNvSpPr/>
          <p:nvPr/>
        </p:nvSpPr>
        <p:spPr>
          <a:xfrm>
            <a:off x="10734568" y="5853501"/>
            <a:ext cx="33" cy="33"/>
          </a:xfrm>
          <a:custGeom>
            <a:avLst/>
            <a:gdLst/>
            <a:ahLst/>
            <a:cxnLst/>
            <a:rect l="l" t="t" r="r" b="b"/>
            <a:pathLst>
              <a:path w="1" h="1" fill="none" extrusionOk="0">
                <a:moveTo>
                  <a:pt x="0" y="0"/>
                </a:moveTo>
                <a:close/>
              </a:path>
            </a:pathLst>
          </a:custGeom>
          <a:noFill/>
          <a:ln w="975" cap="flat" cmpd="sng">
            <a:solidFill>
              <a:srgbClr val="E7CEBA"/>
            </a:solidFill>
            <a:prstDash val="solid"/>
            <a:miter lim="3033"/>
            <a:headEnd type="none" w="sm" len="sm"/>
            <a:tailEnd type="none" w="sm" len="sm"/>
          </a:ln>
        </p:spPr>
        <p:txBody>
          <a:bodyPr spcFirstLastPara="1" wrap="square" lIns="121900" tIns="121900" rIns="121900" bIns="121900" anchor="ctr" anchorCtr="0">
            <a:noAutofit/>
          </a:bodyPr>
          <a:lstStyle/>
          <a:p>
            <a:endParaRPr sz="2400"/>
          </a:p>
        </p:txBody>
      </p:sp>
      <p:sp>
        <p:nvSpPr>
          <p:cNvPr id="1167" name="Google Shape;1167;p65"/>
          <p:cNvSpPr txBox="1">
            <a:spLocks noGrp="1"/>
          </p:cNvSpPr>
          <p:nvPr>
            <p:ph type="body" idx="1"/>
          </p:nvPr>
        </p:nvSpPr>
        <p:spPr>
          <a:xfrm>
            <a:off x="960067" y="1187258"/>
            <a:ext cx="11231933" cy="4154800"/>
          </a:xfrm>
          <a:prstGeom prst="rect">
            <a:avLst/>
          </a:prstGeom>
        </p:spPr>
        <p:txBody>
          <a:bodyPr spcFirstLastPara="1" vert="horz" wrap="square" lIns="121900" tIns="121900" rIns="121900" bIns="121900" rtlCol="0" anchor="ctr" anchorCtr="0">
            <a:noAutofit/>
          </a:bodyPr>
          <a:lstStyle/>
          <a:p>
            <a:pPr marL="0" indent="0">
              <a:buNone/>
            </a:pPr>
            <a:endParaRPr b="1" dirty="0">
              <a:solidFill>
                <a:srgbClr val="F3F3F3"/>
              </a:solidFill>
              <a:latin typeface="Roboto Condensed"/>
              <a:ea typeface="Roboto Condensed"/>
              <a:cs typeface="Roboto Condensed"/>
              <a:sym typeface="Roboto Condensed"/>
            </a:endParaRPr>
          </a:p>
          <a:p>
            <a:pPr>
              <a:spcBef>
                <a:spcPts val="2133"/>
              </a:spcBef>
              <a:buChar char="●"/>
            </a:pPr>
            <a:r>
              <a:rPr lang="en-US" dirty="0">
                <a:uFill>
                  <a:noFill/>
                </a:uFill>
              </a:rPr>
              <a:t>JCPOA document &lt;https://2009-2017.state.gov/e/eb/</a:t>
            </a:r>
            <a:r>
              <a:rPr lang="en-US" dirty="0" err="1">
                <a:uFill>
                  <a:noFill/>
                </a:uFill>
              </a:rPr>
              <a:t>tfs</a:t>
            </a:r>
            <a:r>
              <a:rPr lang="en-US" dirty="0">
                <a:uFill>
                  <a:noFill/>
                </a:uFill>
              </a:rPr>
              <a:t>/</a:t>
            </a:r>
            <a:r>
              <a:rPr lang="en-US" dirty="0" err="1">
                <a:uFill>
                  <a:noFill/>
                </a:uFill>
              </a:rPr>
              <a:t>spi</a:t>
            </a:r>
            <a:r>
              <a:rPr lang="en-US" dirty="0">
                <a:uFill>
                  <a:noFill/>
                </a:uFill>
              </a:rPr>
              <a:t>/</a:t>
            </a:r>
            <a:r>
              <a:rPr lang="en-US" dirty="0" err="1">
                <a:uFill>
                  <a:noFill/>
                </a:uFill>
              </a:rPr>
              <a:t>iran</a:t>
            </a:r>
            <a:r>
              <a:rPr lang="en-US" dirty="0">
                <a:uFill>
                  <a:noFill/>
                </a:uFill>
              </a:rPr>
              <a:t>/</a:t>
            </a:r>
            <a:r>
              <a:rPr lang="en-US" dirty="0" err="1">
                <a:uFill>
                  <a:noFill/>
                </a:uFill>
              </a:rPr>
              <a:t>jcpoa</a:t>
            </a:r>
            <a:r>
              <a:rPr lang="en-US" dirty="0">
                <a:uFill>
                  <a:noFill/>
                </a:uFill>
              </a:rPr>
              <a:t>//</a:t>
            </a:r>
            <a:r>
              <a:rPr lang="en-US" dirty="0" err="1">
                <a:uFill>
                  <a:noFill/>
                </a:uFill>
              </a:rPr>
              <a:t>index.htm</a:t>
            </a:r>
            <a:r>
              <a:rPr lang="en-US" dirty="0">
                <a:uFill>
                  <a:noFill/>
                </a:uFill>
              </a:rPr>
              <a:t>&gt;</a:t>
            </a:r>
            <a:endParaRPr dirty="0">
              <a:solidFill>
                <a:srgbClr val="F3F3F3"/>
              </a:solidFill>
            </a:endParaRPr>
          </a:p>
          <a:p>
            <a:pPr>
              <a:buChar char="●"/>
            </a:pPr>
            <a:r>
              <a:rPr lang="en-US" dirty="0">
                <a:uFill>
                  <a:noFill/>
                </a:uFill>
              </a:rPr>
              <a:t>UNSC Resolution 2231 &lt;https://</a:t>
            </a:r>
            <a:r>
              <a:rPr lang="en-US" dirty="0" err="1">
                <a:uFill>
                  <a:noFill/>
                </a:uFill>
              </a:rPr>
              <a:t>www.un.org</a:t>
            </a:r>
            <a:r>
              <a:rPr lang="en-US" dirty="0">
                <a:uFill>
                  <a:noFill/>
                </a:uFill>
              </a:rPr>
              <a:t>/</a:t>
            </a:r>
            <a:r>
              <a:rPr lang="en-US" dirty="0" err="1">
                <a:uFill>
                  <a:noFill/>
                </a:uFill>
              </a:rPr>
              <a:t>securitycouncil</a:t>
            </a:r>
            <a:r>
              <a:rPr lang="en-US" dirty="0">
                <a:uFill>
                  <a:noFill/>
                </a:uFill>
              </a:rPr>
              <a:t>/content/2231/background&gt;</a:t>
            </a:r>
            <a:endParaRPr dirty="0">
              <a:solidFill>
                <a:srgbClr val="F3F3F3"/>
              </a:solidFill>
            </a:endParaRPr>
          </a:p>
          <a:p>
            <a:pPr>
              <a:buChar char="●"/>
            </a:pPr>
            <a:r>
              <a:rPr lang="en-US" dirty="0">
                <a:solidFill>
                  <a:srgbClr val="F3F3F3"/>
                </a:solidFill>
                <a:uFill>
                  <a:noFill/>
                </a:uFill>
              </a:rPr>
              <a:t>Arms Control </a:t>
            </a:r>
            <a:r>
              <a:rPr lang="en-US" dirty="0">
                <a:uFill>
                  <a:noFill/>
                </a:uFill>
              </a:rPr>
              <a:t>Association &lt;https://</a:t>
            </a:r>
            <a:r>
              <a:rPr lang="en-US" dirty="0" err="1">
                <a:uFill>
                  <a:noFill/>
                </a:uFill>
              </a:rPr>
              <a:t>www.armscontrol.org</a:t>
            </a:r>
            <a:r>
              <a:rPr lang="en-US" dirty="0">
                <a:uFill>
                  <a:noFill/>
                </a:uFill>
              </a:rPr>
              <a:t>&gt;</a:t>
            </a:r>
            <a:endParaRPr dirty="0">
              <a:solidFill>
                <a:srgbClr val="F3F3F3"/>
              </a:solidFill>
            </a:endParaRPr>
          </a:p>
        </p:txBody>
      </p:sp>
      <p:sp>
        <p:nvSpPr>
          <p:cNvPr id="1168" name="Google Shape;1168;p65"/>
          <p:cNvSpPr txBox="1">
            <a:spLocks noGrp="1"/>
          </p:cNvSpPr>
          <p:nvPr>
            <p:ph type="ctrTitle"/>
          </p:nvPr>
        </p:nvSpPr>
        <p:spPr>
          <a:xfrm>
            <a:off x="960067" y="479267"/>
            <a:ext cx="4285600" cy="1113200"/>
          </a:xfrm>
          <a:prstGeom prst="rect">
            <a:avLst/>
          </a:prstGeom>
        </p:spPr>
        <p:txBody>
          <a:bodyPr spcFirstLastPara="1" vert="horz" wrap="square" lIns="121900" tIns="121900" rIns="121900" bIns="121900" rtlCol="0" anchor="t" anchorCtr="0">
            <a:noAutofit/>
          </a:bodyPr>
          <a:lstStyle/>
          <a:p>
            <a:r>
              <a:rPr lang="en" dirty="0"/>
              <a:t>RESOURCES</a:t>
            </a:r>
            <a:endParaRPr dirty="0"/>
          </a:p>
        </p:txBody>
      </p:sp>
    </p:spTree>
    <p:extLst>
      <p:ext uri="{BB962C8B-B14F-4D97-AF65-F5344CB8AC3E}">
        <p14:creationId xmlns:p14="http://schemas.microsoft.com/office/powerpoint/2010/main" val="315734347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pic>
        <p:nvPicPr>
          <p:cNvPr id="3" name="图片 2">
            <a:extLst>
              <a:ext uri="{FF2B5EF4-FFF2-40B4-BE49-F238E27FC236}">
                <a16:creationId xmlns:a16="http://schemas.microsoft.com/office/drawing/2014/main" id="{CF6DA803-7BE9-A04D-89CF-BA2F2CC34D72}"/>
              </a:ext>
            </a:extLst>
          </p:cNvPr>
          <p:cNvPicPr>
            <a:picLocks noChangeAspect="1"/>
          </p:cNvPicPr>
          <p:nvPr/>
        </p:nvPicPr>
        <p:blipFill>
          <a:blip r:embed="rId3"/>
          <a:stretch>
            <a:fillRect/>
          </a:stretch>
        </p:blipFill>
        <p:spPr>
          <a:xfrm>
            <a:off x="908050" y="1295657"/>
            <a:ext cx="10375900" cy="4749800"/>
          </a:xfrm>
          <a:prstGeom prst="rect">
            <a:avLst/>
          </a:prstGeom>
        </p:spPr>
      </p:pic>
      <p:sp>
        <p:nvSpPr>
          <p:cNvPr id="633" name="Google Shape;633;p45"/>
          <p:cNvSpPr/>
          <p:nvPr/>
        </p:nvSpPr>
        <p:spPr>
          <a:xfrm>
            <a:off x="7143750" y="5057774"/>
            <a:ext cx="5047850" cy="1345391"/>
          </a:xfrm>
          <a:prstGeom prst="rect">
            <a:avLst/>
          </a:prstGeom>
          <a:solidFill>
            <a:srgbClr val="434343"/>
          </a:solidFill>
          <a:ln>
            <a:noFill/>
          </a:ln>
        </p:spPr>
        <p:txBody>
          <a:bodyPr spcFirstLastPara="1" wrap="square" lIns="121900" tIns="121900" rIns="121900" bIns="121900" anchor="ctr" anchorCtr="0">
            <a:noAutofit/>
          </a:bodyPr>
          <a:lstStyle/>
          <a:p>
            <a:endParaRPr sz="2400"/>
          </a:p>
        </p:txBody>
      </p:sp>
      <p:sp>
        <p:nvSpPr>
          <p:cNvPr id="635" name="Google Shape;635;p45"/>
          <p:cNvSpPr txBox="1"/>
          <p:nvPr/>
        </p:nvSpPr>
        <p:spPr>
          <a:xfrm>
            <a:off x="7475220" y="4786313"/>
            <a:ext cx="4583430" cy="1992168"/>
          </a:xfrm>
          <a:prstGeom prst="rect">
            <a:avLst/>
          </a:prstGeom>
          <a:noFill/>
          <a:ln>
            <a:noFill/>
          </a:ln>
        </p:spPr>
        <p:txBody>
          <a:bodyPr spcFirstLastPara="1" wrap="square" lIns="121900" tIns="216000" rIns="121900" bIns="0" anchor="ctr" anchorCtr="0">
            <a:noAutofit/>
          </a:bodyPr>
          <a:lstStyle/>
          <a:p>
            <a:pPr>
              <a:spcAft>
                <a:spcPts val="2133"/>
              </a:spcAft>
            </a:pPr>
            <a:r>
              <a:rPr lang="en-US" sz="1600" dirty="0">
                <a:solidFill>
                  <a:srgbClr val="F3F3F3"/>
                </a:solidFill>
                <a:latin typeface="Roboto Condensed Light"/>
                <a:ea typeface="Roboto Condensed Light"/>
                <a:cs typeface="Roboto Condensed Light"/>
                <a:sym typeface="Roboto Condensed Light"/>
              </a:rPr>
              <a:t>Ernest Moniz, an American nuclear physicist and political figure. From May 2013 to January 2017, Moniz served as United States Secretary of Energy in the Obama Administration.</a:t>
            </a:r>
          </a:p>
        </p:txBody>
      </p:sp>
      <p:sp>
        <p:nvSpPr>
          <p:cNvPr id="638" name="Google Shape;638;p45"/>
          <p:cNvSpPr txBox="1">
            <a:spLocks noGrp="1"/>
          </p:cNvSpPr>
          <p:nvPr>
            <p:ph type="ctrTitle"/>
          </p:nvPr>
        </p:nvSpPr>
        <p:spPr>
          <a:xfrm>
            <a:off x="1212260" y="454834"/>
            <a:ext cx="10270400" cy="652303"/>
          </a:xfrm>
          <a:prstGeom prst="rect">
            <a:avLst/>
          </a:prstGeom>
        </p:spPr>
        <p:txBody>
          <a:bodyPr spcFirstLastPara="1" vert="horz" wrap="square" lIns="121900" tIns="121900" rIns="121900" bIns="121900" rtlCol="0" anchor="t" anchorCtr="0">
            <a:noAutofit/>
          </a:bodyPr>
          <a:lstStyle/>
          <a:p>
            <a:r>
              <a:rPr lang="en-US" dirty="0"/>
              <a:t>Policy Legacy: The Joint Comprehensive Plan of Action</a:t>
            </a:r>
            <a:endParaRPr dirty="0"/>
          </a:p>
        </p:txBody>
      </p:sp>
    </p:spTree>
    <p:extLst>
      <p:ext uri="{BB962C8B-B14F-4D97-AF65-F5344CB8AC3E}">
        <p14:creationId xmlns:p14="http://schemas.microsoft.com/office/powerpoint/2010/main" val="452875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pic>
        <p:nvPicPr>
          <p:cNvPr id="10" name="图片 9">
            <a:extLst>
              <a:ext uri="{FF2B5EF4-FFF2-40B4-BE49-F238E27FC236}">
                <a16:creationId xmlns:a16="http://schemas.microsoft.com/office/drawing/2014/main" id="{999BB42F-EC4A-A747-ABCD-68194C8AAEFF}"/>
              </a:ext>
            </a:extLst>
          </p:cNvPr>
          <p:cNvPicPr>
            <a:picLocks noChangeAspect="1"/>
          </p:cNvPicPr>
          <p:nvPr/>
        </p:nvPicPr>
        <p:blipFill>
          <a:blip r:embed="rId3"/>
          <a:stretch>
            <a:fillRect/>
          </a:stretch>
        </p:blipFill>
        <p:spPr>
          <a:xfrm>
            <a:off x="1859243" y="1140287"/>
            <a:ext cx="4578601" cy="5644953"/>
          </a:xfrm>
          <a:prstGeom prst="rect">
            <a:avLst/>
          </a:prstGeom>
        </p:spPr>
      </p:pic>
      <p:sp>
        <p:nvSpPr>
          <p:cNvPr id="633" name="Google Shape;633;p45"/>
          <p:cNvSpPr/>
          <p:nvPr/>
        </p:nvSpPr>
        <p:spPr>
          <a:xfrm>
            <a:off x="5929313" y="5172074"/>
            <a:ext cx="6262287" cy="1231091"/>
          </a:xfrm>
          <a:prstGeom prst="rect">
            <a:avLst/>
          </a:prstGeom>
          <a:solidFill>
            <a:srgbClr val="434343"/>
          </a:solidFill>
          <a:ln>
            <a:noFill/>
          </a:ln>
        </p:spPr>
        <p:txBody>
          <a:bodyPr spcFirstLastPara="1" wrap="square" lIns="121900" tIns="121900" rIns="121900" bIns="121900" anchor="ctr" anchorCtr="0">
            <a:noAutofit/>
          </a:bodyPr>
          <a:lstStyle/>
          <a:p>
            <a:endParaRPr sz="2400"/>
          </a:p>
        </p:txBody>
      </p:sp>
      <p:sp>
        <p:nvSpPr>
          <p:cNvPr id="635" name="Google Shape;635;p45"/>
          <p:cNvSpPr txBox="1"/>
          <p:nvPr/>
        </p:nvSpPr>
        <p:spPr>
          <a:xfrm>
            <a:off x="5929313" y="4866911"/>
            <a:ext cx="6262687" cy="1911570"/>
          </a:xfrm>
          <a:prstGeom prst="rect">
            <a:avLst/>
          </a:prstGeom>
          <a:noFill/>
          <a:ln>
            <a:noFill/>
          </a:ln>
        </p:spPr>
        <p:txBody>
          <a:bodyPr spcFirstLastPara="1" wrap="square" lIns="121900" tIns="216000" rIns="121900" bIns="0" anchor="ctr" anchorCtr="0">
            <a:noAutofit/>
          </a:bodyPr>
          <a:lstStyle/>
          <a:p>
            <a:pPr>
              <a:spcAft>
                <a:spcPts val="2133"/>
              </a:spcAft>
            </a:pPr>
            <a:r>
              <a:rPr lang="en-US" sz="1600" dirty="0">
                <a:solidFill>
                  <a:srgbClr val="F3F3F3"/>
                </a:solidFill>
                <a:latin typeface="Roboto Condensed Light"/>
                <a:ea typeface="Roboto Condensed Light"/>
                <a:cs typeface="Roboto Condensed Light"/>
                <a:sym typeface="Roboto Condensed Light"/>
              </a:rPr>
              <a:t>The nuclear deal was endorsed by UN Security Council Resolution 2231, adopted on July 20, 2015. </a:t>
            </a:r>
          </a:p>
        </p:txBody>
      </p:sp>
      <p:sp>
        <p:nvSpPr>
          <p:cNvPr id="638" name="Google Shape;638;p45"/>
          <p:cNvSpPr txBox="1">
            <a:spLocks noGrp="1"/>
          </p:cNvSpPr>
          <p:nvPr>
            <p:ph type="ctrTitle"/>
          </p:nvPr>
        </p:nvSpPr>
        <p:spPr>
          <a:xfrm>
            <a:off x="1212260" y="454834"/>
            <a:ext cx="10270400" cy="652303"/>
          </a:xfrm>
          <a:prstGeom prst="rect">
            <a:avLst/>
          </a:prstGeom>
        </p:spPr>
        <p:txBody>
          <a:bodyPr spcFirstLastPara="1" vert="horz" wrap="square" lIns="121900" tIns="121900" rIns="121900" bIns="121900" rtlCol="0" anchor="t" anchorCtr="0">
            <a:noAutofit/>
          </a:bodyPr>
          <a:lstStyle/>
          <a:p>
            <a:r>
              <a:rPr lang="en-US" dirty="0"/>
              <a:t>Policy Legacy: The Joint Comprehensive Plan of Action</a:t>
            </a:r>
            <a:endParaRPr dirty="0"/>
          </a:p>
        </p:txBody>
      </p:sp>
      <p:pic>
        <p:nvPicPr>
          <p:cNvPr id="4" name="图片 3">
            <a:extLst>
              <a:ext uri="{FF2B5EF4-FFF2-40B4-BE49-F238E27FC236}">
                <a16:creationId xmlns:a16="http://schemas.microsoft.com/office/drawing/2014/main" id="{D5F31066-F9BB-984A-ADCB-71BEF7316D1C}"/>
              </a:ext>
            </a:extLst>
          </p:cNvPr>
          <p:cNvPicPr>
            <a:picLocks noChangeAspect="1"/>
          </p:cNvPicPr>
          <p:nvPr/>
        </p:nvPicPr>
        <p:blipFill>
          <a:blip r:embed="rId4"/>
          <a:stretch>
            <a:fillRect/>
          </a:stretch>
        </p:blipFill>
        <p:spPr>
          <a:xfrm>
            <a:off x="6670953" y="1769977"/>
            <a:ext cx="4578600" cy="3052399"/>
          </a:xfrm>
          <a:prstGeom prst="rect">
            <a:avLst/>
          </a:prstGeom>
        </p:spPr>
      </p:pic>
    </p:spTree>
    <p:extLst>
      <p:ext uri="{BB962C8B-B14F-4D97-AF65-F5344CB8AC3E}">
        <p14:creationId xmlns:p14="http://schemas.microsoft.com/office/powerpoint/2010/main" val="150903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pic>
        <p:nvPicPr>
          <p:cNvPr id="4" name="图片 3">
            <a:extLst>
              <a:ext uri="{FF2B5EF4-FFF2-40B4-BE49-F238E27FC236}">
                <a16:creationId xmlns:a16="http://schemas.microsoft.com/office/drawing/2014/main" id="{694FE578-710E-514A-B8A8-2BF4322E3795}"/>
              </a:ext>
            </a:extLst>
          </p:cNvPr>
          <p:cNvPicPr>
            <a:picLocks noChangeAspect="1"/>
          </p:cNvPicPr>
          <p:nvPr/>
        </p:nvPicPr>
        <p:blipFill>
          <a:blip r:embed="rId3"/>
          <a:stretch>
            <a:fillRect/>
          </a:stretch>
        </p:blipFill>
        <p:spPr>
          <a:xfrm>
            <a:off x="739821" y="607173"/>
            <a:ext cx="10270400" cy="4921702"/>
          </a:xfrm>
          <a:prstGeom prst="rect">
            <a:avLst/>
          </a:prstGeom>
        </p:spPr>
      </p:pic>
      <p:sp>
        <p:nvSpPr>
          <p:cNvPr id="633" name="Google Shape;633;p45"/>
          <p:cNvSpPr/>
          <p:nvPr/>
        </p:nvSpPr>
        <p:spPr>
          <a:xfrm>
            <a:off x="1042989" y="4857750"/>
            <a:ext cx="11148612" cy="957263"/>
          </a:xfrm>
          <a:prstGeom prst="rect">
            <a:avLst/>
          </a:prstGeom>
          <a:solidFill>
            <a:srgbClr val="434343"/>
          </a:solidFill>
          <a:ln>
            <a:noFill/>
          </a:ln>
        </p:spPr>
        <p:txBody>
          <a:bodyPr spcFirstLastPara="1" wrap="square" lIns="121900" tIns="121900" rIns="121900" bIns="121900" anchor="ctr" anchorCtr="0">
            <a:noAutofit/>
          </a:bodyPr>
          <a:lstStyle/>
          <a:p>
            <a:endParaRPr sz="2400"/>
          </a:p>
        </p:txBody>
      </p:sp>
      <p:sp>
        <p:nvSpPr>
          <p:cNvPr id="635" name="Google Shape;635;p45"/>
          <p:cNvSpPr txBox="1"/>
          <p:nvPr/>
        </p:nvSpPr>
        <p:spPr>
          <a:xfrm>
            <a:off x="1212260" y="4409123"/>
            <a:ext cx="10766380" cy="1841704"/>
          </a:xfrm>
          <a:prstGeom prst="rect">
            <a:avLst/>
          </a:prstGeom>
          <a:noFill/>
          <a:ln>
            <a:noFill/>
          </a:ln>
        </p:spPr>
        <p:txBody>
          <a:bodyPr spcFirstLastPara="1" wrap="square" lIns="121900" tIns="216000" rIns="121900" bIns="0" anchor="ctr" anchorCtr="0">
            <a:noAutofit/>
          </a:bodyPr>
          <a:lstStyle/>
          <a:p>
            <a:pPr>
              <a:spcAft>
                <a:spcPts val="2133"/>
              </a:spcAft>
            </a:pPr>
            <a:r>
              <a:rPr lang="en-US" sz="1600" dirty="0">
                <a:solidFill>
                  <a:srgbClr val="F3F3F3"/>
                </a:solidFill>
                <a:latin typeface="Roboto Condensed Light"/>
                <a:ea typeface="Roboto Condensed Light"/>
                <a:cs typeface="Roboto Condensed Light"/>
                <a:sym typeface="Roboto Condensed Light"/>
              </a:rPr>
              <a:t>Iran’s compliance with the nuclear-related provisions of the JCPOA will be verified by the International Atomic Energy Agency (IAEA) according to certain requirements set forth in the agreement. </a:t>
            </a:r>
            <a:endParaRPr sz="1600" dirty="0">
              <a:solidFill>
                <a:srgbClr val="F3F3F3"/>
              </a:solidFill>
              <a:latin typeface="Roboto Condensed Light"/>
              <a:ea typeface="Roboto Condensed Light"/>
              <a:cs typeface="Roboto Condensed Light"/>
              <a:sym typeface="Roboto Condensed Light"/>
            </a:endParaRPr>
          </a:p>
        </p:txBody>
      </p:sp>
      <p:sp>
        <p:nvSpPr>
          <p:cNvPr id="638" name="Google Shape;638;p45"/>
          <p:cNvSpPr txBox="1">
            <a:spLocks noGrp="1"/>
          </p:cNvSpPr>
          <p:nvPr>
            <p:ph type="ctrTitle"/>
          </p:nvPr>
        </p:nvSpPr>
        <p:spPr>
          <a:xfrm>
            <a:off x="1212260" y="454834"/>
            <a:ext cx="10270400" cy="652303"/>
          </a:xfrm>
          <a:prstGeom prst="rect">
            <a:avLst/>
          </a:prstGeom>
        </p:spPr>
        <p:txBody>
          <a:bodyPr spcFirstLastPara="1" vert="horz" wrap="square" lIns="121900" tIns="121900" rIns="121900" bIns="121900" rtlCol="0" anchor="t" anchorCtr="0">
            <a:noAutofit/>
          </a:bodyPr>
          <a:lstStyle/>
          <a:p>
            <a:r>
              <a:rPr lang="en-US" dirty="0"/>
              <a:t>Policy Legacy: The Joint Comprehensive Plan of Action</a:t>
            </a:r>
            <a:endParaRPr dirty="0"/>
          </a:p>
        </p:txBody>
      </p:sp>
    </p:spTree>
    <p:extLst>
      <p:ext uri="{BB962C8B-B14F-4D97-AF65-F5344CB8AC3E}">
        <p14:creationId xmlns:p14="http://schemas.microsoft.com/office/powerpoint/2010/main" val="2096633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pic>
        <p:nvPicPr>
          <p:cNvPr id="4" name="图片 3">
            <a:extLst>
              <a:ext uri="{FF2B5EF4-FFF2-40B4-BE49-F238E27FC236}">
                <a16:creationId xmlns:a16="http://schemas.microsoft.com/office/drawing/2014/main" id="{03258C6D-8B3B-AA4E-94C7-0999185215C3}"/>
              </a:ext>
            </a:extLst>
          </p:cNvPr>
          <p:cNvPicPr>
            <a:picLocks noChangeAspect="1"/>
          </p:cNvPicPr>
          <p:nvPr/>
        </p:nvPicPr>
        <p:blipFill rotWithShape="1">
          <a:blip r:embed="rId3"/>
          <a:srcRect b="9853"/>
          <a:stretch/>
        </p:blipFill>
        <p:spPr>
          <a:xfrm>
            <a:off x="2093595" y="1306717"/>
            <a:ext cx="8004810" cy="4810699"/>
          </a:xfrm>
          <a:prstGeom prst="rect">
            <a:avLst/>
          </a:prstGeom>
        </p:spPr>
      </p:pic>
      <p:sp>
        <p:nvSpPr>
          <p:cNvPr id="633" name="Google Shape;633;p45"/>
          <p:cNvSpPr/>
          <p:nvPr/>
        </p:nvSpPr>
        <p:spPr>
          <a:xfrm>
            <a:off x="5212080" y="4972050"/>
            <a:ext cx="6979520" cy="1431116"/>
          </a:xfrm>
          <a:prstGeom prst="rect">
            <a:avLst/>
          </a:prstGeom>
          <a:solidFill>
            <a:srgbClr val="434343"/>
          </a:solidFill>
          <a:ln>
            <a:noFill/>
          </a:ln>
        </p:spPr>
        <p:txBody>
          <a:bodyPr spcFirstLastPara="1" wrap="square" lIns="121900" tIns="121900" rIns="121900" bIns="121900" anchor="ctr" anchorCtr="0">
            <a:noAutofit/>
          </a:bodyPr>
          <a:lstStyle/>
          <a:p>
            <a:endParaRPr sz="2400"/>
          </a:p>
        </p:txBody>
      </p:sp>
      <p:sp>
        <p:nvSpPr>
          <p:cNvPr id="635" name="Google Shape;635;p45"/>
          <p:cNvSpPr txBox="1"/>
          <p:nvPr/>
        </p:nvSpPr>
        <p:spPr>
          <a:xfrm>
            <a:off x="5292090" y="4972050"/>
            <a:ext cx="6979920" cy="1375857"/>
          </a:xfrm>
          <a:prstGeom prst="rect">
            <a:avLst/>
          </a:prstGeom>
          <a:noFill/>
          <a:ln>
            <a:noFill/>
          </a:ln>
        </p:spPr>
        <p:txBody>
          <a:bodyPr spcFirstLastPara="1" wrap="square" lIns="121900" tIns="216000" rIns="121900" bIns="0" anchor="ctr" anchorCtr="0">
            <a:noAutofit/>
          </a:bodyPr>
          <a:lstStyle/>
          <a:p>
            <a:pPr>
              <a:spcAft>
                <a:spcPts val="2133"/>
              </a:spcAft>
            </a:pPr>
            <a:r>
              <a:rPr lang="en-US" sz="1600" dirty="0">
                <a:solidFill>
                  <a:srgbClr val="F3F3F3"/>
                </a:solidFill>
                <a:latin typeface="Roboto Condensed Light"/>
                <a:ea typeface="Roboto Condensed Light"/>
                <a:cs typeface="Roboto Condensed Light"/>
                <a:sym typeface="Roboto Condensed Light"/>
              </a:rPr>
              <a:t>On May 8, 2018, President Trump announced that the United States would withdraw from the JCPOA and reinstate U.S. nuclear sanctions on the Iranian regime.</a:t>
            </a:r>
          </a:p>
        </p:txBody>
      </p:sp>
      <p:sp>
        <p:nvSpPr>
          <p:cNvPr id="8" name="Google Shape;638;p45">
            <a:extLst>
              <a:ext uri="{FF2B5EF4-FFF2-40B4-BE49-F238E27FC236}">
                <a16:creationId xmlns:a16="http://schemas.microsoft.com/office/drawing/2014/main" id="{BF42E3E5-D786-3D4B-B557-98C49DB49B6B}"/>
              </a:ext>
            </a:extLst>
          </p:cNvPr>
          <p:cNvSpPr txBox="1">
            <a:spLocks/>
          </p:cNvSpPr>
          <p:nvPr/>
        </p:nvSpPr>
        <p:spPr>
          <a:xfrm>
            <a:off x="1212260" y="454834"/>
            <a:ext cx="10270400" cy="652303"/>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2400"/>
              <a:buNone/>
              <a:defRPr sz="3200" b="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Policy Legacy: The Joint Comprehensive Plan of Action</a:t>
            </a:r>
            <a:endParaRPr lang="en-US" dirty="0"/>
          </a:p>
        </p:txBody>
      </p:sp>
    </p:spTree>
    <p:extLst>
      <p:ext uri="{BB962C8B-B14F-4D97-AF65-F5344CB8AC3E}">
        <p14:creationId xmlns:p14="http://schemas.microsoft.com/office/powerpoint/2010/main" val="4163211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960066" y="2299367"/>
            <a:ext cx="6652314" cy="2259200"/>
          </a:xfrm>
          <a:prstGeom prst="rect">
            <a:avLst/>
          </a:prstGeom>
        </p:spPr>
        <p:txBody>
          <a:bodyPr spcFirstLastPara="1" vert="horz" wrap="square" lIns="121900" tIns="121900" rIns="121900" bIns="121900" rtlCol="0" anchor="ctr" anchorCtr="0">
            <a:noAutofit/>
          </a:bodyPr>
          <a:lstStyle/>
          <a:p>
            <a:r>
              <a:rPr lang="en" sz="4800" dirty="0"/>
              <a:t>Why Trump withdrew from the JCPOA?</a:t>
            </a:r>
            <a:endParaRPr sz="4800" dirty="0"/>
          </a:p>
        </p:txBody>
      </p:sp>
      <p:sp>
        <p:nvSpPr>
          <p:cNvPr id="534" name="Google Shape;534;p39"/>
          <p:cNvSpPr txBox="1">
            <a:spLocks noGrp="1"/>
          </p:cNvSpPr>
          <p:nvPr>
            <p:ph type="title" idx="2"/>
          </p:nvPr>
        </p:nvSpPr>
        <p:spPr>
          <a:xfrm>
            <a:off x="960067" y="421267"/>
            <a:ext cx="2800400" cy="1306000"/>
          </a:xfrm>
          <a:prstGeom prst="rect">
            <a:avLst/>
          </a:prstGeom>
        </p:spPr>
        <p:txBody>
          <a:bodyPr spcFirstLastPara="1" vert="horz" wrap="square" lIns="121900" tIns="121900" rIns="121900" bIns="121900" rtlCol="0" anchor="ctr" anchorCtr="0">
            <a:noAutofit/>
          </a:bodyPr>
          <a:lstStyle/>
          <a:p>
            <a:r>
              <a:rPr lang="en" dirty="0"/>
              <a:t>Q:</a:t>
            </a:r>
            <a:endParaRPr dirty="0"/>
          </a:p>
        </p:txBody>
      </p:sp>
      <p:sp>
        <p:nvSpPr>
          <p:cNvPr id="535" name="Google Shape;535;p39"/>
          <p:cNvSpPr txBox="1">
            <a:spLocks noGrp="1"/>
          </p:cNvSpPr>
          <p:nvPr>
            <p:ph type="subTitle" idx="1"/>
          </p:nvPr>
        </p:nvSpPr>
        <p:spPr>
          <a:xfrm>
            <a:off x="969200" y="4196983"/>
            <a:ext cx="5614480" cy="526400"/>
          </a:xfrm>
          <a:prstGeom prst="rect">
            <a:avLst/>
          </a:prstGeom>
        </p:spPr>
        <p:txBody>
          <a:bodyPr spcFirstLastPara="1" vert="horz" wrap="square" lIns="121900" tIns="121900" rIns="121900" bIns="121900" rtlCol="0" anchor="t" anchorCtr="0">
            <a:noAutofit/>
          </a:bodyPr>
          <a:lstStyle/>
          <a:p>
            <a:pPr marL="0" indent="0"/>
            <a:r>
              <a:rPr lang="en" dirty="0"/>
              <a:t>Is he pro-arms control and nonproliferation at all?</a:t>
            </a:r>
            <a:endParaRPr dirty="0"/>
          </a:p>
        </p:txBody>
      </p:sp>
    </p:spTree>
    <p:extLst>
      <p:ext uri="{BB962C8B-B14F-4D97-AF65-F5344CB8AC3E}">
        <p14:creationId xmlns:p14="http://schemas.microsoft.com/office/powerpoint/2010/main" val="268949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pic>
        <p:nvPicPr>
          <p:cNvPr id="4" name="图片 3">
            <a:extLst>
              <a:ext uri="{FF2B5EF4-FFF2-40B4-BE49-F238E27FC236}">
                <a16:creationId xmlns:a16="http://schemas.microsoft.com/office/drawing/2014/main" id="{40A0B5E5-69F4-E642-A41B-F734F2F472CC}"/>
              </a:ext>
            </a:extLst>
          </p:cNvPr>
          <p:cNvPicPr>
            <a:picLocks noChangeAspect="1"/>
          </p:cNvPicPr>
          <p:nvPr/>
        </p:nvPicPr>
        <p:blipFill rotWithShape="1">
          <a:blip r:embed="rId3"/>
          <a:srcRect r="34948"/>
          <a:stretch/>
        </p:blipFill>
        <p:spPr>
          <a:xfrm>
            <a:off x="6243637" y="0"/>
            <a:ext cx="5948363" cy="6858000"/>
          </a:xfrm>
          <a:prstGeom prst="rect">
            <a:avLst/>
          </a:prstGeom>
        </p:spPr>
      </p:pic>
      <p:sp>
        <p:nvSpPr>
          <p:cNvPr id="613" name="Google Shape;613;p42"/>
          <p:cNvSpPr txBox="1">
            <a:spLocks noGrp="1"/>
          </p:cNvSpPr>
          <p:nvPr>
            <p:ph type="ctrTitle"/>
          </p:nvPr>
        </p:nvSpPr>
        <p:spPr>
          <a:xfrm>
            <a:off x="845700" y="3669412"/>
            <a:ext cx="4426388" cy="2076800"/>
          </a:xfrm>
          <a:prstGeom prst="rect">
            <a:avLst/>
          </a:prstGeom>
        </p:spPr>
        <p:txBody>
          <a:bodyPr spcFirstLastPara="1" vert="horz" wrap="square" lIns="121900" tIns="121900" rIns="121900" bIns="121900" rtlCol="0" anchor="b" anchorCtr="0">
            <a:noAutofit/>
          </a:bodyPr>
          <a:lstStyle/>
          <a:p>
            <a:r>
              <a:rPr lang="en" sz="4800" dirty="0"/>
              <a:t>Timeline of Major Events</a:t>
            </a:r>
            <a:endParaRPr sz="4800" dirty="0"/>
          </a:p>
        </p:txBody>
      </p:sp>
    </p:spTree>
    <p:extLst>
      <p:ext uri="{BB962C8B-B14F-4D97-AF65-F5344CB8AC3E}">
        <p14:creationId xmlns:p14="http://schemas.microsoft.com/office/powerpoint/2010/main" val="2792525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2710</Words>
  <Application>Microsoft Macintosh PowerPoint</Application>
  <PresentationFormat>宽屏</PresentationFormat>
  <Paragraphs>134</Paragraphs>
  <Slides>38</Slides>
  <Notes>38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等线</vt:lpstr>
      <vt:lpstr>等线 Light</vt:lpstr>
      <vt:lpstr>Fira Sans Extra Condensed Medium</vt:lpstr>
      <vt:lpstr>Muli</vt:lpstr>
      <vt:lpstr>Arial</vt:lpstr>
      <vt:lpstr>Barlow Semi Condensed SemiBold</vt:lpstr>
      <vt:lpstr>Calibri</vt:lpstr>
      <vt:lpstr>Roboto Condensed</vt:lpstr>
      <vt:lpstr>Roboto Condensed Light</vt:lpstr>
      <vt:lpstr>Office 主题​​</vt:lpstr>
      <vt:lpstr>Arms Control: US Nuclear Diplomacy towards Iran</vt:lpstr>
      <vt:lpstr>Major Events between the US and Iran</vt:lpstr>
      <vt:lpstr>Policy Legacy</vt:lpstr>
      <vt:lpstr>Policy Legacy: The Joint Comprehensive Plan of Action</vt:lpstr>
      <vt:lpstr>Policy Legacy: The Joint Comprehensive Plan of Action</vt:lpstr>
      <vt:lpstr>Policy Legacy: The Joint Comprehensive Plan of Action</vt:lpstr>
      <vt:lpstr>PowerPoint 演示文稿</vt:lpstr>
      <vt:lpstr>Why Trump withdrew from the JCPOA?</vt:lpstr>
      <vt:lpstr>Timeline of Major Events</vt:lpstr>
      <vt:lpstr>PowerPoint 演示文稿</vt:lpstr>
      <vt:lpstr>IAEA report</vt:lpstr>
      <vt:lpstr>January 15, 2017: IAEA verifies that Tehran has taken certain steps to remove infrastructure and excess centrifuges from Fordow within the necessary timeframe required by the JCPOA (one year after Implementation Day)  February 24, 2017: IAEA releases its first quarterly report on Iranian nuclear activity in 2017, reporting on the size of Iran’s stockpile of uranium enriched to 3.67 percent, 101.7(300) kilograms. </vt:lpstr>
      <vt:lpstr>PowerPoint 演示文稿</vt:lpstr>
      <vt:lpstr>PowerPoint 演示文稿</vt:lpstr>
      <vt:lpstr>PowerPoint 演示文稿</vt:lpstr>
      <vt:lpstr>PowerPoint 演示文稿</vt:lpstr>
      <vt:lpstr>January 15, 2017: IAEA verifies that Tehran has taken certain steps to remove infrastructure and excess centrifuges February 24, 2017: 1st quarterly report in 2017 on the size of Iran’s stockpile of uranium enriched to 3.67 percent = 101.7 kg (Max300) .  June 2, 2017: The IAEA releases its second quarterly report in 2017 on Iran’s implementation of the JCPOA, reporting that Iran is meeting its obligations under the nuclear deal. </vt:lpstr>
      <vt:lpstr>PowerPoint 演示文稿</vt:lpstr>
      <vt:lpstr>PowerPoint 演示文稿</vt:lpstr>
      <vt:lpstr>PowerPoint 演示文稿</vt:lpstr>
      <vt:lpstr>1st quarterly report: Iran’s stockpile of uranium enriched to 3.67 percent = 101.7 kilograms (Max300)  2nd quarterly report: Iran is meeting its obligations under the nuclear deal.   August 31, 2017: In its third quarterly report, the IAEA finds that  1. Iran’s stock of low-enriched uranium was 88.4 kg, well below a 202.8-kg limit,  2. Iran’s level of enrichment did not exceed a 3.67 percent cap 3. Iran’s stock of heavy water, stood at 111 tons, below the 130 ton limit.</vt:lpstr>
      <vt:lpstr>PowerPoint 演示文稿</vt:lpstr>
      <vt:lpstr>1st quarterly report: Iran’s stockpile of uranium enriched to 3.67 percent = 101.7 kilograms (Max300)  2nd quarterly report: Iran is meeting its obligations under the nuclear deal.  3rd quarterly report: Iran’s stock of low-enriched uranium = 88.4 kg, (Max202.8); level of enrichment &lt; a 3.67 percent cap; stock of heavy water = 111 tons (Max130)  November 13, 2017: The IAEA issues its fourth quarterly report for 2017 on Iran's implementation of the JCPOA. IAEA Director General Yukiya Amano tells the agency's Board of Governors that the nuclear-related commitments are being implemented and that IAEA inspectors have had access to all locations they have needed to visit. </vt:lpstr>
      <vt:lpstr>1st biannual report: Iran is complying with the JCPOA; Iran’s ballistic missile activity.    December 15, 2017: UN Secretary General Antonio Guterres issues the biannual report on the implementation of Resolution 2231. The report notes that the nuclear deal is being implemented but finds that Iran has violated the arms embargo provisions of Resolution 2231. </vt:lpstr>
      <vt:lpstr>PowerPoint 演示文稿</vt:lpstr>
      <vt:lpstr>1st quarterly report: Iran’s stockpile of uranium enriched to 3.67 percent = 101.7 kilograms (Max300)  2nd quarterly report: Iran is meeting its obligations under the nuclear deal.  3rd quarterly report: Iran’s stock of low-enriched uranium = 88.4 kg, (Max202.8); level of enrichment &lt; a 3.67 percent cap; stock of heavy water = 111 tons (Max130) 4th quarterly report: the nuclear-related commitments are being implemented  February 22, 2018: The IAEA issues its first quarterly report for 2018 reporting that, the quantity of Iran’s uranium enriched up to 3.67% U-235 was 109.5 kg.  </vt:lpstr>
      <vt:lpstr>PowerPoint 演示文稿</vt:lpstr>
      <vt:lpstr>PowerPoint 演示文稿</vt:lpstr>
      <vt:lpstr>1st quarterly report: Iran’s stockpile of uranium enriched to 3.67 percent = 101.7 kilograms (Max300)  2nd quarterly report: Iran is meeting its obligations under the nuclear deal.  3rd quarterly report: Iran’s stock of low-enriched uranium = 88.4 kg, (Max202.8); level of enrichment &lt; a 3.67 percent cap; stock of heavy water = 111 tons (Max130) 4th quarterly report: the nuclear-related commitments are being implemented 1st quarterly report: the quantity of Iran’s uranium enriched up to 3.67% = 109.5 kg.   May 24, 2018: The International Atomic Energy Agency (IAEA) reports that Iran is implementing all nuclear related commitments under the JCPOA in a quarterly report. Iran’s stockpile of uranium enriched to 3.67 percent uranium-235 is 123.9 kg, below the 300 kg limit set by the accord, according to the report.  </vt:lpstr>
      <vt:lpstr>PowerPoint 演示文稿</vt:lpstr>
      <vt:lpstr>PowerPoint 演示文稿</vt:lpstr>
      <vt:lpstr>1st quarterly report: Iran’s stockpile of uranium enriched to 3.67 percent = 101.7 kilograms (Max300)  2nd quarterly report: Iran is meeting its obligations under the nuclear deal.  3rd quarterly report: Iran’s stock of low-enriched uranium = 88.4 kg, (Max202.8); level of enrichment &lt; a 3.67 percent cap; stock of heavy water = 111 tons (Max130) 4th quarterly report: the nuclear-related commitments are being implemented 1st quarterly report: the quantity of Iran’s uranium enriched up to 3.67% = 109.5 kg.  2nd reports: Iran’s stockpile of uranium enriched to 3.67 percent uranium-235 is 123.9 kg  September 12, 2018: The International Atomic Energy Agency (IAEA) reports that Iran is implementing all nuclear-related commitments under the JCPOA in a quarterly report. Iran’s stockpile of uranium enriched to 3.67 percent uranium-235 is 139.4 kg, below the 300 kg of UF6 limit set by the accord, according to the report. Iran's stock of heavy water is 122.9 metric tons, below the 130 metric ton limit.  </vt:lpstr>
      <vt:lpstr>Iran First Breach – May 8, 2019 Second Breach – July 7, 2019 Third Breach – September 5, 2019. Fourth Breach – November 5, 2019 Fifth Breach – January 5, 2020</vt:lpstr>
      <vt:lpstr>Analysis &amp; Conclusion</vt:lpstr>
      <vt:lpstr>the 26th US secretary of defense from January 2017 through January 2019.  Mattis was nominated as secretary of defense by president-elect Donald Trump.  Mattis occasionally voiced his disagreement with certain Trump administration policies such as the withdrawal from the Iran nuclear deal:  "We are just going to have to recognize that we have an imperfect arms control agreement. Second, that what we achieved is a nuclear pause, not a nuclear halt". Mattis argues that inspections may fail to prevent Iran from seeking to develop nuclear weapons, but that "[i]f nothing else at least we will have better-targeting data if it comes to a fight in the future."[11] Additionally, he criticized Obama for being "naive" about Iranian intentions and Congress for being "pretty much absent" on the nuclear deal.[160]</vt:lpstr>
      <vt:lpstr>Analysis</vt:lpstr>
      <vt:lpstr>THANK YOU</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Arms Control: US Nuclear Diplomacy towards Iran</dc:title>
  <dc:creator>17010079@bfsu.edu.cn</dc:creator>
  <cp:lastModifiedBy>Eliza Zan</cp:lastModifiedBy>
  <cp:revision>33</cp:revision>
  <dcterms:created xsi:type="dcterms:W3CDTF">2020-12-16T00:06:07Z</dcterms:created>
  <dcterms:modified xsi:type="dcterms:W3CDTF">2023-11-14T15:03:30Z</dcterms:modified>
</cp:coreProperties>
</file>