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5" r:id="rId4"/>
    <p:sldId id="257" r:id="rId5"/>
    <p:sldId id="266" r:id="rId6"/>
    <p:sldId id="260" r:id="rId7"/>
    <p:sldId id="263" r:id="rId8"/>
    <p:sldId id="262" r:id="rId9"/>
    <p:sldId id="264" r:id="rId10"/>
    <p:sldId id="261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Fanning (DEVDIV)" initials="MF(" lastIdx="1" clrIdx="0">
    <p:extLst>
      <p:ext uri="{19B8F6BF-5375-455C-9EA6-DF929625EA0E}">
        <p15:presenceInfo xmlns:p15="http://schemas.microsoft.com/office/powerpoint/2012/main" userId="S-1-5-21-2127521184-1604012920-1887927527-68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4" autoAdjust="0"/>
    <p:restoredTop sz="65527" autoAdjust="0"/>
  </p:normalViewPr>
  <p:slideViewPr>
    <p:cSldViewPr snapToGrid="0">
      <p:cViewPr varScale="1">
        <p:scale>
          <a:sx n="72" d="100"/>
          <a:sy n="72" d="100"/>
        </p:scale>
        <p:origin x="90" y="5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45E6-3A30-43E9-B690-D0B2A60DEDA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403A7-F4FE-4F86-B054-A80F3DB1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8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Flow: </a:t>
            </a:r>
          </a:p>
          <a:p>
            <a:pPr marL="228600" indent="-228600">
              <a:buAutoNum type="arabicPeriod"/>
            </a:pPr>
            <a:r>
              <a:rPr lang="en-US" dirty="0" smtClean="0"/>
              <a:t>Type ‘List’</a:t>
            </a:r>
          </a:p>
          <a:p>
            <a:pPr marL="228600" indent="-228600">
              <a:buAutoNum type="arabicPeriod"/>
            </a:pPr>
            <a:r>
              <a:rPr lang="en-US" dirty="0" smtClean="0"/>
              <a:t>Binary look-up in the string store,</a:t>
            </a:r>
            <a:r>
              <a:rPr lang="en-US" baseline="0" dirty="0" smtClean="0"/>
              <a:t> retrieves ‘S5’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Binary look-up ‘5’ in Index and retrieve D4 (additional look-up to support common string store, with per-package index)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D4 used to retrieve any other details around the symbol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403A7-F4FE-4F86-B054-A80F3DB1CA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1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Flow: </a:t>
            </a:r>
          </a:p>
          <a:p>
            <a:pPr marL="228600" indent="-228600">
              <a:buAutoNum type="arabicPeriod"/>
            </a:pPr>
            <a:r>
              <a:rPr lang="en-US" dirty="0" smtClean="0"/>
              <a:t>Type ‘List’</a:t>
            </a:r>
          </a:p>
          <a:p>
            <a:pPr marL="228600" indent="-228600">
              <a:buAutoNum type="arabicPeriod"/>
            </a:pPr>
            <a:r>
              <a:rPr lang="en-US" dirty="0" smtClean="0"/>
              <a:t>Binary look-up in the string store,</a:t>
            </a:r>
            <a:r>
              <a:rPr lang="en-US" baseline="0" dirty="0" smtClean="0"/>
              <a:t> retrieves ‘S5’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Binary look-up ‘5’ in Index and retrieve D4 (additional look-up to support common string store, with per-package index)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D4 used to retrieve any other details around the symbol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403A7-F4FE-4F86-B054-A80F3DB1CA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7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F12 with Elfie</a:t>
            </a:r>
            <a:r>
              <a:rPr lang="en-US" baseline="0" dirty="0" smtClean="0"/>
              <a:t> can find more declarations than VS does today, using locations from PDBs built anywhere on your machine or source-indexed PDBs from the </a:t>
            </a:r>
            <a:r>
              <a:rPr lang="en-US" baseline="0" smtClean="0"/>
              <a:t>internet.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does Elfie-powered</a:t>
            </a:r>
            <a:r>
              <a:rPr lang="en-US" baseline="0" dirty="0" smtClean="0"/>
              <a:t> F12 [Go To Definition] work?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get the source file open and cursor position from the DTE.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build a Roslyn Compilation with all of the project output binaries. This means it knows about all public and private symbols needed for compilation of the code and any dependent code.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add the open file to the Roslyn compilation as a </a:t>
            </a:r>
            <a:r>
              <a:rPr lang="en-US" baseline="0" dirty="0" err="1" smtClean="0"/>
              <a:t>SyntaxTree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ask Roslyn to identify the token at the cursor position and resolve it to a Symbol.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ask Elfie to find the declaration location for the identified Symbol.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Roslyn has the context to identify any symbol with the metadata, but doesn’t know locations.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Roslyn can even resolve dependent code since it has the whole dependency tree.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Elfie has declaration locations from metadata, symbol, and source crawls.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403A7-F4FE-4F86-B054-A80F3DB1CA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403A7-F4FE-4F86-B054-A80F3DB1CA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622-F97B-4BB1-A66F-9C7F8FF92B2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E79A-52C6-4536-9EB0-94596DD8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622-F97B-4BB1-A66F-9C7F8FF92B2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E79A-52C6-4536-9EB0-94596DD8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6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622-F97B-4BB1-A66F-9C7F8FF92B2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E79A-52C6-4536-9EB0-94596DD8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622-F97B-4BB1-A66F-9C7F8FF92B2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E79A-52C6-4536-9EB0-94596DD8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622-F97B-4BB1-A66F-9C7F8FF92B2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E79A-52C6-4536-9EB0-94596DD8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622-F97B-4BB1-A66F-9C7F8FF92B2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E79A-52C6-4536-9EB0-94596DD8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622-F97B-4BB1-A66F-9C7F8FF92B2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E79A-52C6-4536-9EB0-94596DD8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9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622-F97B-4BB1-A66F-9C7F8FF92B2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E79A-52C6-4536-9EB0-94596DD8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622-F97B-4BB1-A66F-9C7F8FF92B2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E79A-52C6-4536-9EB0-94596DD8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2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622-F97B-4BB1-A66F-9C7F8FF92B2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E79A-52C6-4536-9EB0-94596DD8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622-F97B-4BB1-A66F-9C7F8FF92B2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E79A-52C6-4536-9EB0-94596DD8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2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C622-F97B-4BB1-A66F-9C7F8FF92B21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E79A-52C6-4536-9EB0-94596DD8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raw.githubusercontent.com/dotnet/roslyn/version-1.1.0/src/Compilers/Core/Portable/Text/SourceText.c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Elfie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Louvau, 01/15/2016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2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139337" y="1726764"/>
            <a:ext cx="1809177" cy="3724316"/>
            <a:chOff x="529803" y="2492034"/>
            <a:chExt cx="1809177" cy="3724316"/>
          </a:xfrm>
        </p:grpSpPr>
        <p:sp>
          <p:nvSpPr>
            <p:cNvPr id="23" name="Rectangle 22"/>
            <p:cNvSpPr/>
            <p:nvPr/>
          </p:nvSpPr>
          <p:spPr>
            <a:xfrm>
              <a:off x="529803" y="2492034"/>
              <a:ext cx="1809177" cy="37243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Azure CPU Scaling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56163" y="2894292"/>
              <a:ext cx="1561159" cy="1386644"/>
              <a:chOff x="346130" y="189833"/>
              <a:chExt cx="3825576" cy="258868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46130" y="189833"/>
                <a:ext cx="3825576" cy="2588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 smtClean="0"/>
                  <a:t>CodeDatabase</a:t>
                </a:r>
                <a:endParaRPr lang="en-US" dirty="0"/>
              </a:p>
            </p:txBody>
          </p:sp>
          <p:sp>
            <p:nvSpPr>
              <p:cNvPr id="19" name="Flowchart: Multidocument 18"/>
              <p:cNvSpPr/>
              <p:nvPr/>
            </p:nvSpPr>
            <p:spPr>
              <a:xfrm>
                <a:off x="1084528" y="1091195"/>
                <a:ext cx="2092404" cy="1308930"/>
              </a:xfrm>
              <a:prstGeom prst="flowChartMultidocumen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/3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56163" y="4373161"/>
              <a:ext cx="1561159" cy="1386644"/>
              <a:chOff x="346130" y="189833"/>
              <a:chExt cx="3825576" cy="258868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6130" y="189833"/>
                <a:ext cx="3825576" cy="2588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 smtClean="0"/>
                  <a:t>CodeDatabase</a:t>
                </a:r>
                <a:endParaRPr lang="en-US" dirty="0"/>
              </a:p>
            </p:txBody>
          </p:sp>
          <p:sp>
            <p:nvSpPr>
              <p:cNvPr id="22" name="Flowchart: Multidocument 21"/>
              <p:cNvSpPr/>
              <p:nvPr/>
            </p:nvSpPr>
            <p:spPr>
              <a:xfrm>
                <a:off x="1084528" y="1091195"/>
                <a:ext cx="2092404" cy="1308930"/>
              </a:xfrm>
              <a:prstGeom prst="flowChartMultidocumen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/3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56162" y="5852030"/>
              <a:ext cx="1561159" cy="250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...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074873" y="1726764"/>
            <a:ext cx="1809177" cy="3724316"/>
            <a:chOff x="1234631" y="2523430"/>
            <a:chExt cx="1809177" cy="3724316"/>
          </a:xfrm>
        </p:grpSpPr>
        <p:sp>
          <p:nvSpPr>
            <p:cNvPr id="44" name="Rectangle 43"/>
            <p:cNvSpPr/>
            <p:nvPr/>
          </p:nvSpPr>
          <p:spPr>
            <a:xfrm>
              <a:off x="1234631" y="2523430"/>
              <a:ext cx="1809177" cy="37243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Azure CPU Scaling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358642" y="2877941"/>
              <a:ext cx="1561159" cy="1386644"/>
              <a:chOff x="346130" y="189833"/>
              <a:chExt cx="3825576" cy="2588688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46130" y="189833"/>
                <a:ext cx="3825576" cy="2588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 smtClean="0"/>
                  <a:t>CodeDatabase</a:t>
                </a:r>
                <a:endParaRPr lang="en-US" dirty="0"/>
              </a:p>
            </p:txBody>
          </p:sp>
          <p:sp>
            <p:nvSpPr>
              <p:cNvPr id="51" name="Flowchart: Multidocument 50"/>
              <p:cNvSpPr/>
              <p:nvPr/>
            </p:nvSpPr>
            <p:spPr>
              <a:xfrm>
                <a:off x="1084528" y="1091195"/>
                <a:ext cx="2092404" cy="1308930"/>
              </a:xfrm>
              <a:prstGeom prst="flowChartMultidocumen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3/3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58642" y="4356810"/>
              <a:ext cx="1561159" cy="1386644"/>
              <a:chOff x="346130" y="189833"/>
              <a:chExt cx="3825576" cy="2588688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46130" y="189833"/>
                <a:ext cx="3825576" cy="2588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 smtClean="0"/>
                  <a:t>CodeDatabase</a:t>
                </a:r>
                <a:endParaRPr lang="en-US" dirty="0"/>
              </a:p>
            </p:txBody>
          </p:sp>
          <p:sp>
            <p:nvSpPr>
              <p:cNvPr id="49" name="Flowchart: Multidocument 48"/>
              <p:cNvSpPr/>
              <p:nvPr/>
            </p:nvSpPr>
            <p:spPr>
              <a:xfrm>
                <a:off x="1084528" y="1091195"/>
                <a:ext cx="2092404" cy="1308930"/>
              </a:xfrm>
              <a:prstGeom prst="flowChartMultidocumen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3/3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1358641" y="5835679"/>
              <a:ext cx="1561159" cy="250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...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79495" y="1726764"/>
            <a:ext cx="1809177" cy="3724316"/>
            <a:chOff x="1234631" y="2523430"/>
            <a:chExt cx="1809177" cy="3724316"/>
          </a:xfrm>
        </p:grpSpPr>
        <p:sp>
          <p:nvSpPr>
            <p:cNvPr id="63" name="Rectangle 62"/>
            <p:cNvSpPr/>
            <p:nvPr/>
          </p:nvSpPr>
          <p:spPr>
            <a:xfrm>
              <a:off x="1234631" y="2523430"/>
              <a:ext cx="1809177" cy="37243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Azure CPU Scaling</a:t>
              </a:r>
              <a:endParaRPr lang="en-US" sz="1400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58642" y="2877941"/>
              <a:ext cx="1561159" cy="1386644"/>
              <a:chOff x="346130" y="189833"/>
              <a:chExt cx="3825576" cy="258868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46130" y="189833"/>
                <a:ext cx="3825576" cy="2588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 smtClean="0"/>
                  <a:t>CodeDatabase</a:t>
                </a:r>
                <a:endParaRPr lang="en-US" dirty="0"/>
              </a:p>
            </p:txBody>
          </p:sp>
          <p:sp>
            <p:nvSpPr>
              <p:cNvPr id="70" name="Flowchart: Multidocument 69"/>
              <p:cNvSpPr/>
              <p:nvPr/>
            </p:nvSpPr>
            <p:spPr>
              <a:xfrm>
                <a:off x="1084528" y="1091195"/>
                <a:ext cx="2092404" cy="1308930"/>
              </a:xfrm>
              <a:prstGeom prst="flowChartMultidocumen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1/3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358642" y="4356810"/>
              <a:ext cx="1561159" cy="1386644"/>
              <a:chOff x="346130" y="189833"/>
              <a:chExt cx="3825576" cy="258868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46130" y="189833"/>
                <a:ext cx="3825576" cy="2588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 smtClean="0"/>
                  <a:t>CodeDatabase</a:t>
                </a:r>
                <a:endParaRPr lang="en-US" dirty="0"/>
              </a:p>
            </p:txBody>
          </p:sp>
          <p:sp>
            <p:nvSpPr>
              <p:cNvPr id="68" name="Flowchart: Multidocument 67"/>
              <p:cNvSpPr/>
              <p:nvPr/>
            </p:nvSpPr>
            <p:spPr>
              <a:xfrm>
                <a:off x="1084528" y="1091195"/>
                <a:ext cx="2092404" cy="1308930"/>
              </a:xfrm>
              <a:prstGeom prst="flowChartMultidocumen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1/3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1358641" y="5835679"/>
              <a:ext cx="1561159" cy="250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...</a:t>
              </a:r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6179495" y="5734369"/>
            <a:ext cx="5704555" cy="8908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Azure Storage</a:t>
            </a:r>
            <a:endParaRPr lang="en-US" dirty="0"/>
          </a:p>
        </p:txBody>
      </p:sp>
      <p:sp>
        <p:nvSpPr>
          <p:cNvPr id="73" name="Can 72"/>
          <p:cNvSpPr/>
          <p:nvPr/>
        </p:nvSpPr>
        <p:spPr>
          <a:xfrm>
            <a:off x="6448157" y="6205959"/>
            <a:ext cx="376749" cy="24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IDX</a:t>
            </a:r>
            <a:endParaRPr lang="en-US" sz="1100" dirty="0"/>
          </a:p>
        </p:txBody>
      </p:sp>
      <p:sp>
        <p:nvSpPr>
          <p:cNvPr id="75" name="Can 74"/>
          <p:cNvSpPr/>
          <p:nvPr/>
        </p:nvSpPr>
        <p:spPr>
          <a:xfrm>
            <a:off x="6898816" y="6205960"/>
            <a:ext cx="376749" cy="24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IDX</a:t>
            </a:r>
            <a:endParaRPr lang="en-US" sz="1100" dirty="0"/>
          </a:p>
        </p:txBody>
      </p:sp>
      <p:sp>
        <p:nvSpPr>
          <p:cNvPr id="76" name="Can 75"/>
          <p:cNvSpPr/>
          <p:nvPr/>
        </p:nvSpPr>
        <p:spPr>
          <a:xfrm>
            <a:off x="7354551" y="6205960"/>
            <a:ext cx="376749" cy="24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IDX</a:t>
            </a:r>
            <a:endParaRPr lang="en-US" sz="1100" dirty="0"/>
          </a:p>
        </p:txBody>
      </p:sp>
      <p:sp>
        <p:nvSpPr>
          <p:cNvPr id="83" name="Can 82"/>
          <p:cNvSpPr/>
          <p:nvPr/>
        </p:nvSpPr>
        <p:spPr>
          <a:xfrm>
            <a:off x="8397676" y="6205961"/>
            <a:ext cx="376749" cy="24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IDX</a:t>
            </a:r>
            <a:endParaRPr lang="en-US" sz="1100" dirty="0"/>
          </a:p>
        </p:txBody>
      </p:sp>
      <p:sp>
        <p:nvSpPr>
          <p:cNvPr id="84" name="Can 83"/>
          <p:cNvSpPr/>
          <p:nvPr/>
        </p:nvSpPr>
        <p:spPr>
          <a:xfrm>
            <a:off x="8848335" y="6205961"/>
            <a:ext cx="376749" cy="24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IDX</a:t>
            </a:r>
            <a:endParaRPr lang="en-US" sz="1100" dirty="0"/>
          </a:p>
        </p:txBody>
      </p:sp>
      <p:sp>
        <p:nvSpPr>
          <p:cNvPr id="85" name="Can 84"/>
          <p:cNvSpPr/>
          <p:nvPr/>
        </p:nvSpPr>
        <p:spPr>
          <a:xfrm>
            <a:off x="9298994" y="6205960"/>
            <a:ext cx="376749" cy="24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IDX</a:t>
            </a:r>
            <a:endParaRPr lang="en-US" sz="1100" dirty="0"/>
          </a:p>
        </p:txBody>
      </p:sp>
      <p:sp>
        <p:nvSpPr>
          <p:cNvPr id="86" name="Can 85"/>
          <p:cNvSpPr/>
          <p:nvPr/>
        </p:nvSpPr>
        <p:spPr>
          <a:xfrm>
            <a:off x="10303472" y="6193533"/>
            <a:ext cx="376749" cy="24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IDX</a:t>
            </a:r>
            <a:endParaRPr lang="en-US" sz="1100" dirty="0"/>
          </a:p>
        </p:txBody>
      </p:sp>
      <p:sp>
        <p:nvSpPr>
          <p:cNvPr id="87" name="Can 86"/>
          <p:cNvSpPr/>
          <p:nvPr/>
        </p:nvSpPr>
        <p:spPr>
          <a:xfrm>
            <a:off x="10754131" y="6193533"/>
            <a:ext cx="376749" cy="24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IDX</a:t>
            </a:r>
            <a:endParaRPr lang="en-US" sz="1100" dirty="0"/>
          </a:p>
        </p:txBody>
      </p:sp>
      <p:sp>
        <p:nvSpPr>
          <p:cNvPr id="88" name="Can 87"/>
          <p:cNvSpPr/>
          <p:nvPr/>
        </p:nvSpPr>
        <p:spPr>
          <a:xfrm>
            <a:off x="11204790" y="6193532"/>
            <a:ext cx="376749" cy="24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IDX</a:t>
            </a:r>
            <a:endParaRPr lang="en-US" sz="1100" dirty="0"/>
          </a:p>
        </p:txBody>
      </p:sp>
      <p:sp>
        <p:nvSpPr>
          <p:cNvPr id="91" name="Folded Corner 90"/>
          <p:cNvSpPr/>
          <p:nvPr/>
        </p:nvSpPr>
        <p:spPr>
          <a:xfrm>
            <a:off x="4496005" y="5733034"/>
            <a:ext cx="1322545" cy="41926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smtClean="0"/>
              <a:t>Azure Queue</a:t>
            </a:r>
          </a:p>
          <a:p>
            <a:pPr algn="ctr"/>
            <a:r>
              <a:rPr lang="en-US" sz="1050" dirty="0" smtClean="0"/>
              <a:t>[Just </a:t>
            </a:r>
            <a:r>
              <a:rPr lang="en-US" sz="1200" dirty="0" smtClean="0"/>
              <a:t>Crawled</a:t>
            </a:r>
            <a:r>
              <a:rPr lang="en-US" sz="1050" dirty="0" smtClean="0"/>
              <a:t>]</a:t>
            </a:r>
            <a:endParaRPr lang="en-US" sz="1050" dirty="0"/>
          </a:p>
        </p:txBody>
      </p:sp>
      <p:sp>
        <p:nvSpPr>
          <p:cNvPr id="92" name="Folded Corner 91"/>
          <p:cNvSpPr/>
          <p:nvPr/>
        </p:nvSpPr>
        <p:spPr>
          <a:xfrm>
            <a:off x="4456244" y="2940533"/>
            <a:ext cx="1358215" cy="41926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smtClean="0"/>
              <a:t>Azure </a:t>
            </a:r>
            <a:r>
              <a:rPr lang="en-US" sz="1200" dirty="0" smtClean="0"/>
              <a:t>Queue</a:t>
            </a:r>
            <a:endParaRPr lang="en-US" sz="1050" dirty="0" smtClean="0"/>
          </a:p>
          <a:p>
            <a:pPr algn="ctr"/>
            <a:r>
              <a:rPr lang="en-US" sz="1050" dirty="0" smtClean="0"/>
              <a:t>[To Crawl]</a:t>
            </a:r>
            <a:endParaRPr lang="en-US" sz="1050" dirty="0"/>
          </a:p>
        </p:txBody>
      </p:sp>
      <p:sp>
        <p:nvSpPr>
          <p:cNvPr id="93" name="Rectangle 92"/>
          <p:cNvSpPr/>
          <p:nvPr/>
        </p:nvSpPr>
        <p:spPr>
          <a:xfrm>
            <a:off x="4271767" y="1720985"/>
            <a:ext cx="1712746" cy="890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</a:t>
            </a:r>
            <a:endParaRPr lang="en-US" sz="1400" dirty="0" smtClean="0"/>
          </a:p>
          <a:p>
            <a:pPr algn="ctr"/>
            <a:r>
              <a:rPr lang="en-US" sz="1200" dirty="0" smtClean="0"/>
              <a:t>[Detect </a:t>
            </a:r>
            <a:r>
              <a:rPr lang="en-US" sz="1200" dirty="0" err="1" smtClean="0"/>
              <a:t>NuGet</a:t>
            </a:r>
            <a:r>
              <a:rPr lang="en-US" sz="1200" dirty="0" smtClean="0"/>
              <a:t> Releases]</a:t>
            </a:r>
            <a:endParaRPr lang="en-US" sz="12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4308934" y="3699253"/>
            <a:ext cx="1679670" cy="1753545"/>
            <a:chOff x="2444027" y="2539819"/>
            <a:chExt cx="1809177" cy="1753545"/>
          </a:xfrm>
        </p:grpSpPr>
        <p:grpSp>
          <p:nvGrpSpPr>
            <p:cNvPr id="96" name="Group 95"/>
            <p:cNvGrpSpPr/>
            <p:nvPr/>
          </p:nvGrpSpPr>
          <p:grpSpPr>
            <a:xfrm>
              <a:off x="2444027" y="2539819"/>
              <a:ext cx="1809177" cy="1753545"/>
              <a:chOff x="1234631" y="4477775"/>
              <a:chExt cx="1809177" cy="175354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234631" y="4477775"/>
                <a:ext cx="1809177" cy="175354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Azure Queue Scaling</a:t>
                </a:r>
                <a:endParaRPr lang="en-US" sz="14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358641" y="5835679"/>
                <a:ext cx="1579488" cy="250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...</a:t>
                </a:r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568699" y="2906250"/>
              <a:ext cx="1578827" cy="882166"/>
              <a:chOff x="2568699" y="2906250"/>
              <a:chExt cx="1578827" cy="882166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2568700" y="3407742"/>
                <a:ext cx="1578826" cy="380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Indexer</a:t>
                </a:r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568699" y="2906250"/>
                <a:ext cx="1578827" cy="380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Indexer</a:t>
                </a:r>
                <a:endParaRPr lang="en-US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8213011" y="295063"/>
            <a:ext cx="1644766" cy="1128210"/>
            <a:chOff x="1286955" y="3034817"/>
            <a:chExt cx="1790515" cy="3212929"/>
          </a:xfrm>
        </p:grpSpPr>
        <p:sp>
          <p:nvSpPr>
            <p:cNvPr id="109" name="Rectangle 108"/>
            <p:cNvSpPr/>
            <p:nvPr/>
          </p:nvSpPr>
          <p:spPr>
            <a:xfrm>
              <a:off x="1286955" y="3034817"/>
              <a:ext cx="1790515" cy="32129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Azure CPU Scaling</a:t>
              </a:r>
              <a:endParaRPr lang="en-US" sz="14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383366" y="5315823"/>
              <a:ext cx="1597693" cy="704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...</a:t>
              </a:r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8297952" y="649274"/>
            <a:ext cx="1467640" cy="336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09" idx="1"/>
            <a:endCxn id="63" idx="0"/>
          </p:cNvCxnSpPr>
          <p:nvPr/>
        </p:nvCxnSpPr>
        <p:spPr>
          <a:xfrm flipH="1">
            <a:off x="7084084" y="859168"/>
            <a:ext cx="1128927" cy="86759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9" idx="2"/>
            <a:endCxn id="23" idx="0"/>
          </p:cNvCxnSpPr>
          <p:nvPr/>
        </p:nvCxnSpPr>
        <p:spPr>
          <a:xfrm>
            <a:off x="9035394" y="1423273"/>
            <a:ext cx="8532" cy="3034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9" idx="3"/>
            <a:endCxn id="44" idx="0"/>
          </p:cNvCxnSpPr>
          <p:nvPr/>
        </p:nvCxnSpPr>
        <p:spPr>
          <a:xfrm>
            <a:off x="9857777" y="859168"/>
            <a:ext cx="1121685" cy="86759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93" idx="2"/>
            <a:endCxn id="92" idx="0"/>
          </p:cNvCxnSpPr>
          <p:nvPr/>
        </p:nvCxnSpPr>
        <p:spPr>
          <a:xfrm>
            <a:off x="5128140" y="2611841"/>
            <a:ext cx="7212" cy="32869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2" idx="2"/>
            <a:endCxn id="97" idx="0"/>
          </p:cNvCxnSpPr>
          <p:nvPr/>
        </p:nvCxnSpPr>
        <p:spPr>
          <a:xfrm>
            <a:off x="5135352" y="3359798"/>
            <a:ext cx="13417" cy="33945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97" idx="2"/>
            <a:endCxn id="91" idx="0"/>
          </p:cNvCxnSpPr>
          <p:nvPr/>
        </p:nvCxnSpPr>
        <p:spPr>
          <a:xfrm>
            <a:off x="5148769" y="5452798"/>
            <a:ext cx="8509" cy="2802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63" idx="2"/>
          </p:cNvCxnSpPr>
          <p:nvPr/>
        </p:nvCxnSpPr>
        <p:spPr>
          <a:xfrm flipV="1">
            <a:off x="7084083" y="5451080"/>
            <a:ext cx="1" cy="28328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9046275" y="5452415"/>
            <a:ext cx="1" cy="28328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11028694" y="5449745"/>
            <a:ext cx="1" cy="28328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27317" y="142530"/>
            <a:ext cx="363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Azure Scaling Concept [Old]</a:t>
            </a:r>
            <a:endParaRPr lang="en-US" sz="2400" dirty="0"/>
          </a:p>
        </p:txBody>
      </p:sp>
      <p:sp>
        <p:nvSpPr>
          <p:cNvPr id="163" name="Rounded Rectangle 162"/>
          <p:cNvSpPr/>
          <p:nvPr/>
        </p:nvSpPr>
        <p:spPr>
          <a:xfrm>
            <a:off x="2858967" y="3053977"/>
            <a:ext cx="1257723" cy="352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164" name="Rounded Rectangle 163"/>
          <p:cNvSpPr/>
          <p:nvPr/>
        </p:nvSpPr>
        <p:spPr>
          <a:xfrm>
            <a:off x="2880759" y="4585263"/>
            <a:ext cx="1257723" cy="352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SymbolSource</a:t>
            </a:r>
            <a:endParaRPr lang="en-US" sz="1400" dirty="0"/>
          </a:p>
        </p:txBody>
      </p:sp>
      <p:sp>
        <p:nvSpPr>
          <p:cNvPr id="165" name="Rounded Rectangle 164"/>
          <p:cNvSpPr/>
          <p:nvPr/>
        </p:nvSpPr>
        <p:spPr>
          <a:xfrm>
            <a:off x="2880759" y="5021564"/>
            <a:ext cx="1257723" cy="352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GitHub</a:t>
            </a:r>
            <a:endParaRPr lang="en-US" sz="1400" dirty="0"/>
          </a:p>
        </p:txBody>
      </p:sp>
      <p:cxnSp>
        <p:nvCxnSpPr>
          <p:cNvPr id="166" name="Straight Arrow Connector 165"/>
          <p:cNvCxnSpPr>
            <a:stCxn id="163" idx="0"/>
            <a:endCxn id="93" idx="1"/>
          </p:cNvCxnSpPr>
          <p:nvPr/>
        </p:nvCxnSpPr>
        <p:spPr>
          <a:xfrm flipV="1">
            <a:off x="3487829" y="2166413"/>
            <a:ext cx="783938" cy="88756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63" idx="2"/>
            <a:endCxn id="97" idx="1"/>
          </p:cNvCxnSpPr>
          <p:nvPr/>
        </p:nvCxnSpPr>
        <p:spPr>
          <a:xfrm>
            <a:off x="3487829" y="3406889"/>
            <a:ext cx="821105" cy="116913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5" idx="3"/>
          </p:cNvCxnSpPr>
          <p:nvPr/>
        </p:nvCxnSpPr>
        <p:spPr>
          <a:xfrm>
            <a:off x="4138482" y="5198020"/>
            <a:ext cx="166361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156469" y="4778217"/>
            <a:ext cx="166361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6238557" y="100911"/>
            <a:ext cx="1447557" cy="471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 | </a:t>
            </a:r>
            <a:r>
              <a:rPr lang="en-US" dirty="0" err="1" smtClean="0"/>
              <a:t>VSCode</a:t>
            </a:r>
            <a:endParaRPr lang="en-US" dirty="0" smtClean="0"/>
          </a:p>
        </p:txBody>
      </p:sp>
      <p:sp>
        <p:nvSpPr>
          <p:cNvPr id="181" name="Rounded Rectangle 180"/>
          <p:cNvSpPr/>
          <p:nvPr/>
        </p:nvSpPr>
        <p:spPr>
          <a:xfrm>
            <a:off x="10312485" y="88412"/>
            <a:ext cx="1447557" cy="471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http://coby</a:t>
            </a:r>
          </a:p>
        </p:txBody>
      </p:sp>
      <p:cxnSp>
        <p:nvCxnSpPr>
          <p:cNvPr id="183" name="Straight Arrow Connector 182"/>
          <p:cNvCxnSpPr>
            <a:stCxn id="180" idx="3"/>
          </p:cNvCxnSpPr>
          <p:nvPr/>
        </p:nvCxnSpPr>
        <p:spPr>
          <a:xfrm>
            <a:off x="7686114" y="336851"/>
            <a:ext cx="519653" cy="12231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81" idx="1"/>
          </p:cNvCxnSpPr>
          <p:nvPr/>
        </p:nvCxnSpPr>
        <p:spPr>
          <a:xfrm flipH="1">
            <a:off x="9865021" y="324352"/>
            <a:ext cx="447464" cy="14730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68352" y="706745"/>
            <a:ext cx="34369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Indexes in Azure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Indexers can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CodeDB</a:t>
            </a:r>
            <a:r>
              <a:rPr lang="en-US" sz="1400" dirty="0" smtClean="0"/>
              <a:t> instances can load 1/n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Azure duplicates instances on load for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Azure distributes queries for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One scaled “front end” merges results</a:t>
            </a:r>
          </a:p>
        </p:txBody>
      </p:sp>
    </p:spTree>
    <p:extLst>
      <p:ext uri="{BB962C8B-B14F-4D97-AF65-F5344CB8AC3E}">
        <p14:creationId xmlns:p14="http://schemas.microsoft.com/office/powerpoint/2010/main" val="172995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60827" y="4294443"/>
            <a:ext cx="1828800" cy="1102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Bin\Release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0827" y="1613647"/>
            <a:ext cx="1828800" cy="2497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Bin\Debug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1582" y="2014040"/>
            <a:ext cx="1571940" cy="284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023706" y="1930796"/>
            <a:ext cx="1571940" cy="284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My Code Crawl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9477" y="2289030"/>
            <a:ext cx="1571940" cy="284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One.pdb [1/19/2016]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759477" y="1926702"/>
            <a:ext cx="1571940" cy="284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One.dll [1/19/2016]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59477" y="4586050"/>
            <a:ext cx="1571940" cy="2846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One.dll [1/4/2016]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59477" y="4953603"/>
            <a:ext cx="1571940" cy="2846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One.pdb [</a:t>
            </a:r>
            <a:r>
              <a:rPr lang="en-US" sz="1200" dirty="0" smtClean="0">
                <a:solidFill>
                  <a:srgbClr val="FF0000"/>
                </a:solidFill>
              </a:rPr>
              <a:t>1/4/2016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963514" y="1847552"/>
            <a:ext cx="1571940" cy="284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One.cs</a:t>
            </a:r>
            <a:r>
              <a:rPr lang="en-US" sz="1200" dirty="0" smtClean="0"/>
              <a:t> [1/12/2016]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4" idx="3"/>
            <a:endCxn id="9" idx="1"/>
          </p:cNvCxnSpPr>
          <p:nvPr/>
        </p:nvCxnSpPr>
        <p:spPr>
          <a:xfrm flipV="1">
            <a:off x="2331417" y="1989859"/>
            <a:ext cx="632097" cy="4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 flipV="1">
            <a:off x="2331417" y="1989859"/>
            <a:ext cx="632097" cy="310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59477" y="2793108"/>
            <a:ext cx="1571940" cy="2846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Reference.dll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9477" y="3292216"/>
            <a:ext cx="1571940" cy="2846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Ref2.dll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759477" y="3649017"/>
            <a:ext cx="1571940" cy="2846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Ref2.pdb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19" idx="3"/>
          </p:cNvCxnSpPr>
          <p:nvPr/>
        </p:nvCxnSpPr>
        <p:spPr>
          <a:xfrm>
            <a:off x="2331417" y="3791324"/>
            <a:ext cx="6922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3514" y="4586050"/>
            <a:ext cx="1571940" cy="284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[Included]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2963514" y="4945919"/>
            <a:ext cx="1571940" cy="2846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[Excluded]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3088491" y="3340400"/>
            <a:ext cx="1571940" cy="2846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3020615" y="3257156"/>
            <a:ext cx="1571940" cy="2846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960423" y="3173912"/>
            <a:ext cx="1571940" cy="2846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Sample.cs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088491" y="2718842"/>
            <a:ext cx="1571940" cy="2846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3020615" y="2635598"/>
            <a:ext cx="1571940" cy="2846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0423" y="2552354"/>
            <a:ext cx="1571940" cy="2846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Reference.cs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818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13536" y="2003122"/>
            <a:ext cx="650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Roslyn Compilation -&gt; [all binaries + </a:t>
            </a:r>
            <a:r>
              <a:rPr lang="en-US" sz="1400" dirty="0" err="1" smtClean="0"/>
              <a:t>Program.cs</a:t>
            </a:r>
            <a:r>
              <a:rPr lang="en-US" sz="1400" dirty="0" smtClean="0"/>
              <a:t>]</a:t>
            </a:r>
          </a:p>
          <a:p>
            <a:r>
              <a:rPr lang="en-US" sz="1400" dirty="0" err="1" smtClean="0"/>
              <a:t>Microsoft.CodeAnalysis.Text.SourceText.From</a:t>
            </a:r>
            <a:r>
              <a:rPr lang="en-US" sz="1400" dirty="0" smtClean="0"/>
              <a:t>(string</a:t>
            </a:r>
            <a:r>
              <a:rPr lang="en-US" sz="1400" dirty="0"/>
              <a:t>, Encoding, </a:t>
            </a:r>
            <a:r>
              <a:rPr lang="en-US" sz="1400" dirty="0" err="1"/>
              <a:t>SourceHashAlgorithm</a:t>
            </a:r>
            <a:r>
              <a:rPr lang="en-US" sz="14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656" y="1928408"/>
            <a:ext cx="4526714" cy="147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CommandLine.dll</a:t>
            </a:r>
          </a:p>
          <a:p>
            <a:r>
              <a:rPr lang="en-US" sz="1600" dirty="0" smtClean="0"/>
              <a:t>MemberIndexer.dll</a:t>
            </a:r>
          </a:p>
          <a:p>
            <a:r>
              <a:rPr lang="en-US" sz="1600" b="1" dirty="0" smtClean="0"/>
              <a:t>Microsoft.CodeAnalysis.dll</a:t>
            </a:r>
          </a:p>
          <a:p>
            <a:r>
              <a:rPr lang="en-US" sz="1600" dirty="0" smtClean="0"/>
              <a:t>Microsoft.CodeAnalysis.Csharp.dll</a:t>
            </a:r>
          </a:p>
          <a:p>
            <a:r>
              <a:rPr lang="en-US" sz="1600" dirty="0" smtClean="0"/>
              <a:t>Newtonsoft.Json.dll</a:t>
            </a:r>
          </a:p>
          <a:p>
            <a:r>
              <a:rPr lang="en-US" sz="1600" dirty="0" smtClean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3536" y="160159"/>
            <a:ext cx="6507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DTE -&gt;</a:t>
            </a:r>
          </a:p>
          <a:p>
            <a:r>
              <a:rPr lang="en-US" sz="1400" dirty="0" smtClean="0"/>
              <a:t>C</a:t>
            </a:r>
            <a:r>
              <a:rPr lang="en-US" sz="1400" dirty="0"/>
              <a:t>:\</a:t>
            </a:r>
            <a:r>
              <a:rPr lang="en-US" sz="1400" dirty="0" smtClean="0"/>
              <a:t>Code\Demo\MemberIndexer\Program.cs(115, 28)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57" y="117573"/>
            <a:ext cx="4113565" cy="15561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132026" y="1730926"/>
            <a:ext cx="11813852" cy="8312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32026" y="3451454"/>
            <a:ext cx="11813852" cy="8312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0656" y="3667328"/>
            <a:ext cx="4526714" cy="11575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SourceText</a:t>
            </a:r>
            <a:r>
              <a:rPr lang="en-US" sz="1600" dirty="0" smtClean="0"/>
              <a:t>                                        </a:t>
            </a:r>
            <a:r>
              <a:rPr lang="en-US" sz="1600" dirty="0" err="1" smtClean="0"/>
              <a:t>SourceText.cs</a:t>
            </a:r>
            <a:r>
              <a:rPr lang="en-US" sz="1600" dirty="0" smtClean="0"/>
              <a:t>(18)</a:t>
            </a:r>
          </a:p>
          <a:p>
            <a:r>
              <a:rPr lang="en-US" sz="1600" dirty="0" smtClean="0"/>
              <a:t>   From(byte</a:t>
            </a:r>
            <a:r>
              <a:rPr lang="en-US" sz="1600" dirty="0"/>
              <a:t>[], </a:t>
            </a:r>
            <a:r>
              <a:rPr lang="en-US" sz="1600" dirty="0" err="1"/>
              <a:t>int</a:t>
            </a:r>
            <a:r>
              <a:rPr lang="en-US" sz="1600" dirty="0" smtClean="0"/>
              <a:t>, Encoding, ...)   </a:t>
            </a:r>
            <a:r>
              <a:rPr lang="en-US" sz="1600" dirty="0" err="1"/>
              <a:t>SourceText.cs</a:t>
            </a:r>
            <a:r>
              <a:rPr lang="en-US" sz="1600" dirty="0"/>
              <a:t>(154)</a:t>
            </a:r>
          </a:p>
          <a:p>
            <a:r>
              <a:rPr lang="en-US" sz="1600" dirty="0" smtClean="0"/>
              <a:t>   From(Stream</a:t>
            </a:r>
            <a:r>
              <a:rPr lang="en-US" sz="1600" dirty="0"/>
              <a:t>, </a:t>
            </a:r>
            <a:r>
              <a:rPr lang="en-US" sz="1600" dirty="0" smtClean="0"/>
              <a:t>Encoding, ...)        </a:t>
            </a:r>
            <a:r>
              <a:rPr lang="en-US" sz="1600" dirty="0" err="1"/>
              <a:t>SourceText.cs</a:t>
            </a:r>
            <a:r>
              <a:rPr lang="en-US" sz="1600" dirty="0"/>
              <a:t>(102)</a:t>
            </a:r>
          </a:p>
          <a:p>
            <a:r>
              <a:rPr lang="en-US" sz="1600" dirty="0" smtClean="0"/>
              <a:t>   </a:t>
            </a:r>
            <a:r>
              <a:rPr lang="en-US" sz="1600" b="1" dirty="0" smtClean="0"/>
              <a:t>From(string</a:t>
            </a:r>
            <a:r>
              <a:rPr lang="en-US" sz="1600" b="1" dirty="0"/>
              <a:t>, </a:t>
            </a:r>
            <a:r>
              <a:rPr lang="en-US" sz="1600" b="1" dirty="0" smtClean="0"/>
              <a:t>Encoding, ...)</a:t>
            </a:r>
            <a:r>
              <a:rPr lang="en-US" sz="1600" dirty="0" smtClean="0"/>
              <a:t>         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SourceText.cs</a:t>
            </a:r>
            <a:r>
              <a:rPr lang="en-US" sz="1600" b="1" dirty="0" smtClean="0"/>
              <a:t>(70)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13536" y="3667328"/>
            <a:ext cx="65070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Elfie Index -&gt; [from DLL + PDB + Sources]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raw.githubusercontent.com/dotnet/roslyn/version-1.1.0</a:t>
            </a:r>
          </a:p>
          <a:p>
            <a:r>
              <a:rPr lang="en-US" sz="1400" dirty="0" err="1" smtClean="0">
                <a:hlinkClick r:id="rId4"/>
              </a:rPr>
              <a:t>src</a:t>
            </a:r>
            <a:r>
              <a:rPr lang="en-US" sz="1400" dirty="0" smtClean="0">
                <a:hlinkClick r:id="rId4"/>
              </a:rPr>
              <a:t>/Compilers/Core/Portable/Text/</a:t>
            </a:r>
            <a:r>
              <a:rPr lang="en-US" sz="1400" dirty="0" err="1" smtClean="0">
                <a:hlinkClick r:id="rId4"/>
              </a:rPr>
              <a:t>SourceText.cs</a:t>
            </a:r>
            <a:endParaRPr lang="en-US" sz="1400" dirty="0" smtClean="0"/>
          </a:p>
          <a:p>
            <a:r>
              <a:rPr lang="en-US" sz="1400" dirty="0"/>
              <a:t>C:\SymbolCache\Microsoft.CodeAnalysis.pdb\src\9c3786a5\SourceText.cs(70)</a:t>
            </a:r>
          </a:p>
          <a:p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56" y="5035840"/>
            <a:ext cx="4691833" cy="1598776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132026" y="4856335"/>
            <a:ext cx="11813852" cy="8312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4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Distribution Diagram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58823" y="2270617"/>
            <a:ext cx="2111671" cy="2184028"/>
            <a:chOff x="249977" y="1499882"/>
            <a:chExt cx="2111671" cy="2184028"/>
          </a:xfrm>
        </p:grpSpPr>
        <p:sp>
          <p:nvSpPr>
            <p:cNvPr id="9" name="Rectangle 8"/>
            <p:cNvSpPr/>
            <p:nvPr/>
          </p:nvSpPr>
          <p:spPr>
            <a:xfrm>
              <a:off x="249977" y="1499882"/>
              <a:ext cx="2111671" cy="21840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NuGet.org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0605" y="2134734"/>
              <a:ext cx="1447251" cy="134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7145" y="2054694"/>
              <a:ext cx="1447251" cy="134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 smtClean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7106" y="1968076"/>
              <a:ext cx="1447251" cy="134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 smtClean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3909" y="1881456"/>
              <a:ext cx="1447251" cy="134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Package1</a:t>
              </a:r>
            </a:p>
            <a:p>
              <a:r>
                <a:rPr lang="en-US" sz="1400" dirty="0" smtClean="0"/>
                <a:t>   Binary1.dll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Namespace1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Class1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Class2</a:t>
              </a:r>
            </a:p>
            <a:p>
              <a:r>
                <a:rPr lang="en-US" sz="1400" dirty="0" smtClean="0"/>
                <a:t>…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3293969" y="1690688"/>
            <a:ext cx="2135281" cy="3343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Central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57547" y="2215542"/>
            <a:ext cx="1815956" cy="80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[Native Database]</a:t>
            </a:r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2770494" y="3362631"/>
            <a:ext cx="52347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72113" y="3897843"/>
            <a:ext cx="1801390" cy="236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[Text Model – 2/7]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72113" y="4586279"/>
            <a:ext cx="1801390" cy="236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572" y="4236218"/>
            <a:ext cx="1401339" cy="236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[Diffs from …]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49886" y="2270617"/>
            <a:ext cx="2065563" cy="2184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Client [First Run]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374689" y="2652191"/>
            <a:ext cx="1815956" cy="26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[Native Database Subset]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74689" y="3913285"/>
            <a:ext cx="1801390" cy="236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[Text Model – 2/7]</a:t>
            </a:r>
          </a:p>
        </p:txBody>
      </p:sp>
      <p:cxnSp>
        <p:nvCxnSpPr>
          <p:cNvPr id="29" name="Straight Arrow Connector 28"/>
          <p:cNvCxnSpPr>
            <a:stCxn id="17" idx="3"/>
            <a:endCxn id="26" idx="1"/>
          </p:cNvCxnSpPr>
          <p:nvPr/>
        </p:nvCxnSpPr>
        <p:spPr>
          <a:xfrm>
            <a:off x="5273503" y="4015992"/>
            <a:ext cx="2101186" cy="154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</p:cNvCxnSpPr>
          <p:nvPr/>
        </p:nvCxnSpPr>
        <p:spPr>
          <a:xfrm flipV="1">
            <a:off x="8275384" y="2921612"/>
            <a:ext cx="7283" cy="9916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3"/>
          </p:cNvCxnSpPr>
          <p:nvPr/>
        </p:nvCxnSpPr>
        <p:spPr>
          <a:xfrm flipV="1">
            <a:off x="9190645" y="2786901"/>
            <a:ext cx="7044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95115" y="2611108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Results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5121" y="3655600"/>
            <a:ext cx="1419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Download Text</a:t>
            </a:r>
            <a:endParaRPr lang="en-US" sz="1600" dirty="0"/>
          </a:p>
        </p:txBody>
      </p:sp>
      <p:cxnSp>
        <p:nvCxnSpPr>
          <p:cNvPr id="39" name="Straight Arrow Connector 38"/>
          <p:cNvCxnSpPr>
            <a:stCxn id="11" idx="2"/>
            <a:endCxn id="17" idx="0"/>
          </p:cNvCxnSpPr>
          <p:nvPr/>
        </p:nvCxnSpPr>
        <p:spPr>
          <a:xfrm>
            <a:off x="4365525" y="3016251"/>
            <a:ext cx="7283" cy="8815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36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Distribution Diagram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58823" y="2270617"/>
            <a:ext cx="2111671" cy="2184028"/>
            <a:chOff x="249977" y="1499882"/>
            <a:chExt cx="2111671" cy="2184028"/>
          </a:xfrm>
        </p:grpSpPr>
        <p:sp>
          <p:nvSpPr>
            <p:cNvPr id="9" name="Rectangle 8"/>
            <p:cNvSpPr/>
            <p:nvPr/>
          </p:nvSpPr>
          <p:spPr>
            <a:xfrm>
              <a:off x="249977" y="1499882"/>
              <a:ext cx="2111671" cy="21840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NuGet.org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0605" y="2134734"/>
              <a:ext cx="1447251" cy="134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7145" y="2054694"/>
              <a:ext cx="1447251" cy="13419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 smtClean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7106" y="1968076"/>
              <a:ext cx="1447251" cy="1341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 smtClean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3909" y="1881456"/>
              <a:ext cx="1447251" cy="13419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Package1</a:t>
              </a:r>
            </a:p>
            <a:p>
              <a:r>
                <a:rPr lang="en-US" sz="1400" dirty="0" smtClean="0"/>
                <a:t>   Binary1.dll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Namespace1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Class1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Class3</a:t>
              </a:r>
            </a:p>
            <a:p>
              <a:r>
                <a:rPr lang="en-US" sz="1400" dirty="0" smtClean="0"/>
                <a:t>…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3293969" y="1690688"/>
            <a:ext cx="2135281" cy="3343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Central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57547" y="2215542"/>
            <a:ext cx="1815956" cy="800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[Native Database]</a:t>
            </a:r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2770494" y="3362631"/>
            <a:ext cx="52347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57547" y="3242320"/>
            <a:ext cx="1801390" cy="236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[Text Form – 2/8]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72113" y="3897843"/>
            <a:ext cx="1801390" cy="236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[Text Model – 2/7]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72113" y="4586279"/>
            <a:ext cx="1801390" cy="236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57571" y="3572109"/>
            <a:ext cx="1401339" cy="236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[Diffs from 2/7]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572" y="4236218"/>
            <a:ext cx="1401339" cy="236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[Diffs from …]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49886" y="2270617"/>
            <a:ext cx="2065563" cy="2184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Client [Next Run]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372823" y="2641288"/>
            <a:ext cx="1815956" cy="269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[Native Database Subset]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74689" y="3913285"/>
            <a:ext cx="1801390" cy="236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[Text Model – 2/7]</a:t>
            </a: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4939011" y="3676143"/>
            <a:ext cx="2635702" cy="1411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3"/>
          </p:cNvCxnSpPr>
          <p:nvPr/>
        </p:nvCxnSpPr>
        <p:spPr>
          <a:xfrm flipV="1">
            <a:off x="9190645" y="2786901"/>
            <a:ext cx="7044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95115" y="2611108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Results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13316" y="3371474"/>
            <a:ext cx="1723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Download Difference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7374689" y="3242320"/>
            <a:ext cx="1801390" cy="236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[Text Form – 2/8]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74713" y="3572109"/>
            <a:ext cx="1401339" cy="236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[Diffs from 2/7]</a:t>
            </a:r>
          </a:p>
        </p:txBody>
      </p:sp>
      <p:cxnSp>
        <p:nvCxnSpPr>
          <p:cNvPr id="14" name="Curved Connector 13"/>
          <p:cNvCxnSpPr>
            <a:stCxn id="26" idx="3"/>
            <a:endCxn id="27" idx="3"/>
          </p:cNvCxnSpPr>
          <p:nvPr/>
        </p:nvCxnSpPr>
        <p:spPr>
          <a:xfrm flipV="1">
            <a:off x="9176079" y="3360469"/>
            <a:ext cx="12700" cy="67096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8" idx="3"/>
            <a:endCxn id="27" idx="3"/>
          </p:cNvCxnSpPr>
          <p:nvPr/>
        </p:nvCxnSpPr>
        <p:spPr>
          <a:xfrm flipV="1">
            <a:off x="8976052" y="3360469"/>
            <a:ext cx="200027" cy="329789"/>
          </a:xfrm>
          <a:prstGeom prst="curvedConnector3">
            <a:avLst>
              <a:gd name="adj1" fmla="val 2142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2"/>
          </p:cNvCxnSpPr>
          <p:nvPr/>
        </p:nvCxnSpPr>
        <p:spPr>
          <a:xfrm flipV="1">
            <a:off x="8273516" y="2910709"/>
            <a:ext cx="7285" cy="3207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5" idx="0"/>
          </p:cNvCxnSpPr>
          <p:nvPr/>
        </p:nvCxnSpPr>
        <p:spPr>
          <a:xfrm flipH="1">
            <a:off x="4358242" y="3016251"/>
            <a:ext cx="7283" cy="22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50320" y="3485174"/>
            <a:ext cx="1466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Differences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11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3867" y="2974312"/>
            <a:ext cx="2200589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Open Solution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466681" y="793819"/>
            <a:ext cx="20097" cy="51045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949003" y="1091919"/>
            <a:ext cx="2761624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Other Code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49002" y="2191378"/>
            <a:ext cx="2761625" cy="748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Company Code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49001" y="3496827"/>
            <a:ext cx="2761626" cy="8088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OSS [</a:t>
            </a:r>
            <a:r>
              <a:rPr lang="en-US" dirty="0" err="1" smtClean="0"/>
              <a:t>NuGet</a:t>
            </a:r>
            <a:r>
              <a:rPr lang="en-US" dirty="0" smtClean="0"/>
              <a:t> | GitHub | …]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49001" y="4862566"/>
            <a:ext cx="2761626" cy="808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Frameworks [BCL]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9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Code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4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3867" y="2974312"/>
            <a:ext cx="2200589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Open Solution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466681" y="793819"/>
            <a:ext cx="20097" cy="51045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949003" y="1091919"/>
            <a:ext cx="2761624" cy="542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Other Code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49002" y="2191378"/>
            <a:ext cx="2761625" cy="748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Company Code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49001" y="3496827"/>
            <a:ext cx="2761626" cy="8088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OSS [</a:t>
            </a:r>
            <a:r>
              <a:rPr lang="en-US" dirty="0" err="1" smtClean="0"/>
              <a:t>NuGet</a:t>
            </a:r>
            <a:r>
              <a:rPr lang="en-US" dirty="0" smtClean="0"/>
              <a:t> | GitHub | …]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49001" y="4862566"/>
            <a:ext cx="2761626" cy="808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Frameworks [BCL]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53575" y="3577717"/>
            <a:ext cx="170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MemberIndexer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41602" y="117855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Elfie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9559" y="4085938"/>
            <a:ext cx="79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Roslyn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6047" y="346149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CommandLine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45943" y="3762383"/>
            <a:ext cx="175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Newtonsoft.Json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9559" y="5082345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mscorlib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3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Elfie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ELFIE: Extensible Lightweight Fast Indexing of Entities</a:t>
            </a:r>
          </a:p>
          <a:p>
            <a:r>
              <a:rPr lang="en-US" dirty="0" smtClean="0"/>
              <a:t>Managed, in memory index of code members and additional data [signatures, locations – arbitrary]</a:t>
            </a:r>
          </a:p>
          <a:p>
            <a:r>
              <a:rPr lang="en-US" dirty="0" smtClean="0"/>
              <a:t>Very compact, minimal allocation, rapid serialization</a:t>
            </a:r>
          </a:p>
          <a:p>
            <a:r>
              <a:rPr lang="en-US" dirty="0" smtClean="0"/>
              <a:t>Supports </a:t>
            </a:r>
            <a:r>
              <a:rPr lang="en-US" dirty="0"/>
              <a:t>Search, Go To Definition, Add Package through one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Search is zero allocation, zero boxing, zero string creation</a:t>
            </a:r>
            <a:endParaRPr lang="en-US" dirty="0"/>
          </a:p>
          <a:p>
            <a:r>
              <a:rPr lang="en-US" dirty="0" smtClean="0"/>
              <a:t>Can run locally or in cloud environment</a:t>
            </a:r>
          </a:p>
          <a:p>
            <a:r>
              <a:rPr lang="en-US" dirty="0" smtClean="0"/>
              <a:t>Dependency free [Non Roslyn languages supportable]</a:t>
            </a:r>
          </a:p>
        </p:txBody>
      </p:sp>
    </p:spTree>
    <p:extLst>
      <p:ext uri="{BB962C8B-B14F-4D97-AF65-F5344CB8AC3E}">
        <p14:creationId xmlns:p14="http://schemas.microsoft.com/office/powerpoint/2010/main" val="9796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Elfie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PackageDatabase</a:t>
            </a:r>
            <a:r>
              <a:rPr lang="en-US" dirty="0" smtClean="0"/>
              <a:t> – Full Fidelity package/binary/</a:t>
            </a:r>
            <a:r>
              <a:rPr lang="en-US" dirty="0" err="1" smtClean="0"/>
              <a:t>sln</a:t>
            </a:r>
            <a:r>
              <a:rPr lang="en-US" smtClean="0"/>
              <a:t> declaration map</a:t>
            </a:r>
            <a:endParaRPr lang="en-US" dirty="0" smtClean="0"/>
          </a:p>
          <a:p>
            <a:r>
              <a:rPr lang="en-US" dirty="0" err="1" smtClean="0"/>
              <a:t>AddReferenceDatabase</a:t>
            </a:r>
            <a:r>
              <a:rPr lang="en-US" dirty="0" smtClean="0"/>
              <a:t> – Public Types across packages only</a:t>
            </a:r>
          </a:p>
          <a:p>
            <a:r>
              <a:rPr lang="en-US" dirty="0" err="1" smtClean="0"/>
              <a:t>MergedMembersDatabase</a:t>
            </a:r>
            <a:r>
              <a:rPr lang="en-US" dirty="0" smtClean="0"/>
              <a:t> – Single merged namespace hierarchy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Required Components:</a:t>
            </a:r>
          </a:p>
          <a:p>
            <a:pPr lvl="1"/>
            <a:r>
              <a:rPr lang="en-US" dirty="0" err="1" smtClean="0"/>
              <a:t>ItemTree</a:t>
            </a:r>
            <a:r>
              <a:rPr lang="en-US" dirty="0" smtClean="0"/>
              <a:t> for Declarations</a:t>
            </a:r>
          </a:p>
          <a:p>
            <a:pPr lvl="1"/>
            <a:r>
              <a:rPr lang="en-US" dirty="0" err="1" smtClean="0"/>
              <a:t>StringStore</a:t>
            </a:r>
            <a:r>
              <a:rPr lang="en-US" dirty="0" smtClean="0"/>
              <a:t> to hold string values</a:t>
            </a:r>
          </a:p>
          <a:p>
            <a:pPr lvl="1"/>
            <a:r>
              <a:rPr lang="en-US" dirty="0" smtClean="0"/>
              <a:t>Index for search</a:t>
            </a:r>
          </a:p>
        </p:txBody>
      </p:sp>
    </p:spTree>
    <p:extLst>
      <p:ext uri="{BB962C8B-B14F-4D97-AF65-F5344CB8AC3E}">
        <p14:creationId xmlns:p14="http://schemas.microsoft.com/office/powerpoint/2010/main" val="308070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8459" y="622689"/>
            <a:ext cx="1901207" cy="1844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accent5"/>
                </a:solidFill>
              </a:rPr>
              <a:t>S0 “”</a:t>
            </a:r>
          </a:p>
          <a:p>
            <a:r>
              <a:rPr lang="en-US" sz="1100" dirty="0" smtClean="0">
                <a:solidFill>
                  <a:schemeClr val="accent5"/>
                </a:solidFill>
              </a:rPr>
              <a:t>S1 C:</a:t>
            </a:r>
          </a:p>
          <a:p>
            <a:r>
              <a:rPr lang="en-US" sz="1100" dirty="0" smtClean="0">
                <a:solidFill>
                  <a:schemeClr val="accent5"/>
                </a:solidFill>
              </a:rPr>
              <a:t>S2 Collections</a:t>
            </a:r>
          </a:p>
          <a:p>
            <a:r>
              <a:rPr lang="en-US" sz="1100" dirty="0" smtClean="0">
                <a:solidFill>
                  <a:schemeClr val="accent5"/>
                </a:solidFill>
              </a:rPr>
              <a:t>S3 Contains</a:t>
            </a:r>
          </a:p>
          <a:p>
            <a:r>
              <a:rPr lang="en-US" sz="1100" dirty="0" smtClean="0">
                <a:solidFill>
                  <a:schemeClr val="accent5"/>
                </a:solidFill>
              </a:rPr>
              <a:t>S4 </a:t>
            </a:r>
            <a:r>
              <a:rPr lang="en-US" sz="1100" dirty="0" err="1" smtClean="0">
                <a:solidFill>
                  <a:schemeClr val="accent5"/>
                </a:solidFill>
              </a:rPr>
              <a:t>HashTable</a:t>
            </a:r>
            <a:endParaRPr lang="en-US" sz="1100" dirty="0" smtClean="0">
              <a:solidFill>
                <a:schemeClr val="accent5"/>
              </a:solidFill>
            </a:endParaRPr>
          </a:p>
          <a:p>
            <a:r>
              <a:rPr lang="en-US" sz="1100" dirty="0" smtClean="0">
                <a:solidFill>
                  <a:schemeClr val="accent5"/>
                </a:solidFill>
              </a:rPr>
              <a:t>S5 </a:t>
            </a:r>
            <a:r>
              <a:rPr lang="en-US" sz="1100" dirty="0" err="1" smtClean="0">
                <a:solidFill>
                  <a:schemeClr val="accent5"/>
                </a:solidFill>
              </a:rPr>
              <a:t>HashTable.cs</a:t>
            </a:r>
            <a:endParaRPr lang="en-US" sz="1100" dirty="0">
              <a:solidFill>
                <a:schemeClr val="accent5"/>
              </a:solidFill>
            </a:endParaRPr>
          </a:p>
          <a:p>
            <a:r>
              <a:rPr lang="en-US" sz="1100" dirty="0" smtClean="0">
                <a:solidFill>
                  <a:schemeClr val="accent5"/>
                </a:solidFill>
              </a:rPr>
              <a:t>S6 List</a:t>
            </a:r>
          </a:p>
          <a:p>
            <a:r>
              <a:rPr lang="en-US" sz="1100" dirty="0" smtClean="0">
                <a:solidFill>
                  <a:schemeClr val="accent5"/>
                </a:solidFill>
              </a:rPr>
              <a:t>S7 </a:t>
            </a:r>
            <a:r>
              <a:rPr lang="en-US" sz="1100" dirty="0" err="1" smtClean="0">
                <a:solidFill>
                  <a:schemeClr val="accent5"/>
                </a:solidFill>
              </a:rPr>
              <a:t>List.cs</a:t>
            </a:r>
            <a:endParaRPr lang="en-US" sz="1100" dirty="0" smtClean="0">
              <a:solidFill>
                <a:schemeClr val="accent5"/>
              </a:solidFill>
            </a:endParaRPr>
          </a:p>
          <a:p>
            <a:r>
              <a:rPr lang="en-US" sz="1100" dirty="0" smtClean="0">
                <a:solidFill>
                  <a:schemeClr val="accent5"/>
                </a:solidFill>
              </a:rPr>
              <a:t>S8 object</a:t>
            </a:r>
          </a:p>
          <a:p>
            <a:r>
              <a:rPr lang="en-US" sz="1100" dirty="0" smtClean="0">
                <a:solidFill>
                  <a:schemeClr val="accent5"/>
                </a:solidFill>
              </a:rPr>
              <a:t>S9 </a:t>
            </a:r>
            <a:r>
              <a:rPr lang="en-US" sz="1050" dirty="0" smtClean="0">
                <a:solidFill>
                  <a:schemeClr val="accent5"/>
                </a:solidFill>
              </a:rPr>
              <a:t>System</a:t>
            </a:r>
            <a:endParaRPr lang="en-US" sz="11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41" y="221776"/>
            <a:ext cx="12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String Store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469" y="3051846"/>
            <a:ext cx="2431509" cy="162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D0: {Empty}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D1: S8 [-&gt; System             ]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D2: S2 [   -&gt; Collections   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D3: S4 [      -&gt; </a:t>
            </a:r>
            <a:r>
              <a:rPr lang="en-US" sz="1400" dirty="0" err="1" smtClean="0">
                <a:solidFill>
                  <a:schemeClr val="tx1"/>
                </a:solidFill>
              </a:rPr>
              <a:t>Hashtable</a:t>
            </a:r>
            <a:r>
              <a:rPr lang="en-US" sz="1400" dirty="0" smtClean="0">
                <a:solidFill>
                  <a:schemeClr val="tx1"/>
                </a:solidFill>
              </a:rPr>
              <a:t> 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D4: S3 [         -&gt; Contains ]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D5: S6 [      -&gt; List              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D6: S3 [        -&gt;  Contains ]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427" y="2578847"/>
            <a:ext cx="190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Declaration Tree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18204" y="640251"/>
            <a:ext cx="2567294" cy="168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0: { S2 [Collections], M0}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1: { S3 [Contains]    , M1}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2:</a:t>
            </a:r>
            <a:r>
              <a:rPr lang="en-US" sz="1400" dirty="0">
                <a:solidFill>
                  <a:schemeClr val="tx1"/>
                </a:solidFill>
              </a:rPr>
              <a:t> { </a:t>
            </a:r>
            <a:r>
              <a:rPr lang="en-US" sz="1400" dirty="0" smtClean="0">
                <a:solidFill>
                  <a:schemeClr val="tx1"/>
                </a:solidFill>
              </a:rPr>
              <a:t>S4 [</a:t>
            </a:r>
            <a:r>
              <a:rPr lang="en-US" sz="1400" dirty="0" err="1" smtClean="0">
                <a:solidFill>
                  <a:schemeClr val="tx1"/>
                </a:solidFill>
              </a:rPr>
              <a:t>HashTable</a:t>
            </a:r>
            <a:r>
              <a:rPr lang="en-US" sz="1400" dirty="0" smtClean="0">
                <a:solidFill>
                  <a:schemeClr val="tx1"/>
                </a:solidFill>
              </a:rPr>
              <a:t>] , M3}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3</a:t>
            </a:r>
            <a:r>
              <a:rPr lang="en-US" sz="1400" dirty="0">
                <a:solidFill>
                  <a:schemeClr val="tx1"/>
                </a:solidFill>
              </a:rPr>
              <a:t>: { </a:t>
            </a:r>
            <a:r>
              <a:rPr lang="en-US" sz="1400" dirty="0" smtClean="0">
                <a:solidFill>
                  <a:schemeClr val="tx1"/>
                </a:solidFill>
              </a:rPr>
              <a:t>S6 [</a:t>
            </a:r>
            <a:r>
              <a:rPr lang="en-US" sz="1400" dirty="0">
                <a:solidFill>
                  <a:schemeClr val="tx1"/>
                </a:solidFill>
              </a:rPr>
              <a:t>List</a:t>
            </a:r>
            <a:r>
              <a:rPr lang="en-US" sz="1400" dirty="0" smtClean="0">
                <a:solidFill>
                  <a:schemeClr val="tx1"/>
                </a:solidFill>
              </a:rPr>
              <a:t>]              , M4}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4: </a:t>
            </a:r>
            <a:r>
              <a:rPr lang="en-US" sz="1400" dirty="0">
                <a:solidFill>
                  <a:schemeClr val="tx1"/>
                </a:solidFill>
              </a:rPr>
              <a:t>{ </a:t>
            </a:r>
            <a:r>
              <a:rPr lang="en-US" sz="1400" dirty="0" smtClean="0">
                <a:solidFill>
                  <a:schemeClr val="tx1"/>
                </a:solidFill>
              </a:rPr>
              <a:t>S9 [System]       , M5}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4396" y="221776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37857" y="3051846"/>
            <a:ext cx="2627603" cy="1649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5"/>
                </a:solidFill>
              </a:rPr>
              <a:t>0: {Package, ,</a:t>
            </a:r>
            <a:r>
              <a:rPr lang="en-US" sz="1400" dirty="0">
                <a:solidFill>
                  <a:schemeClr val="accent5"/>
                </a:solidFill>
              </a:rPr>
              <a:t>S0[“”]}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1: {Namespace, , S0</a:t>
            </a:r>
            <a:r>
              <a:rPr lang="en-US" sz="1400" dirty="0" smtClean="0">
                <a:solidFill>
                  <a:schemeClr val="accent5"/>
                </a:solidFill>
              </a:rPr>
              <a:t>[“”]}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>
                <a:solidFill>
                  <a:schemeClr val="accent5"/>
                </a:solidFill>
              </a:rPr>
              <a:t>2: </a:t>
            </a:r>
            <a:r>
              <a:rPr lang="en-US" sz="1400" dirty="0">
                <a:solidFill>
                  <a:schemeClr val="accent5"/>
                </a:solidFill>
              </a:rPr>
              <a:t>{Namespace, , S0[“”]}</a:t>
            </a:r>
            <a:endParaRPr lang="en-US" sz="1400" dirty="0" smtClean="0">
              <a:solidFill>
                <a:schemeClr val="accent5"/>
              </a:solidFill>
            </a:endParaRPr>
          </a:p>
          <a:p>
            <a:r>
              <a:rPr lang="en-US" sz="1400" dirty="0">
                <a:solidFill>
                  <a:schemeClr val="accent5"/>
                </a:solidFill>
              </a:rPr>
              <a:t>3</a:t>
            </a:r>
            <a:r>
              <a:rPr lang="en-US" sz="1400" dirty="0" smtClean="0">
                <a:solidFill>
                  <a:schemeClr val="accent5"/>
                </a:solidFill>
              </a:rPr>
              <a:t>: {Class, Public, S0[“”]}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>
                <a:solidFill>
                  <a:schemeClr val="accent5"/>
                </a:solidFill>
              </a:rPr>
              <a:t>4</a:t>
            </a:r>
            <a:r>
              <a:rPr lang="en-US" sz="1400" dirty="0" smtClean="0">
                <a:solidFill>
                  <a:schemeClr val="accent5"/>
                </a:solidFill>
              </a:rPr>
              <a:t>: {Method, Public </a:t>
            </a:r>
            <a:r>
              <a:rPr lang="en-US" sz="1400" dirty="0">
                <a:solidFill>
                  <a:schemeClr val="accent5"/>
                </a:solidFill>
              </a:rPr>
              <a:t>, </a:t>
            </a:r>
            <a:r>
              <a:rPr lang="en-US" sz="1400" dirty="0" smtClean="0">
                <a:solidFill>
                  <a:schemeClr val="accent5"/>
                </a:solidFill>
              </a:rPr>
              <a:t>S8[object]}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>
                <a:solidFill>
                  <a:schemeClr val="accent5"/>
                </a:solidFill>
              </a:rPr>
              <a:t>5</a:t>
            </a:r>
            <a:r>
              <a:rPr lang="en-US" sz="1400" dirty="0" smtClean="0">
                <a:solidFill>
                  <a:schemeClr val="accent5"/>
                </a:solidFill>
              </a:rPr>
              <a:t>: {Class, Public, S0[“”]}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6: {Method, Public, S8[object]}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8238" y="2594236"/>
            <a:ext cx="2546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Details (kind, mods, </a:t>
            </a:r>
            <a:r>
              <a:rPr lang="en-US" sz="1600" dirty="0" err="1" smtClean="0">
                <a:solidFill>
                  <a:schemeClr val="accent5"/>
                </a:solidFill>
              </a:rPr>
              <a:t>params</a:t>
            </a:r>
            <a:r>
              <a:rPr lang="en-US" sz="1600" dirty="0" smtClean="0">
                <a:solidFill>
                  <a:schemeClr val="accent5"/>
                </a:solidFill>
              </a:rPr>
              <a:t>)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4339" y="5196110"/>
            <a:ext cx="2690031" cy="1423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5"/>
                </a:solidFill>
              </a:rPr>
              <a:t>F0 {Empty}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F1 C: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F2  -&gt; System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F3      -&gt; Collections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F4         -&gt; </a:t>
            </a:r>
            <a:r>
              <a:rPr lang="en-US" sz="1400" dirty="0" err="1" smtClean="0">
                <a:solidFill>
                  <a:schemeClr val="accent5"/>
                </a:solidFill>
              </a:rPr>
              <a:t>Hashtable.cs</a:t>
            </a:r>
            <a:endParaRPr lang="en-US" sz="1400" dirty="0" smtClean="0">
              <a:solidFill>
                <a:schemeClr val="accent5"/>
              </a:solidFill>
            </a:endParaRPr>
          </a:p>
          <a:p>
            <a:r>
              <a:rPr lang="en-US" sz="1400" dirty="0" smtClean="0">
                <a:solidFill>
                  <a:schemeClr val="accent5"/>
                </a:solidFill>
              </a:rPr>
              <a:t>F5         -&gt; </a:t>
            </a:r>
            <a:r>
              <a:rPr lang="en-US" sz="1400" dirty="0" err="1" smtClean="0">
                <a:solidFill>
                  <a:schemeClr val="accent5"/>
                </a:solidFill>
              </a:rPr>
              <a:t>List.cs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4339" y="4732537"/>
            <a:ext cx="13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File Tree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50521" y="3027061"/>
            <a:ext cx="2741080" cy="1649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5"/>
                </a:solidFill>
              </a:rPr>
              <a:t>0: F0 | Ln 0 | </a:t>
            </a:r>
            <a:r>
              <a:rPr lang="en-US" sz="1400" dirty="0" err="1" smtClean="0">
                <a:solidFill>
                  <a:schemeClr val="accent5"/>
                </a:solidFill>
              </a:rPr>
              <a:t>Ch</a:t>
            </a:r>
            <a:r>
              <a:rPr lang="en-US" sz="1400" dirty="0" smtClean="0">
                <a:solidFill>
                  <a:schemeClr val="accent5"/>
                </a:solidFill>
              </a:rPr>
              <a:t> 0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1</a:t>
            </a:r>
            <a:r>
              <a:rPr lang="en-US" sz="1400" dirty="0">
                <a:solidFill>
                  <a:schemeClr val="accent5"/>
                </a:solidFill>
              </a:rPr>
              <a:t>: F0 | Ln 0 | </a:t>
            </a:r>
            <a:r>
              <a:rPr lang="en-US" sz="1400" dirty="0" err="1">
                <a:solidFill>
                  <a:schemeClr val="accent5"/>
                </a:solidFill>
              </a:rPr>
              <a:t>Ch</a:t>
            </a:r>
            <a:r>
              <a:rPr lang="en-US" sz="1400" dirty="0">
                <a:solidFill>
                  <a:schemeClr val="accent5"/>
                </a:solidFill>
              </a:rPr>
              <a:t> 0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2: </a:t>
            </a:r>
            <a:r>
              <a:rPr lang="en-US" sz="1400" dirty="0">
                <a:solidFill>
                  <a:schemeClr val="accent5"/>
                </a:solidFill>
              </a:rPr>
              <a:t>F0 | Ln 0 | </a:t>
            </a:r>
            <a:r>
              <a:rPr lang="en-US" sz="1400" dirty="0" err="1">
                <a:solidFill>
                  <a:schemeClr val="accent5"/>
                </a:solidFill>
              </a:rPr>
              <a:t>Ch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smtClean="0">
                <a:solidFill>
                  <a:schemeClr val="accent5"/>
                </a:solidFill>
              </a:rPr>
              <a:t>0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3: F4 [</a:t>
            </a:r>
            <a:r>
              <a:rPr lang="en-US" sz="1400" dirty="0" err="1" smtClean="0">
                <a:solidFill>
                  <a:schemeClr val="accent5"/>
                </a:solidFill>
              </a:rPr>
              <a:t>Hashtable.cs</a:t>
            </a:r>
            <a:r>
              <a:rPr lang="en-US" sz="1400" dirty="0" smtClean="0">
                <a:solidFill>
                  <a:schemeClr val="accent5"/>
                </a:solidFill>
              </a:rPr>
              <a:t>]| </a:t>
            </a:r>
            <a:r>
              <a:rPr lang="en-US" sz="1400" dirty="0">
                <a:solidFill>
                  <a:schemeClr val="accent5"/>
                </a:solidFill>
              </a:rPr>
              <a:t>Ln </a:t>
            </a:r>
            <a:r>
              <a:rPr lang="en-US" sz="1400" dirty="0" smtClean="0">
                <a:solidFill>
                  <a:schemeClr val="accent5"/>
                </a:solidFill>
              </a:rPr>
              <a:t>6 </a:t>
            </a:r>
            <a:r>
              <a:rPr lang="en-US" sz="1400" dirty="0">
                <a:solidFill>
                  <a:schemeClr val="accent5"/>
                </a:solidFill>
              </a:rPr>
              <a:t>| </a:t>
            </a:r>
            <a:r>
              <a:rPr lang="en-US" sz="1400" dirty="0" err="1">
                <a:solidFill>
                  <a:schemeClr val="accent5"/>
                </a:solidFill>
              </a:rPr>
              <a:t>Ch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smtClean="0">
                <a:solidFill>
                  <a:schemeClr val="accent5"/>
                </a:solidFill>
              </a:rPr>
              <a:t>8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>
                <a:solidFill>
                  <a:schemeClr val="accent5"/>
                </a:solidFill>
              </a:rPr>
              <a:t>4: </a:t>
            </a:r>
            <a:r>
              <a:rPr lang="en-US" sz="1400" dirty="0">
                <a:solidFill>
                  <a:schemeClr val="accent5"/>
                </a:solidFill>
              </a:rPr>
              <a:t>F4 [</a:t>
            </a:r>
            <a:r>
              <a:rPr lang="en-US" sz="1400" dirty="0" err="1">
                <a:solidFill>
                  <a:schemeClr val="accent5"/>
                </a:solidFill>
              </a:rPr>
              <a:t>Hashtable.cs</a:t>
            </a:r>
            <a:r>
              <a:rPr lang="en-US" sz="1400" dirty="0">
                <a:solidFill>
                  <a:schemeClr val="accent5"/>
                </a:solidFill>
              </a:rPr>
              <a:t>] </a:t>
            </a:r>
            <a:r>
              <a:rPr lang="en-US" sz="1400" dirty="0" smtClean="0">
                <a:solidFill>
                  <a:schemeClr val="accent5"/>
                </a:solidFill>
              </a:rPr>
              <a:t>| Ln 32 | </a:t>
            </a:r>
            <a:r>
              <a:rPr lang="en-US" sz="1400" dirty="0" err="1" smtClean="0">
                <a:solidFill>
                  <a:schemeClr val="accent5"/>
                </a:solidFill>
              </a:rPr>
              <a:t>Ch</a:t>
            </a:r>
            <a:r>
              <a:rPr lang="en-US" sz="1400" dirty="0" smtClean="0">
                <a:solidFill>
                  <a:schemeClr val="accent5"/>
                </a:solidFill>
              </a:rPr>
              <a:t> 12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3: </a:t>
            </a:r>
            <a:r>
              <a:rPr lang="en-US" sz="1400" dirty="0" smtClean="0">
                <a:solidFill>
                  <a:schemeClr val="accent5"/>
                </a:solidFill>
              </a:rPr>
              <a:t>F5 [</a:t>
            </a:r>
            <a:r>
              <a:rPr lang="en-US" sz="1400" dirty="0" err="1" smtClean="0">
                <a:solidFill>
                  <a:schemeClr val="accent5"/>
                </a:solidFill>
              </a:rPr>
              <a:t>List.cs</a:t>
            </a:r>
            <a:r>
              <a:rPr lang="en-US" sz="1400" dirty="0" smtClean="0">
                <a:solidFill>
                  <a:schemeClr val="accent5"/>
                </a:solidFill>
              </a:rPr>
              <a:t>]| </a:t>
            </a:r>
            <a:r>
              <a:rPr lang="en-US" sz="1400" dirty="0">
                <a:solidFill>
                  <a:schemeClr val="accent5"/>
                </a:solidFill>
              </a:rPr>
              <a:t>Ln </a:t>
            </a:r>
            <a:r>
              <a:rPr lang="en-US" sz="1400" dirty="0" smtClean="0">
                <a:solidFill>
                  <a:schemeClr val="accent5"/>
                </a:solidFill>
              </a:rPr>
              <a:t>10 </a:t>
            </a:r>
            <a:r>
              <a:rPr lang="en-US" sz="1400" dirty="0">
                <a:solidFill>
                  <a:schemeClr val="accent5"/>
                </a:solidFill>
              </a:rPr>
              <a:t>| </a:t>
            </a:r>
            <a:r>
              <a:rPr lang="en-US" sz="1400" dirty="0" err="1">
                <a:solidFill>
                  <a:schemeClr val="accent5"/>
                </a:solidFill>
              </a:rPr>
              <a:t>Ch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smtClean="0">
                <a:solidFill>
                  <a:schemeClr val="accent5"/>
                </a:solidFill>
              </a:rPr>
              <a:t>10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>
                <a:solidFill>
                  <a:schemeClr val="accent5"/>
                </a:solidFill>
              </a:rPr>
              <a:t>4: </a:t>
            </a:r>
            <a:r>
              <a:rPr lang="en-US" sz="1400" dirty="0" smtClean="0">
                <a:solidFill>
                  <a:schemeClr val="accent5"/>
                </a:solidFill>
              </a:rPr>
              <a:t>F5 [</a:t>
            </a:r>
            <a:r>
              <a:rPr lang="en-US" sz="1400" dirty="0" err="1" smtClean="0">
                <a:solidFill>
                  <a:schemeClr val="accent5"/>
                </a:solidFill>
              </a:rPr>
              <a:t>List.cs</a:t>
            </a:r>
            <a:r>
              <a:rPr lang="en-US" sz="1400" dirty="0" smtClean="0">
                <a:solidFill>
                  <a:schemeClr val="accent5"/>
                </a:solidFill>
              </a:rPr>
              <a:t>] </a:t>
            </a:r>
            <a:r>
              <a:rPr lang="en-US" sz="1400" dirty="0">
                <a:solidFill>
                  <a:schemeClr val="accent5"/>
                </a:solidFill>
              </a:rPr>
              <a:t>| Ln </a:t>
            </a:r>
            <a:r>
              <a:rPr lang="en-US" sz="1400" dirty="0" smtClean="0">
                <a:solidFill>
                  <a:schemeClr val="accent5"/>
                </a:solidFill>
              </a:rPr>
              <a:t>68 </a:t>
            </a:r>
            <a:r>
              <a:rPr lang="en-US" sz="1400" dirty="0">
                <a:solidFill>
                  <a:schemeClr val="accent5"/>
                </a:solidFill>
              </a:rPr>
              <a:t>| </a:t>
            </a:r>
            <a:r>
              <a:rPr lang="en-US" sz="1400" dirty="0" err="1">
                <a:solidFill>
                  <a:schemeClr val="accent5"/>
                </a:solidFill>
              </a:rPr>
              <a:t>Ch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smtClean="0">
                <a:solidFill>
                  <a:schemeClr val="accent5"/>
                </a:solidFill>
              </a:rPr>
              <a:t>14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8519" y="2578847"/>
            <a:ext cx="107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Locations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94563" y="189832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PackageDatabase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95757" y="828291"/>
            <a:ext cx="18955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One per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Declared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File Locations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Search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All arrays / </a:t>
            </a:r>
            <a:r>
              <a:rPr lang="en-US" sz="1200" dirty="0" err="1" smtClean="0"/>
              <a:t>structs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One copy of each string in </a:t>
            </a:r>
            <a:r>
              <a:rPr lang="en-US" sz="1200" dirty="0" err="1" smtClean="0"/>
              <a:t>StringStore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Serializes very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StringStore</a:t>
            </a:r>
            <a:r>
              <a:rPr lang="en-US" sz="1200" dirty="0" smtClean="0"/>
              <a:t>: 2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Index: 3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Declarations: 4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Details: 3 arrays*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Locations: 3 arrays*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File Tree: 4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Total: 19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sp>
        <p:nvSpPr>
          <p:cNvPr id="2" name="Down Arrow 1"/>
          <p:cNvSpPr/>
          <p:nvPr/>
        </p:nvSpPr>
        <p:spPr>
          <a:xfrm>
            <a:off x="7371363" y="4773761"/>
            <a:ext cx="249698" cy="366607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269161" y="1188245"/>
            <a:ext cx="524839" cy="28495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87576" y="668914"/>
            <a:ext cx="2804024" cy="1639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0: D2 [Collections]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1: D4 [</a:t>
            </a:r>
            <a:r>
              <a:rPr lang="en-US" sz="1400" dirty="0" err="1" smtClean="0">
                <a:solidFill>
                  <a:schemeClr val="tx1"/>
                </a:solidFill>
              </a:rPr>
              <a:t>Hashtable.Contains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2: D6 [</a:t>
            </a:r>
            <a:r>
              <a:rPr lang="en-US" sz="1400" dirty="0" err="1" smtClean="0">
                <a:solidFill>
                  <a:schemeClr val="tx1"/>
                </a:solidFill>
              </a:rPr>
              <a:t>List.Contains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3: D3 [</a:t>
            </a:r>
            <a:r>
              <a:rPr lang="en-US" sz="1400" dirty="0" err="1" smtClean="0">
                <a:solidFill>
                  <a:schemeClr val="tx1"/>
                </a:solidFill>
              </a:rPr>
              <a:t>Hashtable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4: D5 [List]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5: D1 [System]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87576" y="221776"/>
            <a:ext cx="110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8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8459" y="622689"/>
            <a:ext cx="1901207" cy="1844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accent5"/>
                </a:solidFill>
              </a:rPr>
              <a:t>S0 “”</a:t>
            </a:r>
          </a:p>
          <a:p>
            <a:r>
              <a:rPr lang="en-US" sz="1100" dirty="0" smtClean="0">
                <a:solidFill>
                  <a:schemeClr val="accent5"/>
                </a:solidFill>
              </a:rPr>
              <a:t>S1 C:</a:t>
            </a:r>
          </a:p>
          <a:p>
            <a:r>
              <a:rPr lang="en-US" sz="1100" dirty="0" smtClean="0">
                <a:solidFill>
                  <a:schemeClr val="accent5"/>
                </a:solidFill>
              </a:rPr>
              <a:t>S2 Collections</a:t>
            </a:r>
          </a:p>
          <a:p>
            <a:r>
              <a:rPr lang="en-US" sz="1100" dirty="0" smtClean="0">
                <a:solidFill>
                  <a:schemeClr val="accent5"/>
                </a:solidFill>
              </a:rPr>
              <a:t>S3 Contains</a:t>
            </a:r>
          </a:p>
          <a:p>
            <a:r>
              <a:rPr lang="en-US" sz="1100" dirty="0" smtClean="0">
                <a:solidFill>
                  <a:schemeClr val="accent5"/>
                </a:solidFill>
              </a:rPr>
              <a:t>S4 </a:t>
            </a:r>
            <a:r>
              <a:rPr lang="en-US" sz="1100" dirty="0" err="1" smtClean="0">
                <a:solidFill>
                  <a:schemeClr val="accent5"/>
                </a:solidFill>
              </a:rPr>
              <a:t>HashTable</a:t>
            </a:r>
            <a:endParaRPr lang="en-US" sz="1100" dirty="0" smtClean="0">
              <a:solidFill>
                <a:schemeClr val="accent5"/>
              </a:solidFill>
            </a:endParaRPr>
          </a:p>
          <a:p>
            <a:r>
              <a:rPr lang="en-US" sz="1100" dirty="0" smtClean="0">
                <a:solidFill>
                  <a:schemeClr val="accent5"/>
                </a:solidFill>
              </a:rPr>
              <a:t>S5 </a:t>
            </a:r>
            <a:r>
              <a:rPr lang="en-US" sz="1100" dirty="0" err="1" smtClean="0">
                <a:solidFill>
                  <a:schemeClr val="accent5"/>
                </a:solidFill>
              </a:rPr>
              <a:t>HashTable.cs</a:t>
            </a:r>
            <a:endParaRPr lang="en-US" sz="1100" dirty="0">
              <a:solidFill>
                <a:schemeClr val="accent5"/>
              </a:solidFill>
            </a:endParaRPr>
          </a:p>
          <a:p>
            <a:r>
              <a:rPr lang="en-US" sz="1100" dirty="0" smtClean="0">
                <a:solidFill>
                  <a:schemeClr val="accent5"/>
                </a:solidFill>
              </a:rPr>
              <a:t>S6 List</a:t>
            </a:r>
          </a:p>
          <a:p>
            <a:r>
              <a:rPr lang="en-US" sz="1100" dirty="0" smtClean="0">
                <a:solidFill>
                  <a:schemeClr val="accent5"/>
                </a:solidFill>
              </a:rPr>
              <a:t>S7 </a:t>
            </a:r>
            <a:r>
              <a:rPr lang="en-US" sz="1100" dirty="0" err="1" smtClean="0">
                <a:solidFill>
                  <a:schemeClr val="accent5"/>
                </a:solidFill>
              </a:rPr>
              <a:t>List.cs</a:t>
            </a:r>
            <a:endParaRPr lang="en-US" sz="1100" dirty="0" smtClean="0">
              <a:solidFill>
                <a:schemeClr val="accent5"/>
              </a:solidFill>
            </a:endParaRPr>
          </a:p>
          <a:p>
            <a:r>
              <a:rPr lang="en-US" sz="1100" dirty="0" smtClean="0">
                <a:solidFill>
                  <a:schemeClr val="accent5"/>
                </a:solidFill>
              </a:rPr>
              <a:t>S8 object</a:t>
            </a:r>
          </a:p>
          <a:p>
            <a:r>
              <a:rPr lang="en-US" sz="1100" dirty="0" smtClean="0">
                <a:solidFill>
                  <a:schemeClr val="accent5"/>
                </a:solidFill>
              </a:rPr>
              <a:t>S9 </a:t>
            </a:r>
            <a:r>
              <a:rPr lang="en-US" sz="1050" dirty="0" smtClean="0">
                <a:solidFill>
                  <a:schemeClr val="accent5"/>
                </a:solidFill>
              </a:rPr>
              <a:t>System</a:t>
            </a:r>
            <a:endParaRPr lang="en-US" sz="11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41" y="221776"/>
            <a:ext cx="12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String Store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469" y="3051846"/>
            <a:ext cx="2431509" cy="162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D0: {Empty}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D1: S8 [-&gt; System             ]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D2: S2 [   -&gt; Collections   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D3: S4 [      -&gt; </a:t>
            </a:r>
            <a:r>
              <a:rPr lang="en-US" sz="1400" dirty="0" err="1" smtClean="0">
                <a:solidFill>
                  <a:schemeClr val="tx1"/>
                </a:solidFill>
              </a:rPr>
              <a:t>Hashtable</a:t>
            </a:r>
            <a:r>
              <a:rPr lang="en-US" sz="1400" dirty="0" smtClean="0">
                <a:solidFill>
                  <a:schemeClr val="tx1"/>
                </a:solidFill>
              </a:rPr>
              <a:t> 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D4: S3 [         -&gt; Contains ]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D5: S6 [      -&gt; List              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D6: S3 [        -&gt;  Contains ]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427" y="2578847"/>
            <a:ext cx="190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Declaration Tree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18204" y="640251"/>
            <a:ext cx="2567294" cy="168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0: { S2 [Collections], M0}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1: { S3 [Contains]    , M1}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2:</a:t>
            </a:r>
            <a:r>
              <a:rPr lang="en-US" sz="1400" dirty="0">
                <a:solidFill>
                  <a:schemeClr val="tx1"/>
                </a:solidFill>
              </a:rPr>
              <a:t> { </a:t>
            </a:r>
            <a:r>
              <a:rPr lang="en-US" sz="1400" dirty="0" smtClean="0">
                <a:solidFill>
                  <a:schemeClr val="tx1"/>
                </a:solidFill>
              </a:rPr>
              <a:t>S4 [</a:t>
            </a:r>
            <a:r>
              <a:rPr lang="en-US" sz="1400" dirty="0" err="1" smtClean="0">
                <a:solidFill>
                  <a:schemeClr val="tx1"/>
                </a:solidFill>
              </a:rPr>
              <a:t>HashTable</a:t>
            </a:r>
            <a:r>
              <a:rPr lang="en-US" sz="1400" dirty="0" smtClean="0">
                <a:solidFill>
                  <a:schemeClr val="tx1"/>
                </a:solidFill>
              </a:rPr>
              <a:t>] , M3}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3</a:t>
            </a:r>
            <a:r>
              <a:rPr lang="en-US" sz="1400" dirty="0">
                <a:solidFill>
                  <a:schemeClr val="tx1"/>
                </a:solidFill>
              </a:rPr>
              <a:t>: { </a:t>
            </a:r>
            <a:r>
              <a:rPr lang="en-US" sz="1400" dirty="0" smtClean="0">
                <a:solidFill>
                  <a:schemeClr val="tx1"/>
                </a:solidFill>
              </a:rPr>
              <a:t>S6 [</a:t>
            </a:r>
            <a:r>
              <a:rPr lang="en-US" sz="1400" dirty="0">
                <a:solidFill>
                  <a:schemeClr val="tx1"/>
                </a:solidFill>
              </a:rPr>
              <a:t>List</a:t>
            </a:r>
            <a:r>
              <a:rPr lang="en-US" sz="1400" dirty="0" smtClean="0">
                <a:solidFill>
                  <a:schemeClr val="tx1"/>
                </a:solidFill>
              </a:rPr>
              <a:t>]              , M4}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4: </a:t>
            </a:r>
            <a:r>
              <a:rPr lang="en-US" sz="1400" dirty="0">
                <a:solidFill>
                  <a:schemeClr val="tx1"/>
                </a:solidFill>
              </a:rPr>
              <a:t>{ </a:t>
            </a:r>
            <a:r>
              <a:rPr lang="en-US" sz="1400" dirty="0" smtClean="0">
                <a:solidFill>
                  <a:schemeClr val="tx1"/>
                </a:solidFill>
              </a:rPr>
              <a:t>S9 [System]       , M5}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4396" y="221776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37857" y="3051846"/>
            <a:ext cx="2627603" cy="1649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5"/>
                </a:solidFill>
              </a:rPr>
              <a:t>0: {Package}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>
                <a:solidFill>
                  <a:schemeClr val="accent5"/>
                </a:solidFill>
              </a:rPr>
              <a:t>1: {</a:t>
            </a:r>
            <a:r>
              <a:rPr lang="en-US" sz="1400" dirty="0" smtClean="0">
                <a:solidFill>
                  <a:schemeClr val="accent5"/>
                </a:solidFill>
              </a:rPr>
              <a:t>Namespace}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 smtClean="0">
                <a:solidFill>
                  <a:schemeClr val="accent5"/>
                </a:solidFill>
              </a:rPr>
              <a:t>2: </a:t>
            </a:r>
            <a:r>
              <a:rPr lang="en-US" sz="1400" dirty="0">
                <a:solidFill>
                  <a:schemeClr val="accent5"/>
                </a:solidFill>
              </a:rPr>
              <a:t>{</a:t>
            </a:r>
            <a:r>
              <a:rPr lang="en-US" sz="1400" dirty="0" smtClean="0">
                <a:solidFill>
                  <a:schemeClr val="accent5"/>
                </a:solidFill>
              </a:rPr>
              <a:t>Namespace}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3</a:t>
            </a:r>
            <a:r>
              <a:rPr lang="en-US" sz="1400" dirty="0" smtClean="0">
                <a:solidFill>
                  <a:schemeClr val="accent5"/>
                </a:solidFill>
              </a:rPr>
              <a:t>: {Class}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>
                <a:solidFill>
                  <a:schemeClr val="accent5"/>
                </a:solidFill>
              </a:rPr>
              <a:t>4</a:t>
            </a:r>
            <a:r>
              <a:rPr lang="en-US" sz="1400" dirty="0" smtClean="0">
                <a:solidFill>
                  <a:schemeClr val="accent5"/>
                </a:solidFill>
              </a:rPr>
              <a:t>: {Method}</a:t>
            </a:r>
            <a:endParaRPr lang="en-US" sz="1400" dirty="0">
              <a:solidFill>
                <a:schemeClr val="accent5"/>
              </a:solidFill>
            </a:endParaRPr>
          </a:p>
          <a:p>
            <a:r>
              <a:rPr lang="en-US" sz="1400" dirty="0">
                <a:solidFill>
                  <a:schemeClr val="accent5"/>
                </a:solidFill>
              </a:rPr>
              <a:t>5</a:t>
            </a:r>
            <a:r>
              <a:rPr lang="en-US" sz="1400" dirty="0" smtClean="0">
                <a:solidFill>
                  <a:schemeClr val="accent5"/>
                </a:solidFill>
              </a:rPr>
              <a:t>: {Class}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6: {Method}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8238" y="2594236"/>
            <a:ext cx="1275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Details (kind)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3497" y="221776"/>
            <a:ext cx="237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AddReferenceDatabase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29801" y="828291"/>
            <a:ext cx="2261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One for a set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Declared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Search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StringStore</a:t>
            </a:r>
            <a:r>
              <a:rPr lang="en-US" sz="1200" dirty="0" smtClean="0"/>
              <a:t>: 2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Index: 3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Declarations: 4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Details: 1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Total: 10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2269161" y="1188245"/>
            <a:ext cx="524839" cy="28495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87576" y="668914"/>
            <a:ext cx="2804024" cy="1639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0: D2 [Collections]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1: D4 [</a:t>
            </a:r>
            <a:r>
              <a:rPr lang="en-US" sz="1400" dirty="0" err="1" smtClean="0">
                <a:solidFill>
                  <a:schemeClr val="tx1"/>
                </a:solidFill>
              </a:rPr>
              <a:t>Hashtable.Contains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2: D6 [</a:t>
            </a:r>
            <a:r>
              <a:rPr lang="en-US" sz="1400" dirty="0" err="1" smtClean="0">
                <a:solidFill>
                  <a:schemeClr val="tx1"/>
                </a:solidFill>
              </a:rPr>
              <a:t>List.Contains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3: D3 [</a:t>
            </a:r>
            <a:r>
              <a:rPr lang="en-US" sz="1400" dirty="0" err="1" smtClean="0">
                <a:solidFill>
                  <a:schemeClr val="tx1"/>
                </a:solidFill>
              </a:rPr>
              <a:t>Hashtable</a:t>
            </a:r>
            <a:r>
              <a:rPr lang="en-US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4: D5 [List]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5: D1 [System]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87576" y="221776"/>
            <a:ext cx="110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6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Elfie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Roslyn.sln [~225k members, 114 binaries, 116MB DLL size]</a:t>
            </a:r>
          </a:p>
          <a:p>
            <a:r>
              <a:rPr lang="en-US" dirty="0" smtClean="0"/>
              <a:t>Full Index currently ~14MB (RAM and Disk)</a:t>
            </a:r>
          </a:p>
          <a:p>
            <a:r>
              <a:rPr lang="en-US" dirty="0" smtClean="0"/>
              <a:t>Search/Go To Definition ~1M/sec</a:t>
            </a:r>
          </a:p>
          <a:p>
            <a:endParaRPr lang="en-US" dirty="0"/>
          </a:p>
          <a:p>
            <a:r>
              <a:rPr lang="en-US" dirty="0" smtClean="0"/>
              <a:t>All </a:t>
            </a:r>
            <a:r>
              <a:rPr lang="en-US" dirty="0" err="1" smtClean="0"/>
              <a:t>NuGet</a:t>
            </a:r>
            <a:r>
              <a:rPr lang="en-US" dirty="0" smtClean="0"/>
              <a:t> latest public types [1.59M types]: 57MB [ARDB], 39MB [TXT], 8MB [TXT ZIP]</a:t>
            </a:r>
          </a:p>
          <a:p>
            <a:endParaRPr lang="en-US" dirty="0"/>
          </a:p>
          <a:p>
            <a:r>
              <a:rPr lang="en-US" dirty="0" smtClean="0"/>
              <a:t>“Popular” </a:t>
            </a:r>
            <a:r>
              <a:rPr lang="en-US" dirty="0" err="1" smtClean="0"/>
              <a:t>NuGet</a:t>
            </a:r>
            <a:r>
              <a:rPr lang="en-US" dirty="0" smtClean="0"/>
              <a:t> [95% of downloads]: 14MB [ARDB], 9MB [TXT], 1.8MB [TXT ZIP]</a:t>
            </a:r>
          </a:p>
        </p:txBody>
      </p:sp>
    </p:spTree>
    <p:extLst>
      <p:ext uri="{BB962C8B-B14F-4D97-AF65-F5344CB8AC3E}">
        <p14:creationId xmlns:p14="http://schemas.microsoft.com/office/powerpoint/2010/main" val="389296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 and Immutable data structures [separate fast crawl from fast search]</a:t>
            </a:r>
          </a:p>
          <a:p>
            <a:r>
              <a:rPr lang="en-US" dirty="0" err="1" smtClean="0"/>
              <a:t>ConvertToQueryable</a:t>
            </a:r>
            <a:r>
              <a:rPr lang="en-US" dirty="0" smtClean="0"/>
              <a:t> or </a:t>
            </a:r>
            <a:r>
              <a:rPr lang="en-US" dirty="0" err="1" smtClean="0"/>
              <a:t>ConvertToImmutable</a:t>
            </a:r>
            <a:r>
              <a:rPr lang="en-US" dirty="0" smtClean="0"/>
              <a:t> pattern</a:t>
            </a:r>
          </a:p>
          <a:p>
            <a:r>
              <a:rPr lang="en-US" dirty="0" smtClean="0"/>
              <a:t>Strings are sorted, in one UTF8 byte[], and assigned </a:t>
            </a:r>
            <a:r>
              <a:rPr lang="en-US" dirty="0" err="1" smtClean="0"/>
              <a:t>int</a:t>
            </a:r>
            <a:r>
              <a:rPr lang="en-US" dirty="0" smtClean="0"/>
              <a:t> IDs</a:t>
            </a:r>
          </a:p>
          <a:p>
            <a:r>
              <a:rPr lang="en-US" dirty="0" smtClean="0"/>
              <a:t>Prefix searches map to a single </a:t>
            </a:r>
            <a:r>
              <a:rPr lang="en-US" dirty="0" err="1" smtClean="0"/>
              <a:t>int</a:t>
            </a:r>
            <a:r>
              <a:rPr lang="en-US" dirty="0" smtClean="0"/>
              <a:t> range</a:t>
            </a:r>
          </a:p>
          <a:p>
            <a:r>
              <a:rPr lang="en-US" dirty="0" smtClean="0"/>
              <a:t>Index matches are in sorted word order, so prefix matches are a contiguous range in a single array</a:t>
            </a:r>
          </a:p>
          <a:p>
            <a:r>
              <a:rPr lang="en-US" dirty="0" smtClean="0"/>
              <a:t>Tree and Index are sorted during crawl by popularity and then alphabetical so runtime ranking </a:t>
            </a:r>
            <a:r>
              <a:rPr lang="en-US" smtClean="0"/>
              <a:t>isn’t needed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3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Workflow [Multi-Part string]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string to UTF-8 bytes (String8)</a:t>
            </a:r>
          </a:p>
          <a:p>
            <a:r>
              <a:rPr lang="en-US" dirty="0" smtClean="0"/>
              <a:t>Split into parts [</a:t>
            </a:r>
            <a:r>
              <a:rPr lang="en-US" dirty="0" err="1" smtClean="0"/>
              <a:t>System|Collections|Generic|Arr</a:t>
            </a:r>
            <a:r>
              <a:rPr lang="en-US" dirty="0" smtClean="0"/>
              <a:t>]</a:t>
            </a:r>
          </a:p>
          <a:p>
            <a:r>
              <a:rPr lang="en-US" dirty="0" smtClean="0"/>
              <a:t>Binary search </a:t>
            </a:r>
            <a:r>
              <a:rPr lang="en-US" dirty="0" err="1" smtClean="0"/>
              <a:t>StringStore</a:t>
            </a:r>
            <a:r>
              <a:rPr lang="en-US" dirty="0" smtClean="0"/>
              <a:t> for each string part</a:t>
            </a:r>
          </a:p>
          <a:p>
            <a:r>
              <a:rPr lang="en-US" dirty="0" smtClean="0"/>
              <a:t>Get index array matches for last complete word (Generic)</a:t>
            </a:r>
          </a:p>
          <a:p>
            <a:r>
              <a:rPr lang="en-US" dirty="0" smtClean="0"/>
              <a:t>Check ancestors match remaining name parts (</a:t>
            </a:r>
            <a:r>
              <a:rPr lang="en-US" dirty="0" err="1" smtClean="0"/>
              <a:t>System.Collections.Generic</a:t>
            </a:r>
            <a:r>
              <a:rPr lang="en-US" dirty="0" smtClean="0"/>
              <a:t>?)</a:t>
            </a:r>
          </a:p>
          <a:p>
            <a:r>
              <a:rPr lang="en-US" dirty="0" smtClean="0"/>
              <a:t>Walk children to match incomplete </a:t>
            </a:r>
            <a:r>
              <a:rPr lang="en-US" dirty="0" err="1" smtClean="0"/>
              <a:t>suffic</a:t>
            </a:r>
            <a:r>
              <a:rPr lang="en-US" dirty="0" smtClean="0"/>
              <a:t> (</a:t>
            </a:r>
            <a:r>
              <a:rPr lang="en-US" dirty="0" err="1" smtClean="0"/>
              <a:t>Generic.Array</a:t>
            </a:r>
            <a:r>
              <a:rPr lang="en-US" dirty="0" smtClean="0"/>
              <a:t>, </a:t>
            </a:r>
            <a:r>
              <a:rPr lang="en-US" dirty="0" err="1" smtClean="0"/>
              <a:t>Generic.ArrayList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5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Command Line interop [any command, open in VS, open in GitHub]</a:t>
            </a:r>
          </a:p>
          <a:p>
            <a:r>
              <a:rPr lang="en-US" dirty="0" smtClean="0"/>
              <a:t>Call Graph and Find All References</a:t>
            </a:r>
          </a:p>
          <a:p>
            <a:r>
              <a:rPr lang="en-US" dirty="0" smtClean="0"/>
              <a:t>VSIX for build integrated index creation</a:t>
            </a:r>
          </a:p>
          <a:p>
            <a:r>
              <a:rPr lang="en-US" dirty="0" smtClean="0"/>
              <a:t>Index and Search annotations (comments, static analysis messages, …)</a:t>
            </a:r>
          </a:p>
        </p:txBody>
      </p:sp>
    </p:spTree>
    <p:extLst>
      <p:ext uri="{BB962C8B-B14F-4D97-AF65-F5344CB8AC3E}">
        <p14:creationId xmlns:p14="http://schemas.microsoft.com/office/powerpoint/2010/main" val="368361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1670</Words>
  <Application>Microsoft Office PowerPoint</Application>
  <PresentationFormat>Widescreen</PresentationFormat>
  <Paragraphs>345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Elfie Architecture</vt:lpstr>
      <vt:lpstr>Elfie Overview</vt:lpstr>
      <vt:lpstr>Elfie Types</vt:lpstr>
      <vt:lpstr>PowerPoint Presentation</vt:lpstr>
      <vt:lpstr>PowerPoint Presentation</vt:lpstr>
      <vt:lpstr>Elfie Performance</vt:lpstr>
      <vt:lpstr>Design Details</vt:lpstr>
      <vt:lpstr>Query Workflow [Multi-Part string]</vt:lpstr>
      <vt:lpstr>Future Scenarios</vt:lpstr>
      <vt:lpstr>PowerPoint Presentation</vt:lpstr>
      <vt:lpstr>Just My Code Crawl Diagram</vt:lpstr>
      <vt:lpstr>PowerPoint Presentation</vt:lpstr>
      <vt:lpstr>Database Distribution Diagram</vt:lpstr>
      <vt:lpstr>Database Distribution Diagram</vt:lpstr>
      <vt:lpstr>PowerPoint Presentation</vt:lpstr>
      <vt:lpstr>Experience Gaps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Loby Architecture</dc:title>
  <dc:creator>Scott Louvau (Design Laboratory Inc)</dc:creator>
  <cp:lastModifiedBy>Scott Louvau (Design Laboratory Inc)</cp:lastModifiedBy>
  <cp:revision>51</cp:revision>
  <dcterms:created xsi:type="dcterms:W3CDTF">2015-12-01T22:21:27Z</dcterms:created>
  <dcterms:modified xsi:type="dcterms:W3CDTF">2016-02-12T18:32:51Z</dcterms:modified>
</cp:coreProperties>
</file>