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68" r:id="rId2"/>
    <p:sldId id="269" r:id="rId3"/>
    <p:sldId id="274" r:id="rId4"/>
    <p:sldId id="273" r:id="rId5"/>
    <p:sldId id="272" r:id="rId6"/>
    <p:sldId id="271" r:id="rId7"/>
    <p:sldId id="275" r:id="rId8"/>
    <p:sldId id="270" r:id="rId9"/>
    <p:sldId id="276"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77A"/>
    <a:srgbClr val="8B5A00"/>
    <a:srgbClr val="FDEBEA"/>
    <a:srgbClr val="C6C6C8"/>
    <a:srgbClr val="763294"/>
    <a:srgbClr val="2E2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198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286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257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3127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13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501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556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277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086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07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7/11/2022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358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7/11/2022</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7987319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w3schools.com/python/python_file_handling.asp"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w3schools.com/js/js_json_intro.asp"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a:xfrm>
            <a:off x="270769" y="1123768"/>
            <a:ext cx="11650462" cy="1699330"/>
          </a:xfrm>
        </p:spPr>
        <p:txBody>
          <a:bodyPr>
            <a:normAutofit/>
          </a:bodyPr>
          <a:lstStyle/>
          <a:p>
            <a:r>
              <a:rPr lang="en-IN" b="1" u="sng" dirty="0">
                <a:solidFill>
                  <a:schemeClr val="bg1"/>
                </a:solidFill>
              </a:rPr>
              <a:t>Project Title:</a:t>
            </a:r>
            <a:r>
              <a:rPr lang="en-IN" dirty="0">
                <a:solidFill>
                  <a:schemeClr val="bg1"/>
                </a:solidFill>
              </a:rPr>
              <a:t> EXPENDITURE CALCULATOR</a:t>
            </a:r>
            <a:br>
              <a:rPr lang="en-US" dirty="0"/>
            </a:br>
            <a:endParaRPr lang="en-US" dirty="0"/>
          </a:p>
        </p:txBody>
      </p:sp>
      <p:sp>
        <p:nvSpPr>
          <p:cNvPr id="5" name="TextBox 4">
            <a:extLst>
              <a:ext uri="{FF2B5EF4-FFF2-40B4-BE49-F238E27FC236}">
                <a16:creationId xmlns:a16="http://schemas.microsoft.com/office/drawing/2014/main" id="{E0AB97B7-5C02-478F-8EFC-903E2FEEDE21}"/>
              </a:ext>
            </a:extLst>
          </p:cNvPr>
          <p:cNvSpPr txBox="1"/>
          <p:nvPr/>
        </p:nvSpPr>
        <p:spPr>
          <a:xfrm>
            <a:off x="1464816" y="2823098"/>
            <a:ext cx="8629095" cy="2831544"/>
          </a:xfrm>
          <a:prstGeom prst="rect">
            <a:avLst/>
          </a:prstGeom>
          <a:noFill/>
        </p:spPr>
        <p:txBody>
          <a:bodyPr wrap="square" rtlCol="0">
            <a:spAutoFit/>
          </a:bodyPr>
          <a:lstStyle/>
          <a:p>
            <a:pPr algn="ctr"/>
            <a:r>
              <a:rPr lang="en-US" sz="3200" b="1" u="sng" dirty="0">
                <a:solidFill>
                  <a:schemeClr val="bg1"/>
                </a:solidFill>
                <a:latin typeface="Fira Sans"/>
              </a:rPr>
              <a:t>Team Details:</a:t>
            </a:r>
          </a:p>
          <a:p>
            <a:r>
              <a:rPr lang="en-US" sz="3200" b="1" i="1" dirty="0">
                <a:solidFill>
                  <a:schemeClr val="bg1"/>
                </a:solidFill>
                <a:latin typeface="Fira Sans"/>
              </a:rPr>
              <a:t>                         </a:t>
            </a:r>
            <a:r>
              <a:rPr lang="en-US" sz="2400" i="1" dirty="0">
                <a:solidFill>
                  <a:schemeClr val="bg1"/>
                </a:solidFill>
                <a:latin typeface="Fira Sans"/>
              </a:rPr>
              <a:t>FY- A3 – Computer Engineering</a:t>
            </a:r>
          </a:p>
          <a:p>
            <a:pPr lvl="0"/>
            <a:r>
              <a:rPr lang="en-US" sz="3200" dirty="0">
                <a:solidFill>
                  <a:schemeClr val="bg1"/>
                </a:solidFill>
                <a:latin typeface="Fira Sans"/>
              </a:rPr>
              <a:t>                     - 16010121051 : Meet Gala </a:t>
            </a:r>
          </a:p>
          <a:p>
            <a:pPr lvl="0"/>
            <a:r>
              <a:rPr lang="en-US" sz="3200" dirty="0">
                <a:solidFill>
                  <a:schemeClr val="bg1"/>
                </a:solidFill>
                <a:latin typeface="Fira Sans"/>
              </a:rPr>
              <a:t>                     - 16010121055 : Sidhi Gandhi  </a:t>
            </a:r>
          </a:p>
          <a:p>
            <a:pPr lvl="0"/>
            <a:r>
              <a:rPr lang="en-US" sz="3200" dirty="0">
                <a:solidFill>
                  <a:schemeClr val="bg1"/>
                </a:solidFill>
                <a:latin typeface="Fira Sans"/>
              </a:rPr>
              <a:t>                     - 16010121075 : Isha Joshi</a:t>
            </a:r>
            <a:r>
              <a:rPr lang="en-US" dirty="0">
                <a:solidFill>
                  <a:schemeClr val="bg1"/>
                </a:solidFill>
              </a:rPr>
              <a:t>  </a:t>
            </a: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421689" y="6268189"/>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320899"/>
            <a:ext cx="770878" cy="578159"/>
          </a:xfrm>
          <a:prstGeom prst="rect">
            <a:avLst/>
          </a:prstGeom>
        </p:spPr>
      </p:pic>
    </p:spTree>
    <p:extLst>
      <p:ext uri="{BB962C8B-B14F-4D97-AF65-F5344CB8AC3E}">
        <p14:creationId xmlns:p14="http://schemas.microsoft.com/office/powerpoint/2010/main" val="410759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a:xfrm>
            <a:off x="909222" y="500062"/>
            <a:ext cx="10515600" cy="1325563"/>
          </a:xfrm>
        </p:spPr>
        <p:txBody>
          <a:bodyPr>
            <a:normAutofit fontScale="90000"/>
          </a:bodyPr>
          <a:lstStyle/>
          <a:p>
            <a:r>
              <a:rPr lang="en-US" b="1" i="1" dirty="0">
                <a:solidFill>
                  <a:schemeClr val="bg1"/>
                </a:solidFill>
              </a:rPr>
              <a:t>Problem Statement :</a:t>
            </a:r>
            <a:br>
              <a:rPr lang="en-US" dirty="0"/>
            </a:br>
            <a:endParaRPr lang="en-US" dirty="0"/>
          </a:p>
        </p:txBody>
      </p:sp>
      <p:sp>
        <p:nvSpPr>
          <p:cNvPr id="3" name="Content Placeholder 2">
            <a:extLst>
              <a:ext uri="{FF2B5EF4-FFF2-40B4-BE49-F238E27FC236}">
                <a16:creationId xmlns:a16="http://schemas.microsoft.com/office/drawing/2014/main" id="{A36BF6FD-7CE4-4AF7-B67F-C4A2331045DA}"/>
              </a:ext>
            </a:extLst>
          </p:cNvPr>
          <p:cNvSpPr>
            <a:spLocks noGrp="1"/>
          </p:cNvSpPr>
          <p:nvPr>
            <p:ph idx="1"/>
          </p:nvPr>
        </p:nvSpPr>
        <p:spPr/>
        <p:txBody>
          <a:bodyPr/>
          <a:lstStyle/>
          <a:p>
            <a:pPr>
              <a:buFont typeface="Arial" panose="020B0604020202020204" pitchFamily="34" charset="0"/>
              <a:buChar char="•"/>
            </a:pPr>
            <a:r>
              <a:rPr lang="en-US" sz="2400" i="1" dirty="0">
                <a:solidFill>
                  <a:schemeClr val="bg1"/>
                </a:solidFill>
              </a:rPr>
              <a:t>People now a days have started using different kind of payment methods . It is difficult to keep records of the same. </a:t>
            </a:r>
          </a:p>
          <a:p>
            <a:pPr>
              <a:buFont typeface="Arial" panose="020B0604020202020204" pitchFamily="34" charset="0"/>
              <a:buChar char="•"/>
            </a:pPr>
            <a:r>
              <a:rPr lang="en-US" sz="2400" i="1" dirty="0">
                <a:solidFill>
                  <a:schemeClr val="bg1"/>
                </a:solidFill>
              </a:rPr>
              <a:t>So we decided </a:t>
            </a:r>
            <a:r>
              <a:rPr lang="en-IN" sz="2400" i="1" dirty="0">
                <a:solidFill>
                  <a:schemeClr val="bg1"/>
                </a:solidFill>
              </a:rPr>
              <a:t>to create a system which would keep track of daily expenses in an well organised manner.</a:t>
            </a:r>
          </a:p>
          <a:p>
            <a:pPr>
              <a:lnSpc>
                <a:spcPct val="90000"/>
              </a:lnSpc>
              <a:buFont typeface="Arial" panose="020B0604020202020204" pitchFamily="34" charset="0"/>
              <a:buChar char="•"/>
            </a:pPr>
            <a:r>
              <a:rPr lang="en-US" sz="2400" i="1" dirty="0">
                <a:solidFill>
                  <a:schemeClr val="bg1"/>
                </a:solidFill>
                <a:ea typeface="+mn-lt"/>
                <a:cs typeface="+mn-lt"/>
              </a:rPr>
              <a:t>The system can accept the name of user and is able to add, store and view the date , category and amount  entered by the users. Hence, making it really easy and quick to find all the expenses made till date at once without having the fear of losing record.</a:t>
            </a:r>
            <a:r>
              <a:rPr lang="en-US" sz="2400" dirty="0">
                <a:solidFill>
                  <a:srgbClr val="C00000"/>
                </a:solidFill>
                <a:ea typeface="+mn-lt"/>
                <a:cs typeface="+mn-lt"/>
              </a:rPr>
              <a:t> </a:t>
            </a:r>
            <a:endParaRPr lang="en-US" sz="2400" dirty="0">
              <a:solidFill>
                <a:srgbClr val="C00000"/>
              </a:solidFill>
              <a:latin typeface="Calibri"/>
              <a:cs typeface="Segoe UI"/>
            </a:endParaRPr>
          </a:p>
          <a:p>
            <a:pPr>
              <a:buFont typeface="Arial" panose="020B0604020202020204" pitchFamily="34" charset="0"/>
              <a:buChar char="•"/>
            </a:pPr>
            <a:endParaRPr lang="en-US" sz="2400" i="1" dirty="0">
              <a:solidFill>
                <a:schemeClr val="bg1"/>
              </a:solidFill>
            </a:endParaRP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88524" y="6251151"/>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039383" y="6251151"/>
            <a:ext cx="770878" cy="578159"/>
          </a:xfrm>
          <a:prstGeom prst="rect">
            <a:avLst/>
          </a:prstGeom>
        </p:spPr>
      </p:pic>
    </p:spTree>
    <p:extLst>
      <p:ext uri="{BB962C8B-B14F-4D97-AF65-F5344CB8AC3E}">
        <p14:creationId xmlns:p14="http://schemas.microsoft.com/office/powerpoint/2010/main" val="26621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158199"/>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203795"/>
            <a:ext cx="770878" cy="578159"/>
          </a:xfrm>
          <a:prstGeom prst="rect">
            <a:avLst/>
          </a:prstGeom>
        </p:spPr>
      </p:pic>
      <p:sp>
        <p:nvSpPr>
          <p:cNvPr id="8" name="TextBox 7">
            <a:extLst>
              <a:ext uri="{FF2B5EF4-FFF2-40B4-BE49-F238E27FC236}">
                <a16:creationId xmlns:a16="http://schemas.microsoft.com/office/drawing/2014/main" id="{CCFD30F8-4463-4B62-AA42-D3DB968667E2}"/>
              </a:ext>
            </a:extLst>
          </p:cNvPr>
          <p:cNvSpPr txBox="1"/>
          <p:nvPr/>
        </p:nvSpPr>
        <p:spPr>
          <a:xfrm>
            <a:off x="683582" y="382254"/>
            <a:ext cx="10515600" cy="707886"/>
          </a:xfrm>
          <a:prstGeom prst="rect">
            <a:avLst/>
          </a:prstGeom>
          <a:noFill/>
        </p:spPr>
        <p:txBody>
          <a:bodyPr wrap="square" rtlCol="0">
            <a:spAutoFit/>
          </a:bodyPr>
          <a:lstStyle/>
          <a:p>
            <a:r>
              <a:rPr lang="en-US" sz="4000" i="1" dirty="0">
                <a:solidFill>
                  <a:schemeClr val="bg1"/>
                </a:solidFill>
                <a:latin typeface="+mj-lt"/>
              </a:rPr>
              <a:t>System architecture:</a:t>
            </a:r>
            <a:endParaRPr lang="en-US" sz="4000" i="1" dirty="0">
              <a:latin typeface="+mj-lt"/>
            </a:endParaRPr>
          </a:p>
        </p:txBody>
      </p:sp>
      <p:sp>
        <p:nvSpPr>
          <p:cNvPr id="16" name="Rectangle 15">
            <a:extLst>
              <a:ext uri="{FF2B5EF4-FFF2-40B4-BE49-F238E27FC236}">
                <a16:creationId xmlns:a16="http://schemas.microsoft.com/office/drawing/2014/main" id="{58296FD0-0014-45A2-918A-138FCBD42184}"/>
              </a:ext>
            </a:extLst>
          </p:cNvPr>
          <p:cNvSpPr/>
          <p:nvPr/>
        </p:nvSpPr>
        <p:spPr>
          <a:xfrm>
            <a:off x="8025054" y="1368146"/>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BACK</a:t>
            </a:r>
          </a:p>
        </p:txBody>
      </p:sp>
      <p:sp>
        <p:nvSpPr>
          <p:cNvPr id="23" name="Rectangle 22">
            <a:extLst>
              <a:ext uri="{FF2B5EF4-FFF2-40B4-BE49-F238E27FC236}">
                <a16:creationId xmlns:a16="http://schemas.microsoft.com/office/drawing/2014/main" id="{54DA8FD1-51EE-4161-BB80-A2948BC6397D}"/>
              </a:ext>
            </a:extLst>
          </p:cNvPr>
          <p:cNvSpPr/>
          <p:nvPr/>
        </p:nvSpPr>
        <p:spPr>
          <a:xfrm>
            <a:off x="5317724" y="4142447"/>
            <a:ext cx="1535837" cy="239553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8" name="Rectangle 27">
            <a:extLst>
              <a:ext uri="{FF2B5EF4-FFF2-40B4-BE49-F238E27FC236}">
                <a16:creationId xmlns:a16="http://schemas.microsoft.com/office/drawing/2014/main" id="{3CF7AE77-2B5A-47CA-A0EF-7FC5C1E959B2}"/>
              </a:ext>
            </a:extLst>
          </p:cNvPr>
          <p:cNvSpPr/>
          <p:nvPr/>
        </p:nvSpPr>
        <p:spPr>
          <a:xfrm>
            <a:off x="4885120" y="2824627"/>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EXPENSES </a:t>
            </a:r>
          </a:p>
        </p:txBody>
      </p:sp>
      <p:sp>
        <p:nvSpPr>
          <p:cNvPr id="29" name="Rectangle 28">
            <a:extLst>
              <a:ext uri="{FF2B5EF4-FFF2-40B4-BE49-F238E27FC236}">
                <a16:creationId xmlns:a16="http://schemas.microsoft.com/office/drawing/2014/main" id="{EFAFD298-B90F-4AD8-B011-86A0BFF4996F}"/>
              </a:ext>
            </a:extLst>
          </p:cNvPr>
          <p:cNvSpPr/>
          <p:nvPr/>
        </p:nvSpPr>
        <p:spPr>
          <a:xfrm>
            <a:off x="2130451" y="4509856"/>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HOME </a:t>
            </a:r>
          </a:p>
        </p:txBody>
      </p:sp>
      <p:sp>
        <p:nvSpPr>
          <p:cNvPr id="30" name="Rectangle 29">
            <a:extLst>
              <a:ext uri="{FF2B5EF4-FFF2-40B4-BE49-F238E27FC236}">
                <a16:creationId xmlns:a16="http://schemas.microsoft.com/office/drawing/2014/main" id="{B8FE251A-E724-4E64-A74E-D9B6628ED6AE}"/>
              </a:ext>
            </a:extLst>
          </p:cNvPr>
          <p:cNvSpPr/>
          <p:nvPr/>
        </p:nvSpPr>
        <p:spPr>
          <a:xfrm>
            <a:off x="8059998" y="2739712"/>
            <a:ext cx="2015780" cy="843535"/>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DISPLAY WINDOW </a:t>
            </a:r>
          </a:p>
        </p:txBody>
      </p:sp>
      <p:sp>
        <p:nvSpPr>
          <p:cNvPr id="31" name="Rectangle 30">
            <a:extLst>
              <a:ext uri="{FF2B5EF4-FFF2-40B4-BE49-F238E27FC236}">
                <a16:creationId xmlns:a16="http://schemas.microsoft.com/office/drawing/2014/main" id="{3B367C02-02C3-463E-8DC8-9683477BB5E1}"/>
              </a:ext>
            </a:extLst>
          </p:cNvPr>
          <p:cNvSpPr/>
          <p:nvPr/>
        </p:nvSpPr>
        <p:spPr>
          <a:xfrm>
            <a:off x="8025054" y="4479298"/>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Submit</a:t>
            </a:r>
          </a:p>
        </p:txBody>
      </p:sp>
      <p:sp>
        <p:nvSpPr>
          <p:cNvPr id="32" name="Rectangle 31">
            <a:extLst>
              <a:ext uri="{FF2B5EF4-FFF2-40B4-BE49-F238E27FC236}">
                <a16:creationId xmlns:a16="http://schemas.microsoft.com/office/drawing/2014/main" id="{60A1E943-CFA2-49D9-BDEA-04BB3AF3C72B}"/>
              </a:ext>
            </a:extLst>
          </p:cNvPr>
          <p:cNvSpPr/>
          <p:nvPr/>
        </p:nvSpPr>
        <p:spPr>
          <a:xfrm>
            <a:off x="5557420" y="4321548"/>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DATE</a:t>
            </a:r>
          </a:p>
        </p:txBody>
      </p:sp>
      <p:sp>
        <p:nvSpPr>
          <p:cNvPr id="33" name="Rectangle 32">
            <a:extLst>
              <a:ext uri="{FF2B5EF4-FFF2-40B4-BE49-F238E27FC236}">
                <a16:creationId xmlns:a16="http://schemas.microsoft.com/office/drawing/2014/main" id="{95277576-6F10-4FE0-AF82-D6B801AED6FC}"/>
              </a:ext>
            </a:extLst>
          </p:cNvPr>
          <p:cNvSpPr/>
          <p:nvPr/>
        </p:nvSpPr>
        <p:spPr>
          <a:xfrm>
            <a:off x="5539940" y="4849751"/>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NAME</a:t>
            </a:r>
          </a:p>
        </p:txBody>
      </p:sp>
      <p:sp>
        <p:nvSpPr>
          <p:cNvPr id="34" name="Rectangle 33">
            <a:extLst>
              <a:ext uri="{FF2B5EF4-FFF2-40B4-BE49-F238E27FC236}">
                <a16:creationId xmlns:a16="http://schemas.microsoft.com/office/drawing/2014/main" id="{37B5AE5D-0870-4F8E-B0BA-0F18D8313FB0}"/>
              </a:ext>
            </a:extLst>
          </p:cNvPr>
          <p:cNvSpPr/>
          <p:nvPr/>
        </p:nvSpPr>
        <p:spPr>
          <a:xfrm>
            <a:off x="5450890" y="5390760"/>
            <a:ext cx="1287262"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CATEGORY</a:t>
            </a:r>
          </a:p>
        </p:txBody>
      </p:sp>
      <p:sp>
        <p:nvSpPr>
          <p:cNvPr id="35" name="Rectangle 34">
            <a:extLst>
              <a:ext uri="{FF2B5EF4-FFF2-40B4-BE49-F238E27FC236}">
                <a16:creationId xmlns:a16="http://schemas.microsoft.com/office/drawing/2014/main" id="{D409FE4D-5F62-4A6B-AEAB-84A26A450CFA}"/>
              </a:ext>
            </a:extLst>
          </p:cNvPr>
          <p:cNvSpPr/>
          <p:nvPr/>
        </p:nvSpPr>
        <p:spPr>
          <a:xfrm>
            <a:off x="5539939" y="5906157"/>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EXPENSE</a:t>
            </a:r>
          </a:p>
        </p:txBody>
      </p:sp>
      <p:cxnSp>
        <p:nvCxnSpPr>
          <p:cNvPr id="37" name="Straight Connector 36">
            <a:extLst>
              <a:ext uri="{FF2B5EF4-FFF2-40B4-BE49-F238E27FC236}">
                <a16:creationId xmlns:a16="http://schemas.microsoft.com/office/drawing/2014/main" id="{6BCDA153-7330-4CE2-AFB9-8902BA24ABFF}"/>
              </a:ext>
            </a:extLst>
          </p:cNvPr>
          <p:cNvCxnSpPr>
            <a:cxnSpLocks/>
          </p:cNvCxnSpPr>
          <p:nvPr/>
        </p:nvCxnSpPr>
        <p:spPr>
          <a:xfrm>
            <a:off x="6853561" y="4798394"/>
            <a:ext cx="1206437"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0" name="Straight Connector 39">
            <a:extLst>
              <a:ext uri="{FF2B5EF4-FFF2-40B4-BE49-F238E27FC236}">
                <a16:creationId xmlns:a16="http://schemas.microsoft.com/office/drawing/2014/main" id="{3B77C0E6-77C8-459B-B5A1-E703786D3257}"/>
              </a:ext>
            </a:extLst>
          </p:cNvPr>
          <p:cNvCxnSpPr/>
          <p:nvPr/>
        </p:nvCxnSpPr>
        <p:spPr>
          <a:xfrm>
            <a:off x="4131999" y="4789516"/>
            <a:ext cx="1185725"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A18CD4CB-63BC-41CD-94D6-E6D6FA29BAF2}"/>
              </a:ext>
            </a:extLst>
          </p:cNvPr>
          <p:cNvCxnSpPr>
            <a:cxnSpLocks/>
          </p:cNvCxnSpPr>
          <p:nvPr/>
        </p:nvCxnSpPr>
        <p:spPr>
          <a:xfrm flipV="1">
            <a:off x="6897858" y="3130250"/>
            <a:ext cx="1127196" cy="1"/>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A5936156-63AB-420A-82EC-EA6C7DA15029}"/>
              </a:ext>
            </a:extLst>
          </p:cNvPr>
          <p:cNvCxnSpPr>
            <a:cxnSpLocks/>
          </p:cNvCxnSpPr>
          <p:nvPr/>
        </p:nvCxnSpPr>
        <p:spPr>
          <a:xfrm flipV="1">
            <a:off x="3364637" y="3130251"/>
            <a:ext cx="8878" cy="1379605"/>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BE02DC7C-244B-4664-8756-56E19FC10687}"/>
              </a:ext>
            </a:extLst>
          </p:cNvPr>
          <p:cNvCxnSpPr/>
          <p:nvPr/>
        </p:nvCxnSpPr>
        <p:spPr>
          <a:xfrm flipH="1">
            <a:off x="3364637" y="3130250"/>
            <a:ext cx="1520483"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3B9CD82F-27CF-4AD4-BA4F-E68601520BC4}"/>
              </a:ext>
            </a:extLst>
          </p:cNvPr>
          <p:cNvCxnSpPr>
            <a:cxnSpLocks/>
            <a:endCxn id="16" idx="1"/>
          </p:cNvCxnSpPr>
          <p:nvPr/>
        </p:nvCxnSpPr>
        <p:spPr>
          <a:xfrm>
            <a:off x="2645545" y="1693830"/>
            <a:ext cx="5379509" cy="11168"/>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3" name="Straight Connector 52">
            <a:extLst>
              <a:ext uri="{FF2B5EF4-FFF2-40B4-BE49-F238E27FC236}">
                <a16:creationId xmlns:a16="http://schemas.microsoft.com/office/drawing/2014/main" id="{86CDB6C2-B1D0-47F8-BB35-2FCEF0481F7E}"/>
              </a:ext>
            </a:extLst>
          </p:cNvPr>
          <p:cNvCxnSpPr>
            <a:cxnSpLocks/>
          </p:cNvCxnSpPr>
          <p:nvPr/>
        </p:nvCxnSpPr>
        <p:spPr>
          <a:xfrm>
            <a:off x="2645545" y="1690688"/>
            <a:ext cx="0" cy="2819168"/>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7" name="Straight Connector 56">
            <a:extLst>
              <a:ext uri="{FF2B5EF4-FFF2-40B4-BE49-F238E27FC236}">
                <a16:creationId xmlns:a16="http://schemas.microsoft.com/office/drawing/2014/main" id="{2A960FE7-4EDB-46D1-B3C0-749988DC1D12}"/>
              </a:ext>
            </a:extLst>
          </p:cNvPr>
          <p:cNvCxnSpPr>
            <a:cxnSpLocks/>
            <a:stCxn id="16" idx="2"/>
          </p:cNvCxnSpPr>
          <p:nvPr/>
        </p:nvCxnSpPr>
        <p:spPr>
          <a:xfrm>
            <a:off x="9025828" y="2041850"/>
            <a:ext cx="15426" cy="697862"/>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C88AA132-A24A-49AE-BF48-FC9DED3FE1F6}"/>
              </a:ext>
            </a:extLst>
          </p:cNvPr>
          <p:cNvCxnSpPr/>
          <p:nvPr/>
        </p:nvCxnSpPr>
        <p:spPr>
          <a:xfrm>
            <a:off x="9067888" y="3583247"/>
            <a:ext cx="0" cy="896051"/>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sp>
        <p:nvSpPr>
          <p:cNvPr id="64" name="TextBox 63">
            <a:extLst>
              <a:ext uri="{FF2B5EF4-FFF2-40B4-BE49-F238E27FC236}">
                <a16:creationId xmlns:a16="http://schemas.microsoft.com/office/drawing/2014/main" id="{A37DA6A8-84DA-4452-B5C9-BB504E5390E2}"/>
              </a:ext>
            </a:extLst>
          </p:cNvPr>
          <p:cNvSpPr txBox="1"/>
          <p:nvPr/>
        </p:nvSpPr>
        <p:spPr>
          <a:xfrm>
            <a:off x="2102623" y="5327658"/>
            <a:ext cx="2001548" cy="369332"/>
          </a:xfrm>
          <a:prstGeom prst="rect">
            <a:avLst/>
          </a:prstGeom>
          <a:noFill/>
        </p:spPr>
        <p:txBody>
          <a:bodyPr wrap="square" rtlCol="0">
            <a:spAutoFit/>
          </a:bodyPr>
          <a:lstStyle/>
          <a:p>
            <a:r>
              <a:rPr lang="en-US" dirty="0">
                <a:solidFill>
                  <a:srgbClr val="FDEBEA"/>
                </a:solidFill>
              </a:rPr>
              <a:t>(Expense Tracker)</a:t>
            </a:r>
          </a:p>
        </p:txBody>
      </p:sp>
      <p:cxnSp>
        <p:nvCxnSpPr>
          <p:cNvPr id="12" name="Straight Connector 11">
            <a:extLst>
              <a:ext uri="{FF2B5EF4-FFF2-40B4-BE49-F238E27FC236}">
                <a16:creationId xmlns:a16="http://schemas.microsoft.com/office/drawing/2014/main" id="{475D7814-4622-130D-2F13-C3925022B1BF}"/>
              </a:ext>
            </a:extLst>
          </p:cNvPr>
          <p:cNvCxnSpPr/>
          <p:nvPr/>
        </p:nvCxnSpPr>
        <p:spPr>
          <a:xfrm>
            <a:off x="3993700" y="296876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id="{09617C08-87B8-0104-4D48-4039B1CCA2E1}"/>
              </a:ext>
            </a:extLst>
          </p:cNvPr>
          <p:cNvCxnSpPr/>
          <p:nvPr/>
        </p:nvCxnSpPr>
        <p:spPr>
          <a:xfrm>
            <a:off x="4575099" y="4604993"/>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9" name="Straight Connector 48">
            <a:extLst>
              <a:ext uri="{FF2B5EF4-FFF2-40B4-BE49-F238E27FC236}">
                <a16:creationId xmlns:a16="http://schemas.microsoft.com/office/drawing/2014/main" id="{AB5FBE37-44B2-E2F5-816A-E274F673370D}"/>
              </a:ext>
            </a:extLst>
          </p:cNvPr>
          <p:cNvCxnSpPr/>
          <p:nvPr/>
        </p:nvCxnSpPr>
        <p:spPr>
          <a:xfrm>
            <a:off x="7320629" y="4598710"/>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1" name="Straight Connector 50">
            <a:extLst>
              <a:ext uri="{FF2B5EF4-FFF2-40B4-BE49-F238E27FC236}">
                <a16:creationId xmlns:a16="http://schemas.microsoft.com/office/drawing/2014/main" id="{4F41A2A8-D711-FF98-4FD9-4D4D864E009D}"/>
              </a:ext>
            </a:extLst>
          </p:cNvPr>
          <p:cNvCxnSpPr>
            <a:cxnSpLocks/>
          </p:cNvCxnSpPr>
          <p:nvPr/>
        </p:nvCxnSpPr>
        <p:spPr>
          <a:xfrm rot="5400000">
            <a:off x="3996150" y="320071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D498BA23-E830-0A8B-14E0-C6B9BBABA139}"/>
              </a:ext>
            </a:extLst>
          </p:cNvPr>
          <p:cNvCxnSpPr>
            <a:cxnSpLocks/>
          </p:cNvCxnSpPr>
          <p:nvPr/>
        </p:nvCxnSpPr>
        <p:spPr>
          <a:xfrm rot="5400000">
            <a:off x="7350718" y="4858927"/>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4" name="Straight Connector 53">
            <a:extLst>
              <a:ext uri="{FF2B5EF4-FFF2-40B4-BE49-F238E27FC236}">
                <a16:creationId xmlns:a16="http://schemas.microsoft.com/office/drawing/2014/main" id="{1FAE1010-55CB-FDD9-A363-A53C2A5F2DCD}"/>
              </a:ext>
            </a:extLst>
          </p:cNvPr>
          <p:cNvCxnSpPr>
            <a:cxnSpLocks/>
          </p:cNvCxnSpPr>
          <p:nvPr/>
        </p:nvCxnSpPr>
        <p:spPr>
          <a:xfrm rot="5400000">
            <a:off x="4596129" y="4842204"/>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CFB19760-B08F-E314-6506-E281E800D0DD}"/>
              </a:ext>
            </a:extLst>
          </p:cNvPr>
          <p:cNvCxnSpPr>
            <a:cxnSpLocks/>
          </p:cNvCxnSpPr>
          <p:nvPr/>
        </p:nvCxnSpPr>
        <p:spPr>
          <a:xfrm rot="5400000">
            <a:off x="7306584" y="316568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4C8DAA04-1483-7BF2-8965-23477D9B6D18}"/>
              </a:ext>
            </a:extLst>
          </p:cNvPr>
          <p:cNvCxnSpPr/>
          <p:nvPr/>
        </p:nvCxnSpPr>
        <p:spPr>
          <a:xfrm>
            <a:off x="7250752" y="2943930"/>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EA68F0D5-F3AA-54DA-D772-934F9816A02F}"/>
              </a:ext>
            </a:extLst>
          </p:cNvPr>
          <p:cNvCxnSpPr/>
          <p:nvPr/>
        </p:nvCxnSpPr>
        <p:spPr>
          <a:xfrm>
            <a:off x="5622226" y="1704393"/>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9" name="Straight Connector 58">
            <a:extLst>
              <a:ext uri="{FF2B5EF4-FFF2-40B4-BE49-F238E27FC236}">
                <a16:creationId xmlns:a16="http://schemas.microsoft.com/office/drawing/2014/main" id="{FFF34D38-DE1C-48E5-D49B-C1D2478CB167}"/>
              </a:ext>
            </a:extLst>
          </p:cNvPr>
          <p:cNvCxnSpPr>
            <a:cxnSpLocks/>
          </p:cNvCxnSpPr>
          <p:nvPr/>
        </p:nvCxnSpPr>
        <p:spPr>
          <a:xfrm flipH="1">
            <a:off x="5661590" y="1496086"/>
            <a:ext cx="190037" cy="186931"/>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7BB8339E-4DA8-208F-FDFC-E8C23EE0270B}"/>
              </a:ext>
            </a:extLst>
          </p:cNvPr>
          <p:cNvCxnSpPr/>
          <p:nvPr/>
        </p:nvCxnSpPr>
        <p:spPr>
          <a:xfrm flipH="1">
            <a:off x="8818482" y="2251487"/>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C04ACFC2-D7FD-F492-2BB1-8B47E742AF93}"/>
              </a:ext>
            </a:extLst>
          </p:cNvPr>
          <p:cNvCxnSpPr/>
          <p:nvPr/>
        </p:nvCxnSpPr>
        <p:spPr>
          <a:xfrm flipH="1">
            <a:off x="8850836" y="3922489"/>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7B50E366-804C-5CEE-15E5-DF6E48811F86}"/>
              </a:ext>
            </a:extLst>
          </p:cNvPr>
          <p:cNvCxnSpPr>
            <a:cxnSpLocks/>
          </p:cNvCxnSpPr>
          <p:nvPr/>
        </p:nvCxnSpPr>
        <p:spPr>
          <a:xfrm rot="5400000" flipH="1">
            <a:off x="9083268" y="3905938"/>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E7781A49-3A67-DBB4-A576-53B7530DDD37}"/>
              </a:ext>
            </a:extLst>
          </p:cNvPr>
          <p:cNvCxnSpPr>
            <a:cxnSpLocks/>
          </p:cNvCxnSpPr>
          <p:nvPr/>
        </p:nvCxnSpPr>
        <p:spPr>
          <a:xfrm rot="5400000" flipH="1">
            <a:off x="9064663" y="2218828"/>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65" name="Rectangle 64">
            <a:extLst>
              <a:ext uri="{FF2B5EF4-FFF2-40B4-BE49-F238E27FC236}">
                <a16:creationId xmlns:a16="http://schemas.microsoft.com/office/drawing/2014/main" id="{1E8FCA9F-375D-BD6F-E05D-9085427DC39E}"/>
              </a:ext>
            </a:extLst>
          </p:cNvPr>
          <p:cNvSpPr/>
          <p:nvPr/>
        </p:nvSpPr>
        <p:spPr>
          <a:xfrm>
            <a:off x="7609642" y="5655687"/>
            <a:ext cx="3746089" cy="328305"/>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(Data stored in </a:t>
            </a:r>
            <a:r>
              <a:rPr lang="en-US" sz="2400" dirty="0" err="1">
                <a:ln w="0"/>
                <a:solidFill>
                  <a:srgbClr val="763294"/>
                </a:solidFill>
              </a:rPr>
              <a:t>json</a:t>
            </a:r>
            <a:r>
              <a:rPr lang="en-US" sz="2400" dirty="0">
                <a:ln w="0"/>
                <a:solidFill>
                  <a:srgbClr val="763294"/>
                </a:solidFill>
              </a:rPr>
              <a:t> file)</a:t>
            </a:r>
          </a:p>
        </p:txBody>
      </p:sp>
      <p:cxnSp>
        <p:nvCxnSpPr>
          <p:cNvPr id="18" name="Straight Connector 17">
            <a:extLst>
              <a:ext uri="{FF2B5EF4-FFF2-40B4-BE49-F238E27FC236}">
                <a16:creationId xmlns:a16="http://schemas.microsoft.com/office/drawing/2014/main" id="{3060A77B-132B-F43C-80F1-6ECB2576B8A9}"/>
              </a:ext>
            </a:extLst>
          </p:cNvPr>
          <p:cNvCxnSpPr/>
          <p:nvPr/>
        </p:nvCxnSpPr>
        <p:spPr>
          <a:xfrm flipH="1">
            <a:off x="9059858" y="5183560"/>
            <a:ext cx="8030" cy="51343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859D7D0-493B-653E-22C7-3D8B5F194F14}"/>
              </a:ext>
            </a:extLst>
          </p:cNvPr>
          <p:cNvCxnSpPr>
            <a:cxnSpLocks/>
          </p:cNvCxnSpPr>
          <p:nvPr/>
        </p:nvCxnSpPr>
        <p:spPr>
          <a:xfrm rot="5400000">
            <a:off x="9062450" y="5268212"/>
            <a:ext cx="186813" cy="20421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E895735-5B4B-3EA0-0390-0EFA5A86D7F6}"/>
              </a:ext>
            </a:extLst>
          </p:cNvPr>
          <p:cNvCxnSpPr/>
          <p:nvPr/>
        </p:nvCxnSpPr>
        <p:spPr>
          <a:xfrm>
            <a:off x="8843549" y="5248778"/>
            <a:ext cx="186813" cy="20421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09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br>
              <a:rPr lang="en-US" dirty="0"/>
            </a:br>
            <a:endParaRPr lang="en-US" dirty="0"/>
          </a:p>
        </p:txBody>
      </p:sp>
      <p:sp>
        <p:nvSpPr>
          <p:cNvPr id="5" name="Content Placeholder 4">
            <a:extLst>
              <a:ext uri="{FF2B5EF4-FFF2-40B4-BE49-F238E27FC236}">
                <a16:creationId xmlns:a16="http://schemas.microsoft.com/office/drawing/2014/main" id="{AE59948A-B1AD-40F8-B5CA-38FEFFE5692F}"/>
              </a:ext>
            </a:extLst>
          </p:cNvPr>
          <p:cNvSpPr>
            <a:spLocks noGrp="1"/>
          </p:cNvSpPr>
          <p:nvPr>
            <p:ph idx="1"/>
          </p:nvPr>
        </p:nvSpPr>
        <p:spPr/>
        <p:txBody>
          <a:bodyPr>
            <a:normAutofit/>
          </a:bodyPr>
          <a:lstStyle/>
          <a:p>
            <a:pPr lvl="0">
              <a:buFont typeface="Arial" panose="020B0604020202020204" pitchFamily="34" charset="0"/>
              <a:buChar char="•"/>
            </a:pPr>
            <a:r>
              <a:rPr lang="en-IN" sz="2600" i="1" dirty="0">
                <a:solidFill>
                  <a:schemeClr val="bg1"/>
                </a:solidFill>
              </a:rPr>
              <a:t>The system is user friendly and easy to use.</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The program is attractive and visually appealing.</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keeps record of every single date by making the user to enter it (date entry function).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has a feature of storing expenses with specific category option.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An error window appears for incomplete information.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calculates the total amount of expense spent by the user up to the current date.</a:t>
            </a:r>
            <a:endParaRPr lang="en-US" sz="2600" i="1" dirty="0">
              <a:solidFill>
                <a:schemeClr val="bg1"/>
              </a:solidFill>
            </a:endParaRPr>
          </a:p>
          <a:p>
            <a:pPr>
              <a:buFont typeface="Arial" panose="020B0604020202020204" pitchFamily="34" charset="0"/>
              <a:buChar char="•"/>
            </a:pP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200758"/>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186332"/>
            <a:ext cx="770878" cy="578159"/>
          </a:xfrm>
          <a:prstGeom prst="rect">
            <a:avLst/>
          </a:prstGeom>
        </p:spPr>
      </p:pic>
      <p:sp>
        <p:nvSpPr>
          <p:cNvPr id="8" name="TextBox 7">
            <a:extLst>
              <a:ext uri="{FF2B5EF4-FFF2-40B4-BE49-F238E27FC236}">
                <a16:creationId xmlns:a16="http://schemas.microsoft.com/office/drawing/2014/main" id="{A1376074-BA83-4FFD-AFD7-7B72C17EC4C3}"/>
              </a:ext>
            </a:extLst>
          </p:cNvPr>
          <p:cNvSpPr txBox="1"/>
          <p:nvPr/>
        </p:nvSpPr>
        <p:spPr>
          <a:xfrm>
            <a:off x="901083" y="382588"/>
            <a:ext cx="10634709" cy="707886"/>
          </a:xfrm>
          <a:prstGeom prst="rect">
            <a:avLst/>
          </a:prstGeom>
          <a:noFill/>
        </p:spPr>
        <p:txBody>
          <a:bodyPr wrap="square" rtlCol="0">
            <a:spAutoFit/>
          </a:bodyPr>
          <a:lstStyle/>
          <a:p>
            <a:r>
              <a:rPr lang="en-US" sz="4000" b="1" i="1" dirty="0">
                <a:solidFill>
                  <a:schemeClr val="bg1"/>
                </a:solidFill>
                <a:latin typeface="+mj-lt"/>
              </a:rPr>
              <a:t>Features of the system:</a:t>
            </a:r>
            <a:endParaRPr lang="en-US" sz="4000" i="1" dirty="0">
              <a:latin typeface="+mj-lt"/>
            </a:endParaRPr>
          </a:p>
        </p:txBody>
      </p:sp>
    </p:spTree>
    <p:extLst>
      <p:ext uri="{BB962C8B-B14F-4D97-AF65-F5344CB8AC3E}">
        <p14:creationId xmlns:p14="http://schemas.microsoft.com/office/powerpoint/2010/main" val="167244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3" name="Content Placeholder 2">
            <a:extLst>
              <a:ext uri="{FF2B5EF4-FFF2-40B4-BE49-F238E27FC236}">
                <a16:creationId xmlns:a16="http://schemas.microsoft.com/office/drawing/2014/main" id="{24A679D3-BC90-43CF-9F81-E26A8C718A85}"/>
              </a:ext>
            </a:extLst>
          </p:cNvPr>
          <p:cNvSpPr>
            <a:spLocks noGrp="1"/>
          </p:cNvSpPr>
          <p:nvPr>
            <p:ph idx="1"/>
          </p:nvPr>
        </p:nvSpPr>
        <p:spPr>
          <a:xfrm>
            <a:off x="731668" y="2045714"/>
            <a:ext cx="10515600" cy="4351338"/>
          </a:xfrm>
        </p:spPr>
        <p:txBody>
          <a:bodyPr>
            <a:normAutofit lnSpcReduction="10000"/>
          </a:bodyPr>
          <a:lstStyle/>
          <a:p>
            <a:pPr marL="0" indent="0">
              <a:buNone/>
            </a:pPr>
            <a:r>
              <a:rPr lang="en-US" sz="2600" i="1" dirty="0">
                <a:solidFill>
                  <a:schemeClr val="bg1"/>
                </a:solidFill>
              </a:rPr>
              <a:t>Backend python :- Our entire project uses python as a language of medium of communication between the system and the user.</a:t>
            </a:r>
          </a:p>
          <a:p>
            <a:pPr marL="0" indent="0">
              <a:buNone/>
            </a:pPr>
            <a:r>
              <a:rPr lang="en-US" sz="2600" i="1" dirty="0">
                <a:solidFill>
                  <a:schemeClr val="bg1"/>
                </a:solidFill>
              </a:rPr>
              <a:t>The input is taken from the user and stored in a list in the main function of the project .</a:t>
            </a:r>
          </a:p>
          <a:p>
            <a:pPr marL="0" indent="0">
              <a:buNone/>
            </a:pPr>
            <a:r>
              <a:rPr lang="en-US" sz="2600" i="1" dirty="0">
                <a:solidFill>
                  <a:schemeClr val="bg1"/>
                </a:solidFill>
              </a:rPr>
              <a:t>The data in the list is then added in the </a:t>
            </a:r>
            <a:r>
              <a:rPr lang="en-US" sz="2600" i="1" dirty="0" err="1">
                <a:solidFill>
                  <a:schemeClr val="bg1"/>
                </a:solidFill>
              </a:rPr>
              <a:t>json</a:t>
            </a:r>
            <a:r>
              <a:rPr lang="en-US" sz="2600" i="1" dirty="0">
                <a:solidFill>
                  <a:schemeClr val="bg1"/>
                </a:solidFill>
              </a:rPr>
              <a:t> file where we continuously store data in the entire project.</a:t>
            </a:r>
          </a:p>
          <a:p>
            <a:pPr marL="0" indent="0">
              <a:buNone/>
            </a:pPr>
            <a:r>
              <a:rPr lang="en-US" sz="2600" i="1" dirty="0">
                <a:solidFill>
                  <a:schemeClr val="bg1"/>
                </a:solidFill>
              </a:rPr>
              <a:t>For the attractive look to our project, we have used </a:t>
            </a:r>
            <a:r>
              <a:rPr lang="en-US" sz="2600" i="1" dirty="0" err="1">
                <a:solidFill>
                  <a:schemeClr val="bg1"/>
                </a:solidFill>
              </a:rPr>
              <a:t>tkinter</a:t>
            </a:r>
            <a:r>
              <a:rPr lang="en-US" sz="2600" i="1" dirty="0">
                <a:solidFill>
                  <a:schemeClr val="bg1"/>
                </a:solidFill>
              </a:rPr>
              <a:t> as a </a:t>
            </a:r>
            <a:r>
              <a:rPr lang="en-US" sz="2600" i="1" dirty="0" err="1">
                <a:solidFill>
                  <a:schemeClr val="bg1"/>
                </a:solidFill>
              </a:rPr>
              <a:t>gui</a:t>
            </a:r>
            <a:r>
              <a:rPr lang="en-US" sz="2600" i="1" dirty="0">
                <a:solidFill>
                  <a:schemeClr val="bg1"/>
                </a:solidFill>
              </a:rPr>
              <a:t> to make the project have a frontend system and used its designing features for it to look more user friendly.</a:t>
            </a: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88524" y="6185583"/>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32598" y="6107972"/>
            <a:ext cx="770878" cy="578159"/>
          </a:xfrm>
          <a:prstGeom prst="rect">
            <a:avLst/>
          </a:prstGeom>
        </p:spPr>
      </p:pic>
      <p:sp>
        <p:nvSpPr>
          <p:cNvPr id="11" name="TextBox 10">
            <a:extLst>
              <a:ext uri="{FF2B5EF4-FFF2-40B4-BE49-F238E27FC236}">
                <a16:creationId xmlns:a16="http://schemas.microsoft.com/office/drawing/2014/main" id="{DB03FC3C-A8D4-4369-AFCA-95D00F56E8E6}"/>
              </a:ext>
            </a:extLst>
          </p:cNvPr>
          <p:cNvSpPr txBox="1"/>
          <p:nvPr/>
        </p:nvSpPr>
        <p:spPr>
          <a:xfrm>
            <a:off x="838200" y="869147"/>
            <a:ext cx="10515600" cy="707886"/>
          </a:xfrm>
          <a:prstGeom prst="rect">
            <a:avLst/>
          </a:prstGeom>
          <a:noFill/>
        </p:spPr>
        <p:txBody>
          <a:bodyPr wrap="square" rtlCol="0">
            <a:spAutoFit/>
          </a:bodyPr>
          <a:lstStyle/>
          <a:p>
            <a:r>
              <a:rPr lang="en-US" sz="4000" i="1" dirty="0">
                <a:solidFill>
                  <a:schemeClr val="bg1"/>
                </a:solidFill>
                <a:latin typeface="+mj-lt"/>
              </a:rPr>
              <a:t>TECHNOLY</a:t>
            </a:r>
            <a:r>
              <a:rPr lang="en-US" sz="4000" i="1" dirty="0">
                <a:solidFill>
                  <a:schemeClr val="bg1"/>
                </a:solidFill>
              </a:rPr>
              <a:t> USED:</a:t>
            </a:r>
          </a:p>
        </p:txBody>
      </p:sp>
    </p:spTree>
    <p:extLst>
      <p:ext uri="{BB962C8B-B14F-4D97-AF65-F5344CB8AC3E}">
        <p14:creationId xmlns:p14="http://schemas.microsoft.com/office/powerpoint/2010/main" val="422196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idx="4294967295"/>
          </p:nvPr>
        </p:nvSpPr>
        <p:spPr>
          <a:xfrm>
            <a:off x="0" y="1123950"/>
            <a:ext cx="11649075" cy="1698625"/>
          </a:xfrm>
        </p:spPr>
        <p:txBody>
          <a:bodyPr>
            <a:normAutofit/>
          </a:bodyPr>
          <a:lstStyle/>
          <a:p>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170350"/>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303027"/>
            <a:ext cx="770878" cy="578159"/>
          </a:xfrm>
          <a:prstGeom prst="rect">
            <a:avLst/>
          </a:prstGeom>
        </p:spPr>
      </p:pic>
      <p:sp>
        <p:nvSpPr>
          <p:cNvPr id="3" name="TextBox 2">
            <a:extLst>
              <a:ext uri="{FF2B5EF4-FFF2-40B4-BE49-F238E27FC236}">
                <a16:creationId xmlns:a16="http://schemas.microsoft.com/office/drawing/2014/main" id="{61AC2BE1-97D7-4B77-B295-33097769BAA3}"/>
              </a:ext>
            </a:extLst>
          </p:cNvPr>
          <p:cNvSpPr txBox="1"/>
          <p:nvPr/>
        </p:nvSpPr>
        <p:spPr>
          <a:xfrm>
            <a:off x="1492836" y="495169"/>
            <a:ext cx="8494543" cy="707886"/>
          </a:xfrm>
          <a:prstGeom prst="rect">
            <a:avLst/>
          </a:prstGeom>
          <a:noFill/>
        </p:spPr>
        <p:txBody>
          <a:bodyPr wrap="square" rtlCol="0">
            <a:spAutoFit/>
          </a:bodyPr>
          <a:lstStyle/>
          <a:p>
            <a:pPr algn="ctr"/>
            <a:r>
              <a:rPr lang="en-US" sz="4000" i="1" dirty="0">
                <a:solidFill>
                  <a:schemeClr val="bg1"/>
                </a:solidFill>
                <a:latin typeface="+mj-lt"/>
              </a:rPr>
              <a:t>OUTPUT AND RESULTS:</a:t>
            </a:r>
          </a:p>
        </p:txBody>
      </p:sp>
      <p:pic>
        <p:nvPicPr>
          <p:cNvPr id="8" name="Picture 7">
            <a:extLst>
              <a:ext uri="{FF2B5EF4-FFF2-40B4-BE49-F238E27FC236}">
                <a16:creationId xmlns:a16="http://schemas.microsoft.com/office/drawing/2014/main" id="{7017652C-2252-4373-A418-E1A24FCF343A}"/>
              </a:ext>
            </a:extLst>
          </p:cNvPr>
          <p:cNvPicPr/>
          <p:nvPr/>
        </p:nvPicPr>
        <p:blipFill rotWithShape="1">
          <a:blip r:embed="rId6"/>
          <a:srcRect t="1500" b="1000"/>
          <a:stretch/>
        </p:blipFill>
        <p:spPr>
          <a:xfrm>
            <a:off x="270769" y="2532142"/>
            <a:ext cx="3005091" cy="2309121"/>
          </a:xfrm>
          <a:prstGeom prst="rect">
            <a:avLst/>
          </a:prstGeom>
        </p:spPr>
      </p:pic>
      <p:pic>
        <p:nvPicPr>
          <p:cNvPr id="9" name="Picture 8">
            <a:extLst>
              <a:ext uri="{FF2B5EF4-FFF2-40B4-BE49-F238E27FC236}">
                <a16:creationId xmlns:a16="http://schemas.microsoft.com/office/drawing/2014/main" id="{6BD7F274-15FC-4539-B333-85B5A1895866}"/>
              </a:ext>
            </a:extLst>
          </p:cNvPr>
          <p:cNvPicPr/>
          <p:nvPr/>
        </p:nvPicPr>
        <p:blipFill>
          <a:blip r:embed="rId7"/>
          <a:stretch>
            <a:fillRect/>
          </a:stretch>
        </p:blipFill>
        <p:spPr>
          <a:xfrm>
            <a:off x="3624448" y="2549898"/>
            <a:ext cx="3412132" cy="2236144"/>
          </a:xfrm>
          <a:prstGeom prst="rect">
            <a:avLst/>
          </a:prstGeom>
        </p:spPr>
      </p:pic>
      <p:pic>
        <p:nvPicPr>
          <p:cNvPr id="10" name="Picture 9">
            <a:extLst>
              <a:ext uri="{FF2B5EF4-FFF2-40B4-BE49-F238E27FC236}">
                <a16:creationId xmlns:a16="http://schemas.microsoft.com/office/drawing/2014/main" id="{783899C8-5A6D-4CD8-960B-D930EAB68FBE}"/>
              </a:ext>
            </a:extLst>
          </p:cNvPr>
          <p:cNvPicPr/>
          <p:nvPr/>
        </p:nvPicPr>
        <p:blipFill rotWithShape="1">
          <a:blip r:embed="rId8"/>
          <a:srcRect b="29136"/>
          <a:stretch/>
        </p:blipFill>
        <p:spPr bwMode="auto">
          <a:xfrm>
            <a:off x="7385168" y="2549898"/>
            <a:ext cx="4652951" cy="3406043"/>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4B3A9ABD-36DC-40E7-B585-0E3B3BDB1CC5}"/>
              </a:ext>
            </a:extLst>
          </p:cNvPr>
          <p:cNvSpPr txBox="1"/>
          <p:nvPr/>
        </p:nvSpPr>
        <p:spPr>
          <a:xfrm>
            <a:off x="985421" y="1996598"/>
            <a:ext cx="1979720" cy="369332"/>
          </a:xfrm>
          <a:prstGeom prst="rect">
            <a:avLst/>
          </a:prstGeom>
          <a:noFill/>
        </p:spPr>
        <p:txBody>
          <a:bodyPr wrap="square" rtlCol="0">
            <a:spAutoFit/>
          </a:bodyPr>
          <a:lstStyle/>
          <a:p>
            <a:r>
              <a:rPr lang="en-US" u="sng" dirty="0">
                <a:solidFill>
                  <a:srgbClr val="D5B77A"/>
                </a:solidFill>
              </a:rPr>
              <a:t>HOME PAGE</a:t>
            </a:r>
          </a:p>
        </p:txBody>
      </p:sp>
      <p:sp>
        <p:nvSpPr>
          <p:cNvPr id="12" name="TextBox 11">
            <a:extLst>
              <a:ext uri="{FF2B5EF4-FFF2-40B4-BE49-F238E27FC236}">
                <a16:creationId xmlns:a16="http://schemas.microsoft.com/office/drawing/2014/main" id="{DAB73FDA-84E4-4E50-A2E0-E5F4A86B82E6}"/>
              </a:ext>
            </a:extLst>
          </p:cNvPr>
          <p:cNvSpPr txBox="1"/>
          <p:nvPr/>
        </p:nvSpPr>
        <p:spPr>
          <a:xfrm>
            <a:off x="4528398" y="2000122"/>
            <a:ext cx="1979720" cy="369332"/>
          </a:xfrm>
          <a:prstGeom prst="rect">
            <a:avLst/>
          </a:prstGeom>
          <a:noFill/>
        </p:spPr>
        <p:txBody>
          <a:bodyPr wrap="square" rtlCol="0">
            <a:spAutoFit/>
          </a:bodyPr>
          <a:lstStyle/>
          <a:p>
            <a:r>
              <a:rPr lang="en-US" u="sng" dirty="0">
                <a:solidFill>
                  <a:srgbClr val="D5B77A"/>
                </a:solidFill>
              </a:rPr>
              <a:t>INPUT PAGE</a:t>
            </a:r>
          </a:p>
        </p:txBody>
      </p:sp>
      <p:sp>
        <p:nvSpPr>
          <p:cNvPr id="13" name="TextBox 12">
            <a:extLst>
              <a:ext uri="{FF2B5EF4-FFF2-40B4-BE49-F238E27FC236}">
                <a16:creationId xmlns:a16="http://schemas.microsoft.com/office/drawing/2014/main" id="{62ADA049-33AE-43C9-B743-D53269A8E7DB}"/>
              </a:ext>
            </a:extLst>
          </p:cNvPr>
          <p:cNvSpPr txBox="1"/>
          <p:nvPr/>
        </p:nvSpPr>
        <p:spPr>
          <a:xfrm>
            <a:off x="8997519" y="2000122"/>
            <a:ext cx="1979720" cy="369332"/>
          </a:xfrm>
          <a:prstGeom prst="rect">
            <a:avLst/>
          </a:prstGeom>
          <a:noFill/>
        </p:spPr>
        <p:txBody>
          <a:bodyPr wrap="square" rtlCol="0">
            <a:spAutoFit/>
          </a:bodyPr>
          <a:lstStyle/>
          <a:p>
            <a:r>
              <a:rPr lang="en-US" u="sng" dirty="0">
                <a:solidFill>
                  <a:srgbClr val="D5B77A"/>
                </a:solidFill>
              </a:rPr>
              <a:t>DISPLAY PAGE</a:t>
            </a:r>
          </a:p>
        </p:txBody>
      </p:sp>
    </p:spTree>
    <p:extLst>
      <p:ext uri="{BB962C8B-B14F-4D97-AF65-F5344CB8AC3E}">
        <p14:creationId xmlns:p14="http://schemas.microsoft.com/office/powerpoint/2010/main" val="321386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50B40C60-CB12-4B08-8B2B-0445B5752A53}"/>
              </a:ext>
            </a:extLst>
          </p:cNvPr>
          <p:cNvSpPr>
            <a:spLocks noGrp="1"/>
          </p:cNvSpPr>
          <p:nvPr>
            <p:ph idx="1"/>
          </p:nvPr>
        </p:nvSpPr>
        <p:spPr/>
        <p:txBody>
          <a:bodyPr/>
          <a:lstStyle/>
          <a:p>
            <a:pPr>
              <a:buFont typeface="Arial" panose="020B0604020202020204" pitchFamily="34" charset="0"/>
              <a:buChar char="•"/>
            </a:pPr>
            <a:r>
              <a:rPr lang="en-IN" sz="2600" i="1" dirty="0">
                <a:solidFill>
                  <a:schemeClr val="bg1"/>
                </a:solidFill>
              </a:rPr>
              <a:t>We tried to apply our in class developed knowledge about python as language in making a useful project.</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We learnt simple frontend using </a:t>
            </a:r>
            <a:r>
              <a:rPr lang="en-IN" sz="2600" i="1" dirty="0" err="1">
                <a:solidFill>
                  <a:schemeClr val="bg1"/>
                </a:solidFill>
              </a:rPr>
              <a:t>tkinter</a:t>
            </a:r>
            <a:r>
              <a:rPr lang="en-IN" sz="2600" i="1" dirty="0">
                <a:solidFill>
                  <a:schemeClr val="bg1"/>
                </a:solidFill>
              </a:rPr>
              <a:t> and data storing in json file. </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The project taught us logic building ,team coordination and working as a team .</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We also learnt about creating stuff more organised and adding unique features to project to make it more amazing .</a:t>
            </a:r>
            <a:endParaRPr lang="en-US" sz="2600" i="1" dirty="0">
              <a:solidFill>
                <a:schemeClr val="bg1"/>
              </a:solidFill>
            </a:endParaRPr>
          </a:p>
          <a:p>
            <a:pPr>
              <a:buFont typeface="Arial" panose="020B0604020202020204" pitchFamily="34" charset="0"/>
              <a:buChar char="•"/>
            </a:pP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334391" y="6203795"/>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086731" y="6260389"/>
            <a:ext cx="770878" cy="578159"/>
          </a:xfrm>
          <a:prstGeom prst="rect">
            <a:avLst/>
          </a:prstGeom>
        </p:spPr>
      </p:pic>
      <p:sp>
        <p:nvSpPr>
          <p:cNvPr id="5" name="TextBox 4">
            <a:extLst>
              <a:ext uri="{FF2B5EF4-FFF2-40B4-BE49-F238E27FC236}">
                <a16:creationId xmlns:a16="http://schemas.microsoft.com/office/drawing/2014/main" id="{8AE1DFC3-5DB0-4983-AA09-A7220E65FB2E}"/>
              </a:ext>
            </a:extLst>
          </p:cNvPr>
          <p:cNvSpPr txBox="1"/>
          <p:nvPr/>
        </p:nvSpPr>
        <p:spPr>
          <a:xfrm>
            <a:off x="838200" y="532660"/>
            <a:ext cx="10232254" cy="984885"/>
          </a:xfrm>
          <a:prstGeom prst="rect">
            <a:avLst/>
          </a:prstGeom>
          <a:noFill/>
        </p:spPr>
        <p:txBody>
          <a:bodyPr wrap="square" rtlCol="0">
            <a:spAutoFit/>
          </a:bodyPr>
          <a:lstStyle/>
          <a:p>
            <a:r>
              <a:rPr lang="en-IN" sz="4000" i="1" dirty="0">
                <a:solidFill>
                  <a:schemeClr val="bg1"/>
                </a:solidFill>
                <a:latin typeface="+mj-lt"/>
              </a:rPr>
              <a:t>Result and Conclusion :</a:t>
            </a:r>
            <a:endParaRPr lang="en-US" sz="4000" i="1" dirty="0">
              <a:solidFill>
                <a:schemeClr val="bg1"/>
              </a:solidFill>
              <a:latin typeface="+mj-lt"/>
            </a:endParaRPr>
          </a:p>
          <a:p>
            <a:endParaRPr lang="en-US" dirty="0"/>
          </a:p>
        </p:txBody>
      </p:sp>
    </p:spTree>
    <p:extLst>
      <p:ext uri="{BB962C8B-B14F-4D97-AF65-F5344CB8AC3E}">
        <p14:creationId xmlns:p14="http://schemas.microsoft.com/office/powerpoint/2010/main" val="353186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br>
              <a:rPr lang="en-US" dirty="0"/>
            </a:br>
            <a:endParaRPr lang="en-US" dirty="0"/>
          </a:p>
        </p:txBody>
      </p:sp>
      <p:sp>
        <p:nvSpPr>
          <p:cNvPr id="5" name="Content Placeholder 4">
            <a:extLst>
              <a:ext uri="{FF2B5EF4-FFF2-40B4-BE49-F238E27FC236}">
                <a16:creationId xmlns:a16="http://schemas.microsoft.com/office/drawing/2014/main" id="{A437A93C-4FB2-4707-8E3A-69E68D9D10F6}"/>
              </a:ext>
            </a:extLst>
          </p:cNvPr>
          <p:cNvSpPr>
            <a:spLocks noGrp="1"/>
          </p:cNvSpPr>
          <p:nvPr>
            <p:ph idx="1"/>
          </p:nvPr>
        </p:nvSpPr>
        <p:spPr>
          <a:xfrm>
            <a:off x="838200" y="1154097"/>
            <a:ext cx="10515600" cy="5022866"/>
          </a:xfrm>
        </p:spPr>
        <p:txBody>
          <a:bodyPr>
            <a:normAutofit lnSpcReduction="10000"/>
          </a:bodyPr>
          <a:lstStyle/>
          <a:p>
            <a:pPr>
              <a:buFont typeface="Arial" panose="020B0604020202020204" pitchFamily="34" charset="0"/>
              <a:buChar char="•"/>
            </a:pPr>
            <a:endParaRPr lang="en-IN" i="1" dirty="0">
              <a:solidFill>
                <a:schemeClr val="bg1"/>
              </a:solidFill>
            </a:endParaRPr>
          </a:p>
          <a:p>
            <a:pPr>
              <a:buFont typeface="Arial" panose="020B0604020202020204" pitchFamily="34" charset="0"/>
              <a:buChar char="•"/>
            </a:pPr>
            <a:endParaRPr lang="en-IN" i="1" dirty="0">
              <a:solidFill>
                <a:schemeClr val="bg1"/>
              </a:solidFill>
            </a:endParaRPr>
          </a:p>
          <a:p>
            <a:pPr>
              <a:buFont typeface="Arial" panose="020B0604020202020204" pitchFamily="34" charset="0"/>
              <a:buChar char="•"/>
            </a:pPr>
            <a:r>
              <a:rPr lang="en-IN" sz="2600" i="1" dirty="0">
                <a:solidFill>
                  <a:schemeClr val="bg1"/>
                </a:solidFill>
              </a:rPr>
              <a:t>Notes of Vaibhav sir </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4">
                  <a:extLst>
                    <a:ext uri="{A12FA001-AC4F-418D-AE19-62706E023703}">
                      <ahyp:hlinkClr xmlns:ahyp="http://schemas.microsoft.com/office/drawing/2018/hyperlinkcolor" val="tx"/>
                    </a:ext>
                  </a:extLst>
                </a:hlinkClick>
              </a:rPr>
              <a:t>https://www.w3schools.com/js/js_json_intro.asp</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5">
                  <a:extLst>
                    <a:ext uri="{A12FA001-AC4F-418D-AE19-62706E023703}">
                      <ahyp:hlinkClr xmlns:ahyp="http://schemas.microsoft.com/office/drawing/2018/hyperlinkcolor" val="tx"/>
                    </a:ext>
                  </a:extLst>
                </a:hlinkClick>
              </a:rPr>
              <a:t>https://docs.python.org/3/library/tkinter.html</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6">
                  <a:extLst>
                    <a:ext uri="{A12FA001-AC4F-418D-AE19-62706E023703}">
                      <ahyp:hlinkClr xmlns:ahyp="http://schemas.microsoft.com/office/drawing/2018/hyperlinkcolor" val="tx"/>
                    </a:ext>
                  </a:extLst>
                </a:hlinkClick>
              </a:rPr>
              <a:t>https://www.w3schools.com/python/python_file_handling.asp</a:t>
            </a:r>
            <a:endParaRPr lang="en-US" sz="2600" i="1" u="sng" dirty="0">
              <a:solidFill>
                <a:schemeClr val="bg1"/>
              </a:solidFill>
            </a:endParaRPr>
          </a:p>
          <a:p>
            <a:pPr>
              <a:buFont typeface="Arial" panose="020B0604020202020204" pitchFamily="34" charset="0"/>
              <a:buChar char="•"/>
            </a:pPr>
            <a:endParaRPr lang="en-US" i="1" dirty="0">
              <a:solidFill>
                <a:schemeClr val="bg1"/>
              </a:solidFill>
            </a:endParaRPr>
          </a:p>
          <a:p>
            <a:pPr>
              <a:buFont typeface="Arial" panose="020B0604020202020204" pitchFamily="34" charset="0"/>
              <a:buChar char="•"/>
            </a:pPr>
            <a:endParaRPr lang="en-US" i="1" dirty="0">
              <a:solidFill>
                <a:schemeClr val="bg1"/>
              </a:solidFill>
            </a:endParaRPr>
          </a:p>
          <a:p>
            <a:pPr marL="0" indent="0" algn="ctr">
              <a:buNone/>
            </a:pPr>
            <a:r>
              <a:rPr lang="en-IN" sz="1800" i="1" dirty="0">
                <a:solidFill>
                  <a:schemeClr val="bg1"/>
                </a:solidFill>
              </a:rPr>
              <a:t>Special thanks to the faculty for teaching and guiding us to make this project happen .</a:t>
            </a:r>
            <a:endParaRPr lang="en-US" sz="1800" i="1" dirty="0">
              <a:solidFill>
                <a:schemeClr val="bg1"/>
              </a:solidFill>
            </a:endParaRPr>
          </a:p>
          <a:p>
            <a:pPr>
              <a:buFont typeface="Arial" panose="020B0604020202020204" pitchFamily="34" charset="0"/>
              <a:buChar char="•"/>
            </a:pPr>
            <a:endParaRPr lang="en-US" sz="2600" i="1" dirty="0">
              <a:solidFill>
                <a:schemeClr val="bg1"/>
              </a:solidFill>
            </a:endParaRPr>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7"/>
          <a:stretch>
            <a:fillRect/>
          </a:stretch>
        </p:blipFill>
        <p:spPr>
          <a:xfrm>
            <a:off x="359546" y="6249294"/>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8"/>
          <a:stretch>
            <a:fillRect/>
          </a:stretch>
        </p:blipFill>
        <p:spPr>
          <a:xfrm>
            <a:off x="11065274" y="6239051"/>
            <a:ext cx="770878" cy="578159"/>
          </a:xfrm>
          <a:prstGeom prst="rect">
            <a:avLst/>
          </a:prstGeom>
        </p:spPr>
      </p:pic>
      <p:sp>
        <p:nvSpPr>
          <p:cNvPr id="8" name="TextBox 7">
            <a:extLst>
              <a:ext uri="{FF2B5EF4-FFF2-40B4-BE49-F238E27FC236}">
                <a16:creationId xmlns:a16="http://schemas.microsoft.com/office/drawing/2014/main" id="{467754F9-9779-49E9-B469-955598673F46}"/>
              </a:ext>
            </a:extLst>
          </p:cNvPr>
          <p:cNvSpPr txBox="1"/>
          <p:nvPr/>
        </p:nvSpPr>
        <p:spPr>
          <a:xfrm>
            <a:off x="973584" y="891791"/>
            <a:ext cx="10244831" cy="707886"/>
          </a:xfrm>
          <a:prstGeom prst="rect">
            <a:avLst/>
          </a:prstGeom>
          <a:noFill/>
        </p:spPr>
        <p:txBody>
          <a:bodyPr wrap="square" rtlCol="0">
            <a:spAutoFit/>
          </a:bodyPr>
          <a:lstStyle/>
          <a:p>
            <a:pPr lvl="0"/>
            <a:r>
              <a:rPr lang="en-IN" sz="4000" i="1" dirty="0">
                <a:solidFill>
                  <a:schemeClr val="bg1"/>
                </a:solidFill>
                <a:latin typeface="+mj-lt"/>
              </a:rPr>
              <a:t>References :</a:t>
            </a:r>
            <a:endParaRPr lang="en-US" sz="4000" i="1" dirty="0">
              <a:solidFill>
                <a:schemeClr val="bg1"/>
              </a:solidFill>
              <a:latin typeface="+mj-lt"/>
            </a:endParaRPr>
          </a:p>
        </p:txBody>
      </p:sp>
    </p:spTree>
    <p:extLst>
      <p:ext uri="{BB962C8B-B14F-4D97-AF65-F5344CB8AC3E}">
        <p14:creationId xmlns:p14="http://schemas.microsoft.com/office/powerpoint/2010/main" val="69911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213782"/>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213782"/>
            <a:ext cx="770878" cy="578159"/>
          </a:xfrm>
          <a:prstGeom prst="rect">
            <a:avLst/>
          </a:prstGeom>
        </p:spPr>
      </p:pic>
      <p:sp>
        <p:nvSpPr>
          <p:cNvPr id="3" name="TextBox 2">
            <a:extLst>
              <a:ext uri="{FF2B5EF4-FFF2-40B4-BE49-F238E27FC236}">
                <a16:creationId xmlns:a16="http://schemas.microsoft.com/office/drawing/2014/main" id="{C940C0CC-A619-4F04-9C2F-B8B70139554A}"/>
              </a:ext>
            </a:extLst>
          </p:cNvPr>
          <p:cNvSpPr txBox="1"/>
          <p:nvPr/>
        </p:nvSpPr>
        <p:spPr>
          <a:xfrm>
            <a:off x="2388092" y="2727248"/>
            <a:ext cx="6826929" cy="1015663"/>
          </a:xfrm>
          <a:prstGeom prst="rect">
            <a:avLst/>
          </a:prstGeom>
          <a:noFill/>
        </p:spPr>
        <p:txBody>
          <a:bodyPr wrap="square" rtlCol="0">
            <a:spAutoFit/>
          </a:bodyPr>
          <a:lstStyle/>
          <a:p>
            <a:pPr algn="ctr"/>
            <a:r>
              <a:rPr lang="en-US" sz="6000" i="1" u="sng" dirty="0">
                <a:solidFill>
                  <a:schemeClr val="bg1"/>
                </a:solidFill>
              </a:rPr>
              <a:t>THANK YOU !!</a:t>
            </a:r>
          </a:p>
        </p:txBody>
      </p:sp>
    </p:spTree>
    <p:extLst>
      <p:ext uri="{BB962C8B-B14F-4D97-AF65-F5344CB8AC3E}">
        <p14:creationId xmlns:p14="http://schemas.microsoft.com/office/powerpoint/2010/main" val="225181439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A1E2F"/>
      </a:dk2>
      <a:lt2>
        <a:srgbClr val="F0F3F3"/>
      </a:lt2>
      <a:accent1>
        <a:srgbClr val="E73429"/>
      </a:accent1>
      <a:accent2>
        <a:srgbClr val="D5175B"/>
      </a:accent2>
      <a:accent3>
        <a:srgbClr val="E729BC"/>
      </a:accent3>
      <a:accent4>
        <a:srgbClr val="B017D5"/>
      </a:accent4>
      <a:accent5>
        <a:srgbClr val="7329E7"/>
      </a:accent5>
      <a:accent6>
        <a:srgbClr val="2D32D9"/>
      </a:accent6>
      <a:hlink>
        <a:srgbClr val="863F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501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Avenir Next LT Pro</vt:lpstr>
      <vt:lpstr>AvenirNext LT Pro Medium</vt:lpstr>
      <vt:lpstr>Calibri</vt:lpstr>
      <vt:lpstr>Fira Sans</vt:lpstr>
      <vt:lpstr>Rockwell</vt:lpstr>
      <vt:lpstr>Segoe UI</vt:lpstr>
      <vt:lpstr>ExploreVTI</vt:lpstr>
      <vt:lpstr>Project Title: EXPENDITURE CALCULATOR </vt:lpstr>
      <vt:lpstr>Problem Statement : </vt:lpstr>
      <vt:lpstr> </vt:lpstr>
      <vt:lpstr> </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Joshi</dc:creator>
  <cp:lastModifiedBy>Meet Gala</cp:lastModifiedBy>
  <cp:revision>22</cp:revision>
  <dcterms:created xsi:type="dcterms:W3CDTF">2022-07-06T15:48:20Z</dcterms:created>
  <dcterms:modified xsi:type="dcterms:W3CDTF">2022-07-11T06:00:13Z</dcterms:modified>
</cp:coreProperties>
</file>