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1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12BE-F0A4-AE46-DB7E-5F5B4DE9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0259E-34D2-B786-75AF-3B0C4527C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EC42-F8F8-680B-1CCF-40F37F30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901A-69BC-AFCA-207E-AE5A0F01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CDC47-2FE8-ADE3-46E4-B18B0CB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49C0-48ED-69C8-0F82-3D5B137A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E35B6-14E7-CA8C-CD7A-A4A9EC48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EB33D-4AF8-9493-B1CD-35F612C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2777-AF76-6B08-8D36-9669CF82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C8AB-92C7-84A1-CD25-9CCAA861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1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83FCF-CAE7-8CDB-1D8D-C6345F5CB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30A2-F38B-E0B2-3859-DBC755FF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4451-871F-8778-61ED-4900F4F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020F-6FDB-BA4C-5277-0044B6B5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23AE-DFF3-ACA9-768A-F56AD21D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1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C70F-140C-A83A-4363-CE0D646D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E36A-DDE5-BD83-FB25-B9993519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3595-EC45-EE5C-85A6-2AD87CB0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E74EE-37CE-1015-F6E4-26D10227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E141E-C928-26E5-A63E-9FE3A06C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3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7316-1308-CE08-B167-31C0AFC3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4752-DE81-38A1-4FF2-B1F467FE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ADC-40FE-DC0D-55FF-11EB0C92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2FF2-4362-5306-AD1F-3FC70510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B53B-608F-800D-48F6-23713BAA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9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1D1-BD59-49F2-A064-8C44955D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4BA7-9178-F1C4-A83A-1C256AC0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367AE-FCF2-DE2F-808C-B24D912A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A0118-040F-2AB7-99AC-7C402EB3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BA63C-5A0E-F053-DA0F-D70A911B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469DE-01EE-E350-2990-2366C3AA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9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2F6C-0549-7F36-80D0-B074E1E3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BAAAC-E0D5-E495-E462-EE2AFD78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D15F3-29D5-1CAA-EDB5-54F72AD10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8A2E0-485C-B26D-6CC1-82BE94BF6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1FF0F-7BCA-D1D8-4194-FE9354EAC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D0FAC-06D6-F1CB-BFE8-F16AF870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C88AF-8034-19F8-40ED-845DB951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B3C30-8B20-DCAF-01C5-615BAAC0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917F-8BFB-82AE-8F49-568A2FA7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F9E13-485F-2B3D-65AE-D9B68911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D791-3781-4A47-7076-B85E3FF1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4B2CB-FD80-AC6E-C2FD-D573CBA3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1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0A79D-8B66-686B-34CF-8A99F941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59AF7-9E6E-7E82-6DF7-40D80BA2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9BD84-8EE1-A750-99D0-99315124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4772-F0F4-28CA-F629-BA8D4553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43AE-A284-849F-92A4-7C6A3079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A5A10-755F-25FA-2AA0-B9DE148DF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8339-C404-9474-229B-154655B9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98597-330F-CD48-1B29-55862F66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22FD0-9A3B-0222-5948-8EDB36F7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75E1-71C4-26FD-0980-C24EE4DC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E0A5A-138F-9679-A02D-A5F7E67AD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4CED1-6EDF-9233-EAC7-80BA85252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C7E41-1880-1FF3-81D9-C3446CEE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65658-FB57-D1EE-694B-27E05E4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DBD7B-A86F-D601-4328-BA3ADB3A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6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FB483-2AE3-1057-0493-337A848E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C086E-BC75-D2E0-E8AA-409327CE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159E-747C-C6BB-C1BF-13AED099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35EB-CFF0-4C2C-B962-1C2FCE99DC7A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AEA4-7542-BBBD-00CB-FEE8ECFAB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E372-C2E9-E047-4FD8-6F22C741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7CA4-443A-4EDF-BBAA-56C3EFD03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0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D1EFFBF-28A1-9D5A-EF2E-16981262FC2F}"/>
              </a:ext>
            </a:extLst>
          </p:cNvPr>
          <p:cNvSpPr/>
          <p:nvPr/>
        </p:nvSpPr>
        <p:spPr>
          <a:xfrm>
            <a:off x="0" y="1070428"/>
            <a:ext cx="4973215" cy="12342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35054-4949-EA5A-E72B-AA223DD232A7}"/>
              </a:ext>
            </a:extLst>
          </p:cNvPr>
          <p:cNvSpPr/>
          <p:nvPr/>
        </p:nvSpPr>
        <p:spPr>
          <a:xfrm>
            <a:off x="106238" y="1134160"/>
            <a:ext cx="4745008" cy="31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THupo" panose="02010800040101010101" pitchFamily="2" charset="-122"/>
                <a:ea typeface="STHupo" panose="02010800040101010101" pitchFamily="2" charset="-122"/>
              </a:rPr>
              <a:t>Differential Equations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7C835-6FAC-A1C7-9598-9DF2CCF56C78}"/>
              </a:ext>
            </a:extLst>
          </p:cNvPr>
          <p:cNvSpPr txBox="1"/>
          <p:nvPr/>
        </p:nvSpPr>
        <p:spPr>
          <a:xfrm>
            <a:off x="892031" y="1407883"/>
            <a:ext cx="31584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An equation which contains one or more terms and their derivatives is called a differential Equation </a:t>
            </a:r>
            <a:r>
              <a:rPr lang="en-IN" sz="1400" dirty="0">
                <a:latin typeface="Bahnschrift Condensed" panose="020B0502040204020203" pitchFamily="34" charset="0"/>
              </a:rPr>
              <a:t>.</a:t>
            </a:r>
          </a:p>
          <a:p>
            <a:pPr algn="ctr"/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595DCC-FF27-FC52-316C-C46135BC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151" y="1001528"/>
            <a:ext cx="2101280" cy="2063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7BE68B-73B1-5E72-D8A7-54E50A7415CE}"/>
              </a:ext>
            </a:extLst>
          </p:cNvPr>
          <p:cNvSpPr txBox="1"/>
          <p:nvPr/>
        </p:nvSpPr>
        <p:spPr>
          <a:xfrm>
            <a:off x="3048780" y="-6617"/>
            <a:ext cx="538609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K. J. Somaiya College of Engineering, Mumbai – 400 077</a:t>
            </a:r>
            <a:endParaRPr lang="en-US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Somaiya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–II  (2021-22) </a:t>
            </a:r>
            <a:endParaRPr lang="en-US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Mathematics-II</a:t>
            </a:r>
            <a:endParaRPr lang="en-US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IA-II</a:t>
            </a:r>
            <a:endParaRPr lang="en-IN" sz="1050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B80934-BCE2-6E09-E649-E52D4F2FFD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" y="116086"/>
            <a:ext cx="2667000" cy="666750"/>
          </a:xfrm>
          <a:prstGeom prst="rect">
            <a:avLst/>
          </a:prstGeom>
        </p:spPr>
      </p:pic>
      <p:pic>
        <p:nvPicPr>
          <p:cNvPr id="1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C1CDBB65-CF43-2B0B-1E44-B6A38EC9BC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41" y="32044"/>
            <a:ext cx="838200" cy="62476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1719F8-ABEB-F0EC-7F4A-7B4F05E772FE}"/>
              </a:ext>
            </a:extLst>
          </p:cNvPr>
          <p:cNvSpPr/>
          <p:nvPr/>
        </p:nvSpPr>
        <p:spPr>
          <a:xfrm>
            <a:off x="5079453" y="1399023"/>
            <a:ext cx="4973215" cy="7118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Bahnschrift Condensed" panose="020B0502040204020203" pitchFamily="34" charset="0"/>
              </a:rPr>
              <a:t>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 dynamic process that can be effectively described using differential equations</a:t>
            </a:r>
            <a:endParaRPr lang="en-IN" sz="1600" dirty="0">
              <a:latin typeface="Bahnschrift Condensed" panose="020B0502040204020203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7A2632F-CD7A-7B79-C116-211BB1694556}"/>
              </a:ext>
            </a:extLst>
          </p:cNvPr>
          <p:cNvSpPr/>
          <p:nvPr/>
        </p:nvSpPr>
        <p:spPr>
          <a:xfrm>
            <a:off x="5052262" y="1081011"/>
            <a:ext cx="1134022" cy="468256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AEF5B-DDFE-69A1-7D64-851E843D31CB}"/>
              </a:ext>
            </a:extLst>
          </p:cNvPr>
          <p:cNvSpPr txBox="1"/>
          <p:nvPr/>
        </p:nvSpPr>
        <p:spPr>
          <a:xfrm>
            <a:off x="5400401" y="1166371"/>
            <a:ext cx="84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THupo" panose="02010800040101010101" pitchFamily="2" charset="-122"/>
                <a:ea typeface="STHupo" panose="02010800040101010101" pitchFamily="2" charset="-122"/>
              </a:rPr>
              <a:t>for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ABC640-6187-0238-E2FD-33326FBE60A4}"/>
              </a:ext>
            </a:extLst>
          </p:cNvPr>
          <p:cNvSpPr txBox="1"/>
          <p:nvPr/>
        </p:nvSpPr>
        <p:spPr>
          <a:xfrm>
            <a:off x="0" y="2338003"/>
            <a:ext cx="295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Malthusian Growth Model</a:t>
            </a:r>
            <a:br>
              <a:rPr lang="en-IN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60BB4-9179-DE6E-3462-C13157F322AC}"/>
              </a:ext>
            </a:extLst>
          </p:cNvPr>
          <p:cNvSpPr txBox="1"/>
          <p:nvPr/>
        </p:nvSpPr>
        <p:spPr>
          <a:xfrm>
            <a:off x="-30663" y="2601267"/>
            <a:ext cx="26148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:-  </a:t>
            </a:r>
            <a:r>
              <a:rPr lang="en-IN" sz="15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IN" sz="15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/dt = </a:t>
            </a:r>
            <a:r>
              <a:rPr lang="en-IN" sz="15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15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DE86C-0929-E63D-5E7B-03032F4A583D}"/>
              </a:ext>
            </a:extLst>
          </p:cNvPr>
          <p:cNvSpPr txBox="1"/>
          <p:nvPr/>
        </p:nvSpPr>
        <p:spPr>
          <a:xfrm>
            <a:off x="1826861" y="2613095"/>
            <a:ext cx="2956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Bahnschrift Condensed" panose="020B0502040204020203" pitchFamily="34" charset="0"/>
              </a:rPr>
              <a:t>{Here a ==  growth rate 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4F35DC-429E-0334-A191-D1B9A338EF1D}"/>
              </a:ext>
            </a:extLst>
          </p:cNvPr>
          <p:cNvSpPr txBox="1"/>
          <p:nvPr/>
        </p:nvSpPr>
        <p:spPr>
          <a:xfrm>
            <a:off x="-30663" y="2883139"/>
            <a:ext cx="5173243" cy="33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 equation :-  </a:t>
            </a:r>
            <a:r>
              <a:rPr lang="en-IN" sz="15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N(t) = N0</a:t>
            </a:r>
            <a:r>
              <a:rPr lang="en-IN" sz="1500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</a:t>
            </a:r>
            <a:r>
              <a:rPr lang="en-IN" sz="1500" i="1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IN" sz="15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sz="1500" i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163A3-8841-958C-F4E7-0B06CC764E93}"/>
              </a:ext>
            </a:extLst>
          </p:cNvPr>
          <p:cNvSpPr txBox="1"/>
          <p:nvPr/>
        </p:nvSpPr>
        <p:spPr>
          <a:xfrm>
            <a:off x="1810018" y="3170065"/>
            <a:ext cx="33040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Bahnschrift Condensed" panose="020B0502040204020203" pitchFamily="34" charset="0"/>
              </a:rPr>
              <a:t>{Here N0 is initial population}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D95BB0A-97DC-74D3-BEDC-48032683D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465" y="3261333"/>
            <a:ext cx="1826861" cy="16050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4C078E-5B40-F715-6989-E3B886FF619B}"/>
              </a:ext>
            </a:extLst>
          </p:cNvPr>
          <p:cNvSpPr txBox="1"/>
          <p:nvPr/>
        </p:nvSpPr>
        <p:spPr>
          <a:xfrm>
            <a:off x="4961843" y="2118746"/>
            <a:ext cx="279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Logistic Model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242E01-92C0-F830-AF5A-8E15D2FBDDDE}"/>
              </a:ext>
            </a:extLst>
          </p:cNvPr>
          <p:cNvSpPr txBox="1"/>
          <p:nvPr/>
        </p:nvSpPr>
        <p:spPr>
          <a:xfrm>
            <a:off x="4705642" y="2409683"/>
            <a:ext cx="68716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Equation :- </a:t>
            </a:r>
            <a:r>
              <a:rPr lang="en-IN" sz="1500" dirty="0" err="1">
                <a:solidFill>
                  <a:schemeClr val="accent4">
                    <a:lumMod val="75000"/>
                  </a:schemeClr>
                </a:solidFill>
              </a:rPr>
              <a:t>dN</a:t>
            </a:r>
            <a:r>
              <a:rPr lang="en-IN" sz="1500" dirty="0">
                <a:solidFill>
                  <a:schemeClr val="accent4">
                    <a:lumMod val="75000"/>
                  </a:schemeClr>
                </a:solidFill>
              </a:rPr>
              <a:t>/dt = </a:t>
            </a:r>
            <a:r>
              <a:rPr lang="en-IN" sz="1500" dirty="0" err="1">
                <a:solidFill>
                  <a:schemeClr val="accent4">
                    <a:lumMod val="75000"/>
                  </a:schemeClr>
                </a:solidFill>
              </a:rPr>
              <a:t>aN</a:t>
            </a:r>
            <a:r>
              <a:rPr lang="en-IN" sz="1500" dirty="0">
                <a:solidFill>
                  <a:schemeClr val="accent4">
                    <a:lumMod val="75000"/>
                  </a:schemeClr>
                </a:solidFill>
              </a:rPr>
              <a:t>(1- N/M</a:t>
            </a:r>
            <a:r>
              <a:rPr lang="en-IN" sz="1500" dirty="0"/>
              <a:t>)  </a:t>
            </a:r>
            <a:r>
              <a:rPr lang="en-IN" sz="1500" dirty="0">
                <a:latin typeface="Bahnschrift" panose="020B0502040204020203" pitchFamily="34" charset="0"/>
              </a:rPr>
              <a:t>{M == Maximum size of Population}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0DD1A-AD21-41EA-A21B-0A6C69158026}"/>
              </a:ext>
            </a:extLst>
          </p:cNvPr>
          <p:cNvSpPr txBox="1"/>
          <p:nvPr/>
        </p:nvSpPr>
        <p:spPr>
          <a:xfrm>
            <a:off x="4728161" y="2672483"/>
            <a:ext cx="45941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Here </a:t>
            </a:r>
            <a:r>
              <a:rPr lang="en-IN" sz="1500" dirty="0" err="1"/>
              <a:t>aN</a:t>
            </a:r>
            <a:r>
              <a:rPr lang="en-IN" sz="1500" dirty="0"/>
              <a:t> is responsible for growth of population and </a:t>
            </a:r>
            <a:r>
              <a:rPr lang="en-IN" sz="1500" dirty="0" err="1"/>
              <a:t>aN</a:t>
            </a:r>
            <a:r>
              <a:rPr lang="en-IN" sz="1500" dirty="0"/>
              <a:t>/M limits this growth due to lack of available resources 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1682DC-61D9-B720-8704-E4B075009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01" y="3375019"/>
            <a:ext cx="2340155" cy="16050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709B24-54D3-2A24-94FB-094091C85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840" y="3251545"/>
            <a:ext cx="1828261" cy="13792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98BA90-426B-3134-31A6-343FFD496EEA}"/>
              </a:ext>
            </a:extLst>
          </p:cNvPr>
          <p:cNvSpPr/>
          <p:nvPr/>
        </p:nvSpPr>
        <p:spPr>
          <a:xfrm>
            <a:off x="6405454" y="1156201"/>
            <a:ext cx="3089829" cy="3079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Population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91F82-AD32-AA3E-93F3-B5E9DCFD9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03" y="4541231"/>
            <a:ext cx="3108576" cy="2316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21C92C-EF2E-61C1-23C8-A9C635987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1337" y="5299271"/>
            <a:ext cx="1552297" cy="1046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045738-29D7-F6BC-6A2D-82FFA3FFD2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6447" y="4998166"/>
            <a:ext cx="1836579" cy="5867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DCB5D0-7A71-0366-3939-B358F21BF705}"/>
              </a:ext>
            </a:extLst>
          </p:cNvPr>
          <p:cNvSpPr txBox="1"/>
          <p:nvPr/>
        </p:nvSpPr>
        <p:spPr>
          <a:xfrm>
            <a:off x="3394258" y="4675001"/>
            <a:ext cx="14569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Equation:-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66327-E84E-4A0E-7D1C-2344CC8BCAA7}"/>
              </a:ext>
            </a:extLst>
          </p:cNvPr>
          <p:cNvSpPr txBox="1"/>
          <p:nvPr/>
        </p:nvSpPr>
        <p:spPr>
          <a:xfrm>
            <a:off x="3394258" y="5584957"/>
            <a:ext cx="1820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Solution:-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1277CAC-E02D-8446-2F44-B80035EF02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5269" y="5822328"/>
            <a:ext cx="1952639" cy="6988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5CF0B1-1E91-7775-3687-73006D29B8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4973" y="5146768"/>
            <a:ext cx="4343776" cy="28958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83D9B6-AD60-C47F-0FD1-A6093B065B8E}"/>
              </a:ext>
            </a:extLst>
          </p:cNvPr>
          <p:cNvSpPr txBox="1"/>
          <p:nvPr/>
        </p:nvSpPr>
        <p:spPr>
          <a:xfrm>
            <a:off x="5304242" y="5699615"/>
            <a:ext cx="47470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500" dirty="0"/>
              <a:t>Function describes explosive </a:t>
            </a:r>
            <a:r>
              <a:rPr lang="en-IN" sz="1500" dirty="0" err="1"/>
              <a:t>growth.Model</a:t>
            </a:r>
            <a:r>
              <a:rPr lang="en-IN" sz="1500" dirty="0"/>
              <a:t> covers the demographic transition phase when the population growth reaches saturation.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A61AD85-A633-E31F-0F9B-E827CBD554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0348" y="116086"/>
            <a:ext cx="1022758" cy="9037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6FCA34-E162-735E-E4C2-DFB222DC84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2592" y="65270"/>
            <a:ext cx="1286623" cy="115294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6A9059B-2842-8CE2-C725-DE0B93252EF9}"/>
              </a:ext>
            </a:extLst>
          </p:cNvPr>
          <p:cNvSpPr/>
          <p:nvPr/>
        </p:nvSpPr>
        <p:spPr>
          <a:xfrm>
            <a:off x="9573208" y="3251545"/>
            <a:ext cx="2523933" cy="1004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618AD0-0ECA-B215-885E-EC69EDF3F270}"/>
              </a:ext>
            </a:extLst>
          </p:cNvPr>
          <p:cNvSpPr txBox="1"/>
          <p:nvPr/>
        </p:nvSpPr>
        <p:spPr>
          <a:xfrm>
            <a:off x="9574604" y="3284629"/>
            <a:ext cx="2441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Name :- Meet Gala</a:t>
            </a:r>
            <a:br>
              <a:rPr lang="en-IN" dirty="0">
                <a:latin typeface="Arial Narrow" panose="020B0606020202030204" pitchFamily="34" charset="0"/>
              </a:rPr>
            </a:br>
            <a:r>
              <a:rPr lang="en-IN" dirty="0">
                <a:latin typeface="Arial Narrow" panose="020B0606020202030204" pitchFamily="34" charset="0"/>
              </a:rPr>
              <a:t>Batch :- A3</a:t>
            </a:r>
          </a:p>
          <a:p>
            <a:r>
              <a:rPr lang="en-IN" dirty="0">
                <a:latin typeface="Arial Narrow" panose="020B0606020202030204" pitchFamily="34" charset="0"/>
              </a:rPr>
              <a:t>Roll No. 16010121051</a:t>
            </a:r>
          </a:p>
        </p:txBody>
      </p:sp>
    </p:spTree>
    <p:extLst>
      <p:ext uri="{BB962C8B-B14F-4D97-AF65-F5344CB8AC3E}">
        <p14:creationId xmlns:p14="http://schemas.microsoft.com/office/powerpoint/2010/main" val="238242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A4349D-9D8E-101A-0E1D-4DF73ABBE6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" y="116086"/>
            <a:ext cx="2667000" cy="666750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72AC7F8E-6F2B-F616-0316-065C03BAE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41" y="32044"/>
            <a:ext cx="838200" cy="62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755FF-4762-75B7-9F6E-9590AFA4B903}"/>
              </a:ext>
            </a:extLst>
          </p:cNvPr>
          <p:cNvSpPr txBox="1"/>
          <p:nvPr/>
        </p:nvSpPr>
        <p:spPr>
          <a:xfrm>
            <a:off x="3552633" y="32044"/>
            <a:ext cx="538609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K. J. Somaiya College of Engineering, Mumbai – 400 077</a:t>
            </a:r>
            <a:endParaRPr lang="en-US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Somaiya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–II  (2021-22) </a:t>
            </a:r>
            <a:endParaRPr lang="en-US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Mathematics-II</a:t>
            </a:r>
            <a:endParaRPr lang="en-US" sz="10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IA-II</a:t>
            </a:r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85DB8-A249-F55B-351B-241B038F44F1}"/>
              </a:ext>
            </a:extLst>
          </p:cNvPr>
          <p:cNvSpPr txBox="1"/>
          <p:nvPr/>
        </p:nvSpPr>
        <p:spPr>
          <a:xfrm>
            <a:off x="186122" y="656809"/>
            <a:ext cx="3490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Exponential Growth :</a:t>
            </a:r>
          </a:p>
          <a:p>
            <a:r>
              <a:rPr lang="en-IN" sz="1400" dirty="0">
                <a:solidFill>
                  <a:srgbClr val="FF3300"/>
                </a:solidFill>
              </a:rPr>
              <a:t>The population growth which continues </a:t>
            </a:r>
            <a:r>
              <a:rPr lang="en-IN" sz="1400" dirty="0" err="1">
                <a:solidFill>
                  <a:srgbClr val="FF3300"/>
                </a:solidFill>
              </a:rPr>
              <a:t>indefinetly</a:t>
            </a:r>
            <a:r>
              <a:rPr lang="en-IN" sz="1400" dirty="0">
                <a:solidFill>
                  <a:srgbClr val="FF3300"/>
                </a:solidFill>
              </a:rPr>
              <a:t>.</a:t>
            </a:r>
          </a:p>
          <a:p>
            <a:endParaRPr lang="en-IN" sz="1400" dirty="0">
              <a:solidFill>
                <a:srgbClr val="FF3300"/>
              </a:solidFill>
            </a:endParaRPr>
          </a:p>
          <a:p>
            <a:r>
              <a:rPr lang="en-IN" sz="1400" dirty="0" err="1">
                <a:solidFill>
                  <a:srgbClr val="FF3300"/>
                </a:solidFill>
              </a:rPr>
              <a:t>Eg</a:t>
            </a:r>
            <a:r>
              <a:rPr lang="en-IN" sz="1400" dirty="0">
                <a:solidFill>
                  <a:srgbClr val="FF3300"/>
                </a:solidFill>
              </a:rPr>
              <a:t> .  P = bacteria present now</a:t>
            </a:r>
          </a:p>
          <a:p>
            <a:r>
              <a:rPr lang="en-IN" sz="1400" dirty="0">
                <a:solidFill>
                  <a:srgbClr val="FF3300"/>
                </a:solidFill>
              </a:rPr>
              <a:t>         </a:t>
            </a:r>
            <a:r>
              <a:rPr lang="en-IN" sz="1400" dirty="0" err="1">
                <a:solidFill>
                  <a:srgbClr val="FF3300"/>
                </a:solidFill>
              </a:rPr>
              <a:t>rp</a:t>
            </a:r>
            <a:r>
              <a:rPr lang="en-IN" sz="1400" dirty="0">
                <a:solidFill>
                  <a:srgbClr val="FF3300"/>
                </a:solidFill>
              </a:rPr>
              <a:t> = new bacteria grow per hour {r is constant of probability</a:t>
            </a:r>
          </a:p>
          <a:p>
            <a:r>
              <a:rPr lang="en-IN" sz="1400" dirty="0">
                <a:solidFill>
                  <a:srgbClr val="FF3300"/>
                </a:solidFill>
              </a:rPr>
              <a:t>         in this example the bacteria growth increases exponentially.</a:t>
            </a:r>
          </a:p>
          <a:p>
            <a:endParaRPr lang="en-IN" dirty="0"/>
          </a:p>
          <a:p>
            <a:r>
              <a:rPr lang="en-IN" dirty="0"/>
              <a:t>       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3224A5-C6B4-E545-6C49-E9F3A7B5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8" y="2724261"/>
            <a:ext cx="1920406" cy="434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24DBE5-727F-886D-3A12-6AB3A0A39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192" y="2815709"/>
            <a:ext cx="1204064" cy="3429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166353-845B-AC48-8E88-E5F05AC27CE1}"/>
              </a:ext>
            </a:extLst>
          </p:cNvPr>
          <p:cNvSpPr/>
          <p:nvPr/>
        </p:nvSpPr>
        <p:spPr>
          <a:xfrm>
            <a:off x="186122" y="3250088"/>
            <a:ext cx="2433289" cy="176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4ADB9F-3B23-DF13-A4BF-0084336D4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51" y="3429000"/>
            <a:ext cx="2153015" cy="1358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AC9AE0-1E0B-4A74-62F6-10870B71961E}"/>
              </a:ext>
            </a:extLst>
          </p:cNvPr>
          <p:cNvSpPr txBox="1"/>
          <p:nvPr/>
        </p:nvSpPr>
        <p:spPr>
          <a:xfrm>
            <a:off x="3727014" y="951178"/>
            <a:ext cx="39463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Logistic Growth:</a:t>
            </a:r>
          </a:p>
          <a:p>
            <a:r>
              <a:rPr lang="en-IN" sz="1500" dirty="0">
                <a:solidFill>
                  <a:srgbClr val="0070C0"/>
                </a:solidFill>
              </a:rPr>
              <a:t> In addition to exponential growth here rate of death is also taken into consideration.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8189CA-2C41-5AFB-E8EE-4427A4F34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786" y="1717859"/>
            <a:ext cx="3673158" cy="5029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BE7FA6-BF5C-DB6B-6CB5-52CD855C96DD}"/>
              </a:ext>
            </a:extLst>
          </p:cNvPr>
          <p:cNvSpPr txBox="1"/>
          <p:nvPr/>
        </p:nvSpPr>
        <p:spPr>
          <a:xfrm>
            <a:off x="3727014" y="3968735"/>
            <a:ext cx="2237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Exponential Decay:</a:t>
            </a:r>
          </a:p>
          <a:p>
            <a:endParaRPr lang="en-IN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E2C2A4-4726-54F6-A33A-2F655F411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786" y="4265745"/>
            <a:ext cx="2057578" cy="4572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E872A9-D7D7-B379-2228-607712231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6743" y="4335305"/>
            <a:ext cx="1104996" cy="358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03F008-0247-3BAB-AB91-FB59C64ED2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7014" y="4768298"/>
            <a:ext cx="3224895" cy="20576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00382A-D29D-CA3D-2FD3-3F6797DB51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7014" y="2209447"/>
            <a:ext cx="2381103" cy="15885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6521DB-4EBF-B2C7-87C8-D1717BF59937}"/>
              </a:ext>
            </a:extLst>
          </p:cNvPr>
          <p:cNvSpPr txBox="1"/>
          <p:nvPr/>
        </p:nvSpPr>
        <p:spPr>
          <a:xfrm>
            <a:off x="7724124" y="1024043"/>
            <a:ext cx="42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Exponential growth with Threshold: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623E2A7-7698-C4B2-5820-FDD9D547FF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3372" y="1514569"/>
            <a:ext cx="3886537" cy="4572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83AA7D-16F3-6373-A653-16DC16800517}"/>
              </a:ext>
            </a:extLst>
          </p:cNvPr>
          <p:cNvSpPr txBox="1"/>
          <p:nvPr/>
        </p:nvSpPr>
        <p:spPr>
          <a:xfrm>
            <a:off x="7673372" y="1993207"/>
            <a:ext cx="3835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rgbClr val="00B050"/>
                </a:solidFill>
              </a:rPr>
              <a:t>The equilibrium points for this equation are p = 0 and p= c/r where c/r is the threshold.</a:t>
            </a:r>
          </a:p>
          <a:p>
            <a:endParaRPr lang="en-IN" sz="1500" dirty="0">
              <a:solidFill>
                <a:srgbClr val="00B050"/>
              </a:solidFill>
            </a:endParaRPr>
          </a:p>
          <a:p>
            <a:r>
              <a:rPr lang="en-IN" sz="1500" dirty="0">
                <a:solidFill>
                  <a:srgbClr val="00B050"/>
                </a:solidFill>
              </a:rPr>
              <a:t>Also p = 0 is stable and p = c/r is unstable.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9057B0-63BB-D366-9FA9-B200B471F4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8381" y="3030268"/>
            <a:ext cx="3273550" cy="202364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3CB29EA-741F-D290-1334-BA1084F45791}"/>
              </a:ext>
            </a:extLst>
          </p:cNvPr>
          <p:cNvSpPr/>
          <p:nvPr/>
        </p:nvSpPr>
        <p:spPr>
          <a:xfrm>
            <a:off x="150599" y="5100064"/>
            <a:ext cx="3105786" cy="1641849"/>
          </a:xfrm>
          <a:prstGeom prst="rect">
            <a:avLst/>
          </a:prstGeom>
          <a:solidFill>
            <a:srgbClr val="E9EE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/>
          </a:p>
          <a:p>
            <a:pPr algn="ctr"/>
            <a:endParaRPr lang="en-IN" sz="1000" dirty="0"/>
          </a:p>
          <a:p>
            <a:pPr algn="ctr"/>
            <a:endParaRPr lang="en-IN" sz="1000" dirty="0"/>
          </a:p>
          <a:p>
            <a:pPr algn="ctr"/>
            <a:endParaRPr lang="en-IN" sz="1000" dirty="0"/>
          </a:p>
          <a:p>
            <a:pPr algn="ctr"/>
            <a:r>
              <a:rPr lang="en-IN" sz="1400" b="1" dirty="0"/>
              <a:t>Reference links</a:t>
            </a:r>
          </a:p>
          <a:p>
            <a:pPr algn="ctr"/>
            <a:r>
              <a:rPr lang="en-IN" sz="1000" i="1" dirty="0">
                <a:solidFill>
                  <a:schemeClr val="tx1"/>
                </a:solidFill>
              </a:rPr>
              <a:t>1.https://onlinehw.math.ksu.edu/math340book/chap1/</a:t>
            </a:r>
            <a:r>
              <a:rPr lang="en-IN" sz="1000" i="1" dirty="0" err="1">
                <a:solidFill>
                  <a:schemeClr val="tx1"/>
                </a:solidFill>
              </a:rPr>
              <a:t>pop.php</a:t>
            </a:r>
            <a:r>
              <a:rPr lang="en-IN" sz="1000" i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N" sz="1000" i="1" dirty="0">
                <a:solidFill>
                  <a:schemeClr val="tx1"/>
                </a:solidFill>
              </a:rPr>
              <a:t>2. https://math24.net/population-growth.html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70AFDD-E0F2-6735-FF04-C12A6A9528E3}"/>
              </a:ext>
            </a:extLst>
          </p:cNvPr>
          <p:cNvSpPr txBox="1"/>
          <p:nvPr/>
        </p:nvSpPr>
        <p:spPr>
          <a:xfrm>
            <a:off x="9865001" y="5801300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Name :- Meet Gala</a:t>
            </a:r>
            <a:br>
              <a:rPr lang="en-IN" dirty="0">
                <a:latin typeface="Arial Narrow" panose="020B0606020202030204" pitchFamily="34" charset="0"/>
              </a:rPr>
            </a:br>
            <a:r>
              <a:rPr lang="en-IN" dirty="0">
                <a:latin typeface="Arial Narrow" panose="020B0606020202030204" pitchFamily="34" charset="0"/>
              </a:rPr>
              <a:t>Batch :- A3</a:t>
            </a:r>
          </a:p>
          <a:p>
            <a:r>
              <a:rPr lang="en-IN" dirty="0">
                <a:latin typeface="Arial Narrow" panose="020B0606020202030204" pitchFamily="34" charset="0"/>
              </a:rPr>
              <a:t>Roll No. 16010121051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74E0EF8-0573-50C8-20DA-25EB79C8A5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53584" y="5126333"/>
            <a:ext cx="253768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5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403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STHupo</vt:lpstr>
      <vt:lpstr>Arial</vt:lpstr>
      <vt:lpstr>Arial Narrow</vt:lpstr>
      <vt:lpstr>Bahnschrift</vt:lpstr>
      <vt:lpstr>Bahnschrift Condensed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Gala</dc:creator>
  <cp:lastModifiedBy>Meet Gala</cp:lastModifiedBy>
  <cp:revision>6</cp:revision>
  <dcterms:created xsi:type="dcterms:W3CDTF">2022-06-26T14:08:30Z</dcterms:created>
  <dcterms:modified xsi:type="dcterms:W3CDTF">2022-06-28T14:26:32Z</dcterms:modified>
</cp:coreProperties>
</file>