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4" r:id="rId6"/>
    <p:sldId id="265" r:id="rId7"/>
    <p:sldId id="266" r:id="rId8"/>
    <p:sldId id="267" r:id="rId9"/>
    <p:sldId id="268" r:id="rId10"/>
    <p:sldId id="263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PASSWORD BASED DOOR LOCKING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EE PROJECT BY TEAM 7 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B160D-417A-4106-A8F7-E9EB0CC70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55171"/>
            <a:ext cx="10591800" cy="994229"/>
          </a:xfrm>
        </p:spPr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74B96-6BF1-4359-8006-766DD5121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93333"/>
            <a:ext cx="11125200" cy="4609495"/>
          </a:xfrm>
        </p:spPr>
        <p:txBody>
          <a:bodyPr/>
          <a:lstStyle/>
          <a:p>
            <a:r>
              <a:rPr lang="en-US" sz="1600" b="0" i="0" u="none" strike="noStrike" baseline="0" dirty="0">
                <a:latin typeface="TimesNewRomanPSMT"/>
              </a:rPr>
              <a:t>TO MAKE A DIGITAL PASSWORD BASED DOOR LOCK WHICH IS A QUITE REQUIRED SYSTEM FOR SECURITY THESE DAYS</a:t>
            </a:r>
          </a:p>
          <a:p>
            <a:r>
              <a:rPr lang="en-US" sz="1600" b="0" i="0" u="none" strike="noStrike" baseline="0" dirty="0">
                <a:latin typeface="TimesNewRomanPSMT"/>
              </a:rPr>
              <a:t>TO NOT MAKE THE SYSTEM COSTLY SO THAT IT CAN REACH OUT AND HELP EVERYONE WHILE ALSO TAKING CARE OF THE EFFECTIVE SECURITY</a:t>
            </a:r>
          </a:p>
          <a:p>
            <a:r>
              <a:rPr lang="en-US" sz="1600" dirty="0">
                <a:latin typeface="TimesNewRomanPSMT"/>
              </a:rPr>
              <a:t>TO SOLVE THE PROBLEM OF FORGETING KEYS AND MAKE THE KEY HUSTLE DISAPPEAR </a:t>
            </a:r>
          </a:p>
          <a:p>
            <a:r>
              <a:rPr lang="en-US" sz="1600" dirty="0">
                <a:latin typeface="TimesNewRomanPSMT"/>
              </a:rPr>
              <a:t>TO MAKE IT EASY TO USE BUT ALSO SECURE IT FROM HACKING</a:t>
            </a:r>
          </a:p>
          <a:p>
            <a:r>
              <a:rPr lang="en-US" sz="1600" dirty="0">
                <a:latin typeface="TimesNewRomanPSMT"/>
              </a:rPr>
              <a:t>TO HAVE A CAMERA TO RECORD THINGS GOING ON TO PROVIDE EXTRA SECURITY </a:t>
            </a:r>
          </a:p>
          <a:p>
            <a:r>
              <a:rPr lang="en-US" sz="1600" dirty="0">
                <a:latin typeface="TimesNewRomanPSMT"/>
              </a:rPr>
              <a:t>TO HAVE A THERMAL CAMERA TO HAVE MOTION DETECTION</a:t>
            </a:r>
          </a:p>
          <a:p>
            <a:r>
              <a:rPr lang="en-US" sz="1600" dirty="0">
                <a:latin typeface="TimesNewRomanPSMT"/>
              </a:rPr>
              <a:t>THE USER SHOULD ALSO CONNECT TO THE LOCK FROM LONG DISTANCES </a:t>
            </a:r>
          </a:p>
          <a:p>
            <a:r>
              <a:rPr lang="en-US" sz="1600" dirty="0">
                <a:latin typeface="TimesNewRomanPSMT"/>
              </a:rPr>
              <a:t>IT SHOULD BE USER FRIENDLY BUT AT THE SAME TIME BE FAST, SECURE AND PROTECTIVE</a:t>
            </a:r>
          </a:p>
          <a:p>
            <a:r>
              <a:rPr lang="en-US" sz="1600" dirty="0">
                <a:latin typeface="TimesNewRomanPSMT"/>
              </a:rPr>
              <a:t>IT SHOULD BE AVAILABLE WITH AN EXTRA KEY IN CASE ANYONE FORGETS THE PASSCODE</a:t>
            </a:r>
          </a:p>
          <a:p>
            <a:r>
              <a:rPr lang="en-US" sz="1600" dirty="0">
                <a:latin typeface="TimesNewRomanPSMT"/>
              </a:rPr>
              <a:t>IT SHOULD ALSO WORK IN CASE OF A POWER FALURE  </a:t>
            </a:r>
          </a:p>
          <a:p>
            <a:endParaRPr lang="en-US" sz="1600" dirty="0">
              <a:latin typeface="TimesNewRomanPSMT"/>
            </a:endParaRPr>
          </a:p>
          <a:p>
            <a:endParaRPr lang="en-US" sz="1600" dirty="0">
              <a:latin typeface="TimesNewRomanPSMT"/>
            </a:endParaRPr>
          </a:p>
          <a:p>
            <a:endParaRPr lang="en-US" sz="1600" dirty="0">
              <a:latin typeface="TimesNewRomanPSMT"/>
            </a:endParaRPr>
          </a:p>
          <a:p>
            <a:endParaRPr lang="en-US" sz="1600" dirty="0">
              <a:latin typeface="TimesNewRomanPSMT"/>
            </a:endParaRPr>
          </a:p>
          <a:p>
            <a:endParaRPr lang="en-US" sz="1600" b="0" i="0" u="none" strike="noStrike" baseline="0" dirty="0">
              <a:latin typeface="TimesNewRomanPSMT"/>
            </a:endParaRPr>
          </a:p>
          <a:p>
            <a:endParaRPr lang="en-US" sz="1600" b="0" i="0" u="none" strike="noStrike" baseline="0" dirty="0">
              <a:latin typeface="TimesNewRomanPSM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775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9FF53-0B60-4FD8-9E37-333FAC0B6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67" y="491067"/>
            <a:ext cx="10634133" cy="1269999"/>
          </a:xfrm>
        </p:spPr>
        <p:txBody>
          <a:bodyPr/>
          <a:lstStyle/>
          <a:p>
            <a:r>
              <a:rPr lang="en-US" dirty="0"/>
              <a:t>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1E537-4C90-44D1-9D2D-F85AAE210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67" y="2065866"/>
            <a:ext cx="11209866" cy="4301065"/>
          </a:xfrm>
        </p:spPr>
        <p:txBody>
          <a:bodyPr/>
          <a:lstStyle/>
          <a:p>
            <a:r>
              <a:rPr lang="en-US" dirty="0">
                <a:latin typeface="TimesNewRomanPSMT"/>
              </a:rPr>
              <a:t>THE LOCK SHOULD HAVE AN NFC TAG TO BE USER FRIENDLY </a:t>
            </a:r>
          </a:p>
          <a:p>
            <a:r>
              <a:rPr lang="en-US" dirty="0">
                <a:latin typeface="TimesNewRomanPSMT"/>
              </a:rPr>
              <a:t>THE LOCK SHOULD HAVE A TEMPERORY KEY </a:t>
            </a:r>
          </a:p>
          <a:p>
            <a:r>
              <a:rPr lang="en-US" dirty="0">
                <a:latin typeface="TimesNewRomanPSMT"/>
              </a:rPr>
              <a:t>THE LOCK SHOULD HAVE A FULL HD CAMERA </a:t>
            </a:r>
          </a:p>
          <a:p>
            <a:r>
              <a:rPr lang="en-US" dirty="0">
                <a:latin typeface="TimesNewRomanPSMT"/>
              </a:rPr>
              <a:t>THE LOCK SHOULD HAVE INFRARED MOTION DETECTORS (PIR)</a:t>
            </a:r>
          </a:p>
          <a:p>
            <a:r>
              <a:rPr lang="en-US" dirty="0">
                <a:latin typeface="TimesNewRomanPSMT"/>
              </a:rPr>
              <a:t>THE LOCK SHOULD ALSO BE PRESENT WITH WIFI CONNECTIVITY SO AS TO INCREASE THE RANGE OF CONNECTIVITY BETWEEN THE USER AND THE LOCK </a:t>
            </a:r>
          </a:p>
          <a:p>
            <a:r>
              <a:rPr lang="en-US" dirty="0">
                <a:latin typeface="TimesNewRomanPSMT"/>
              </a:rPr>
              <a:t>THE LOCK SHOULD HAVE A REMOTE CONTROL SO THAT THE BATTERY DOESN’T RUN OUT FASTER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980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09C74-2968-4DA8-8947-60623C71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83" y="478172"/>
            <a:ext cx="11266415" cy="771788"/>
          </a:xfrm>
        </p:spPr>
        <p:txBody>
          <a:bodyPr/>
          <a:lstStyle/>
          <a:p>
            <a:r>
              <a:rPr lang="en-US" dirty="0"/>
              <a:t>COMPONENTS NEEDED FOR IMPLANTATION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AEEEAFE-BF44-4B1E-AD35-8C86F537F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0558" y="1756251"/>
            <a:ext cx="11607820" cy="3345497"/>
          </a:xfrm>
        </p:spPr>
      </p:pic>
    </p:spTree>
    <p:extLst>
      <p:ext uri="{BB962C8B-B14F-4D97-AF65-F5344CB8AC3E}">
        <p14:creationId xmlns:p14="http://schemas.microsoft.com/office/powerpoint/2010/main" val="420506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98A25-8EAE-4EC2-A99D-C773FA544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005" y="461394"/>
            <a:ext cx="11274803" cy="687898"/>
          </a:xfrm>
        </p:spPr>
        <p:txBody>
          <a:bodyPr/>
          <a:lstStyle/>
          <a:p>
            <a:r>
              <a:rPr lang="en-US" dirty="0"/>
              <a:t>CIRCUIT DAIGRAM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1F2D09-0503-4A93-97D8-8E5D4429C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1624631"/>
            <a:ext cx="6538983" cy="3975528"/>
          </a:xfrm>
        </p:spPr>
      </p:pic>
    </p:spTree>
    <p:extLst>
      <p:ext uri="{BB962C8B-B14F-4D97-AF65-F5344CB8AC3E}">
        <p14:creationId xmlns:p14="http://schemas.microsoft.com/office/powerpoint/2010/main" val="73245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3B5C-440E-4443-9DD1-8686DA0E6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394" y="478173"/>
            <a:ext cx="1702966" cy="562062"/>
          </a:xfrm>
        </p:spPr>
        <p:txBody>
          <a:bodyPr>
            <a:normAutofit fontScale="90000"/>
          </a:bodyPr>
          <a:lstStyle/>
          <a:p>
            <a:r>
              <a:rPr lang="en-US" dirty="0"/>
              <a:t>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960EA-E696-4C48-A4EA-95F8CC044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395" y="1040235"/>
            <a:ext cx="3875714" cy="533959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IN" sz="1050" b="0" i="0" u="none" strike="noStrike" baseline="0" dirty="0">
                <a:latin typeface="TimesNewRomanPSMT"/>
              </a:rPr>
              <a:t>#include &lt;</a:t>
            </a:r>
            <a:r>
              <a:rPr lang="en-IN" sz="1050" b="0" i="0" u="none" strike="noStrike" baseline="0" dirty="0" err="1">
                <a:latin typeface="TimesNewRomanPSMT"/>
              </a:rPr>
              <a:t>Keypad.h</a:t>
            </a:r>
            <a:r>
              <a:rPr lang="en-IN" sz="1050" b="0" i="0" u="none" strike="noStrike" baseline="0" dirty="0">
                <a:latin typeface="TimesNewRomanPSMT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IN" sz="1050" b="0" i="0" u="none" strike="noStrike" baseline="0" dirty="0">
                <a:latin typeface="TimesNewRomanPSMT"/>
              </a:rPr>
              <a:t>#include &lt;</a:t>
            </a:r>
            <a:r>
              <a:rPr lang="en-IN" sz="1050" b="0" i="0" u="none" strike="noStrike" baseline="0" dirty="0" err="1">
                <a:latin typeface="TimesNewRomanPSMT"/>
              </a:rPr>
              <a:t>LiquidCrystal.h</a:t>
            </a:r>
            <a:r>
              <a:rPr lang="en-IN" sz="1050" b="0" i="0" u="none" strike="noStrike" baseline="0" dirty="0">
                <a:latin typeface="TimesNewRomanPSMT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IN" sz="1050" b="0" i="0" u="none" strike="noStrike" baseline="0" dirty="0">
                <a:latin typeface="TimesNewRomanPSMT"/>
              </a:rPr>
              <a:t>#include &lt;</a:t>
            </a:r>
            <a:r>
              <a:rPr lang="en-IN" sz="1050" b="0" i="0" u="none" strike="noStrike" baseline="0" dirty="0" err="1">
                <a:latin typeface="TimesNewRomanPSMT"/>
              </a:rPr>
              <a:t>Servo.h</a:t>
            </a:r>
            <a:r>
              <a:rPr lang="en-IN" sz="1050" b="0" i="0" u="none" strike="noStrike" baseline="0" dirty="0">
                <a:latin typeface="TimesNewRomanPSMT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IN" sz="1050" b="0" i="0" u="none" strike="noStrike" baseline="0" dirty="0">
                <a:latin typeface="TimesNewRomanPSMT"/>
              </a:rPr>
              <a:t>#define </a:t>
            </a:r>
            <a:r>
              <a:rPr lang="en-IN" sz="1050" b="0" i="0" u="none" strike="noStrike" baseline="0" dirty="0" err="1">
                <a:latin typeface="TimesNewRomanPSMT"/>
              </a:rPr>
              <a:t>Password_Length</a:t>
            </a:r>
            <a:r>
              <a:rPr lang="en-IN" sz="1050" b="0" i="0" u="none" strike="noStrike" baseline="0" dirty="0">
                <a:latin typeface="TimesNewRomanPSMT"/>
              </a:rPr>
              <a:t> 5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IN" sz="1050" b="0" i="0" u="none" strike="noStrike" baseline="0" dirty="0">
                <a:latin typeface="TimesNewRomanPSMT"/>
              </a:rPr>
              <a:t>Servo </a:t>
            </a:r>
            <a:r>
              <a:rPr lang="en-IN" sz="1050" b="0" i="0" u="none" strike="noStrike" baseline="0" dirty="0" err="1">
                <a:latin typeface="TimesNewRomanPSMT"/>
              </a:rPr>
              <a:t>myservo</a:t>
            </a:r>
            <a:r>
              <a:rPr lang="en-IN" sz="1050" b="0" i="0" u="none" strike="noStrike" baseline="0" dirty="0">
                <a:latin typeface="TimesNewRomanPSMT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pt-BR" sz="1050" b="0" i="0" u="none" strike="noStrike" baseline="0" dirty="0">
                <a:latin typeface="TimesNewRomanPSMT"/>
              </a:rPr>
              <a:t>LiquidCrystal lcd(A0, A1, A2, A3, A4, A5);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IN" sz="1050" b="0" i="0" u="none" strike="noStrike" baseline="0" dirty="0">
                <a:latin typeface="TimesNewRomanPSMT"/>
              </a:rPr>
              <a:t>int </a:t>
            </a:r>
            <a:r>
              <a:rPr lang="en-IN" sz="1050" b="0" i="0" u="none" strike="noStrike" baseline="0" dirty="0" err="1">
                <a:latin typeface="TimesNewRomanPSMT"/>
              </a:rPr>
              <a:t>pos</a:t>
            </a:r>
            <a:r>
              <a:rPr lang="en-IN" sz="1050" b="0" i="0" u="none" strike="noStrike" baseline="0" dirty="0">
                <a:latin typeface="TimesNewRomanPSMT"/>
              </a:rPr>
              <a:t> = 0;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IN" sz="1050" b="0" i="0" u="none" strike="noStrike" baseline="0" dirty="0">
                <a:latin typeface="TimesNewRomanPSMT"/>
              </a:rPr>
              <a:t>char Data[</a:t>
            </a:r>
            <a:r>
              <a:rPr lang="en-IN" sz="1050" b="0" i="0" u="none" strike="noStrike" baseline="0" dirty="0" err="1">
                <a:latin typeface="TimesNewRomanPSMT"/>
              </a:rPr>
              <a:t>Password_Length</a:t>
            </a:r>
            <a:r>
              <a:rPr lang="en-IN" sz="1050" b="0" i="0" u="none" strike="noStrike" baseline="0" dirty="0">
                <a:latin typeface="TimesNewRomanPSMT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IN" sz="1050" b="0" i="0" u="none" strike="noStrike" baseline="0" dirty="0">
                <a:latin typeface="TimesNewRomanPSMT"/>
              </a:rPr>
              <a:t>char Master[</a:t>
            </a:r>
            <a:r>
              <a:rPr lang="en-IN" sz="1050" b="0" i="0" u="none" strike="noStrike" baseline="0" dirty="0" err="1">
                <a:latin typeface="TimesNewRomanPSMT"/>
              </a:rPr>
              <a:t>Password_Length</a:t>
            </a:r>
            <a:r>
              <a:rPr lang="en-IN" sz="1050" b="0" i="0" u="none" strike="noStrike" baseline="0" dirty="0">
                <a:latin typeface="TimesNewRomanPSMT"/>
              </a:rPr>
              <a:t>] = "1234";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050" b="0" i="0" u="none" strike="noStrike" baseline="0" dirty="0">
                <a:latin typeface="TimesNewRomanPSMT"/>
              </a:rPr>
              <a:t>byte </a:t>
            </a:r>
            <a:r>
              <a:rPr lang="en-US" sz="1050" b="0" i="0" u="none" strike="noStrike" baseline="0" dirty="0" err="1">
                <a:latin typeface="TimesNewRomanPSMT"/>
              </a:rPr>
              <a:t>data_count</a:t>
            </a:r>
            <a:r>
              <a:rPr lang="en-US" sz="1050" b="0" i="0" u="none" strike="noStrike" baseline="0" dirty="0">
                <a:latin typeface="TimesNewRomanPSMT"/>
              </a:rPr>
              <a:t> = 0, </a:t>
            </a:r>
            <a:r>
              <a:rPr lang="en-US" sz="1050" b="0" i="0" u="none" strike="noStrike" baseline="0" dirty="0" err="1">
                <a:latin typeface="TimesNewRomanPSMT"/>
              </a:rPr>
              <a:t>master_count</a:t>
            </a:r>
            <a:r>
              <a:rPr lang="en-US" sz="1050" b="0" i="0" u="none" strike="noStrike" baseline="0" dirty="0">
                <a:latin typeface="TimesNewRomanPSMT"/>
              </a:rPr>
              <a:t> = 0;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IN" sz="1050" b="0" i="0" u="none" strike="noStrike" baseline="0" dirty="0">
                <a:latin typeface="TimesNewRomanPSMT"/>
              </a:rPr>
              <a:t>bool </a:t>
            </a:r>
            <a:r>
              <a:rPr lang="en-IN" sz="1050" b="0" i="0" u="none" strike="noStrike" baseline="0" dirty="0" err="1">
                <a:latin typeface="TimesNewRomanPSMT"/>
              </a:rPr>
              <a:t>Pass_is_good</a:t>
            </a:r>
            <a:r>
              <a:rPr lang="en-IN" sz="1050" b="0" i="0" u="none" strike="noStrike" baseline="0" dirty="0">
                <a:latin typeface="TimesNewRomanPSMT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IN" sz="1050" b="0" i="0" u="none" strike="noStrike" baseline="0" dirty="0">
                <a:latin typeface="TimesNewRomanPSMT"/>
              </a:rPr>
              <a:t>bool door = false;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IN" sz="1050" b="0" i="0" u="none" strike="noStrike" baseline="0" dirty="0">
                <a:latin typeface="TimesNewRomanPSMT"/>
              </a:rPr>
              <a:t>char </a:t>
            </a:r>
            <a:r>
              <a:rPr lang="en-IN" sz="1050" b="0" i="0" u="none" strike="noStrike" baseline="0" dirty="0" err="1">
                <a:latin typeface="TimesNewRomanPSMT"/>
              </a:rPr>
              <a:t>customKey</a:t>
            </a:r>
            <a:r>
              <a:rPr lang="en-IN" sz="1050" b="0" i="0" u="none" strike="noStrike" baseline="0" dirty="0">
                <a:latin typeface="TimesNewRomanPSMT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IN" sz="1050" b="0" i="0" u="none" strike="noStrike" baseline="0" dirty="0">
                <a:latin typeface="TimesNewRomanPSMT"/>
              </a:rPr>
              <a:t>/---preparing keypad---/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IN" sz="1050" b="0" i="0" u="none" strike="noStrike" baseline="0" dirty="0" err="1">
                <a:latin typeface="TimesNewRomanPSMT"/>
              </a:rPr>
              <a:t>const</a:t>
            </a:r>
            <a:r>
              <a:rPr lang="en-IN" sz="1050" b="0" i="0" u="none" strike="noStrike" baseline="0" dirty="0">
                <a:latin typeface="TimesNewRomanPSMT"/>
              </a:rPr>
              <a:t> byte ROWS = 4;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IN" sz="1050" b="0" i="0" u="none" strike="noStrike" baseline="0" dirty="0" err="1">
                <a:latin typeface="TimesNewRomanPSMT"/>
              </a:rPr>
              <a:t>const</a:t>
            </a:r>
            <a:r>
              <a:rPr lang="en-IN" sz="1050" b="0" i="0" u="none" strike="noStrike" baseline="0" dirty="0">
                <a:latin typeface="TimesNewRomanPSMT"/>
              </a:rPr>
              <a:t> byte COLS = 4;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IN" sz="1050" b="0" i="0" u="none" strike="noStrike" baseline="0" dirty="0">
                <a:latin typeface="TimesNewRomanPSMT"/>
              </a:rPr>
              <a:t>char keys[ROWS][COLS] = 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IN" sz="1050" b="0" i="0" u="none" strike="noStrike" baseline="0" dirty="0">
                <a:latin typeface="TimesNewRomanPSMT"/>
              </a:rPr>
              <a:t>{'1', '2', '3', 'A'},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IN" sz="1050" b="0" i="0" u="none" strike="noStrike" baseline="0" dirty="0">
                <a:latin typeface="TimesNewRomanPSMT"/>
              </a:rPr>
              <a:t>{'4', '5', '6', 'B'},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IN" sz="1050" b="0" i="0" u="none" strike="noStrike" baseline="0" dirty="0">
                <a:latin typeface="TimesNewRomanPSMT"/>
              </a:rPr>
              <a:t>{'7', '8', '9', 'C'},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IN" sz="1050" b="0" i="0" u="none" strike="noStrike" baseline="0" dirty="0">
                <a:latin typeface="TimesNewRomanPSMT"/>
              </a:rPr>
              <a:t>{'*', '0', '#', 'D'}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IN" sz="1050" b="0" i="0" u="none" strike="noStrike" baseline="0" dirty="0">
                <a:latin typeface="TimesNewRomanPSMT"/>
              </a:rPr>
              <a:t>};</a:t>
            </a:r>
          </a:p>
          <a:p>
            <a:pPr marL="0" indent="0" algn="l">
              <a:spcBef>
                <a:spcPts val="300"/>
              </a:spcBef>
              <a:buNone/>
            </a:pPr>
            <a:r>
              <a:rPr lang="en-IN" sz="1000" b="0" i="0" u="none" strike="noStrike" baseline="0" dirty="0">
                <a:latin typeface="TimesNewRomanPSMT"/>
              </a:rPr>
              <a:t>byte </a:t>
            </a:r>
            <a:r>
              <a:rPr lang="en-IN" sz="1000" b="0" i="0" u="none" strike="noStrike" baseline="0" dirty="0" err="1">
                <a:latin typeface="TimesNewRomanPSMT"/>
              </a:rPr>
              <a:t>rowPins</a:t>
            </a:r>
            <a:r>
              <a:rPr lang="en-IN" sz="1000" b="0" i="0" u="none" strike="noStrike" baseline="0" dirty="0">
                <a:latin typeface="TimesNewRomanPSMT"/>
              </a:rPr>
              <a:t>[ROWS] = {0, 1, 2, 3};</a:t>
            </a:r>
          </a:p>
          <a:p>
            <a:pPr marL="0" indent="0" algn="l">
              <a:spcBef>
                <a:spcPts val="300"/>
              </a:spcBef>
              <a:buNone/>
            </a:pPr>
            <a:r>
              <a:rPr lang="fr-FR" sz="1000" b="0" i="0" u="none" strike="noStrike" baseline="0" dirty="0">
                <a:latin typeface="TimesNewRomanPSMT"/>
              </a:rPr>
              <a:t>byte </a:t>
            </a:r>
            <a:r>
              <a:rPr lang="fr-FR" sz="1000" b="0" i="0" u="none" strike="noStrike" baseline="0" dirty="0" err="1">
                <a:latin typeface="TimesNewRomanPSMT"/>
              </a:rPr>
              <a:t>colPins</a:t>
            </a:r>
            <a:r>
              <a:rPr lang="fr-FR" sz="1000" b="0" i="0" u="none" strike="noStrike" baseline="0" dirty="0">
                <a:latin typeface="TimesNewRomanPSMT"/>
              </a:rPr>
              <a:t>[COLS] = {4, 5, 6, 7};</a:t>
            </a:r>
          </a:p>
          <a:p>
            <a:pPr marL="0" indent="0" algn="l">
              <a:spcBef>
                <a:spcPts val="300"/>
              </a:spcBef>
              <a:buNone/>
            </a:pPr>
            <a:r>
              <a:rPr lang="en-IN" sz="1000" b="0" i="0" u="none" strike="noStrike" baseline="0" dirty="0">
                <a:latin typeface="TimesNewRomanPSMT"/>
              </a:rPr>
              <a:t>Keypad </a:t>
            </a:r>
            <a:r>
              <a:rPr lang="en-IN" sz="1000" b="0" i="0" u="none" strike="noStrike" baseline="0" dirty="0" err="1">
                <a:latin typeface="TimesNewRomanPSMT"/>
              </a:rPr>
              <a:t>customKeypad</a:t>
            </a:r>
            <a:r>
              <a:rPr lang="en-IN" sz="1000" b="0" i="0" u="none" strike="noStrike" baseline="0" dirty="0">
                <a:latin typeface="TimesNewRomanPSMT"/>
              </a:rPr>
              <a:t>( </a:t>
            </a:r>
            <a:r>
              <a:rPr lang="en-IN" sz="1000" b="0" i="0" u="none" strike="noStrike" baseline="0" dirty="0" err="1">
                <a:latin typeface="TimesNewRomanPSMT"/>
              </a:rPr>
              <a:t>makeKeymap</a:t>
            </a:r>
            <a:r>
              <a:rPr lang="en-IN" sz="1000" b="0" i="0" u="none" strike="noStrike" baseline="0" dirty="0">
                <a:latin typeface="TimesNewRomanPSMT"/>
              </a:rPr>
              <a:t>(keys), </a:t>
            </a:r>
            <a:r>
              <a:rPr lang="en-IN" sz="1000" b="0" i="0" u="none" strike="noStrike" baseline="0" dirty="0" err="1">
                <a:latin typeface="TimesNewRomanPSMT"/>
              </a:rPr>
              <a:t>rowPins</a:t>
            </a:r>
            <a:r>
              <a:rPr lang="en-IN" sz="1000" b="0" i="0" u="none" strike="noStrike" baseline="0" dirty="0">
                <a:latin typeface="TimesNewRomanPSMT"/>
              </a:rPr>
              <a:t>, </a:t>
            </a:r>
            <a:r>
              <a:rPr lang="en-IN" sz="1000" b="0" i="0" u="none" strike="noStrike" baseline="0" dirty="0" err="1">
                <a:latin typeface="TimesNewRomanPSMT"/>
              </a:rPr>
              <a:t>colPins</a:t>
            </a:r>
            <a:r>
              <a:rPr lang="en-IN" sz="1000" b="0" i="0" u="none" strike="noStrike" baseline="0" dirty="0">
                <a:latin typeface="TimesNewRomanPSMT"/>
              </a:rPr>
              <a:t>, ROWS, COLS);</a:t>
            </a:r>
            <a:endParaRPr lang="en-IN" sz="1000" dirty="0"/>
          </a:p>
          <a:p>
            <a:pPr marL="0" indent="0">
              <a:buNone/>
            </a:pPr>
            <a:endParaRPr lang="en-IN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6943C9-0F0D-40F6-A601-4FD5A072FADF}"/>
              </a:ext>
            </a:extLst>
          </p:cNvPr>
          <p:cNvSpPr txBox="1"/>
          <p:nvPr/>
        </p:nvSpPr>
        <p:spPr>
          <a:xfrm>
            <a:off x="4337110" y="1040234"/>
            <a:ext cx="230697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000" b="0" i="0" u="none" strike="noStrike" baseline="0" dirty="0">
                <a:latin typeface="TimesNewRomanPSMT"/>
              </a:rPr>
              <a:t>/--- Main Action ---/</a:t>
            </a:r>
          </a:p>
          <a:p>
            <a:pPr algn="l"/>
            <a:r>
              <a:rPr lang="en-IN" sz="1000" b="0" i="0" u="none" strike="noStrike" baseline="0" dirty="0">
                <a:latin typeface="TimesNewRomanPSMT"/>
              </a:rPr>
              <a:t>void setup()</a:t>
            </a:r>
          </a:p>
          <a:p>
            <a:pPr algn="l"/>
            <a:r>
              <a:rPr lang="en-IN" sz="1000" b="0" i="0" u="none" strike="noStrike" baseline="0" dirty="0">
                <a:latin typeface="TimesNewRomanPSMT"/>
              </a:rPr>
              <a:t>{</a:t>
            </a:r>
          </a:p>
          <a:p>
            <a:pPr algn="l"/>
            <a:r>
              <a:rPr lang="en-US" sz="1000" b="0" i="0" u="none" strike="noStrike" baseline="0" dirty="0" err="1">
                <a:latin typeface="TimesNewRomanPSMT"/>
              </a:rPr>
              <a:t>myservo.attach</a:t>
            </a:r>
            <a:r>
              <a:rPr lang="en-US" sz="1000" b="0" i="0" u="none" strike="noStrike" baseline="0" dirty="0">
                <a:latin typeface="TimesNewRomanPSMT"/>
              </a:rPr>
              <a:t>(9, 2000, 2400);</a:t>
            </a:r>
          </a:p>
          <a:p>
            <a:pPr algn="l"/>
            <a:r>
              <a:rPr lang="en-IN" sz="1000" b="0" i="0" u="none" strike="noStrike" baseline="0" dirty="0" err="1">
                <a:latin typeface="TimesNewRomanPSMT"/>
              </a:rPr>
              <a:t>ServoClose</a:t>
            </a:r>
            <a:r>
              <a:rPr lang="en-IN" sz="1000" b="0" i="0" u="none" strike="noStrike" baseline="0" dirty="0">
                <a:latin typeface="TimesNewRomanPSMT"/>
              </a:rPr>
              <a:t>();</a:t>
            </a:r>
          </a:p>
          <a:p>
            <a:pPr algn="l"/>
            <a:r>
              <a:rPr lang="en-IN" sz="1000" b="0" i="0" u="none" strike="noStrike" baseline="0" dirty="0" err="1">
                <a:latin typeface="TimesNewRomanPSMT"/>
              </a:rPr>
              <a:t>lcd.begin</a:t>
            </a:r>
            <a:r>
              <a:rPr lang="en-IN" sz="1000" b="0" i="0" u="none" strike="noStrike" baseline="0" dirty="0">
                <a:latin typeface="TimesNewRomanPSMT"/>
              </a:rPr>
              <a:t>(16, 2);</a:t>
            </a:r>
          </a:p>
          <a:p>
            <a:pPr algn="l"/>
            <a:r>
              <a:rPr lang="en-IN" sz="1000" b="0" i="0" u="none" strike="noStrike" baseline="0" dirty="0" err="1">
                <a:latin typeface="TimesNewRomanPSMT"/>
              </a:rPr>
              <a:t>lcd.print</a:t>
            </a:r>
            <a:r>
              <a:rPr lang="en-IN" sz="1000" b="0" i="0" u="none" strike="noStrike" baseline="0" dirty="0">
                <a:latin typeface="TimesNewRomanPSMT"/>
              </a:rPr>
              <a:t>("Protected Door");</a:t>
            </a:r>
          </a:p>
          <a:p>
            <a:pPr algn="l"/>
            <a:r>
              <a:rPr lang="en-IN" sz="1000" b="0" i="0" u="none" strike="noStrike" baseline="0" dirty="0">
                <a:latin typeface="TimesNewRomanPSMT"/>
              </a:rPr>
              <a:t>loading("Loading");</a:t>
            </a:r>
          </a:p>
          <a:p>
            <a:pPr algn="l"/>
            <a:r>
              <a:rPr lang="en-IN" sz="1000" b="0" i="0" u="none" strike="noStrike" baseline="0" dirty="0" err="1">
                <a:latin typeface="TimesNewRomanPSMT"/>
              </a:rPr>
              <a:t>lcd.clear</a:t>
            </a:r>
            <a:r>
              <a:rPr lang="en-IN" sz="1000" b="0" i="0" u="none" strike="noStrike" baseline="0" dirty="0">
                <a:latin typeface="TimesNewRomanPSMT"/>
              </a:rPr>
              <a:t>();</a:t>
            </a:r>
          </a:p>
          <a:p>
            <a:pPr algn="l"/>
            <a:r>
              <a:rPr lang="en-IN" sz="1000" b="0" i="0" u="none" strike="noStrike" baseline="0" dirty="0">
                <a:latin typeface="TimesNewRomanPSMT"/>
              </a:rPr>
              <a:t>}</a:t>
            </a:r>
          </a:p>
          <a:p>
            <a:pPr algn="l"/>
            <a:r>
              <a:rPr lang="en-IN" sz="1000" b="0" i="0" u="none" strike="noStrike" baseline="0" dirty="0">
                <a:latin typeface="TimesNewRomanPSMT"/>
              </a:rPr>
              <a:t>void loop()</a:t>
            </a:r>
          </a:p>
          <a:p>
            <a:pPr algn="l"/>
            <a:r>
              <a:rPr lang="en-IN" sz="1000" b="0" i="0" u="none" strike="noStrike" baseline="0" dirty="0">
                <a:latin typeface="TimesNewRomanPSMT"/>
              </a:rPr>
              <a:t>{</a:t>
            </a:r>
          </a:p>
          <a:p>
            <a:pPr algn="l"/>
            <a:r>
              <a:rPr lang="en-IN" sz="1000" b="0" i="0" u="none" strike="noStrike" baseline="0" dirty="0">
                <a:latin typeface="TimesNewRomanPSMT"/>
              </a:rPr>
              <a:t>if (door == true)</a:t>
            </a:r>
          </a:p>
          <a:p>
            <a:pPr algn="l"/>
            <a:r>
              <a:rPr lang="en-IN" sz="1000" b="0" i="0" u="none" strike="noStrike" baseline="0" dirty="0">
                <a:latin typeface="TimesNewRomanPSMT"/>
              </a:rPr>
              <a:t>{</a:t>
            </a:r>
          </a:p>
          <a:p>
            <a:pPr algn="l"/>
            <a:r>
              <a:rPr lang="en-IN" sz="1000" b="0" i="0" u="none" strike="noStrike" baseline="0" dirty="0" err="1">
                <a:latin typeface="TimesNewRomanPSMT"/>
              </a:rPr>
              <a:t>customKey</a:t>
            </a:r>
            <a:r>
              <a:rPr lang="en-IN" sz="1000" b="0" i="0" u="none" strike="noStrike" baseline="0" dirty="0">
                <a:latin typeface="TimesNewRomanPSMT"/>
              </a:rPr>
              <a:t> = </a:t>
            </a:r>
            <a:r>
              <a:rPr lang="en-IN" sz="1000" b="0" i="0" u="none" strike="noStrike" baseline="0" dirty="0" err="1">
                <a:latin typeface="TimesNewRomanPSMT"/>
              </a:rPr>
              <a:t>customKeypad.getKey</a:t>
            </a:r>
            <a:r>
              <a:rPr lang="en-IN" sz="1000" b="0" i="0" u="none" strike="noStrike" baseline="0" dirty="0">
                <a:latin typeface="TimesNewRomanPSMT"/>
              </a:rPr>
              <a:t>();</a:t>
            </a:r>
          </a:p>
          <a:p>
            <a:pPr algn="l"/>
            <a:r>
              <a:rPr lang="en-IN" sz="1000" b="0" i="0" u="none" strike="noStrike" baseline="0" dirty="0">
                <a:latin typeface="TimesNewRomanPSMT"/>
              </a:rPr>
              <a:t>if (</a:t>
            </a:r>
            <a:r>
              <a:rPr lang="en-IN" sz="1000" b="0" i="0" u="none" strike="noStrike" baseline="0" dirty="0" err="1">
                <a:latin typeface="TimesNewRomanPSMT"/>
              </a:rPr>
              <a:t>customKey</a:t>
            </a:r>
            <a:r>
              <a:rPr lang="en-IN" sz="1000" b="0" i="0" u="none" strike="noStrike" baseline="0" dirty="0">
                <a:latin typeface="TimesNewRomanPSMT"/>
              </a:rPr>
              <a:t> == '#')</a:t>
            </a:r>
          </a:p>
          <a:p>
            <a:pPr algn="l"/>
            <a:r>
              <a:rPr lang="en-IN" sz="1000" b="0" i="0" u="none" strike="noStrike" baseline="0" dirty="0">
                <a:latin typeface="TimesNewRomanPSMT"/>
              </a:rPr>
              <a:t>{</a:t>
            </a:r>
          </a:p>
          <a:p>
            <a:pPr algn="l"/>
            <a:r>
              <a:rPr lang="en-IN" sz="1000" b="0" i="0" u="none" strike="noStrike" baseline="0" dirty="0" err="1">
                <a:latin typeface="TimesNewRomanPSMT"/>
              </a:rPr>
              <a:t>lcd.clear</a:t>
            </a:r>
            <a:r>
              <a:rPr lang="en-IN" sz="1000" b="0" i="0" u="none" strike="noStrike" baseline="0" dirty="0">
                <a:latin typeface="TimesNewRomanPSMT"/>
              </a:rPr>
              <a:t>();</a:t>
            </a:r>
          </a:p>
          <a:p>
            <a:pPr algn="l"/>
            <a:r>
              <a:rPr lang="en-IN" sz="1000" b="0" i="0" u="none" strike="noStrike" baseline="0" dirty="0" err="1">
                <a:latin typeface="TimesNewRomanPSMT"/>
              </a:rPr>
              <a:t>ServoClose</a:t>
            </a:r>
            <a:r>
              <a:rPr lang="en-IN" sz="1000" b="0" i="0" u="none" strike="noStrike" baseline="0" dirty="0">
                <a:latin typeface="TimesNewRomanPSMT"/>
              </a:rPr>
              <a:t>();</a:t>
            </a:r>
          </a:p>
          <a:p>
            <a:pPr algn="l"/>
            <a:r>
              <a:rPr lang="en-US" sz="1000" b="0" i="0" u="none" strike="noStrike" baseline="0" dirty="0" err="1">
                <a:latin typeface="TimesNewRomanPSMT"/>
              </a:rPr>
              <a:t>lcd.print</a:t>
            </a:r>
            <a:r>
              <a:rPr lang="en-US" sz="1000" b="0" i="0" u="none" strike="noStrike" baseline="0" dirty="0">
                <a:latin typeface="TimesNewRomanPSMT"/>
              </a:rPr>
              <a:t>("Door is closed");</a:t>
            </a:r>
          </a:p>
          <a:p>
            <a:pPr algn="l"/>
            <a:r>
              <a:rPr lang="en-IN" sz="1000" b="0" i="0" u="none" strike="noStrike" baseline="0" dirty="0">
                <a:latin typeface="TimesNewRomanPSMT"/>
              </a:rPr>
              <a:t>delay(3000);</a:t>
            </a:r>
          </a:p>
          <a:p>
            <a:pPr algn="l"/>
            <a:r>
              <a:rPr lang="en-IN" sz="1000" b="0" i="0" u="none" strike="noStrike" baseline="0" dirty="0">
                <a:latin typeface="TimesNewRomanPSMT"/>
              </a:rPr>
              <a:t>door = false;</a:t>
            </a:r>
          </a:p>
          <a:p>
            <a:pPr algn="l"/>
            <a:r>
              <a:rPr lang="en-IN" sz="1000" b="0" i="0" u="none" strike="noStrike" baseline="0" dirty="0">
                <a:latin typeface="TimesNewRomanPSMT"/>
              </a:rPr>
              <a:t>}</a:t>
            </a:r>
          </a:p>
          <a:p>
            <a:pPr algn="l"/>
            <a:r>
              <a:rPr lang="en-IN" sz="1000" b="0" i="0" u="none" strike="noStrike" baseline="0" dirty="0">
                <a:latin typeface="TimesNewRomanPSMT"/>
              </a:rPr>
              <a:t>}</a:t>
            </a:r>
          </a:p>
          <a:p>
            <a:pPr algn="l"/>
            <a:r>
              <a:rPr lang="en-IN" sz="1000" b="0" i="0" u="none" strike="noStrike" baseline="0" dirty="0">
                <a:latin typeface="TimesNewRomanPSMT"/>
              </a:rPr>
              <a:t>else</a:t>
            </a:r>
          </a:p>
          <a:p>
            <a:pPr algn="l"/>
            <a:r>
              <a:rPr lang="en-IN" sz="1000" b="0" i="0" u="none" strike="noStrike" baseline="0" dirty="0">
                <a:latin typeface="TimesNewRomanPSMT"/>
              </a:rPr>
              <a:t>Open();</a:t>
            </a:r>
          </a:p>
          <a:p>
            <a:pPr algn="l"/>
            <a:r>
              <a:rPr lang="en-IN" sz="1000" b="0" i="0" u="none" strike="noStrike" baseline="0" dirty="0">
                <a:latin typeface="TimesNewRomanPSMT"/>
              </a:rPr>
              <a:t>}</a:t>
            </a:r>
          </a:p>
          <a:p>
            <a:pPr algn="l"/>
            <a:r>
              <a:rPr lang="en-IN" sz="1000" b="0" i="0" u="none" strike="noStrike" baseline="0" dirty="0">
                <a:latin typeface="TimesNewRomanPSMT"/>
              </a:rPr>
              <a:t>void loading (char </a:t>
            </a:r>
            <a:r>
              <a:rPr lang="en-IN" sz="1000" b="0" i="0" u="none" strike="noStrike" baseline="0" dirty="0" err="1">
                <a:latin typeface="TimesNewRomanPSMT"/>
              </a:rPr>
              <a:t>msg</a:t>
            </a:r>
            <a:r>
              <a:rPr lang="en-IN" sz="1000" b="0" i="0" u="none" strike="noStrike" baseline="0" dirty="0">
                <a:latin typeface="TimesNewRomanPSMT"/>
              </a:rPr>
              <a:t>[]) {</a:t>
            </a:r>
          </a:p>
          <a:p>
            <a:pPr algn="l"/>
            <a:r>
              <a:rPr lang="en-IN" sz="1000" b="0" i="0" u="none" strike="noStrike" baseline="0" dirty="0" err="1">
                <a:latin typeface="TimesNewRomanPSMT"/>
              </a:rPr>
              <a:t>lcd.setCursor</a:t>
            </a:r>
            <a:r>
              <a:rPr lang="en-IN" sz="1000" b="0" i="0" u="none" strike="noStrike" baseline="0" dirty="0">
                <a:latin typeface="TimesNewRomanPSMT"/>
              </a:rPr>
              <a:t>(0, 1);</a:t>
            </a:r>
          </a:p>
          <a:p>
            <a:pPr algn="l"/>
            <a:r>
              <a:rPr lang="en-IN" sz="1000" b="0" i="0" u="none" strike="noStrike" baseline="0" dirty="0" err="1">
                <a:latin typeface="TimesNewRomanPSMT"/>
              </a:rPr>
              <a:t>lcd.print</a:t>
            </a:r>
            <a:r>
              <a:rPr lang="en-IN" sz="1000" b="0" i="0" u="none" strike="noStrike" baseline="0" dirty="0">
                <a:latin typeface="TimesNewRomanPSMT"/>
              </a:rPr>
              <a:t>(</a:t>
            </a:r>
            <a:r>
              <a:rPr lang="en-IN" sz="1000" b="0" i="0" u="none" strike="noStrike" baseline="0" dirty="0" err="1">
                <a:latin typeface="TimesNewRomanPSMT"/>
              </a:rPr>
              <a:t>msg</a:t>
            </a:r>
            <a:r>
              <a:rPr lang="en-IN" sz="1000" b="0" i="0" u="none" strike="noStrike" baseline="0" dirty="0">
                <a:latin typeface="TimesNewRomanPSMT"/>
              </a:rPr>
              <a:t>);</a:t>
            </a:r>
          </a:p>
          <a:p>
            <a:pPr algn="l"/>
            <a:r>
              <a:rPr lang="nn-NO" sz="1000" b="0" i="0" u="none" strike="noStrike" baseline="0" dirty="0">
                <a:latin typeface="TimesNewRomanPSMT"/>
              </a:rPr>
              <a:t>for (int i = 0; i &lt; 9; i++) {</a:t>
            </a:r>
          </a:p>
          <a:p>
            <a:pPr algn="l"/>
            <a:r>
              <a:rPr lang="en-IN" sz="1000" b="0" i="0" u="none" strike="noStrike" baseline="0" dirty="0">
                <a:latin typeface="TimesNewRomanPSMT"/>
              </a:rPr>
              <a:t>delay(1000);</a:t>
            </a:r>
          </a:p>
          <a:p>
            <a:pPr algn="l"/>
            <a:r>
              <a:rPr lang="en-IN" sz="1000" b="0" i="0" u="none" strike="noStrike" baseline="0" dirty="0" err="1">
                <a:latin typeface="TimesNewRomanPSMT"/>
              </a:rPr>
              <a:t>lcd.print</a:t>
            </a:r>
            <a:r>
              <a:rPr lang="en-IN" sz="1000" b="0" i="0" u="none" strike="noStrike" baseline="0" dirty="0">
                <a:latin typeface="TimesNewRomanPSMT"/>
              </a:rPr>
              <a:t>(".");</a:t>
            </a:r>
            <a:r>
              <a:rPr lang="en-IN" sz="1000" dirty="0">
                <a:latin typeface="TimesNewRomanPSMT"/>
              </a:rPr>
              <a:t>}}</a:t>
            </a:r>
            <a:endParaRPr lang="en-IN" sz="1000" b="0" i="0" u="none" strike="noStrike" baseline="0" dirty="0">
              <a:latin typeface="TimesNewRomanPSM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BCD3C-AE96-49FF-B929-719EAC4B4425}"/>
              </a:ext>
            </a:extLst>
          </p:cNvPr>
          <p:cNvSpPr txBox="1"/>
          <p:nvPr/>
        </p:nvSpPr>
        <p:spPr>
          <a:xfrm>
            <a:off x="6727970" y="796954"/>
            <a:ext cx="2416029" cy="5339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1000" b="0" i="0" u="none" strike="noStrike" baseline="0" dirty="0">
              <a:latin typeface="TimesNewRomanPSMT"/>
            </a:endParaRPr>
          </a:p>
          <a:p>
            <a:pPr algn="l"/>
            <a:r>
              <a:rPr lang="en-IN" sz="1000" b="0" i="0" u="none" strike="noStrike" baseline="0" dirty="0">
                <a:latin typeface="TimesNewRomanPSMT"/>
              </a:rPr>
              <a:t>void </a:t>
            </a:r>
            <a:r>
              <a:rPr lang="en-IN" sz="1000" b="0" i="0" u="none" strike="noStrike" baseline="0" dirty="0" err="1">
                <a:latin typeface="TimesNewRomanPSMT"/>
              </a:rPr>
              <a:t>clearData</a:t>
            </a:r>
            <a:r>
              <a:rPr lang="en-IN" sz="1000" b="0" i="0" u="none" strike="noStrike" baseline="0" dirty="0">
                <a:latin typeface="TimesNewRomanPSMT"/>
              </a:rPr>
              <a:t>()</a:t>
            </a:r>
          </a:p>
          <a:p>
            <a:pPr algn="l"/>
            <a:r>
              <a:rPr lang="en-IN" sz="1000" b="0" i="0" u="none" strike="noStrike" baseline="0" dirty="0">
                <a:latin typeface="TimesNewRomanPSMT"/>
              </a:rPr>
              <a:t>{</a:t>
            </a:r>
          </a:p>
          <a:p>
            <a:pPr algn="l"/>
            <a:r>
              <a:rPr lang="en-IN" sz="1000" b="0" i="0" u="none" strike="noStrike" baseline="0" dirty="0">
                <a:latin typeface="TimesNewRomanPSMT"/>
              </a:rPr>
              <a:t>while (</a:t>
            </a:r>
            <a:r>
              <a:rPr lang="en-IN" sz="1000" b="0" i="0" u="none" strike="noStrike" baseline="0" dirty="0" err="1">
                <a:latin typeface="TimesNewRomanPSMT"/>
              </a:rPr>
              <a:t>data_count</a:t>
            </a:r>
            <a:r>
              <a:rPr lang="en-IN" sz="1000" b="0" i="0" u="none" strike="noStrike" baseline="0" dirty="0">
                <a:latin typeface="TimesNewRomanPSMT"/>
              </a:rPr>
              <a:t> != 0)</a:t>
            </a:r>
          </a:p>
          <a:p>
            <a:pPr algn="l"/>
            <a:r>
              <a:rPr lang="en-IN" sz="1000" b="0" i="0" u="none" strike="noStrike" baseline="0" dirty="0">
                <a:latin typeface="TimesNewRomanPSMT"/>
              </a:rPr>
              <a:t>{</a:t>
            </a:r>
          </a:p>
          <a:p>
            <a:pPr algn="l"/>
            <a:r>
              <a:rPr lang="en-IN" sz="1000" b="0" i="0" u="none" strike="noStrike" baseline="0" dirty="0">
                <a:latin typeface="TimesNewRomanPSMT"/>
              </a:rPr>
              <a:t>Data[</a:t>
            </a:r>
            <a:r>
              <a:rPr lang="en-IN" sz="1000" b="0" i="0" u="none" strike="noStrike" baseline="0" dirty="0" err="1">
                <a:latin typeface="TimesNewRomanPSMT"/>
              </a:rPr>
              <a:t>data_count</a:t>
            </a:r>
            <a:r>
              <a:rPr lang="en-IN" sz="1000" b="0" i="0" u="none" strike="noStrike" baseline="0" dirty="0">
                <a:latin typeface="TimesNewRomanPSMT"/>
              </a:rPr>
              <a:t>--] = 0;</a:t>
            </a:r>
          </a:p>
          <a:p>
            <a:pPr algn="l"/>
            <a:r>
              <a:rPr lang="en-IN" sz="1000" b="0" i="0" u="none" strike="noStrike" baseline="0" dirty="0">
                <a:latin typeface="TimesNewRomanPSMT"/>
              </a:rPr>
              <a:t>}</a:t>
            </a:r>
          </a:p>
          <a:p>
            <a:pPr algn="l"/>
            <a:r>
              <a:rPr lang="en-IN" sz="1000" b="0" i="0" u="none" strike="noStrike" baseline="0" dirty="0">
                <a:latin typeface="TimesNewRomanPSMT"/>
              </a:rPr>
              <a:t>return;</a:t>
            </a:r>
          </a:p>
          <a:p>
            <a:pPr algn="l"/>
            <a:r>
              <a:rPr lang="en-IN" sz="1000" b="0" i="0" u="none" strike="noStrike" baseline="0" dirty="0">
                <a:latin typeface="TimesNewRomanPSMT"/>
              </a:rPr>
              <a:t>}</a:t>
            </a:r>
          </a:p>
          <a:p>
            <a:pPr algn="l"/>
            <a:r>
              <a:rPr lang="en-IN" sz="1000" b="0" i="0" u="none" strike="noStrike" baseline="0" dirty="0">
                <a:latin typeface="TimesNewRomanPSMT"/>
              </a:rPr>
              <a:t>void </a:t>
            </a:r>
            <a:r>
              <a:rPr lang="en-IN" sz="1000" b="0" i="0" u="none" strike="noStrike" baseline="0" dirty="0" err="1">
                <a:latin typeface="TimesNewRomanPSMT"/>
              </a:rPr>
              <a:t>ServoClose</a:t>
            </a:r>
            <a:r>
              <a:rPr lang="en-IN" sz="1000" b="0" i="0" u="none" strike="noStrike" baseline="0" dirty="0">
                <a:latin typeface="TimesNewRomanPSMT"/>
              </a:rPr>
              <a:t>()</a:t>
            </a:r>
          </a:p>
          <a:p>
            <a:pPr algn="l"/>
            <a:r>
              <a:rPr lang="en-IN" sz="1000" b="0" i="0" u="none" strike="noStrike" baseline="0" dirty="0">
                <a:latin typeface="TimesNewRomanPSMT"/>
              </a:rPr>
              <a:t>{</a:t>
            </a:r>
          </a:p>
          <a:p>
            <a:pPr algn="l"/>
            <a:r>
              <a:rPr lang="en-IN" sz="1000" b="0" i="0" u="none" strike="noStrike" baseline="0" dirty="0">
                <a:latin typeface="TimesNewRomanPSMT"/>
              </a:rPr>
              <a:t>for (</a:t>
            </a:r>
            <a:r>
              <a:rPr lang="en-IN" sz="1000" b="0" i="0" u="none" strike="noStrike" baseline="0" dirty="0" err="1">
                <a:latin typeface="TimesNewRomanPSMT"/>
              </a:rPr>
              <a:t>pos</a:t>
            </a:r>
            <a:r>
              <a:rPr lang="en-IN" sz="1000" b="0" i="0" u="none" strike="noStrike" baseline="0" dirty="0">
                <a:latin typeface="TimesNewRomanPSMT"/>
              </a:rPr>
              <a:t> = 90; </a:t>
            </a:r>
            <a:r>
              <a:rPr lang="en-IN" sz="1000" b="0" i="0" u="none" strike="noStrike" baseline="0" dirty="0" err="1">
                <a:latin typeface="TimesNewRomanPSMT"/>
              </a:rPr>
              <a:t>pos</a:t>
            </a:r>
            <a:r>
              <a:rPr lang="en-IN" sz="1000" b="0" i="0" u="none" strike="noStrike" baseline="0" dirty="0">
                <a:latin typeface="TimesNewRomanPSMT"/>
              </a:rPr>
              <a:t> &gt;= 0; </a:t>
            </a:r>
            <a:r>
              <a:rPr lang="en-IN" sz="1000" b="0" i="0" u="none" strike="noStrike" baseline="0" dirty="0" err="1">
                <a:latin typeface="TimesNewRomanPSMT"/>
              </a:rPr>
              <a:t>pos</a:t>
            </a:r>
            <a:r>
              <a:rPr lang="en-IN" sz="1000" b="0" i="0" u="none" strike="noStrike" baseline="0" dirty="0">
                <a:latin typeface="TimesNewRomanPSMT"/>
              </a:rPr>
              <a:t> -= 10) {</a:t>
            </a:r>
          </a:p>
          <a:p>
            <a:pPr algn="l"/>
            <a:r>
              <a:rPr lang="en-IN" sz="1000" b="0" i="0" u="none" strike="noStrike" baseline="0" dirty="0" err="1">
                <a:latin typeface="TimesNewRomanPSMT"/>
              </a:rPr>
              <a:t>myservo.write</a:t>
            </a:r>
            <a:r>
              <a:rPr lang="en-IN" sz="1000" b="0" i="0" u="none" strike="noStrike" baseline="0" dirty="0">
                <a:latin typeface="TimesNewRomanPSMT"/>
              </a:rPr>
              <a:t>(</a:t>
            </a:r>
            <a:r>
              <a:rPr lang="en-IN" sz="1000" b="0" i="0" u="none" strike="noStrike" baseline="0" dirty="0" err="1">
                <a:latin typeface="TimesNewRomanPSMT"/>
              </a:rPr>
              <a:t>pos</a:t>
            </a:r>
            <a:r>
              <a:rPr lang="en-IN" sz="1000" b="0" i="0" u="none" strike="noStrike" baseline="0" dirty="0">
                <a:latin typeface="TimesNewRomanPSMT"/>
              </a:rPr>
              <a:t>);</a:t>
            </a:r>
          </a:p>
          <a:p>
            <a:pPr algn="l"/>
            <a:r>
              <a:rPr lang="en-IN" sz="1000" b="0" i="0" u="none" strike="noStrike" baseline="0" dirty="0">
                <a:latin typeface="TimesNewRomanPSMT"/>
              </a:rPr>
              <a:t>}</a:t>
            </a:r>
          </a:p>
          <a:p>
            <a:pPr algn="l"/>
            <a:r>
              <a:rPr lang="en-IN" sz="1000" b="0" i="0" u="none" strike="noStrike" baseline="0" dirty="0">
                <a:latin typeface="TimesNewRomanPSMT"/>
              </a:rPr>
              <a:t>}</a:t>
            </a:r>
          </a:p>
          <a:p>
            <a:pPr algn="l"/>
            <a:r>
              <a:rPr lang="en-IN" sz="1000" b="0" i="0" u="none" strike="noStrike" baseline="0" dirty="0">
                <a:latin typeface="TimesNewRomanPSMT"/>
              </a:rPr>
              <a:t>void </a:t>
            </a:r>
            <a:r>
              <a:rPr lang="en-IN" sz="1000" b="0" i="0" u="none" strike="noStrike" baseline="0" dirty="0" err="1">
                <a:latin typeface="TimesNewRomanPSMT"/>
              </a:rPr>
              <a:t>ServoOpen</a:t>
            </a:r>
            <a:r>
              <a:rPr lang="en-IN" sz="1000" b="0" i="0" u="none" strike="noStrike" baseline="0" dirty="0">
                <a:latin typeface="TimesNewRomanPSMT"/>
              </a:rPr>
              <a:t>()</a:t>
            </a:r>
          </a:p>
          <a:p>
            <a:pPr algn="l"/>
            <a:r>
              <a:rPr lang="en-IN" sz="1000" b="0" i="0" u="none" strike="noStrike" baseline="0" dirty="0">
                <a:latin typeface="TimesNewRomanPSMT"/>
              </a:rPr>
              <a:t>{</a:t>
            </a:r>
          </a:p>
          <a:p>
            <a:pPr algn="l"/>
            <a:r>
              <a:rPr lang="en-IN" sz="1000" b="0" i="0" u="none" strike="noStrike" baseline="0" dirty="0">
                <a:latin typeface="TimesNewRomanPSMT"/>
              </a:rPr>
              <a:t>for (</a:t>
            </a:r>
            <a:r>
              <a:rPr lang="en-IN" sz="1000" b="0" i="0" u="none" strike="noStrike" baseline="0" dirty="0" err="1">
                <a:latin typeface="TimesNewRomanPSMT"/>
              </a:rPr>
              <a:t>pos</a:t>
            </a:r>
            <a:r>
              <a:rPr lang="en-IN" sz="1000" b="0" i="0" u="none" strike="noStrike" baseline="0" dirty="0">
                <a:latin typeface="TimesNewRomanPSMT"/>
              </a:rPr>
              <a:t> = 0; </a:t>
            </a:r>
            <a:r>
              <a:rPr lang="en-IN" sz="1000" b="0" i="0" u="none" strike="noStrike" baseline="0" dirty="0" err="1">
                <a:latin typeface="TimesNewRomanPSMT"/>
              </a:rPr>
              <a:t>pos</a:t>
            </a:r>
            <a:r>
              <a:rPr lang="en-IN" sz="1000" b="0" i="0" u="none" strike="noStrike" baseline="0" dirty="0">
                <a:latin typeface="TimesNewRomanPSMT"/>
              </a:rPr>
              <a:t> &lt;= 90; </a:t>
            </a:r>
            <a:r>
              <a:rPr lang="en-IN" sz="1000" b="0" i="0" u="none" strike="noStrike" baseline="0" dirty="0" err="1">
                <a:latin typeface="TimesNewRomanPSMT"/>
              </a:rPr>
              <a:t>pos</a:t>
            </a:r>
            <a:r>
              <a:rPr lang="en-IN" sz="1000" b="0" i="0" u="none" strike="noStrike" baseline="0" dirty="0">
                <a:latin typeface="TimesNewRomanPSMT"/>
              </a:rPr>
              <a:t> += 10) {</a:t>
            </a:r>
          </a:p>
          <a:p>
            <a:pPr algn="l"/>
            <a:r>
              <a:rPr lang="en-IN" sz="1000" b="0" i="0" u="none" strike="noStrike" baseline="0" dirty="0" err="1">
                <a:latin typeface="TimesNewRomanPSMT"/>
              </a:rPr>
              <a:t>myservo.write</a:t>
            </a:r>
            <a:r>
              <a:rPr lang="en-IN" sz="1000" b="0" i="0" u="none" strike="noStrike" baseline="0" dirty="0">
                <a:latin typeface="TimesNewRomanPSMT"/>
              </a:rPr>
              <a:t>(</a:t>
            </a:r>
            <a:r>
              <a:rPr lang="en-IN" sz="1000" b="0" i="0" u="none" strike="noStrike" baseline="0" dirty="0" err="1">
                <a:latin typeface="TimesNewRomanPSMT"/>
              </a:rPr>
              <a:t>pos</a:t>
            </a:r>
            <a:r>
              <a:rPr lang="en-IN" sz="1000" b="0" i="0" u="none" strike="noStrike" baseline="0" dirty="0">
                <a:latin typeface="TimesNewRomanPSMT"/>
              </a:rPr>
              <a:t>);</a:t>
            </a:r>
          </a:p>
          <a:p>
            <a:pPr algn="l"/>
            <a:r>
              <a:rPr lang="en-IN" sz="1000" b="0" i="0" u="none" strike="noStrike" baseline="0" dirty="0">
                <a:latin typeface="TimesNewRomanPSMT"/>
              </a:rPr>
              <a:t>}</a:t>
            </a:r>
          </a:p>
          <a:p>
            <a:pPr algn="l"/>
            <a:r>
              <a:rPr lang="en-IN" sz="1000" b="0" i="0" u="none" strike="noStrike" baseline="0" dirty="0">
                <a:latin typeface="TimesNewRomanPSMT"/>
              </a:rPr>
              <a:t>}</a:t>
            </a:r>
          </a:p>
          <a:p>
            <a:pPr algn="l"/>
            <a:r>
              <a:rPr lang="en-IN" sz="1000" b="0" i="0" u="none" strike="noStrike" baseline="0" dirty="0">
                <a:latin typeface="TimesNewRomanPSMT"/>
              </a:rPr>
              <a:t>void Open()</a:t>
            </a:r>
          </a:p>
          <a:p>
            <a:pPr algn="l"/>
            <a:r>
              <a:rPr lang="en-IN" sz="1000" b="0" i="0" u="none" strike="noStrike" baseline="0" dirty="0">
                <a:latin typeface="TimesNewRomanPSMT"/>
              </a:rPr>
              <a:t>{</a:t>
            </a:r>
          </a:p>
          <a:p>
            <a:pPr algn="l"/>
            <a:r>
              <a:rPr lang="en-IN" sz="1000" b="0" i="0" u="none" strike="noStrike" baseline="0" dirty="0" err="1">
                <a:latin typeface="TimesNewRomanPSMT"/>
              </a:rPr>
              <a:t>lcd.setCursor</a:t>
            </a:r>
            <a:r>
              <a:rPr lang="en-IN" sz="1000" b="0" i="0" u="none" strike="noStrike" baseline="0" dirty="0">
                <a:latin typeface="TimesNewRomanPSMT"/>
              </a:rPr>
              <a:t>(0, 0);</a:t>
            </a:r>
          </a:p>
          <a:p>
            <a:pPr algn="l"/>
            <a:r>
              <a:rPr lang="en-IN" sz="1000" b="0" i="0" u="none" strike="noStrike" baseline="0" dirty="0" err="1">
                <a:latin typeface="TimesNewRomanPSMT"/>
              </a:rPr>
              <a:t>lcd.print</a:t>
            </a:r>
            <a:r>
              <a:rPr lang="en-IN" sz="1000" b="0" i="0" u="none" strike="noStrike" baseline="0" dirty="0">
                <a:latin typeface="TimesNewRomanPSMT"/>
              </a:rPr>
              <a:t>("Enter Password");</a:t>
            </a:r>
          </a:p>
          <a:p>
            <a:pPr algn="l"/>
            <a:r>
              <a:rPr lang="en-IN" sz="1000" b="0" i="0" u="none" strike="noStrike" baseline="0" dirty="0" err="1">
                <a:latin typeface="TimesNewRomanPSMT"/>
              </a:rPr>
              <a:t>customKey</a:t>
            </a:r>
            <a:r>
              <a:rPr lang="en-IN" sz="1000" b="0" i="0" u="none" strike="noStrike" baseline="0" dirty="0">
                <a:latin typeface="TimesNewRomanPSMT"/>
              </a:rPr>
              <a:t> = </a:t>
            </a:r>
            <a:r>
              <a:rPr lang="en-IN" sz="1000" b="0" i="0" u="none" strike="noStrike" baseline="0" dirty="0" err="1">
                <a:latin typeface="TimesNewRomanPSMT"/>
              </a:rPr>
              <a:t>customKeypad.getKey</a:t>
            </a:r>
            <a:r>
              <a:rPr lang="en-IN" sz="1000" b="0" i="0" u="none" strike="noStrike" baseline="0" dirty="0">
                <a:latin typeface="TimesNewRomanPSMT"/>
              </a:rPr>
              <a:t>();</a:t>
            </a:r>
          </a:p>
          <a:p>
            <a:pPr algn="l"/>
            <a:r>
              <a:rPr lang="en-IN" sz="1000" b="0" i="0" u="none" strike="noStrike" baseline="0" dirty="0">
                <a:latin typeface="TimesNewRomanPSMT"/>
              </a:rPr>
              <a:t>if (</a:t>
            </a:r>
            <a:r>
              <a:rPr lang="en-IN" sz="1000" b="0" i="0" u="none" strike="noStrike" baseline="0" dirty="0" err="1">
                <a:latin typeface="TimesNewRomanPSMT"/>
              </a:rPr>
              <a:t>customKey</a:t>
            </a:r>
            <a:r>
              <a:rPr lang="en-IN" sz="1000" b="0" i="0" u="none" strike="noStrike" baseline="0" dirty="0">
                <a:latin typeface="TimesNewRomanPSMT"/>
              </a:rPr>
              <a:t>)</a:t>
            </a:r>
          </a:p>
          <a:p>
            <a:pPr algn="l"/>
            <a:r>
              <a:rPr lang="en-IN" sz="1000" b="0" i="0" u="none" strike="noStrike" baseline="0" dirty="0">
                <a:latin typeface="TimesNewRomanPSMT"/>
              </a:rPr>
              <a:t>{</a:t>
            </a:r>
          </a:p>
          <a:p>
            <a:pPr algn="l"/>
            <a:r>
              <a:rPr lang="en-IN" sz="1000" b="0" i="0" u="none" strike="noStrike" baseline="0" dirty="0">
                <a:latin typeface="TimesNewRomanPSMT"/>
              </a:rPr>
              <a:t>Data[</a:t>
            </a:r>
            <a:r>
              <a:rPr lang="en-IN" sz="1000" b="0" i="0" u="none" strike="noStrike" baseline="0" dirty="0" err="1">
                <a:latin typeface="TimesNewRomanPSMT"/>
              </a:rPr>
              <a:t>data_count</a:t>
            </a:r>
            <a:r>
              <a:rPr lang="en-IN" sz="1000" b="0" i="0" u="none" strike="noStrike" baseline="0" dirty="0">
                <a:latin typeface="TimesNewRomanPSMT"/>
              </a:rPr>
              <a:t>] = </a:t>
            </a:r>
            <a:r>
              <a:rPr lang="en-IN" sz="1000" b="0" i="0" u="none" strike="noStrike" baseline="0" dirty="0" err="1">
                <a:latin typeface="TimesNewRomanPSMT"/>
              </a:rPr>
              <a:t>customKey</a:t>
            </a:r>
            <a:r>
              <a:rPr lang="en-IN" sz="1000" b="0" i="0" u="none" strike="noStrike" baseline="0" dirty="0">
                <a:latin typeface="TimesNewRomanPSMT"/>
              </a:rPr>
              <a:t>;</a:t>
            </a:r>
          </a:p>
          <a:p>
            <a:pPr algn="l"/>
            <a:r>
              <a:rPr lang="en-IN" sz="1000" b="0" i="0" u="none" strike="noStrike" baseline="0" dirty="0" err="1">
                <a:latin typeface="TimesNewRomanPSMT"/>
              </a:rPr>
              <a:t>lcd.setCursor</a:t>
            </a:r>
            <a:r>
              <a:rPr lang="en-IN" sz="1000" b="0" i="0" u="none" strike="noStrike" baseline="0" dirty="0">
                <a:latin typeface="TimesNewRomanPSMT"/>
              </a:rPr>
              <a:t>(</a:t>
            </a:r>
            <a:r>
              <a:rPr lang="en-IN" sz="1000" b="0" i="0" u="none" strike="noStrike" baseline="0" dirty="0" err="1">
                <a:latin typeface="TimesNewRomanPSMT"/>
              </a:rPr>
              <a:t>data_count</a:t>
            </a:r>
            <a:r>
              <a:rPr lang="en-IN" sz="1000" b="0" i="0" u="none" strike="noStrike" baseline="0" dirty="0">
                <a:latin typeface="TimesNewRomanPSMT"/>
              </a:rPr>
              <a:t>, 1);</a:t>
            </a:r>
          </a:p>
          <a:p>
            <a:pPr algn="l"/>
            <a:r>
              <a:rPr lang="en-US" sz="1000" b="0" i="0" u="none" strike="noStrike" baseline="0" dirty="0" err="1">
                <a:latin typeface="TimesNewRomanPSMT"/>
              </a:rPr>
              <a:t>lcd.print</a:t>
            </a:r>
            <a:r>
              <a:rPr lang="en-US" sz="1000" b="0" i="0" u="none" strike="noStrike" baseline="0" dirty="0">
                <a:latin typeface="TimesNewRomanPSMT"/>
              </a:rPr>
              <a:t>(Data[</a:t>
            </a:r>
            <a:r>
              <a:rPr lang="en-US" sz="1000" b="0" i="0" u="none" strike="noStrike" baseline="0" dirty="0" err="1">
                <a:latin typeface="TimesNewRomanPSMT"/>
              </a:rPr>
              <a:t>data_count</a:t>
            </a:r>
            <a:r>
              <a:rPr lang="en-US" sz="1000" b="0" i="0" u="none" strike="noStrike" baseline="0" dirty="0">
                <a:latin typeface="TimesNewRomanPSMT"/>
              </a:rPr>
              <a:t>]);</a:t>
            </a:r>
          </a:p>
          <a:p>
            <a:pPr algn="l"/>
            <a:r>
              <a:rPr lang="en-IN" sz="1000" b="0" i="0" u="none" strike="noStrike" baseline="0" dirty="0" err="1">
                <a:latin typeface="TimesNewRomanPSMT"/>
              </a:rPr>
              <a:t>data_count</a:t>
            </a:r>
            <a:r>
              <a:rPr lang="en-IN" sz="1000" b="0" i="0" u="none" strike="noStrike" baseline="0" dirty="0">
                <a:latin typeface="TimesNewRomanPSMT"/>
              </a:rPr>
              <a:t>++;</a:t>
            </a:r>
          </a:p>
          <a:p>
            <a:pPr algn="l"/>
            <a:r>
              <a:rPr lang="en-IN" sz="1000" b="0" i="0" u="none" strike="noStrike" baseline="0" dirty="0">
                <a:latin typeface="TimesNewRomanPSMT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7618DA-E963-4D1A-8485-E0A88DBB1942}"/>
              </a:ext>
            </a:extLst>
          </p:cNvPr>
          <p:cNvSpPr txBox="1"/>
          <p:nvPr/>
        </p:nvSpPr>
        <p:spPr>
          <a:xfrm>
            <a:off x="9253057" y="956345"/>
            <a:ext cx="241602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i="0" u="none" strike="noStrike" baseline="0" dirty="0">
                <a:latin typeface="TimesNewRomanPSMT"/>
              </a:rPr>
              <a:t>if (</a:t>
            </a:r>
            <a:r>
              <a:rPr lang="en-US" sz="1000" b="0" i="0" u="none" strike="noStrike" baseline="0" dirty="0" err="1">
                <a:latin typeface="TimesNewRomanPSMT"/>
              </a:rPr>
              <a:t>data_count</a:t>
            </a:r>
            <a:r>
              <a:rPr lang="en-US" sz="1000" b="0" i="0" u="none" strike="noStrike" baseline="0" dirty="0">
                <a:latin typeface="TimesNewRomanPSMT"/>
              </a:rPr>
              <a:t> == </a:t>
            </a:r>
            <a:r>
              <a:rPr lang="en-US" sz="1000" b="0" i="0" u="none" strike="noStrike" baseline="0" dirty="0" err="1">
                <a:latin typeface="TimesNewRomanPSMT"/>
              </a:rPr>
              <a:t>Password_Length</a:t>
            </a:r>
            <a:r>
              <a:rPr lang="en-US" sz="1000" b="0" i="0" u="none" strike="noStrike" baseline="0" dirty="0">
                <a:latin typeface="TimesNewRomanPSMT"/>
              </a:rPr>
              <a:t> - 1)</a:t>
            </a:r>
          </a:p>
          <a:p>
            <a:pPr algn="l"/>
            <a:r>
              <a:rPr lang="en-IN" sz="1000" b="0" i="0" u="none" strike="noStrike" baseline="0" dirty="0">
                <a:latin typeface="TimesNewRomanPSMT"/>
              </a:rPr>
              <a:t>{</a:t>
            </a:r>
          </a:p>
          <a:p>
            <a:pPr algn="l"/>
            <a:r>
              <a:rPr lang="en-IN" sz="1000" b="0" i="0" u="none" strike="noStrike" baseline="0" dirty="0">
                <a:latin typeface="TimesNewRomanPSMT"/>
              </a:rPr>
              <a:t>if (!</a:t>
            </a:r>
            <a:r>
              <a:rPr lang="en-IN" sz="1000" b="0" i="0" u="none" strike="noStrike" baseline="0" dirty="0" err="1">
                <a:latin typeface="TimesNewRomanPSMT"/>
              </a:rPr>
              <a:t>strcmp</a:t>
            </a:r>
            <a:r>
              <a:rPr lang="en-IN" sz="1000" b="0" i="0" u="none" strike="noStrike" baseline="0" dirty="0">
                <a:latin typeface="TimesNewRomanPSMT"/>
              </a:rPr>
              <a:t>(Data, Master))</a:t>
            </a:r>
          </a:p>
          <a:p>
            <a:pPr algn="l"/>
            <a:r>
              <a:rPr lang="en-IN" sz="1000" b="0" i="0" u="none" strike="noStrike" baseline="0" dirty="0">
                <a:latin typeface="TimesNewRomanPSMT"/>
              </a:rPr>
              <a:t>{</a:t>
            </a:r>
          </a:p>
          <a:p>
            <a:pPr algn="l"/>
            <a:r>
              <a:rPr lang="en-IN" sz="1000" b="0" i="0" u="none" strike="noStrike" baseline="0" dirty="0" err="1">
                <a:latin typeface="TimesNewRomanPSMT"/>
              </a:rPr>
              <a:t>lcd.clear</a:t>
            </a:r>
            <a:r>
              <a:rPr lang="en-IN" sz="1000" b="0" i="0" u="none" strike="noStrike" baseline="0" dirty="0">
                <a:latin typeface="TimesNewRomanPSMT"/>
              </a:rPr>
              <a:t>();</a:t>
            </a:r>
          </a:p>
          <a:p>
            <a:pPr algn="l"/>
            <a:r>
              <a:rPr lang="en-IN" sz="1000" b="0" i="0" u="none" strike="noStrike" baseline="0" dirty="0" err="1">
                <a:latin typeface="TimesNewRomanPSMT"/>
              </a:rPr>
              <a:t>ServoOpen</a:t>
            </a:r>
            <a:r>
              <a:rPr lang="en-IN" sz="1000" b="0" i="0" u="none" strike="noStrike" baseline="0" dirty="0">
                <a:latin typeface="TimesNewRomanPSMT"/>
              </a:rPr>
              <a:t>();</a:t>
            </a:r>
          </a:p>
          <a:p>
            <a:pPr algn="l"/>
            <a:r>
              <a:rPr lang="nl-NL" sz="1000" b="0" i="0" u="none" strike="noStrike" baseline="0" dirty="0">
                <a:latin typeface="TimesNewRomanPSMT"/>
              </a:rPr>
              <a:t>lcd.print(" Door is Open ");</a:t>
            </a:r>
          </a:p>
          <a:p>
            <a:pPr algn="l"/>
            <a:r>
              <a:rPr lang="en-IN" sz="1000" b="0" i="0" u="none" strike="noStrike" baseline="0" dirty="0">
                <a:latin typeface="TimesNewRomanPSMT"/>
              </a:rPr>
              <a:t>door = true;</a:t>
            </a:r>
          </a:p>
          <a:p>
            <a:pPr algn="l"/>
            <a:r>
              <a:rPr lang="en-IN" sz="1000" b="0" i="0" u="none" strike="noStrike" baseline="0" dirty="0">
                <a:latin typeface="TimesNewRomanPSMT"/>
              </a:rPr>
              <a:t>delay(5000);</a:t>
            </a:r>
          </a:p>
          <a:p>
            <a:pPr algn="l"/>
            <a:r>
              <a:rPr lang="en-IN" sz="1000" b="0" i="0" u="none" strike="noStrike" baseline="0" dirty="0">
                <a:latin typeface="TimesNewRomanPSMT"/>
              </a:rPr>
              <a:t>loading("Waiting");</a:t>
            </a:r>
          </a:p>
          <a:p>
            <a:pPr algn="l"/>
            <a:r>
              <a:rPr lang="en-IN" sz="1000" b="0" i="0" u="none" strike="noStrike" baseline="0" dirty="0" err="1">
                <a:latin typeface="TimesNewRomanPSMT"/>
              </a:rPr>
              <a:t>lcd.clear</a:t>
            </a:r>
            <a:r>
              <a:rPr lang="en-IN" sz="1000" b="0" i="0" u="none" strike="noStrike" baseline="0" dirty="0">
                <a:latin typeface="TimesNewRomanPSMT"/>
              </a:rPr>
              <a:t>();</a:t>
            </a:r>
          </a:p>
          <a:p>
            <a:pPr algn="l"/>
            <a:r>
              <a:rPr lang="en-US" sz="1000" b="0" i="0" u="none" strike="noStrike" baseline="0" dirty="0" err="1">
                <a:latin typeface="TimesNewRomanPSMT"/>
              </a:rPr>
              <a:t>lcd.print</a:t>
            </a:r>
            <a:r>
              <a:rPr lang="en-US" sz="1000" b="0" i="0" u="none" strike="noStrike" baseline="0" dirty="0">
                <a:latin typeface="TimesNewRomanPSMT"/>
              </a:rPr>
              <a:t>(" Time is up! ");</a:t>
            </a:r>
          </a:p>
          <a:p>
            <a:pPr algn="l"/>
            <a:r>
              <a:rPr lang="en-IN" sz="1000" b="0" i="0" u="none" strike="noStrike" baseline="0" dirty="0">
                <a:latin typeface="TimesNewRomanPSMT"/>
              </a:rPr>
              <a:t>delay(1000);</a:t>
            </a:r>
          </a:p>
          <a:p>
            <a:pPr algn="l"/>
            <a:r>
              <a:rPr lang="en-IN" sz="1000" b="0" i="0" u="none" strike="noStrike" baseline="0" dirty="0" err="1">
                <a:latin typeface="TimesNewRomanPSMT"/>
              </a:rPr>
              <a:t>ServoClose</a:t>
            </a:r>
            <a:r>
              <a:rPr lang="en-IN" sz="1000" b="0" i="0" u="none" strike="noStrike" baseline="0" dirty="0">
                <a:latin typeface="TimesNewRomanPSMT"/>
              </a:rPr>
              <a:t>();</a:t>
            </a:r>
          </a:p>
          <a:p>
            <a:pPr algn="l"/>
            <a:r>
              <a:rPr lang="en-IN" sz="1000" b="0" i="0" u="none" strike="noStrike" baseline="0" dirty="0">
                <a:latin typeface="TimesNewRomanPSMT"/>
              </a:rPr>
              <a:t>door = false;</a:t>
            </a:r>
          </a:p>
          <a:p>
            <a:pPr algn="l"/>
            <a:r>
              <a:rPr lang="en-IN" sz="1000" b="0" i="0" u="none" strike="noStrike" baseline="0" dirty="0">
                <a:latin typeface="TimesNewRomanPSMT"/>
              </a:rPr>
              <a:t>}</a:t>
            </a:r>
          </a:p>
          <a:p>
            <a:pPr algn="l"/>
            <a:r>
              <a:rPr lang="en-IN" sz="1000" b="0" i="0" u="none" strike="noStrike" baseline="0" dirty="0">
                <a:latin typeface="TimesNewRomanPSMT"/>
              </a:rPr>
              <a:t>else</a:t>
            </a:r>
          </a:p>
          <a:p>
            <a:pPr algn="l"/>
            <a:r>
              <a:rPr lang="en-IN" sz="1000" b="0" i="0" u="none" strike="noStrike" baseline="0" dirty="0">
                <a:latin typeface="TimesNewRomanPSMT"/>
              </a:rPr>
              <a:t>{</a:t>
            </a:r>
          </a:p>
          <a:p>
            <a:pPr algn="l"/>
            <a:r>
              <a:rPr lang="en-IN" sz="1000" b="0" i="0" u="none" strike="noStrike" baseline="0" dirty="0" err="1">
                <a:latin typeface="TimesNewRomanPSMT"/>
              </a:rPr>
              <a:t>lcd.clear</a:t>
            </a:r>
            <a:r>
              <a:rPr lang="en-IN" sz="1000" b="0" i="0" u="none" strike="noStrike" baseline="0" dirty="0">
                <a:latin typeface="TimesNewRomanPSMT"/>
              </a:rPr>
              <a:t>();</a:t>
            </a:r>
          </a:p>
          <a:p>
            <a:pPr algn="l"/>
            <a:r>
              <a:rPr lang="en-IN" sz="1000" b="0" i="0" u="none" strike="noStrike" baseline="0" dirty="0" err="1">
                <a:latin typeface="TimesNewRomanPSMT"/>
              </a:rPr>
              <a:t>lcd.print</a:t>
            </a:r>
            <a:r>
              <a:rPr lang="en-IN" sz="1000" b="0" i="0" u="none" strike="noStrike" baseline="0" dirty="0">
                <a:latin typeface="TimesNewRomanPSMT"/>
              </a:rPr>
              <a:t>(" Wrong Password ");</a:t>
            </a:r>
          </a:p>
          <a:p>
            <a:pPr algn="l"/>
            <a:r>
              <a:rPr lang="en-IN" sz="1000" b="0" i="0" u="none" strike="noStrike" baseline="0" dirty="0">
                <a:latin typeface="TimesNewRomanPSMT"/>
              </a:rPr>
              <a:t>door = false;</a:t>
            </a:r>
          </a:p>
          <a:p>
            <a:pPr algn="l"/>
            <a:r>
              <a:rPr lang="en-IN" sz="1000" b="0" i="0" u="none" strike="noStrike" baseline="0" dirty="0">
                <a:latin typeface="TimesNewRomanPSMT"/>
              </a:rPr>
              <a:t>}</a:t>
            </a:r>
          </a:p>
          <a:p>
            <a:pPr algn="l"/>
            <a:r>
              <a:rPr lang="en-IN" sz="1000" b="0" i="0" u="none" strike="noStrike" baseline="0" dirty="0">
                <a:latin typeface="TimesNewRomanPSMT"/>
              </a:rPr>
              <a:t>delay(1000);</a:t>
            </a:r>
          </a:p>
          <a:p>
            <a:pPr algn="l"/>
            <a:r>
              <a:rPr lang="en-IN" sz="1000" b="0" i="0" u="none" strike="noStrike" baseline="0" dirty="0" err="1">
                <a:latin typeface="TimesNewRomanPSMT"/>
              </a:rPr>
              <a:t>lcd.clear</a:t>
            </a:r>
            <a:r>
              <a:rPr lang="en-IN" sz="1000" b="0" i="0" u="none" strike="noStrike" baseline="0" dirty="0">
                <a:latin typeface="TimesNewRomanPSMT"/>
              </a:rPr>
              <a:t>();</a:t>
            </a:r>
          </a:p>
          <a:p>
            <a:pPr algn="l"/>
            <a:r>
              <a:rPr lang="en-IN" sz="1000" b="0" i="0" u="none" strike="noStrike" baseline="0" dirty="0" err="1">
                <a:latin typeface="TimesNewRomanPSMT"/>
              </a:rPr>
              <a:t>clearData</a:t>
            </a:r>
            <a:r>
              <a:rPr lang="en-IN" sz="1000" b="0" i="0" u="none" strike="noStrike" baseline="0" dirty="0">
                <a:latin typeface="TimesNewRomanPSMT"/>
              </a:rPr>
              <a:t>();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850344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8F02B-C65A-486A-BA13-DD15D2BB0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715" y="555171"/>
            <a:ext cx="10058400" cy="914063"/>
          </a:xfrm>
        </p:spPr>
        <p:txBody>
          <a:bodyPr/>
          <a:lstStyle/>
          <a:p>
            <a:r>
              <a:rPr lang="en-US" dirty="0"/>
              <a:t>FINAL PRODUCT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31435-8385-4911-B7AB-C81F0E166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1556657"/>
            <a:ext cx="11016342" cy="4746172"/>
          </a:xfrm>
        </p:spPr>
        <p:txBody>
          <a:bodyPr>
            <a:normAutofit/>
          </a:bodyPr>
          <a:lstStyle/>
          <a:p>
            <a:r>
              <a:rPr lang="en-US" sz="1400" b="0" i="0" u="none" strike="noStrike" baseline="0" dirty="0">
                <a:latin typeface="TimesNewRomanPSMT"/>
              </a:rPr>
              <a:t>A DIGITAL PASSWORD BASED DOOR LOCK WHICH IS A QUITE REQUIRED SYSTEM FOR SECURITY THESE DAYS</a:t>
            </a:r>
          </a:p>
          <a:p>
            <a:r>
              <a:rPr lang="en-US" sz="1400" dirty="0">
                <a:latin typeface="TimesNewRomanPSMT"/>
              </a:rPr>
              <a:t>IT IS AVAILABLE AT A VERY AFFORDABLE PRICE TO REACH OUT TO EVERYONE EASILY </a:t>
            </a:r>
          </a:p>
          <a:p>
            <a:r>
              <a:rPr lang="en-US" sz="1400" dirty="0">
                <a:latin typeface="TimesNewRomanPSMT"/>
              </a:rPr>
              <a:t>THE PROBLEM OF FORGETTING KEYS IS NOW SORTED BECAUSE THE KEY HUSTLE JUST DISSAPEARS AS THIS SIMPLE AND SECURE SYSTEM ARRIVES</a:t>
            </a:r>
          </a:p>
          <a:p>
            <a:r>
              <a:rPr lang="en-US" sz="1400" dirty="0">
                <a:latin typeface="TimesNewRomanPSMT"/>
              </a:rPr>
              <a:t>IT IS A SIMPLE MOBILE APPLICATION WHICH GRANTS A TEMPORARY KEY TO THE USER ON THE APPLICATION ON AND FOR A SPECIFIC TIME HENCE IT HIS SECURED FROM HACKING AS WELL</a:t>
            </a:r>
          </a:p>
          <a:p>
            <a:r>
              <a:rPr lang="en-US" sz="1400" dirty="0">
                <a:latin typeface="TimesNewRomanPSMT"/>
              </a:rPr>
              <a:t>IT RECORDS EVERYTHING HAPPENING IN FRONT OF IT AND ALSO THE INFRARED MOTION DETECTORS DETECT ANY KIND OF INFRARED ENERGY SURGE WHICH IS MOVEMENT DETECTION IN EASY WORDS</a:t>
            </a:r>
          </a:p>
          <a:p>
            <a:r>
              <a:rPr lang="en-US" sz="1400" dirty="0">
                <a:latin typeface="TimesNewRomanPSMT"/>
              </a:rPr>
              <a:t>THE USAGE OF WIFI ALSO ENABLES THE TRANSFER OF COMMANDS FROM LONG DISTANCES AS WELL</a:t>
            </a:r>
          </a:p>
          <a:p>
            <a:r>
              <a:rPr lang="en-US" sz="1400" dirty="0">
                <a:latin typeface="TimesNewRomanPSMT"/>
              </a:rPr>
              <a:t>AN NFC TAG IS USED SO THAT THE SYSTEM RESPONDS WHEN WE PASS THE PHONE NEAR THE DOOR</a:t>
            </a:r>
          </a:p>
          <a:p>
            <a:r>
              <a:rPr lang="en-US" sz="1400" dirty="0">
                <a:latin typeface="TimesNewRomanPSMT"/>
              </a:rPr>
              <a:t>A REMOTE CONTROL IS USED SO THAT THE BATTERY DOESN’T RUN OUT FASTER AND THE LOCK IS STILL WORKING EVEN IN THE CASE OF A POWER FAILURE </a:t>
            </a:r>
          </a:p>
          <a:p>
            <a:r>
              <a:rPr lang="en-US" sz="1400" dirty="0">
                <a:latin typeface="TimesNewRomanPSMT"/>
              </a:rPr>
              <a:t>IT IS ALSO AVAILABLE WITH AN EXTRA PASSCODE SET BY THE USER IN CASE HE/SHE FORGETS THE PHONE</a:t>
            </a:r>
          </a:p>
          <a:p>
            <a:r>
              <a:rPr lang="en-US" sz="1400" dirty="0">
                <a:latin typeface="TimesNewRomanPSMT"/>
              </a:rPr>
              <a:t> IT IS A USER FRIENDLY BUT AT THE SAME TIME BE FAST, SECURE AND THE MOST PROTECTIVE AND SMART DOOR LOCK </a:t>
            </a:r>
          </a:p>
          <a:p>
            <a:endParaRPr lang="en-US" sz="1400" dirty="0">
              <a:latin typeface="TimesNewRomanPSMT"/>
            </a:endParaRPr>
          </a:p>
          <a:p>
            <a:endParaRPr lang="en-US" sz="1400" dirty="0">
              <a:latin typeface="TimesNewRomanPSMT"/>
            </a:endParaRPr>
          </a:p>
          <a:p>
            <a:endParaRPr lang="en-US" sz="1400" dirty="0">
              <a:latin typeface="TimesNewRomanPSMT"/>
            </a:endParaRPr>
          </a:p>
          <a:p>
            <a:endParaRPr lang="en-US" sz="1400" dirty="0">
              <a:latin typeface="TimesNewRomanPSMT"/>
            </a:endParaRPr>
          </a:p>
          <a:p>
            <a:endParaRPr lang="en-US" sz="1400" dirty="0">
              <a:latin typeface="TimesNewRomanPSMT"/>
            </a:endParaRPr>
          </a:p>
          <a:p>
            <a:endParaRPr lang="en-US" sz="1400" dirty="0">
              <a:latin typeface="TimesNewRomanPSMT"/>
            </a:endParaRPr>
          </a:p>
        </p:txBody>
      </p:sp>
    </p:spTree>
    <p:extLst>
      <p:ext uri="{BB962C8B-B14F-4D97-AF65-F5344CB8AC3E}">
        <p14:creationId xmlns:p14="http://schemas.microsoft.com/office/powerpoint/2010/main" val="3473910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BB40C-FE04-4A52-AB73-2E281180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EE PROJECT BY TEAM 7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9FAA98-70DD-42C8-8AAE-1A820E999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176" y="2014194"/>
            <a:ext cx="10135024" cy="3900045"/>
          </a:xfrm>
        </p:spPr>
      </p:pic>
    </p:spTree>
    <p:extLst>
      <p:ext uri="{BB962C8B-B14F-4D97-AF65-F5344CB8AC3E}">
        <p14:creationId xmlns:p14="http://schemas.microsoft.com/office/powerpoint/2010/main" val="17124408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{D9626341-735F-4E5B-88CA-A44D1A02E8CB}tf78438558_win32</Template>
  <TotalTime>195</TotalTime>
  <Words>1035</Words>
  <Application>Microsoft Office PowerPoint</Application>
  <PresentationFormat>Widescreen</PresentationFormat>
  <Paragraphs>160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</vt:lpstr>
      <vt:lpstr>Garamond</vt:lpstr>
      <vt:lpstr>TimesNewRomanPSMT</vt:lpstr>
      <vt:lpstr>SavonVTI</vt:lpstr>
      <vt:lpstr>PASSWORD BASED DOOR LOCKING SYSTEM</vt:lpstr>
      <vt:lpstr>OBJECTIVES</vt:lpstr>
      <vt:lpstr>REQUIREMENTS</vt:lpstr>
      <vt:lpstr>COMPONENTS NEEDED FOR IMPLANTATION</vt:lpstr>
      <vt:lpstr>CIRCUIT DAIGRAM</vt:lpstr>
      <vt:lpstr>CODE</vt:lpstr>
      <vt:lpstr>FINAL PRODUCT DESCRIPTION</vt:lpstr>
      <vt:lpstr>EE PROJECT BY TEAM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BASED DOOR LOCKING SYSTEM</dc:title>
  <dc:creator>Eshan Kalp Trivedi</dc:creator>
  <cp:lastModifiedBy>Eshan Kalp Trivedi</cp:lastModifiedBy>
  <cp:revision>2</cp:revision>
  <dcterms:created xsi:type="dcterms:W3CDTF">2022-03-08T06:10:42Z</dcterms:created>
  <dcterms:modified xsi:type="dcterms:W3CDTF">2022-03-08T10:30:18Z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