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9"/>
  </p:notesMasterIdLst>
  <p:sldIdLst>
    <p:sldId id="347" r:id="rId2"/>
    <p:sldId id="367" r:id="rId3"/>
    <p:sldId id="368" r:id="rId4"/>
    <p:sldId id="369" r:id="rId5"/>
    <p:sldId id="370" r:id="rId6"/>
    <p:sldId id="371" r:id="rId7"/>
    <p:sldId id="372" r:id="rId8"/>
    <p:sldId id="373" r:id="rId9"/>
    <p:sldId id="374" r:id="rId10"/>
    <p:sldId id="375" r:id="rId11"/>
    <p:sldId id="376" r:id="rId12"/>
    <p:sldId id="377" r:id="rId13"/>
    <p:sldId id="378" r:id="rId14"/>
    <p:sldId id="379" r:id="rId15"/>
    <p:sldId id="380" r:id="rId16"/>
    <p:sldId id="412" r:id="rId17"/>
    <p:sldId id="413" r:id="rId18"/>
    <p:sldId id="414" r:id="rId19"/>
    <p:sldId id="415" r:id="rId20"/>
    <p:sldId id="416" r:id="rId21"/>
    <p:sldId id="417" r:id="rId22"/>
    <p:sldId id="418" r:id="rId23"/>
    <p:sldId id="419" r:id="rId24"/>
    <p:sldId id="420" r:id="rId25"/>
    <p:sldId id="421" r:id="rId26"/>
    <p:sldId id="422" r:id="rId27"/>
    <p:sldId id="429" r:id="rId28"/>
    <p:sldId id="423" r:id="rId29"/>
    <p:sldId id="424" r:id="rId30"/>
    <p:sldId id="425" r:id="rId31"/>
    <p:sldId id="426" r:id="rId32"/>
    <p:sldId id="427" r:id="rId33"/>
    <p:sldId id="428" r:id="rId34"/>
    <p:sldId id="430" r:id="rId35"/>
    <p:sldId id="431" r:id="rId36"/>
    <p:sldId id="432" r:id="rId37"/>
    <p:sldId id="433" r:id="rId38"/>
    <p:sldId id="434" r:id="rId39"/>
    <p:sldId id="435" r:id="rId40"/>
    <p:sldId id="436" r:id="rId41"/>
    <p:sldId id="437" r:id="rId42"/>
    <p:sldId id="438" r:id="rId43"/>
    <p:sldId id="439" r:id="rId44"/>
    <p:sldId id="440" r:id="rId45"/>
    <p:sldId id="441" r:id="rId46"/>
    <p:sldId id="455" r:id="rId47"/>
    <p:sldId id="442" r:id="rId48"/>
    <p:sldId id="443" r:id="rId49"/>
    <p:sldId id="444" r:id="rId50"/>
    <p:sldId id="445" r:id="rId51"/>
    <p:sldId id="446" r:id="rId52"/>
    <p:sldId id="447" r:id="rId53"/>
    <p:sldId id="448" r:id="rId54"/>
    <p:sldId id="456" r:id="rId55"/>
    <p:sldId id="449" r:id="rId56"/>
    <p:sldId id="450" r:id="rId57"/>
    <p:sldId id="451" r:id="rId58"/>
    <p:sldId id="452" r:id="rId59"/>
    <p:sldId id="453" r:id="rId60"/>
    <p:sldId id="454" r:id="rId61"/>
    <p:sldId id="457" r:id="rId62"/>
    <p:sldId id="458" r:id="rId63"/>
    <p:sldId id="459" r:id="rId64"/>
    <p:sldId id="460" r:id="rId65"/>
    <p:sldId id="461" r:id="rId66"/>
    <p:sldId id="462" r:id="rId67"/>
    <p:sldId id="463" r:id="rId68"/>
    <p:sldId id="464" r:id="rId69"/>
    <p:sldId id="465" r:id="rId70"/>
    <p:sldId id="466" r:id="rId71"/>
    <p:sldId id="469" r:id="rId72"/>
    <p:sldId id="470" r:id="rId73"/>
    <p:sldId id="471" r:id="rId74"/>
    <p:sldId id="472" r:id="rId75"/>
    <p:sldId id="467" r:id="rId76"/>
    <p:sldId id="468" r:id="rId77"/>
    <p:sldId id="476" r:id="rId78"/>
    <p:sldId id="477" r:id="rId79"/>
    <p:sldId id="479" r:id="rId80"/>
    <p:sldId id="480" r:id="rId81"/>
    <p:sldId id="481" r:id="rId82"/>
    <p:sldId id="482" r:id="rId83"/>
    <p:sldId id="478" r:id="rId84"/>
    <p:sldId id="473" r:id="rId85"/>
    <p:sldId id="474" r:id="rId86"/>
    <p:sldId id="475" r:id="rId87"/>
    <p:sldId id="483" r:id="rId88"/>
    <p:sldId id="484" r:id="rId89"/>
    <p:sldId id="485" r:id="rId90"/>
    <p:sldId id="486" r:id="rId91"/>
    <p:sldId id="487" r:id="rId92"/>
    <p:sldId id="488" r:id="rId93"/>
    <p:sldId id="489" r:id="rId94"/>
    <p:sldId id="490" r:id="rId95"/>
    <p:sldId id="491" r:id="rId96"/>
    <p:sldId id="498" r:id="rId97"/>
    <p:sldId id="499" r:id="rId98"/>
    <p:sldId id="493" r:id="rId99"/>
    <p:sldId id="494" r:id="rId100"/>
    <p:sldId id="495" r:id="rId101"/>
    <p:sldId id="496" r:id="rId102"/>
    <p:sldId id="497" r:id="rId103"/>
    <p:sldId id="500" r:id="rId104"/>
    <p:sldId id="501" r:id="rId105"/>
    <p:sldId id="502" r:id="rId106"/>
    <p:sldId id="492" r:id="rId107"/>
    <p:sldId id="503" r:id="rId108"/>
    <p:sldId id="504" r:id="rId109"/>
    <p:sldId id="506" r:id="rId110"/>
    <p:sldId id="507" r:id="rId111"/>
    <p:sldId id="509" r:id="rId112"/>
    <p:sldId id="510" r:id="rId113"/>
    <p:sldId id="511" r:id="rId114"/>
    <p:sldId id="512" r:id="rId115"/>
    <p:sldId id="513" r:id="rId116"/>
    <p:sldId id="508" r:id="rId117"/>
    <p:sldId id="366" r:id="rId1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4698" autoAdjust="0"/>
  </p:normalViewPr>
  <p:slideViewPr>
    <p:cSldViewPr>
      <p:cViewPr>
        <p:scale>
          <a:sx n="63" d="100"/>
          <a:sy n="63" d="100"/>
        </p:scale>
        <p:origin x="-1356" y="-44"/>
      </p:cViewPr>
      <p:guideLst>
        <p:guide orient="horz" pos="2160"/>
        <p:guide pos="2880"/>
      </p:guideLst>
    </p:cSldViewPr>
  </p:slideViewPr>
  <p:outlineViewPr>
    <p:cViewPr>
      <p:scale>
        <a:sx n="33" d="100"/>
        <a:sy n="33" d="100"/>
      </p:scale>
      <p:origin x="30" y="700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8141C-1FE4-4D87-B00D-6A681C6ABDAB}" type="datetimeFigureOut">
              <a:rPr lang="en-IN" smtClean="0"/>
              <a:t>04-03-2023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97293-404B-44E7-8FF7-D9A57321EE43}" type="slidenum">
              <a:rPr lang="en-IN" smtClean="0"/>
              <a:t>‹#›</a:t>
            </a:fld>
            <a:endParaRPr lang="en-IN"/>
          </a:p>
        </p:txBody>
      </p:sp>
    </p:spTree>
    <p:extLst>
      <p:ext uri="{BB962C8B-B14F-4D97-AF65-F5344CB8AC3E}">
        <p14:creationId xmlns:p14="http://schemas.microsoft.com/office/powerpoint/2010/main" val="18567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https://srdas.github.io/MLBook/IntroductoryRprogamming.html#data-frames</a:t>
            </a:r>
          </a:p>
          <a:p>
            <a:endParaRPr lang="en-IN" dirty="0"/>
          </a:p>
        </p:txBody>
      </p:sp>
      <p:sp>
        <p:nvSpPr>
          <p:cNvPr id="4" name="Slide Number Placeholder 3"/>
          <p:cNvSpPr>
            <a:spLocks noGrp="1"/>
          </p:cNvSpPr>
          <p:nvPr>
            <p:ph type="sldNum" sz="quarter" idx="10"/>
          </p:nvPr>
        </p:nvSpPr>
        <p:spPr/>
        <p:txBody>
          <a:bodyPr/>
          <a:lstStyle/>
          <a:p>
            <a:fld id="{09910DCD-4B35-41B5-9D33-ACFB34421816}" type="slidenum">
              <a:rPr lang="en-IN" smtClean="0"/>
              <a:t>1</a:t>
            </a:fld>
            <a:endParaRPr lang="en-IN"/>
          </a:p>
        </p:txBody>
      </p:sp>
    </p:spTree>
    <p:extLst>
      <p:ext uri="{BB962C8B-B14F-4D97-AF65-F5344CB8AC3E}">
        <p14:creationId xmlns:p14="http://schemas.microsoft.com/office/powerpoint/2010/main" val="1013702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42</a:t>
            </a:fld>
            <a:endParaRPr lang="en-IN"/>
          </a:p>
        </p:txBody>
      </p:sp>
    </p:spTree>
    <p:extLst>
      <p:ext uri="{BB962C8B-B14F-4D97-AF65-F5344CB8AC3E}">
        <p14:creationId xmlns:p14="http://schemas.microsoft.com/office/powerpoint/2010/main" val="326703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F6FE439-C49D-4EC1-BB5F-F12E4768289D}" type="datetime1">
              <a:rPr lang="en-US">
                <a:solidFill>
                  <a:prstClr val="black"/>
                </a:solidFill>
              </a:rPr>
              <a:pPr/>
              <a:t>3/4/2023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4264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74D2745-A1BB-4740-B2A6-77A91BD6B24F}" type="datetime1">
              <a:rPr lang="en-US">
                <a:solidFill>
                  <a:prstClr val="black"/>
                </a:solidFill>
              </a:rPr>
              <a:pPr/>
              <a:t>3/4/2023</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8304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6D82B56-AE6E-4339-A450-F4754EE48308}" type="datetime1">
              <a:rPr lang="en-US">
                <a:solidFill>
                  <a:prstClr val="black"/>
                </a:solidFill>
              </a:rPr>
              <a:pPr/>
              <a:t>3/4/2023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6357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DE04EE8-9791-44D9-8C72-CADA01B0B9BA}" type="datetime1">
              <a:rPr lang="en-US">
                <a:solidFill>
                  <a:prstClr val="black"/>
                </a:solidFill>
              </a:rPr>
              <a:pPr/>
              <a:t>3/4/2023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806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5275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04195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p:txBody>
          <a:bodyPr/>
          <a:lstStyle>
            <a:lvl1pPr>
              <a:defRPr/>
            </a:lvl1pPr>
          </a:lstStyle>
          <a:p>
            <a:pPr>
              <a:defRPr/>
            </a:pPr>
            <a:r>
              <a:rPr lang="en-US">
                <a:solidFill>
                  <a:prstClr val="black"/>
                </a:solidFill>
              </a:rPr>
              <a:t>Copyright © 2009 Addison-Wesley. All rights reserved.</a:t>
            </a:r>
          </a:p>
        </p:txBody>
      </p:sp>
      <p:sp>
        <p:nvSpPr>
          <p:cNvPr id="5" name="Rectangle 5"/>
          <p:cNvSpPr>
            <a:spLocks noGrp="1" noChangeArrowheads="1"/>
          </p:cNvSpPr>
          <p:nvPr>
            <p:ph type="sldNum" sz="quarter" idx="11"/>
          </p:nvPr>
        </p:nvSpPr>
        <p:spPr/>
        <p:txBody>
          <a:bodyPr/>
          <a:lstStyle>
            <a:lvl1pPr>
              <a:defRPr/>
            </a:lvl1pPr>
          </a:lstStyle>
          <a:p>
            <a:pPr>
              <a:defRPr/>
            </a:pPr>
            <a:r>
              <a:rPr lang="en-US" altLang="en-US">
                <a:solidFill>
                  <a:prstClr val="black"/>
                </a:solidFill>
              </a:rPr>
              <a:t>1-</a:t>
            </a:r>
            <a:fld id="{2720CEF3-E9D1-4755-A08F-1B10BC3280D2}"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426705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685800" y="2130425"/>
            <a:ext cx="7772400" cy="1470025"/>
          </a:xfrm>
          <a:prstGeom prst="rect">
            <a:avLst/>
          </a:prstGeom>
        </p:spPr>
        <p:txBody>
          <a:bodyPr/>
          <a:lstStyle>
            <a:lvl1pPr>
              <a:defRPr/>
            </a:lvl1pPr>
          </a:lstStyle>
          <a:p>
            <a:r>
              <a:rPr lang="en-US"/>
              <a:t>Click to edit Master title style</a:t>
            </a:r>
          </a:p>
        </p:txBody>
      </p:sp>
      <p:sp>
        <p:nvSpPr>
          <p:cNvPr id="315398" name="Rectangle 6"/>
          <p:cNvSpPr>
            <a:spLocks noGrp="1" noChangeArrowheads="1"/>
          </p:cNvSpPr>
          <p:nvPr>
            <p:ph type="subTitle" idx="1"/>
          </p:nvPr>
        </p:nvSpPr>
        <p:spPr>
          <a:xfrm>
            <a:off x="685800" y="3886200"/>
            <a:ext cx="7086600" cy="1752600"/>
          </a:xfrm>
          <a:prstGeom prst="rect">
            <a:avLst/>
          </a:prstGeom>
        </p:spPr>
        <p:txBody>
          <a:bodyPr/>
          <a:lstStyle>
            <a:lvl1pPr marL="0" indent="0">
              <a:buFont typeface="Symbol" charset="2"/>
              <a:buNone/>
              <a:defRPr/>
            </a:lvl1pPr>
          </a:lstStyle>
          <a:p>
            <a:r>
              <a:rPr lang="en-US"/>
              <a:t>Click to edit Master subtitle style</a:t>
            </a:r>
          </a:p>
        </p:txBody>
      </p:sp>
    </p:spTree>
    <p:extLst>
      <p:ext uri="{BB962C8B-B14F-4D97-AF65-F5344CB8AC3E}">
        <p14:creationId xmlns:p14="http://schemas.microsoft.com/office/powerpoint/2010/main" val="41362155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F74E0460-F78B-4751-ACD5-CB1FA823892D}" type="datetime1">
              <a:rPr lang="en-US">
                <a:solidFill>
                  <a:prstClr val="black"/>
                </a:solidFill>
              </a:rPr>
              <a:pPr/>
              <a:t>3/4/2023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ext Placeholder 2"/>
          <p:cNvSpPr>
            <a:spLocks noGrp="1"/>
          </p:cNvSpPr>
          <p:nvPr>
            <p:ph idx="1"/>
          </p:nvPr>
        </p:nvSpPr>
        <p:spPr>
          <a:xfrm>
            <a:off x="728983"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80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57CA7694-521A-450C-9D96-31F4F6DC37F1}" type="datetime1">
              <a:rPr lang="en-US">
                <a:solidFill>
                  <a:prstClr val="black"/>
                </a:solidFill>
              </a:rPr>
              <a:pPr/>
              <a:t>3/4/2023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9" name="Text Placeholder 2"/>
          <p:cNvSpPr>
            <a:spLocks noGrp="1"/>
          </p:cNvSpPr>
          <p:nvPr>
            <p:ph idx="1"/>
          </p:nvPr>
        </p:nvSpPr>
        <p:spPr>
          <a:xfrm>
            <a:off x="700004"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136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87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655370" y="1189973"/>
            <a:ext cx="8248389" cy="4899308"/>
          </a:xfrm>
          <a:prstGeom prst="rect">
            <a:avLst/>
          </a:prstGeom>
        </p:spPr>
        <p:txBody>
          <a:bodyPr/>
          <a:lstStyle>
            <a:lvl1pPr>
              <a:defRPr>
                <a:latin typeface="Times New Roman" panose="02020603050405020304" pitchFamily="18" charset="0"/>
                <a:cs typeface="Times New Roman" panose="02020603050405020304" pitchFamily="18" charset="0"/>
              </a:defRPr>
            </a:lvl1pPr>
            <a:lvl2pPr marL="685800" indent="-228600">
              <a:buClr>
                <a:schemeClr val="accent2">
                  <a:lumMod val="75000"/>
                </a:schemeClr>
              </a:buClr>
              <a:buSzPct val="70000"/>
              <a:buFont typeface="Courier New" panose="02070309020205020404" pitchFamily="49" charset="0"/>
              <a:buChar char="o"/>
              <a:defRPr>
                <a:latin typeface="Times New Roman" panose="02020603050405020304" pitchFamily="18" charset="0"/>
                <a:cs typeface="Times New Roman" panose="02020603050405020304" pitchFamily="18" charset="0"/>
              </a:defRPr>
            </a:lvl2pPr>
            <a:lvl3pPr marL="1143000" indent="-228600">
              <a:buClr>
                <a:srgbClr val="8D4427"/>
              </a:buClr>
              <a:buSzPct val="70000"/>
              <a:buFont typeface="Times New Roman" panose="02020603050405020304" pitchFamily="18" charset="0"/>
              <a:buChar cha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591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81575" y="1606006"/>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03704"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3013"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03013"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AC268793-EB06-4C2E-A344-050FACD6263B}" type="datetime1">
              <a:rPr lang="en-US">
                <a:solidFill>
                  <a:prstClr val="black"/>
                </a:solidFill>
              </a:rPr>
              <a:pPr/>
              <a:t>3/4/2023</a:t>
            </a:fld>
            <a:endParaRPr lang="en-US">
              <a:solidFill>
                <a:prstClr val="black"/>
              </a:solidFill>
            </a:endParaRP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8075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2FF30AE1-1730-442F-9262-909CF92DC89A}" type="datetime1">
              <a:rPr lang="en-US">
                <a:solidFill>
                  <a:prstClr val="black"/>
                </a:solidFill>
              </a:rPr>
              <a:pPr/>
              <a:t>3/4/2023</a:t>
            </a:fld>
            <a:endParaRPr lang="en-US">
              <a:solidFill>
                <a:prstClr val="black"/>
              </a:solidFill>
            </a:endParaRP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5789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3ED5625C-EF98-48BD-8FC8-5BF7C67FC7BA}" type="datetime1">
              <a:rPr lang="en-US">
                <a:solidFill>
                  <a:prstClr val="black"/>
                </a:solidFill>
              </a:rPr>
              <a:pPr/>
              <a:t>3/4/2023</a:t>
            </a:fld>
            <a:endParaRPr lang="en-US">
              <a:solidFill>
                <a:prstClr val="black"/>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2743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22647B38-CBE4-43F0-83C7-2BFE19C03D99}" type="datetime1">
              <a:rPr lang="en-US">
                <a:solidFill>
                  <a:prstClr val="black"/>
                </a:solidFill>
              </a:rPr>
              <a:pPr/>
              <a:t>3/4/2023</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1612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1"/>
          <p:cNvSpPr txBox="1">
            <a:spLocks/>
          </p:cNvSpPr>
          <p:nvPr userDrawn="1"/>
        </p:nvSpPr>
        <p:spPr>
          <a:xfrm>
            <a:off x="1148443" y="294320"/>
            <a:ext cx="6847115" cy="737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solidFill>
                <a:prstClr val="black"/>
              </a:solidFill>
            </a:endParaRPr>
          </a:p>
        </p:txBody>
      </p:sp>
      <p:sp>
        <p:nvSpPr>
          <p:cNvPr id="11" name="Date Placeholder 6"/>
          <p:cNvSpPr txBox="1">
            <a:spLocks/>
          </p:cNvSpPr>
          <p:nvPr userDrawn="1"/>
        </p:nvSpPr>
        <p:spPr>
          <a:xfrm>
            <a:off x="324390" y="6373654"/>
            <a:ext cx="1455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4A7E44F-68F0-4AA3-A5C8-607811B8945D}" type="datetime1">
              <a:rPr lang="en-US" sz="1400" b="1" smtClean="0">
                <a:ln w="0"/>
                <a:solidFill>
                  <a:prstClr val="white"/>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pPr algn="ctr"/>
              <a:t>3/4/2023</a:t>
            </a:fld>
            <a:endParaRPr lang="en-US" sz="1400" b="1" dirty="0">
              <a:solidFill>
                <a:prstClr val="white"/>
              </a:solidFill>
              <a:latin typeface="Times New Roman" panose="02020603050405020304" pitchFamily="18" charset="0"/>
              <a:cs typeface="Times New Roman" panose="02020603050405020304" pitchFamily="18" charset="0"/>
            </a:endParaRPr>
          </a:p>
        </p:txBody>
      </p:sp>
      <p:sp>
        <p:nvSpPr>
          <p:cNvPr id="13" name="Slide Number Placeholder 8"/>
          <p:cNvSpPr txBox="1">
            <a:spLocks/>
          </p:cNvSpPr>
          <p:nvPr userDrawn="1"/>
        </p:nvSpPr>
        <p:spPr>
          <a:xfrm>
            <a:off x="8240198" y="6347051"/>
            <a:ext cx="60143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A8E0CFD-BB30-4A9F-B723-AE1386555E15}" type="slidenum">
              <a:rPr lang="en-US" sz="1400" b="1" smtClean="0">
                <a:solidFill>
                  <a:prstClr val="white"/>
                </a:solidFill>
                <a:latin typeface="Times New Roman" panose="02020603050405020304" pitchFamily="18" charset="0"/>
                <a:cs typeface="Times New Roman" panose="02020603050405020304" pitchFamily="18" charset="0"/>
              </a:rPr>
              <a:pPr algn="ctr"/>
              <a:t>‹#›</a:t>
            </a:fld>
            <a:endParaRPr lang="en-US" sz="1400" b="1" dirty="0">
              <a:solidFill>
                <a:prstClr val="white"/>
              </a:solidFill>
              <a:latin typeface="Times New Roman" panose="02020603050405020304" pitchFamily="18" charset="0"/>
              <a:cs typeface="Times New Roman" panose="02020603050405020304" pitchFamily="18" charset="0"/>
            </a:endParaRPr>
          </a:p>
        </p:txBody>
      </p:sp>
      <p:cxnSp>
        <p:nvCxnSpPr>
          <p:cNvPr id="26" name="Straight Connector 25"/>
          <p:cNvCxnSpPr/>
          <p:nvPr userDrawn="1"/>
        </p:nvCxnSpPr>
        <p:spPr>
          <a:xfrm>
            <a:off x="173929" y="524443"/>
            <a:ext cx="15020" cy="587387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958782" y="135448"/>
            <a:ext cx="14374" cy="610095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429274" y="135448"/>
            <a:ext cx="853669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userDrawn="1"/>
        </p:nvCxnSpPr>
        <p:spPr>
          <a:xfrm>
            <a:off x="188949" y="6398315"/>
            <a:ext cx="240325" cy="292996"/>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userDrawn="1"/>
        </p:nvCxnSpPr>
        <p:spPr>
          <a:xfrm rot="5400000">
            <a:off x="8611851" y="6330006"/>
            <a:ext cx="454905" cy="267707"/>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 xmlns:a16="http://schemas.microsoft.com/office/drawing/2014/main" id="{8026AED6-E793-48A3-96AF-36A0D1FE2D70}"/>
              </a:ext>
            </a:extLst>
          </p:cNvPr>
          <p:cNvPicPr>
            <a:picLocks noChangeAspect="1"/>
          </p:cNvPicPr>
          <p:nvPr userDrawn="1"/>
        </p:nvPicPr>
        <p:blipFill>
          <a:blip r:embed="rId18"/>
          <a:stretch>
            <a:fillRect/>
          </a:stretch>
        </p:blipFill>
        <p:spPr>
          <a:xfrm>
            <a:off x="454" y="135448"/>
            <a:ext cx="425219" cy="6722552"/>
          </a:xfrm>
          <a:prstGeom prst="rect">
            <a:avLst/>
          </a:prstGeom>
        </p:spPr>
      </p:pic>
      <p:pic>
        <p:nvPicPr>
          <p:cNvPr id="16" name="Picture 15">
            <a:extLst>
              <a:ext uri="{FF2B5EF4-FFF2-40B4-BE49-F238E27FC236}">
                <a16:creationId xmlns="" xmlns:a16="http://schemas.microsoft.com/office/drawing/2014/main" id="{98F5ADD7-F579-4B31-B088-24730AEA76C9}"/>
              </a:ext>
            </a:extLst>
          </p:cNvPr>
          <p:cNvPicPr>
            <a:picLocks noChangeAspect="1"/>
          </p:cNvPicPr>
          <p:nvPr userDrawn="1"/>
        </p:nvPicPr>
        <p:blipFill>
          <a:blip r:embed="rId19"/>
          <a:stretch>
            <a:fillRect/>
          </a:stretch>
        </p:blipFill>
        <p:spPr>
          <a:xfrm>
            <a:off x="429588" y="135448"/>
            <a:ext cx="153343" cy="5305232"/>
          </a:xfrm>
          <a:prstGeom prst="rect">
            <a:avLst/>
          </a:prstGeom>
        </p:spPr>
      </p:pic>
      <p:pic>
        <p:nvPicPr>
          <p:cNvPr id="17" name="Picture 16"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8321645" y="6043825"/>
            <a:ext cx="651512" cy="647487"/>
          </a:xfrm>
          <a:prstGeom prst="rect">
            <a:avLst/>
          </a:prstGeom>
        </p:spPr>
      </p:pic>
      <p:pic>
        <p:nvPicPr>
          <p:cNvPr id="18" name="Picture 17"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454" y="6214968"/>
            <a:ext cx="1991676" cy="663892"/>
          </a:xfrm>
          <a:prstGeom prst="rect">
            <a:avLst/>
          </a:prstGeom>
        </p:spPr>
      </p:pic>
      <p:pic>
        <p:nvPicPr>
          <p:cNvPr id="22" name="Picture 21">
            <a:extLst>
              <a:ext uri="{FF2B5EF4-FFF2-40B4-BE49-F238E27FC236}">
                <a16:creationId xmlns="" xmlns:a16="http://schemas.microsoft.com/office/drawing/2014/main" id="{1547C2F5-D0C4-4329-8DC2-48B66EE4F515}"/>
              </a:ext>
            </a:extLst>
          </p:cNvPr>
          <p:cNvPicPr>
            <a:picLocks noChangeAspect="1"/>
          </p:cNvPicPr>
          <p:nvPr userDrawn="1"/>
        </p:nvPicPr>
        <p:blipFill>
          <a:blip r:embed="rId18"/>
          <a:stretch>
            <a:fillRect/>
          </a:stretch>
        </p:blipFill>
        <p:spPr>
          <a:xfrm rot="5400000">
            <a:off x="4987623" y="3550281"/>
            <a:ext cx="385984" cy="6282060"/>
          </a:xfrm>
          <a:prstGeom prst="rect">
            <a:avLst/>
          </a:prstGeom>
        </p:spPr>
      </p:pic>
      <p:pic>
        <p:nvPicPr>
          <p:cNvPr id="23" name="Picture 22">
            <a:extLst>
              <a:ext uri="{FF2B5EF4-FFF2-40B4-BE49-F238E27FC236}">
                <a16:creationId xmlns="" xmlns:a16="http://schemas.microsoft.com/office/drawing/2014/main" id="{B15A553C-6E56-4E14-9B40-3D70033DB61F}"/>
              </a:ext>
            </a:extLst>
          </p:cNvPr>
          <p:cNvPicPr>
            <a:picLocks noChangeAspect="1"/>
          </p:cNvPicPr>
          <p:nvPr userDrawn="1"/>
        </p:nvPicPr>
        <p:blipFill>
          <a:blip r:embed="rId19"/>
          <a:stretch>
            <a:fillRect/>
          </a:stretch>
        </p:blipFill>
        <p:spPr>
          <a:xfrm rot="5400000">
            <a:off x="5093663" y="3283949"/>
            <a:ext cx="173904" cy="6282059"/>
          </a:xfrm>
          <a:prstGeom prst="rect">
            <a:avLst/>
          </a:prstGeom>
        </p:spPr>
      </p:pic>
    </p:spTree>
    <p:extLst>
      <p:ext uri="{BB962C8B-B14F-4D97-AF65-F5344CB8AC3E}">
        <p14:creationId xmlns:p14="http://schemas.microsoft.com/office/powerpoint/2010/main" val="1570148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hyperlink" Target="https://srdas.github.io/MLBook/IntroductoryRprogamming.html#fig:ARcross" TargetMode="Externa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2094" y="1628800"/>
            <a:ext cx="7772400" cy="1470025"/>
          </a:xfrm>
        </p:spPr>
        <p:txBody>
          <a:bodyPr>
            <a:normAutofit fontScale="90000"/>
          </a:bodyPr>
          <a:lstStyle/>
          <a:p>
            <a:pPr algn="ctr"/>
            <a:r>
              <a:rPr lang="en-IN" sz="5400" dirty="0">
                <a:solidFill>
                  <a:srgbClr val="C00000"/>
                </a:solidFill>
                <a:latin typeface="Marcellus" panose="020E0602050203020307" pitchFamily="34" charset="0"/>
              </a:rPr>
              <a:t>Open Source Modelling in R</a:t>
            </a:r>
          </a:p>
        </p:txBody>
      </p:sp>
      <p:sp>
        <p:nvSpPr>
          <p:cNvPr id="3" name="Subtitle 2"/>
          <p:cNvSpPr>
            <a:spLocks noGrp="1"/>
          </p:cNvSpPr>
          <p:nvPr>
            <p:ph type="subTitle" idx="1"/>
          </p:nvPr>
        </p:nvSpPr>
        <p:spPr>
          <a:xfrm>
            <a:off x="1043608" y="4465508"/>
            <a:ext cx="7734334" cy="1752600"/>
          </a:xfrm>
        </p:spPr>
        <p:txBody>
          <a:bodyPr>
            <a:noAutofit/>
          </a:bodyPr>
          <a:lstStyle/>
          <a:p>
            <a:pPr algn="ctr"/>
            <a:r>
              <a:rPr lang="en-IN" sz="2000" dirty="0" smtClean="0">
                <a:solidFill>
                  <a:schemeClr val="tx1">
                    <a:lumMod val="85000"/>
                    <a:lumOff val="15000"/>
                  </a:schemeClr>
                </a:solidFill>
                <a:latin typeface="Marcellus" panose="020E0602050203020307" pitchFamily="34" charset="0"/>
              </a:rPr>
              <a:t>Assistant </a:t>
            </a:r>
            <a:r>
              <a:rPr lang="en-IN" sz="2000" dirty="0">
                <a:solidFill>
                  <a:schemeClr val="tx1">
                    <a:lumMod val="85000"/>
                    <a:lumOff val="15000"/>
                  </a:schemeClr>
                </a:solidFill>
                <a:latin typeface="Marcellus" panose="020E0602050203020307" pitchFamily="34" charset="0"/>
              </a:rPr>
              <a:t>Professor</a:t>
            </a:r>
          </a:p>
          <a:p>
            <a:pPr algn="ctr"/>
            <a:r>
              <a:rPr lang="en-IN" sz="2000" dirty="0">
                <a:solidFill>
                  <a:schemeClr val="tx1">
                    <a:lumMod val="85000"/>
                    <a:lumOff val="15000"/>
                  </a:schemeClr>
                </a:solidFill>
                <a:latin typeface="Marcellus" panose="020E0602050203020307" pitchFamily="34" charset="0"/>
              </a:rPr>
              <a:t>Department of </a:t>
            </a:r>
            <a:r>
              <a:rPr lang="en-IN" sz="2000" dirty="0" smtClean="0">
                <a:solidFill>
                  <a:schemeClr val="tx1">
                    <a:lumMod val="85000"/>
                    <a:lumOff val="15000"/>
                  </a:schemeClr>
                </a:solidFill>
                <a:latin typeface="Marcellus" panose="020E0602050203020307" pitchFamily="34" charset="0"/>
              </a:rPr>
              <a:t>Computer </a:t>
            </a:r>
            <a:r>
              <a:rPr lang="en-IN" sz="2000" dirty="0">
                <a:solidFill>
                  <a:schemeClr val="tx1">
                    <a:lumMod val="85000"/>
                    <a:lumOff val="15000"/>
                  </a:schemeClr>
                </a:solidFill>
                <a:latin typeface="Marcellus" panose="020E0602050203020307" pitchFamily="34" charset="0"/>
              </a:rPr>
              <a:t>Engineering </a:t>
            </a:r>
          </a:p>
          <a:p>
            <a:pPr algn="ctr"/>
            <a:r>
              <a:rPr lang="en-IN" sz="2000" dirty="0">
                <a:solidFill>
                  <a:schemeClr val="tx1">
                    <a:lumMod val="85000"/>
                    <a:lumOff val="15000"/>
                  </a:schemeClr>
                </a:solidFill>
                <a:latin typeface="Marcellus" panose="020E0602050203020307" pitchFamily="34" charset="0"/>
              </a:rPr>
              <a:t>K. J. Somaiya College of Engineering</a:t>
            </a:r>
          </a:p>
          <a:p>
            <a:pPr algn="ctr"/>
            <a:r>
              <a:rPr lang="en-IN" sz="2000" dirty="0" smtClean="0">
                <a:solidFill>
                  <a:schemeClr val="tx1">
                    <a:lumMod val="85000"/>
                    <a:lumOff val="15000"/>
                  </a:schemeClr>
                </a:solidFill>
                <a:latin typeface="Marcellus" panose="020E0602050203020307" pitchFamily="34" charset="0"/>
              </a:rPr>
              <a:t>Somaiya </a:t>
            </a:r>
            <a:r>
              <a:rPr lang="en-IN" sz="2000" dirty="0" err="1">
                <a:solidFill>
                  <a:schemeClr val="tx1">
                    <a:lumMod val="85000"/>
                    <a:lumOff val="15000"/>
                  </a:schemeClr>
                </a:solidFill>
                <a:latin typeface="Marcellus" panose="020E0602050203020307" pitchFamily="34" charset="0"/>
              </a:rPr>
              <a:t>Vidyavihar</a:t>
            </a:r>
            <a:r>
              <a:rPr lang="en-IN" sz="2000" dirty="0">
                <a:solidFill>
                  <a:schemeClr val="tx1">
                    <a:lumMod val="85000"/>
                    <a:lumOff val="15000"/>
                  </a:schemeClr>
                </a:solidFill>
                <a:latin typeface="Marcellus" panose="020E0602050203020307" pitchFamily="34" charset="0"/>
              </a:rPr>
              <a:t> University</a:t>
            </a: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3"/>
          <a:stretch>
            <a:fillRect/>
          </a:stretch>
        </p:blipFill>
        <p:spPr>
          <a:xfrm>
            <a:off x="454" y="2220"/>
            <a:ext cx="425219"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4"/>
          <a:stretch>
            <a:fillRect/>
          </a:stretch>
        </p:blipFill>
        <p:spPr>
          <a:xfrm>
            <a:off x="425673" y="0"/>
            <a:ext cx="157258" cy="544068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930" y="2219"/>
            <a:ext cx="1991676" cy="663892"/>
          </a:xfrm>
          <a:prstGeom prst="rect">
            <a:avLst/>
          </a:prstGeom>
        </p:spPr>
      </p:pic>
      <p:sp>
        <p:nvSpPr>
          <p:cNvPr id="8" name="Footer Placeholder 7"/>
          <p:cNvSpPr>
            <a:spLocks noGrp="1"/>
          </p:cNvSpPr>
          <p:nvPr>
            <p:ph type="ftr" sz="quarter" idx="4294967295"/>
          </p:nvPr>
        </p:nvSpPr>
        <p:spPr>
          <a:xfrm>
            <a:off x="3028950" y="6356351"/>
            <a:ext cx="3086100" cy="365125"/>
          </a:xfrm>
          <a:prstGeom prst="rect">
            <a:avLst/>
          </a:prstGeom>
        </p:spPr>
        <p:txBody>
          <a:bodyPr/>
          <a:lstStyle/>
          <a:p>
            <a:r>
              <a:rPr lang="fi-FI" dirty="0" smtClean="0"/>
              <a:t>vaibhav.vasani@gmail.com</a:t>
            </a:r>
            <a:endParaRPr lang="en-US" dirty="0"/>
          </a:p>
        </p:txBody>
      </p:sp>
      <p:sp>
        <p:nvSpPr>
          <p:cNvPr id="9" name="Rectangle 8"/>
          <p:cNvSpPr/>
          <p:nvPr/>
        </p:nvSpPr>
        <p:spPr>
          <a:xfrm>
            <a:off x="1578768" y="3372901"/>
            <a:ext cx="6812008" cy="461665"/>
          </a:xfrm>
          <a:prstGeom prst="rect">
            <a:avLst/>
          </a:prstGeom>
        </p:spPr>
        <p:txBody>
          <a:bodyPr wrap="square">
            <a:spAutoFit/>
          </a:bodyPr>
          <a:lstStyle/>
          <a:p>
            <a:pPr algn="ctr"/>
            <a:r>
              <a:rPr lang="en-IN" sz="2400" dirty="0">
                <a:solidFill>
                  <a:schemeClr val="tx1">
                    <a:lumMod val="85000"/>
                    <a:lumOff val="15000"/>
                  </a:schemeClr>
                </a:solidFill>
                <a:latin typeface="Marcellus" panose="020E0602050203020307" pitchFamily="34" charset="0"/>
              </a:rPr>
              <a:t>Vaibhav P. </a:t>
            </a:r>
            <a:r>
              <a:rPr lang="en-IN" sz="2400" dirty="0" smtClean="0">
                <a:solidFill>
                  <a:schemeClr val="tx1">
                    <a:lumMod val="85000"/>
                    <a:lumOff val="15000"/>
                  </a:schemeClr>
                </a:solidFill>
                <a:latin typeface="Marcellus" panose="020E0602050203020307" pitchFamily="34" charset="0"/>
              </a:rPr>
              <a:t>Vasani</a:t>
            </a:r>
            <a:endParaRPr lang="en-IN" sz="2400" dirty="0">
              <a:solidFill>
                <a:schemeClr val="tx1">
                  <a:lumMod val="85000"/>
                  <a:lumOff val="15000"/>
                </a:schemeClr>
              </a:solidFill>
              <a:latin typeface="Marcellus" panose="020E0602050203020307" pitchFamily="34" charset="0"/>
            </a:endParaRPr>
          </a:p>
        </p:txBody>
      </p:sp>
    </p:spTree>
    <p:extLst>
      <p:ext uri="{BB962C8B-B14F-4D97-AF65-F5344CB8AC3E}">
        <p14:creationId xmlns:p14="http://schemas.microsoft.com/office/powerpoint/2010/main" val="420015385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Higher-Order </a:t>
            </a:r>
            <a:r>
              <a:rPr lang="en-IN" b="1" dirty="0" smtClean="0"/>
              <a:t>Moments</a:t>
            </a:r>
            <a:endParaRPr lang="en-IN" dirty="0"/>
          </a:p>
        </p:txBody>
      </p:sp>
      <p:sp>
        <p:nvSpPr>
          <p:cNvPr id="3" name="Content Placeholder 2"/>
          <p:cNvSpPr>
            <a:spLocks noGrp="1"/>
          </p:cNvSpPr>
          <p:nvPr>
            <p:ph idx="1"/>
          </p:nvPr>
        </p:nvSpPr>
        <p:spPr/>
        <p:txBody>
          <a:bodyPr/>
          <a:lstStyle/>
          <a:p>
            <a:r>
              <a:rPr lang="en-IN" dirty="0"/>
              <a:t>Skewness and kurtosis are key moments that arise in all return distributions. We need a different library in R for these. We use the </a:t>
            </a:r>
            <a:r>
              <a:rPr lang="en-IN" b="1" dirty="0"/>
              <a:t>moments</a:t>
            </a:r>
            <a:r>
              <a:rPr lang="en-IN" dirty="0"/>
              <a:t> library.</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980728"/>
            <a:ext cx="8210347"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56921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 , , SUNW</a:t>
            </a:r>
          </a:p>
          <a:p>
            <a:r>
              <a:rPr lang="en-IN" dirty="0"/>
              <a:t>## </a:t>
            </a:r>
          </a:p>
          <a:p>
            <a:r>
              <a:rPr lang="en-IN" dirty="0"/>
              <a:t>##          SUNW       MSFT         IBM</a:t>
            </a:r>
          </a:p>
          <a:p>
            <a:r>
              <a:rPr lang="en-IN" dirty="0"/>
              <a:t>## 1 -0.00985635 0.02224093 0.002072782</a:t>
            </a:r>
          </a:p>
          <a:p>
            <a:r>
              <a:rPr lang="en-IN" dirty="0"/>
              <a:t>## </a:t>
            </a:r>
          </a:p>
          <a:p>
            <a:r>
              <a:rPr lang="en-IN" dirty="0"/>
              <a:t>## , , MSFT</a:t>
            </a:r>
          </a:p>
          <a:p>
            <a:r>
              <a:rPr lang="en-IN" dirty="0"/>
              <a:t>## </a:t>
            </a:r>
          </a:p>
          <a:p>
            <a:r>
              <a:rPr lang="en-IN" dirty="0"/>
              <a:t>##          SUNW       MSFT       IBM</a:t>
            </a:r>
          </a:p>
          <a:p>
            <a:r>
              <a:rPr lang="en-IN" dirty="0"/>
              <a:t>## 1 0.008658304 -0.1369503 0.0306552</a:t>
            </a:r>
          </a:p>
          <a:p>
            <a:r>
              <a:rPr lang="en-IN" dirty="0"/>
              <a:t>## </a:t>
            </a:r>
          </a:p>
          <a:p>
            <a:r>
              <a:rPr lang="en-IN" dirty="0"/>
              <a:t>## , , IBM</a:t>
            </a:r>
          </a:p>
          <a:p>
            <a:r>
              <a:rPr lang="en-IN" dirty="0"/>
              <a:t>## </a:t>
            </a:r>
          </a:p>
          <a:p>
            <a:r>
              <a:rPr lang="en-IN" dirty="0"/>
              <a:t>##          SUNW      MSFT         IBM</a:t>
            </a:r>
          </a:p>
          <a:p>
            <a:r>
              <a:rPr lang="en-IN" dirty="0"/>
              <a:t>## 1 -0.04517035 0.0975497 -0.01283037</a:t>
            </a:r>
          </a:p>
        </p:txBody>
      </p:sp>
    </p:spTree>
    <p:extLst>
      <p:ext uri="{BB962C8B-B14F-4D97-AF65-F5344CB8AC3E}">
        <p14:creationId xmlns:p14="http://schemas.microsoft.com/office/powerpoint/2010/main" val="38311483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We print out the </a:t>
            </a:r>
            <a:r>
              <a:rPr lang="en-IN" dirty="0" err="1"/>
              <a:t>Akaike</a:t>
            </a:r>
            <a:r>
              <a:rPr lang="en-IN" dirty="0"/>
              <a:t> Information Criterion (AIC)28 to see which lags are significant.</a:t>
            </a:r>
          </a:p>
          <a:p>
            <a:endParaRPr lang="en-IN" dirty="0"/>
          </a:p>
          <a:p>
            <a:r>
              <a:rPr lang="en-IN" dirty="0"/>
              <a:t>print(var6$aic)</a:t>
            </a:r>
          </a:p>
          <a:p>
            <a:r>
              <a:rPr lang="en-IN" dirty="0"/>
              <a:t>##         0         1         2         3         4         5         6 </a:t>
            </a:r>
          </a:p>
          <a:p>
            <a:r>
              <a:rPr lang="en-IN" dirty="0"/>
              <a:t>## 23.950676  0.000000  2.762663  5.284709  5.164238 10.065300  8.924513</a:t>
            </a:r>
          </a:p>
          <a:p>
            <a:r>
              <a:rPr lang="en-IN" dirty="0"/>
              <a:t>Since there are three stocks’ returns moving over time, we have a system of three equations, each with six lags, so there will be six lagged coefficients for each equation. We print out these coefficients here, and examine the sign. We note however that only one lag is significant, as the “order” of the system was estimated as 1 in the VAR above.</a:t>
            </a:r>
          </a:p>
        </p:txBody>
      </p:sp>
    </p:spTree>
    <p:extLst>
      <p:ext uri="{BB962C8B-B14F-4D97-AF65-F5344CB8AC3E}">
        <p14:creationId xmlns:p14="http://schemas.microsoft.com/office/powerpoint/2010/main" val="29936884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00004" y="476671"/>
            <a:ext cx="8229600" cy="5373921"/>
          </a:xfrm>
        </p:spPr>
        <p:txBody>
          <a:bodyPr>
            <a:normAutofit fontScale="40000" lnSpcReduction="20000"/>
          </a:bodyPr>
          <a:lstStyle/>
          <a:p>
            <a:r>
              <a:rPr lang="en-IN" dirty="0"/>
              <a:t>print(var6$partialacf)</a:t>
            </a:r>
          </a:p>
          <a:p>
            <a:r>
              <a:rPr lang="en-IN" dirty="0"/>
              <a:t>## , , SUNW</a:t>
            </a:r>
          </a:p>
          <a:p>
            <a:r>
              <a:rPr lang="en-IN" dirty="0"/>
              <a:t>## </a:t>
            </a:r>
          </a:p>
          <a:p>
            <a:r>
              <a:rPr lang="en-IN" dirty="0"/>
              <a:t>##          SUNW         MSFT          IBM</a:t>
            </a:r>
          </a:p>
          <a:p>
            <a:r>
              <a:rPr lang="en-IN" dirty="0"/>
              <a:t>## 1 -0.00985635  0.022240931  0.002072782</a:t>
            </a:r>
          </a:p>
          <a:p>
            <a:r>
              <a:rPr lang="en-IN" dirty="0"/>
              <a:t>## 2 -0.07857841 -0.019721982 -0.006210487</a:t>
            </a:r>
          </a:p>
          <a:p>
            <a:r>
              <a:rPr lang="en-IN" dirty="0"/>
              <a:t>## 3  0.03382375  0.003658121  0.032990758</a:t>
            </a:r>
          </a:p>
          <a:p>
            <a:r>
              <a:rPr lang="en-IN" dirty="0"/>
              <a:t>## 4  0.02259522  0.030023132  0.020925226</a:t>
            </a:r>
          </a:p>
          <a:p>
            <a:r>
              <a:rPr lang="en-IN" dirty="0"/>
              <a:t>## 5 -0.03944162 -0.030654949 -0.012384084</a:t>
            </a:r>
          </a:p>
          <a:p>
            <a:r>
              <a:rPr lang="en-IN" dirty="0"/>
              <a:t>## 6 -0.03109748 -0.021612632 -0.003164879</a:t>
            </a:r>
          </a:p>
          <a:p>
            <a:r>
              <a:rPr lang="en-IN" dirty="0"/>
              <a:t>## </a:t>
            </a:r>
          </a:p>
          <a:p>
            <a:r>
              <a:rPr lang="en-IN" dirty="0"/>
              <a:t>## , , MSFT</a:t>
            </a:r>
          </a:p>
          <a:p>
            <a:r>
              <a:rPr lang="en-IN" dirty="0"/>
              <a:t>## </a:t>
            </a:r>
          </a:p>
          <a:p>
            <a:r>
              <a:rPr lang="en-IN" dirty="0"/>
              <a:t>##           SUNW        MSFT          IBM</a:t>
            </a:r>
          </a:p>
          <a:p>
            <a:r>
              <a:rPr lang="en-IN" dirty="0"/>
              <a:t>## 1  0.008658304 -0.13695027  0.030655201</a:t>
            </a:r>
          </a:p>
          <a:p>
            <a:r>
              <a:rPr lang="en-IN" dirty="0"/>
              <a:t>## 2 -0.053224374 -0.02396291 -0.047058278</a:t>
            </a:r>
          </a:p>
          <a:p>
            <a:r>
              <a:rPr lang="en-IN" dirty="0"/>
              <a:t>## 3  0.080632420  0.03720952 -0.004353203</a:t>
            </a:r>
          </a:p>
          <a:p>
            <a:r>
              <a:rPr lang="en-IN" dirty="0"/>
              <a:t>## 4 -0.038171317 -0.07573402 -0.004913021</a:t>
            </a:r>
          </a:p>
          <a:p>
            <a:r>
              <a:rPr lang="en-IN" dirty="0"/>
              <a:t>## 5  0.002727220  0.05886752  0.050568308</a:t>
            </a:r>
          </a:p>
          <a:p>
            <a:r>
              <a:rPr lang="en-IN" dirty="0"/>
              <a:t>## 6  0.242148823  0.03534206  0.062799122</a:t>
            </a:r>
          </a:p>
          <a:p>
            <a:r>
              <a:rPr lang="en-IN" dirty="0"/>
              <a:t>## </a:t>
            </a:r>
          </a:p>
        </p:txBody>
      </p:sp>
    </p:spTree>
    <p:extLst>
      <p:ext uri="{BB962C8B-B14F-4D97-AF65-F5344CB8AC3E}">
        <p14:creationId xmlns:p14="http://schemas.microsoft.com/office/powerpoint/2010/main" val="26657798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 , , IBM</a:t>
            </a:r>
          </a:p>
          <a:p>
            <a:r>
              <a:rPr lang="en-IN" dirty="0"/>
              <a:t>## </a:t>
            </a:r>
          </a:p>
          <a:p>
            <a:r>
              <a:rPr lang="en-IN" dirty="0"/>
              <a:t>##          SUNW         MSFT         IBM</a:t>
            </a:r>
          </a:p>
          <a:p>
            <a:r>
              <a:rPr lang="en-IN" dirty="0"/>
              <a:t>## 1 -0.04517035  0.097549700 -0.01283037</a:t>
            </a:r>
          </a:p>
          <a:p>
            <a:r>
              <a:rPr lang="en-IN" dirty="0"/>
              <a:t>## 2  0.05436993  0.021189756  0.05430338</a:t>
            </a:r>
          </a:p>
          <a:p>
            <a:r>
              <a:rPr lang="en-IN" dirty="0"/>
              <a:t>## 3 -0.08990973 -0.077140955 -0.03979962</a:t>
            </a:r>
          </a:p>
          <a:p>
            <a:r>
              <a:rPr lang="en-IN" dirty="0"/>
              <a:t>## 4  0.06651063  0.056250866  0.05200459</a:t>
            </a:r>
          </a:p>
          <a:p>
            <a:r>
              <a:rPr lang="en-IN" dirty="0"/>
              <a:t>## 5  0.03117548 -0.056192843 -0.06080490</a:t>
            </a:r>
          </a:p>
          <a:p>
            <a:r>
              <a:rPr lang="en-IN" dirty="0"/>
              <a:t>## 6 -0.13131366 -0.003776726 -0.01502191</a:t>
            </a:r>
          </a:p>
          <a:p>
            <a:endParaRPr lang="en-IN" dirty="0"/>
          </a:p>
        </p:txBody>
      </p:sp>
    </p:spTree>
    <p:extLst>
      <p:ext uri="{BB962C8B-B14F-4D97-AF65-F5344CB8AC3E}">
        <p14:creationId xmlns:p14="http://schemas.microsoft.com/office/powerpoint/2010/main" val="29375523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Interestingly we see that each of the tickers has a negative relation to its lagged value, but a positive correlation with the lagged values of the other two stocks. Hence, there is positive cross autocorrelation amongst these tech stocks. We can also run a model with three lags.</a:t>
            </a:r>
          </a:p>
        </p:txBody>
      </p:sp>
    </p:spTree>
    <p:extLst>
      <p:ext uri="{BB962C8B-B14F-4D97-AF65-F5344CB8AC3E}">
        <p14:creationId xmlns:p14="http://schemas.microsoft.com/office/powerpoint/2010/main" val="25157109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err="1"/>
              <a:t>ar</a:t>
            </a:r>
            <a:r>
              <a:rPr lang="en-IN" dirty="0"/>
              <a:t>(</a:t>
            </a:r>
            <a:r>
              <a:rPr lang="en-IN" dirty="0" err="1"/>
              <a:t>y,method</a:t>
            </a:r>
            <a:r>
              <a:rPr lang="en-IN" dirty="0"/>
              <a:t>="</a:t>
            </a:r>
            <a:r>
              <a:rPr lang="en-IN" dirty="0" err="1"/>
              <a:t>ols</a:t>
            </a:r>
            <a:r>
              <a:rPr lang="en-IN" dirty="0"/>
              <a:t>",order=3)</a:t>
            </a:r>
          </a:p>
          <a:p>
            <a:r>
              <a:rPr lang="en-IN" dirty="0"/>
              <a:t>## </a:t>
            </a:r>
          </a:p>
          <a:p>
            <a:r>
              <a:rPr lang="en-IN" dirty="0"/>
              <a:t>## Call:</a:t>
            </a:r>
          </a:p>
          <a:p>
            <a:r>
              <a:rPr lang="en-IN" dirty="0"/>
              <a:t>## </a:t>
            </a:r>
            <a:r>
              <a:rPr lang="en-IN" dirty="0" err="1"/>
              <a:t>ar</a:t>
            </a:r>
            <a:r>
              <a:rPr lang="en-IN" dirty="0"/>
              <a:t>(x = y, </a:t>
            </a:r>
            <a:r>
              <a:rPr lang="en-IN" dirty="0" err="1"/>
              <a:t>order.max</a:t>
            </a:r>
            <a:r>
              <a:rPr lang="en-IN" dirty="0"/>
              <a:t> = 3, method = "</a:t>
            </a:r>
            <a:r>
              <a:rPr lang="en-IN" dirty="0" err="1"/>
              <a:t>ols</a:t>
            </a:r>
            <a:r>
              <a:rPr lang="en-IN" dirty="0"/>
              <a:t>")</a:t>
            </a:r>
          </a:p>
          <a:p>
            <a:r>
              <a:rPr lang="en-IN" dirty="0"/>
              <a:t>## </a:t>
            </a:r>
          </a:p>
          <a:p>
            <a:r>
              <a:rPr lang="en-IN" dirty="0"/>
              <a:t>## $</a:t>
            </a:r>
            <a:r>
              <a:rPr lang="en-IN" dirty="0" err="1"/>
              <a:t>ar</a:t>
            </a:r>
            <a:endParaRPr lang="en-IN" dirty="0"/>
          </a:p>
          <a:p>
            <a:r>
              <a:rPr lang="en-IN" dirty="0"/>
              <a:t>## , , 1</a:t>
            </a:r>
          </a:p>
          <a:p>
            <a:r>
              <a:rPr lang="en-IN" dirty="0"/>
              <a:t>## </a:t>
            </a:r>
          </a:p>
          <a:p>
            <a:r>
              <a:rPr lang="en-IN" dirty="0"/>
              <a:t>##         SUNW       MSFT       IBM</a:t>
            </a:r>
          </a:p>
          <a:p>
            <a:r>
              <a:rPr lang="en-IN" dirty="0"/>
              <a:t>## SUNW 0.01407 -0.0006952 -0.036839</a:t>
            </a:r>
          </a:p>
          <a:p>
            <a:r>
              <a:rPr lang="en-IN" dirty="0"/>
              <a:t>## MSFT 0.02693 -0.1440645  0.100557</a:t>
            </a:r>
          </a:p>
          <a:p>
            <a:r>
              <a:rPr lang="en-IN" dirty="0"/>
              <a:t>## IBM  0.01330  0.0211160 -0.009662</a:t>
            </a:r>
          </a:p>
          <a:p>
            <a:r>
              <a:rPr lang="en-IN" dirty="0"/>
              <a:t>## </a:t>
            </a:r>
          </a:p>
          <a:p>
            <a:r>
              <a:rPr lang="en-IN" dirty="0"/>
              <a:t>## , , 2</a:t>
            </a:r>
          </a:p>
          <a:p>
            <a:r>
              <a:rPr lang="en-IN" dirty="0"/>
              <a:t>## </a:t>
            </a:r>
          </a:p>
        </p:txBody>
      </p:sp>
    </p:spTree>
    <p:extLst>
      <p:ext uri="{BB962C8B-B14F-4D97-AF65-F5344CB8AC3E}">
        <p14:creationId xmlns:p14="http://schemas.microsoft.com/office/powerpoint/2010/main" val="4970598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r>
              <a:rPr lang="en-IN" dirty="0"/>
              <a:t>##           SUNW     MSFT     IBM</a:t>
            </a:r>
          </a:p>
          <a:p>
            <a:r>
              <a:rPr lang="en-IN" dirty="0"/>
              <a:t>## SUNW -0.082017 -0.04079 0.04812</a:t>
            </a:r>
          </a:p>
          <a:p>
            <a:r>
              <a:rPr lang="en-IN" dirty="0"/>
              <a:t>## MSFT -0.020668 -0.01722 0.01761</a:t>
            </a:r>
          </a:p>
          <a:p>
            <a:r>
              <a:rPr lang="en-IN" dirty="0"/>
              <a:t>## IBM  -0.006717 -0.04790 0.05537</a:t>
            </a:r>
          </a:p>
          <a:p>
            <a:r>
              <a:rPr lang="en-IN" dirty="0"/>
              <a:t>## </a:t>
            </a:r>
          </a:p>
          <a:p>
            <a:r>
              <a:rPr lang="en-IN" dirty="0"/>
              <a:t>## , , 3</a:t>
            </a:r>
          </a:p>
          <a:p>
            <a:r>
              <a:rPr lang="en-IN" dirty="0"/>
              <a:t>## </a:t>
            </a:r>
          </a:p>
          <a:p>
            <a:r>
              <a:rPr lang="en-IN" dirty="0"/>
              <a:t>##          SUNW      MSFT      IBM</a:t>
            </a:r>
          </a:p>
          <a:p>
            <a:r>
              <a:rPr lang="en-IN" dirty="0"/>
              <a:t>## SUNW 0.035412  0.081961 -0.09139</a:t>
            </a:r>
          </a:p>
          <a:p>
            <a:r>
              <a:rPr lang="en-IN" dirty="0"/>
              <a:t>## MSFT 0.003999  0.037252 -0.07719</a:t>
            </a:r>
          </a:p>
          <a:p>
            <a:r>
              <a:rPr lang="en-IN" dirty="0"/>
              <a:t>## IBM  0.033571 -0.003906 -0.04031</a:t>
            </a:r>
          </a:p>
          <a:p>
            <a:r>
              <a:rPr lang="en-IN" dirty="0"/>
              <a:t>## </a:t>
            </a:r>
          </a:p>
          <a:p>
            <a:r>
              <a:rPr lang="en-IN" dirty="0"/>
              <a:t>## </a:t>
            </a:r>
          </a:p>
          <a:p>
            <a:r>
              <a:rPr lang="en-IN" dirty="0"/>
              <a:t>## $</a:t>
            </a:r>
            <a:r>
              <a:rPr lang="en-IN" dirty="0" err="1"/>
              <a:t>x.intercept</a:t>
            </a:r>
            <a:endParaRPr lang="en-IN" dirty="0"/>
          </a:p>
          <a:p>
            <a:r>
              <a:rPr lang="en-IN" dirty="0"/>
              <a:t>##       SUNW       MSFT        IBM </a:t>
            </a:r>
          </a:p>
          <a:p>
            <a:r>
              <a:rPr lang="en-IN" dirty="0"/>
              <a:t>## -9.623e-05 -7.366e-05 -6.257e-05 </a:t>
            </a:r>
          </a:p>
          <a:p>
            <a:r>
              <a:rPr lang="en-IN" dirty="0"/>
              <a:t>## </a:t>
            </a:r>
          </a:p>
          <a:p>
            <a:r>
              <a:rPr lang="en-IN" dirty="0"/>
              <a:t>## $</a:t>
            </a:r>
            <a:r>
              <a:rPr lang="en-IN" dirty="0" err="1"/>
              <a:t>var.pred</a:t>
            </a:r>
            <a:endParaRPr lang="en-IN" dirty="0"/>
          </a:p>
          <a:p>
            <a:r>
              <a:rPr lang="en-IN" dirty="0"/>
              <a:t>##           SUNW      MSFT       IBM</a:t>
            </a:r>
          </a:p>
          <a:p>
            <a:r>
              <a:rPr lang="en-IN" dirty="0"/>
              <a:t>## SUNW 0.0013593 0.0003007 0.0002842</a:t>
            </a:r>
          </a:p>
          <a:p>
            <a:r>
              <a:rPr lang="en-IN" dirty="0"/>
              <a:t>## MSFT 0.0003007 0.0003511 0.0001888</a:t>
            </a:r>
          </a:p>
          <a:p>
            <a:r>
              <a:rPr lang="en-IN" dirty="0"/>
              <a:t>## IBM  0.0002842 0.0001888 0.0002881</a:t>
            </a:r>
          </a:p>
          <a:p>
            <a:endParaRPr lang="en-IN" dirty="0"/>
          </a:p>
        </p:txBody>
      </p:sp>
    </p:spTree>
    <p:extLst>
      <p:ext uri="{BB962C8B-B14F-4D97-AF65-F5344CB8AC3E}">
        <p14:creationId xmlns:p14="http://schemas.microsoft.com/office/powerpoint/2010/main" val="17020378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We examine cross autocorrelation found across all stocks by Lo and </a:t>
            </a:r>
            <a:r>
              <a:rPr lang="en-IN" dirty="0" err="1"/>
              <a:t>Mackinlay</a:t>
            </a:r>
            <a:r>
              <a:rPr lang="en-IN" dirty="0"/>
              <a:t> in their book “A Non-Random Walk Down Wall Street” – see Figure </a:t>
            </a:r>
            <a:r>
              <a:rPr lang="en-IN" dirty="0">
                <a:hlinkClick r:id="rId2"/>
              </a:rPr>
              <a:t>3.2</a:t>
            </a:r>
            <a:r>
              <a:rPr lang="en-IN" dirty="0"/>
              <a:t>.</a:t>
            </a:r>
          </a:p>
        </p:txBody>
      </p:sp>
    </p:spTree>
    <p:extLst>
      <p:ext uri="{BB962C8B-B14F-4D97-AF65-F5344CB8AC3E}">
        <p14:creationId xmlns:p14="http://schemas.microsoft.com/office/powerpoint/2010/main" val="16185969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58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88640"/>
            <a:ext cx="4824536" cy="6261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5652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We see that one-lag cross autocorrelations are positive. Compare these portfolio autocorrelations with the individual stock autocorrelations in the example here.</a:t>
            </a:r>
          </a:p>
        </p:txBody>
      </p:sp>
    </p:spTree>
    <p:extLst>
      <p:ext uri="{BB962C8B-B14F-4D97-AF65-F5344CB8AC3E}">
        <p14:creationId xmlns:p14="http://schemas.microsoft.com/office/powerpoint/2010/main" val="404456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733" y="263122"/>
            <a:ext cx="8229600" cy="4678046"/>
          </a:xfrm>
        </p:spPr>
        <p:txBody>
          <a:bodyPr/>
          <a:lstStyle/>
          <a:p>
            <a:r>
              <a:rPr lang="en-IN" dirty="0"/>
              <a:t>#HIGHER-ORDER MOMENTS</a:t>
            </a:r>
          </a:p>
          <a:p>
            <a:r>
              <a:rPr lang="en-IN" dirty="0"/>
              <a:t>library(moments)</a:t>
            </a:r>
          </a:p>
          <a:p>
            <a:r>
              <a:rPr lang="en-IN" dirty="0" err="1"/>
              <a:t>hist</a:t>
            </a:r>
            <a:r>
              <a:rPr lang="en-IN" dirty="0"/>
              <a:t>(rets,50)</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16832"/>
            <a:ext cx="6048672"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404763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Solving Non-Linear </a:t>
            </a:r>
            <a:r>
              <a:rPr lang="en-IN" b="1" dirty="0" smtClean="0"/>
              <a:t>Equations</a:t>
            </a:r>
            <a:endParaRPr lang="en-IN" dirty="0"/>
          </a:p>
        </p:txBody>
      </p:sp>
      <p:sp>
        <p:nvSpPr>
          <p:cNvPr id="3" name="Content Placeholder 2"/>
          <p:cNvSpPr>
            <a:spLocks noGrp="1"/>
          </p:cNvSpPr>
          <p:nvPr>
            <p:ph idx="1"/>
          </p:nvPr>
        </p:nvSpPr>
        <p:spPr/>
        <p:txBody>
          <a:bodyPr/>
          <a:lstStyle/>
          <a:p>
            <a:r>
              <a:rPr lang="en-IN" dirty="0" smtClean="0"/>
              <a:t>Recall root finding………………. </a:t>
            </a:r>
          </a:p>
          <a:p>
            <a:r>
              <a:rPr lang="en-IN" dirty="0" smtClean="0"/>
              <a:t>Here </a:t>
            </a:r>
            <a:r>
              <a:rPr lang="en-IN" dirty="0"/>
              <a:t>we develop it further. We have also not done much with user-generated functions. Here is a neat model in R to solve for the implied volatility in the Black-Merton-Scholes class of models. First, we code up the Black and Scholes (1973) model; this is the function bms73 below. Then we write a user-defined function that solves for the implied volatility from a given call or put option price. The package </a:t>
            </a:r>
            <a:r>
              <a:rPr lang="en-IN" dirty="0" err="1"/>
              <a:t>minpack.lm</a:t>
            </a:r>
            <a:r>
              <a:rPr lang="en-IN" dirty="0"/>
              <a:t> is used for the equation solving, and the function call is </a:t>
            </a:r>
            <a:r>
              <a:rPr lang="en-IN" dirty="0" err="1"/>
              <a:t>nls.lm</a:t>
            </a:r>
            <a:r>
              <a:rPr lang="en-IN" dirty="0" smtClean="0"/>
              <a:t>.</a:t>
            </a:r>
          </a:p>
          <a:p>
            <a:endParaRPr lang="en-IN" dirty="0"/>
          </a:p>
        </p:txBody>
      </p:sp>
    </p:spTree>
    <p:extLst>
      <p:ext uri="{BB962C8B-B14F-4D97-AF65-F5344CB8AC3E}">
        <p14:creationId xmlns:p14="http://schemas.microsoft.com/office/powerpoint/2010/main" val="20636237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If you are not familiar with the Nobel Prize winning Black-Scholes model, never mind, almost the entire world has never heard of it. Just think of it as a nonlinear multivariate function that we will use as an exemplar for equation solving. We are going to use the function below to solve for the value of </a:t>
            </a:r>
            <a:r>
              <a:rPr lang="en-IN" b="1" dirty="0"/>
              <a:t>sig</a:t>
            </a:r>
            <a:r>
              <a:rPr lang="en-IN" dirty="0"/>
              <a:t> in the expressions below. We set up two functions.</a:t>
            </a:r>
          </a:p>
        </p:txBody>
      </p:sp>
    </p:spTree>
    <p:extLst>
      <p:ext uri="{BB962C8B-B14F-4D97-AF65-F5344CB8AC3E}">
        <p14:creationId xmlns:p14="http://schemas.microsoft.com/office/powerpoint/2010/main" val="42117061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260649"/>
            <a:ext cx="8229600" cy="5589944"/>
          </a:xfrm>
        </p:spPr>
        <p:txBody>
          <a:bodyPr>
            <a:normAutofit/>
          </a:bodyPr>
          <a:lstStyle/>
          <a:p>
            <a:r>
              <a:rPr lang="en-IN" dirty="0"/>
              <a:t>#Black-Merton-Scholes 1973</a:t>
            </a:r>
          </a:p>
          <a:p>
            <a:r>
              <a:rPr lang="en-IN" dirty="0"/>
              <a:t>#sig: volatility</a:t>
            </a:r>
          </a:p>
          <a:p>
            <a:r>
              <a:rPr lang="en-IN" dirty="0"/>
              <a:t>#S: stock price</a:t>
            </a:r>
          </a:p>
          <a:p>
            <a:r>
              <a:rPr lang="en-IN" dirty="0"/>
              <a:t>#K: strike price</a:t>
            </a:r>
          </a:p>
          <a:p>
            <a:r>
              <a:rPr lang="en-IN" dirty="0"/>
              <a:t>#T: maturity</a:t>
            </a:r>
          </a:p>
          <a:p>
            <a:r>
              <a:rPr lang="en-IN" dirty="0"/>
              <a:t>#r: risk free rate</a:t>
            </a:r>
          </a:p>
          <a:p>
            <a:r>
              <a:rPr lang="en-IN" dirty="0"/>
              <a:t>#q: dividend rate</a:t>
            </a:r>
          </a:p>
          <a:p>
            <a:r>
              <a:rPr lang="en-IN" dirty="0"/>
              <a:t>#</a:t>
            </a:r>
            <a:r>
              <a:rPr lang="en-IN" dirty="0" err="1"/>
              <a:t>cp</a:t>
            </a:r>
            <a:r>
              <a:rPr lang="en-IN" dirty="0"/>
              <a:t> = 1 for calls and -1 for puts</a:t>
            </a:r>
          </a:p>
          <a:p>
            <a:r>
              <a:rPr lang="en-IN" dirty="0"/>
              <a:t>#</a:t>
            </a:r>
            <a:r>
              <a:rPr lang="en-IN" dirty="0" err="1"/>
              <a:t>optprice</a:t>
            </a:r>
            <a:r>
              <a:rPr lang="en-IN" dirty="0"/>
              <a:t>: observed option </a:t>
            </a:r>
            <a:r>
              <a:rPr lang="en-IN" dirty="0" smtClean="0"/>
              <a:t>price</a:t>
            </a:r>
            <a:endParaRPr lang="en-IN" dirty="0"/>
          </a:p>
        </p:txBody>
      </p:sp>
    </p:spTree>
    <p:extLst>
      <p:ext uri="{BB962C8B-B14F-4D97-AF65-F5344CB8AC3E}">
        <p14:creationId xmlns:p14="http://schemas.microsoft.com/office/powerpoint/2010/main" val="30680289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88641"/>
            <a:ext cx="8229600" cy="5661952"/>
          </a:xfrm>
        </p:spPr>
        <p:txBody>
          <a:bodyPr>
            <a:normAutofit fontScale="55000" lnSpcReduction="20000"/>
          </a:bodyPr>
          <a:lstStyle/>
          <a:p>
            <a:r>
              <a:rPr lang="en-IN" dirty="0"/>
              <a:t>bms73 = function(</a:t>
            </a:r>
            <a:r>
              <a:rPr lang="en-IN" dirty="0" err="1"/>
              <a:t>sig,S,K,T,r,q,cp</a:t>
            </a:r>
            <a:r>
              <a:rPr lang="en-IN" dirty="0"/>
              <a:t>=1,optprice) {</a:t>
            </a:r>
          </a:p>
          <a:p>
            <a:r>
              <a:rPr lang="en-IN" dirty="0"/>
              <a:t>    d1 = (log(S/K)+(r-q+0.5*sig^2)*T)/(sig*</a:t>
            </a:r>
            <a:r>
              <a:rPr lang="en-IN" dirty="0" err="1"/>
              <a:t>sqrt</a:t>
            </a:r>
            <a:r>
              <a:rPr lang="en-IN" dirty="0"/>
              <a:t>(T))</a:t>
            </a:r>
          </a:p>
          <a:p>
            <a:r>
              <a:rPr lang="en-IN" dirty="0"/>
              <a:t>    d2 = d1 - sig*</a:t>
            </a:r>
            <a:r>
              <a:rPr lang="en-IN" dirty="0" err="1"/>
              <a:t>sqrt</a:t>
            </a:r>
            <a:r>
              <a:rPr lang="en-IN" dirty="0"/>
              <a:t>(T)</a:t>
            </a:r>
          </a:p>
          <a:p>
            <a:r>
              <a:rPr lang="en-IN" dirty="0"/>
              <a:t>    if (</a:t>
            </a:r>
            <a:r>
              <a:rPr lang="en-IN" dirty="0" err="1"/>
              <a:t>cp</a:t>
            </a:r>
            <a:r>
              <a:rPr lang="en-IN" dirty="0"/>
              <a:t>==1) {</a:t>
            </a:r>
          </a:p>
          <a:p>
            <a:r>
              <a:rPr lang="en-IN" dirty="0"/>
              <a:t>        </a:t>
            </a:r>
            <a:r>
              <a:rPr lang="en-IN" dirty="0" err="1"/>
              <a:t>optval</a:t>
            </a:r>
            <a:r>
              <a:rPr lang="en-IN" dirty="0"/>
              <a:t> = S*</a:t>
            </a:r>
            <a:r>
              <a:rPr lang="en-IN" dirty="0" err="1"/>
              <a:t>exp</a:t>
            </a:r>
            <a:r>
              <a:rPr lang="en-IN" dirty="0"/>
              <a:t>(-q*T)*</a:t>
            </a:r>
            <a:r>
              <a:rPr lang="en-IN" dirty="0" err="1"/>
              <a:t>pnorm</a:t>
            </a:r>
            <a:r>
              <a:rPr lang="en-IN" dirty="0"/>
              <a:t>(d1)-K*</a:t>
            </a:r>
            <a:r>
              <a:rPr lang="en-IN" dirty="0" err="1"/>
              <a:t>exp</a:t>
            </a:r>
            <a:r>
              <a:rPr lang="en-IN" dirty="0"/>
              <a:t>(-r*T)*</a:t>
            </a:r>
            <a:r>
              <a:rPr lang="en-IN" dirty="0" err="1"/>
              <a:t>pnorm</a:t>
            </a:r>
            <a:r>
              <a:rPr lang="en-IN" dirty="0"/>
              <a:t>(d2)</a:t>
            </a:r>
          </a:p>
          <a:p>
            <a:r>
              <a:rPr lang="en-IN" dirty="0"/>
              <a:t>        }</a:t>
            </a:r>
          </a:p>
          <a:p>
            <a:r>
              <a:rPr lang="en-IN" dirty="0"/>
              <a:t>    else {</a:t>
            </a:r>
          </a:p>
          <a:p>
            <a:r>
              <a:rPr lang="en-IN" dirty="0"/>
              <a:t>        </a:t>
            </a:r>
            <a:r>
              <a:rPr lang="en-IN" dirty="0" err="1"/>
              <a:t>optval</a:t>
            </a:r>
            <a:r>
              <a:rPr lang="en-IN" dirty="0"/>
              <a:t> = -S*</a:t>
            </a:r>
            <a:r>
              <a:rPr lang="en-IN" dirty="0" err="1"/>
              <a:t>exp</a:t>
            </a:r>
            <a:r>
              <a:rPr lang="en-IN" dirty="0"/>
              <a:t>(-q*T)*</a:t>
            </a:r>
            <a:r>
              <a:rPr lang="en-IN" dirty="0" err="1"/>
              <a:t>pnorm</a:t>
            </a:r>
            <a:r>
              <a:rPr lang="en-IN" dirty="0"/>
              <a:t>(-d1)+K*</a:t>
            </a:r>
            <a:r>
              <a:rPr lang="en-IN" dirty="0" err="1"/>
              <a:t>exp</a:t>
            </a:r>
            <a:r>
              <a:rPr lang="en-IN" dirty="0"/>
              <a:t>(-r*T)*</a:t>
            </a:r>
            <a:r>
              <a:rPr lang="en-IN" dirty="0" err="1"/>
              <a:t>pnorm</a:t>
            </a:r>
            <a:r>
              <a:rPr lang="en-IN" dirty="0"/>
              <a:t>(-d2)     </a:t>
            </a:r>
          </a:p>
          <a:p>
            <a:r>
              <a:rPr lang="en-IN" dirty="0"/>
              <a:t>    }</a:t>
            </a:r>
          </a:p>
          <a:p>
            <a:r>
              <a:rPr lang="en-IN" dirty="0"/>
              <a:t>    #If option price is supplied we want the implied </a:t>
            </a:r>
            <a:r>
              <a:rPr lang="en-IN" dirty="0" err="1"/>
              <a:t>vol</a:t>
            </a:r>
            <a:r>
              <a:rPr lang="en-IN" dirty="0"/>
              <a:t>, else </a:t>
            </a:r>
            <a:r>
              <a:rPr lang="en-IN" dirty="0" err="1"/>
              <a:t>optprice</a:t>
            </a:r>
            <a:endParaRPr lang="en-IN" dirty="0"/>
          </a:p>
          <a:p>
            <a:r>
              <a:rPr lang="en-IN" dirty="0"/>
              <a:t>    </a:t>
            </a:r>
            <a:r>
              <a:rPr lang="en-IN" dirty="0" err="1"/>
              <a:t>bs</a:t>
            </a:r>
            <a:r>
              <a:rPr lang="en-IN" dirty="0"/>
              <a:t> = </a:t>
            </a:r>
            <a:r>
              <a:rPr lang="en-IN" dirty="0" err="1"/>
              <a:t>optval</a:t>
            </a:r>
            <a:r>
              <a:rPr lang="en-IN" dirty="0"/>
              <a:t> - </a:t>
            </a:r>
            <a:r>
              <a:rPr lang="en-IN" dirty="0" err="1"/>
              <a:t>optprice</a:t>
            </a:r>
            <a:r>
              <a:rPr lang="en-IN" dirty="0"/>
              <a:t>  </a:t>
            </a:r>
          </a:p>
          <a:p>
            <a:r>
              <a:rPr lang="en-IN" dirty="0"/>
              <a:t>}</a:t>
            </a:r>
          </a:p>
          <a:p>
            <a:endParaRPr lang="en-IN" dirty="0"/>
          </a:p>
          <a:p>
            <a:r>
              <a:rPr lang="en-IN" dirty="0"/>
              <a:t>#Function to return Imp Vol with starting guess sig0</a:t>
            </a:r>
          </a:p>
          <a:p>
            <a:r>
              <a:rPr lang="en-IN" dirty="0" err="1"/>
              <a:t>impvol</a:t>
            </a:r>
            <a:r>
              <a:rPr lang="en-IN" dirty="0"/>
              <a:t> = function(sig0,S,K,T,r,q,cp,optprice) {</a:t>
            </a:r>
          </a:p>
          <a:p>
            <a:r>
              <a:rPr lang="en-IN" dirty="0"/>
              <a:t>    sol = </a:t>
            </a:r>
            <a:r>
              <a:rPr lang="en-IN" dirty="0" err="1"/>
              <a:t>nls.lm</a:t>
            </a:r>
            <a:r>
              <a:rPr lang="en-IN" dirty="0"/>
              <a:t>(par=sig0,fn=bms73,S=S,K=K,T=</a:t>
            </a:r>
            <a:r>
              <a:rPr lang="en-IN" dirty="0" err="1"/>
              <a:t>T,r</a:t>
            </a:r>
            <a:r>
              <a:rPr lang="en-IN" dirty="0"/>
              <a:t>=</a:t>
            </a:r>
            <a:r>
              <a:rPr lang="en-IN" dirty="0" err="1"/>
              <a:t>r,q</a:t>
            </a:r>
            <a:r>
              <a:rPr lang="en-IN" dirty="0"/>
              <a:t>=q,</a:t>
            </a:r>
          </a:p>
          <a:p>
            <a:r>
              <a:rPr lang="en-IN" dirty="0"/>
              <a:t>          </a:t>
            </a:r>
            <a:r>
              <a:rPr lang="en-IN" dirty="0" err="1"/>
              <a:t>cp</a:t>
            </a:r>
            <a:r>
              <a:rPr lang="en-IN" dirty="0"/>
              <a:t>=</a:t>
            </a:r>
            <a:r>
              <a:rPr lang="en-IN" dirty="0" err="1"/>
              <a:t>cp,optprice</a:t>
            </a:r>
            <a:r>
              <a:rPr lang="en-IN" dirty="0"/>
              <a:t>=</a:t>
            </a:r>
            <a:r>
              <a:rPr lang="en-IN" dirty="0" err="1"/>
              <a:t>optprice</a:t>
            </a:r>
            <a:r>
              <a:rPr lang="en-IN" dirty="0"/>
              <a:t>)</a:t>
            </a:r>
          </a:p>
          <a:p>
            <a:r>
              <a:rPr lang="en-IN" dirty="0"/>
              <a:t>}</a:t>
            </a:r>
          </a:p>
          <a:p>
            <a:endParaRPr lang="en-IN" dirty="0"/>
          </a:p>
        </p:txBody>
      </p:sp>
    </p:spTree>
    <p:extLst>
      <p:ext uri="{BB962C8B-B14F-4D97-AF65-F5344CB8AC3E}">
        <p14:creationId xmlns:p14="http://schemas.microsoft.com/office/powerpoint/2010/main" val="13304930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260649"/>
            <a:ext cx="8229600" cy="5589944"/>
          </a:xfrm>
        </p:spPr>
        <p:txBody>
          <a:bodyPr>
            <a:normAutofit fontScale="92500"/>
          </a:bodyPr>
          <a:lstStyle/>
          <a:p>
            <a:r>
              <a:rPr lang="en-IN" dirty="0"/>
              <a:t>We use the minimizer to solve the nonlinear function for the value of sig. The calls to this model are as follows:</a:t>
            </a:r>
          </a:p>
          <a:p>
            <a:endParaRPr lang="en-IN" dirty="0"/>
          </a:p>
          <a:p>
            <a:r>
              <a:rPr lang="en-IN" dirty="0"/>
              <a:t>library(</a:t>
            </a:r>
            <a:r>
              <a:rPr lang="en-IN" dirty="0" err="1"/>
              <a:t>minpack.lm</a:t>
            </a:r>
            <a:r>
              <a:rPr lang="en-IN" dirty="0"/>
              <a:t>)</a:t>
            </a:r>
          </a:p>
          <a:p>
            <a:r>
              <a:rPr lang="en-IN" dirty="0" err="1"/>
              <a:t>optprice</a:t>
            </a:r>
            <a:r>
              <a:rPr lang="en-IN" dirty="0"/>
              <a:t> = 4</a:t>
            </a:r>
          </a:p>
          <a:p>
            <a:r>
              <a:rPr lang="en-IN" dirty="0"/>
              <a:t>res = </a:t>
            </a:r>
            <a:r>
              <a:rPr lang="en-IN" dirty="0" err="1"/>
              <a:t>impvol</a:t>
            </a:r>
            <a:r>
              <a:rPr lang="en-IN" dirty="0"/>
              <a:t>(0.2,40,40,1,0.03,0,-1,optprice)</a:t>
            </a:r>
          </a:p>
          <a:p>
            <a:r>
              <a:rPr lang="en-IN" dirty="0"/>
              <a:t>print(names(res))</a:t>
            </a:r>
          </a:p>
          <a:p>
            <a:r>
              <a:rPr lang="en-IN" dirty="0"/>
              <a:t>## [1] "par"      "hessian"  "</a:t>
            </a:r>
            <a:r>
              <a:rPr lang="en-IN" dirty="0" err="1"/>
              <a:t>fvec</a:t>
            </a:r>
            <a:r>
              <a:rPr lang="en-IN" dirty="0"/>
              <a:t>"     "info"     "message"  "</a:t>
            </a:r>
            <a:r>
              <a:rPr lang="en-IN" dirty="0" err="1"/>
              <a:t>diag</a:t>
            </a:r>
            <a:r>
              <a:rPr lang="en-IN" dirty="0"/>
              <a:t>"    </a:t>
            </a:r>
          </a:p>
          <a:p>
            <a:r>
              <a:rPr lang="en-IN" dirty="0"/>
              <a:t>## [7] "</a:t>
            </a:r>
            <a:r>
              <a:rPr lang="en-IN" dirty="0" err="1"/>
              <a:t>niter</a:t>
            </a:r>
            <a:r>
              <a:rPr lang="en-IN" dirty="0"/>
              <a:t>"    "</a:t>
            </a:r>
            <a:r>
              <a:rPr lang="en-IN" dirty="0" err="1"/>
              <a:t>rsstrace</a:t>
            </a:r>
            <a:r>
              <a:rPr lang="en-IN" dirty="0"/>
              <a:t>" "deviance"</a:t>
            </a:r>
          </a:p>
          <a:p>
            <a:r>
              <a:rPr lang="en-IN" dirty="0"/>
              <a:t>print(c("Implied </a:t>
            </a:r>
            <a:r>
              <a:rPr lang="en-IN" dirty="0" err="1"/>
              <a:t>vol</a:t>
            </a:r>
            <a:r>
              <a:rPr lang="en-IN" dirty="0"/>
              <a:t> = ",</a:t>
            </a:r>
            <a:r>
              <a:rPr lang="en-IN" dirty="0" err="1"/>
              <a:t>res$par</a:t>
            </a:r>
            <a:r>
              <a:rPr lang="en-IN" dirty="0"/>
              <a:t>))</a:t>
            </a:r>
          </a:p>
          <a:p>
            <a:r>
              <a:rPr lang="en-IN" dirty="0"/>
              <a:t>## [1] "Implied </a:t>
            </a:r>
            <a:r>
              <a:rPr lang="en-IN" dirty="0" err="1"/>
              <a:t>vol</a:t>
            </a:r>
            <a:r>
              <a:rPr lang="en-IN" dirty="0"/>
              <a:t> = "    "0.291522285803426"</a:t>
            </a:r>
          </a:p>
        </p:txBody>
      </p:sp>
    </p:spTree>
    <p:extLst>
      <p:ext uri="{BB962C8B-B14F-4D97-AF65-F5344CB8AC3E}">
        <p14:creationId xmlns:p14="http://schemas.microsoft.com/office/powerpoint/2010/main" val="16331286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a:t>We note that the function </a:t>
            </a:r>
            <a:r>
              <a:rPr lang="en-IN" dirty="0" err="1"/>
              <a:t>impvol</a:t>
            </a:r>
            <a:r>
              <a:rPr lang="en-IN" dirty="0"/>
              <a:t> was written such that the argument that we needed to solve for, sig0, the implied volatility, was the first argument in the function. However, the expression par=sig0 does inform the solver which argument is being searched for in order to satisfy the non-linear equation for implied volatility. Note also that the function bms73 returns the difference between the model price and observed price, not the model price alone. This is necessary as the solver tries to set this function value to zero by finding the implied volatility.</a:t>
            </a:r>
          </a:p>
          <a:p>
            <a:endParaRPr lang="en-IN" dirty="0"/>
          </a:p>
          <a:p>
            <a:r>
              <a:rPr lang="en-IN" dirty="0"/>
              <a:t>Lets check if we put this volatility back into the </a:t>
            </a:r>
            <a:r>
              <a:rPr lang="en-IN" dirty="0" err="1"/>
              <a:t>bms</a:t>
            </a:r>
            <a:r>
              <a:rPr lang="en-IN" dirty="0"/>
              <a:t> function that we get back the option price of 4. Voila!</a:t>
            </a:r>
          </a:p>
        </p:txBody>
      </p:sp>
    </p:spTree>
    <p:extLst>
      <p:ext uri="{BB962C8B-B14F-4D97-AF65-F5344CB8AC3E}">
        <p14:creationId xmlns:p14="http://schemas.microsoft.com/office/powerpoint/2010/main" val="227891225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#CHECK</a:t>
            </a:r>
          </a:p>
          <a:p>
            <a:r>
              <a:rPr lang="en-IN" dirty="0" err="1"/>
              <a:t>optp</a:t>
            </a:r>
            <a:r>
              <a:rPr lang="en-IN" dirty="0"/>
              <a:t> = bms73(res$par,40,40,1,0.03,0,0,4) + </a:t>
            </a:r>
            <a:r>
              <a:rPr lang="en-IN" dirty="0" err="1"/>
              <a:t>optprice</a:t>
            </a:r>
            <a:endParaRPr lang="en-IN" dirty="0"/>
          </a:p>
          <a:p>
            <a:r>
              <a:rPr lang="en-IN" dirty="0"/>
              <a:t>print(c("Check option price = ",</a:t>
            </a:r>
            <a:r>
              <a:rPr lang="en-IN" dirty="0" err="1"/>
              <a:t>optp</a:t>
            </a:r>
            <a:r>
              <a:rPr lang="en-IN" dirty="0"/>
              <a:t>))</a:t>
            </a:r>
          </a:p>
          <a:p>
            <a:r>
              <a:rPr lang="en-IN" dirty="0"/>
              <a:t>## [1] "Check option price = " "4"</a:t>
            </a:r>
          </a:p>
        </p:txBody>
      </p:sp>
    </p:spTree>
    <p:extLst>
      <p:ext uri="{BB962C8B-B14F-4D97-AF65-F5344CB8AC3E}">
        <p14:creationId xmlns:p14="http://schemas.microsoft.com/office/powerpoint/2010/main" val="41892462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5841" y="2967335"/>
            <a:ext cx="2852320"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Question</a:t>
            </a:r>
          </a:p>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23128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332657"/>
            <a:ext cx="8229600" cy="5517936"/>
          </a:xfrm>
        </p:spPr>
        <p:txBody>
          <a:bodyPr>
            <a:normAutofit lnSpcReduction="10000"/>
          </a:bodyPr>
          <a:lstStyle/>
          <a:p>
            <a:r>
              <a:rPr lang="en-IN" dirty="0"/>
              <a:t>print(c("Skewness=",skewness(rets)))</a:t>
            </a:r>
          </a:p>
          <a:p>
            <a:r>
              <a:rPr lang="en-IN" dirty="0"/>
              <a:t>## [1] "Skewness="         "0.487479193296115"</a:t>
            </a:r>
          </a:p>
          <a:p>
            <a:r>
              <a:rPr lang="en-IN" dirty="0"/>
              <a:t>print(c("Kurtosis=",kurtosis(rets)))</a:t>
            </a:r>
          </a:p>
          <a:p>
            <a:r>
              <a:rPr lang="en-IN" dirty="0"/>
              <a:t>## [1] "Kurtosis="        "9.95591572103069"</a:t>
            </a:r>
          </a:p>
          <a:p>
            <a:r>
              <a:rPr lang="en-IN" dirty="0"/>
              <a:t>For the normal distribution, skewness is zero, and kurtosis is 3. Kurtosis minus three is denoted “excess kurtosis”.</a:t>
            </a:r>
          </a:p>
          <a:p>
            <a:endParaRPr lang="en-IN" dirty="0"/>
          </a:p>
          <a:p>
            <a:r>
              <a:rPr lang="en-IN" dirty="0"/>
              <a:t>skewness(</a:t>
            </a:r>
            <a:r>
              <a:rPr lang="en-IN" dirty="0" err="1"/>
              <a:t>rnorm</a:t>
            </a:r>
            <a:r>
              <a:rPr lang="en-IN" dirty="0"/>
              <a:t>(1000000))</a:t>
            </a:r>
          </a:p>
          <a:p>
            <a:r>
              <a:rPr lang="en-IN" dirty="0"/>
              <a:t>## [1] 0.001912514</a:t>
            </a:r>
          </a:p>
          <a:p>
            <a:r>
              <a:rPr lang="en-IN" dirty="0"/>
              <a:t>kurtosis(</a:t>
            </a:r>
            <a:r>
              <a:rPr lang="en-IN" dirty="0" err="1"/>
              <a:t>rnorm</a:t>
            </a:r>
            <a:r>
              <a:rPr lang="en-IN" dirty="0"/>
              <a:t>(1000000))</a:t>
            </a:r>
          </a:p>
          <a:p>
            <a:r>
              <a:rPr lang="en-IN" dirty="0"/>
              <a:t>## [1] 2.995332</a:t>
            </a:r>
          </a:p>
        </p:txBody>
      </p:sp>
    </p:spTree>
    <p:extLst>
      <p:ext uri="{BB962C8B-B14F-4D97-AF65-F5344CB8AC3E}">
        <p14:creationId xmlns:p14="http://schemas.microsoft.com/office/powerpoint/2010/main" val="2649392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Homework</a:t>
            </a:r>
            <a:endParaRPr lang="en-IN" dirty="0"/>
          </a:p>
        </p:txBody>
      </p:sp>
      <p:sp>
        <p:nvSpPr>
          <p:cNvPr id="3" name="Content Placeholder 2"/>
          <p:cNvSpPr>
            <a:spLocks noGrp="1"/>
          </p:cNvSpPr>
          <p:nvPr>
            <p:ph idx="1"/>
          </p:nvPr>
        </p:nvSpPr>
        <p:spPr/>
        <p:txBody>
          <a:bodyPr/>
          <a:lstStyle/>
          <a:p>
            <a:r>
              <a:rPr lang="en-IN" dirty="0"/>
              <a:t>What is the skewness and kurtosis of the stock index (S&amp;P500)?</a:t>
            </a:r>
          </a:p>
          <a:p>
            <a:r>
              <a:rPr lang="en-IN" dirty="0"/>
              <a:t/>
            </a:r>
            <a:br>
              <a:rPr lang="en-IN" dirty="0"/>
            </a:br>
            <a:endParaRPr lang="en-IN" dirty="0"/>
          </a:p>
        </p:txBody>
      </p:sp>
    </p:spTree>
    <p:extLst>
      <p:ext uri="{BB962C8B-B14F-4D97-AF65-F5344CB8AC3E}">
        <p14:creationId xmlns:p14="http://schemas.microsoft.com/office/powerpoint/2010/main" val="501686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Matrices</a:t>
            </a:r>
            <a:endParaRPr lang="en-IN" dirty="0"/>
          </a:p>
        </p:txBody>
      </p:sp>
      <p:sp>
        <p:nvSpPr>
          <p:cNvPr id="3" name="Content Placeholder 2"/>
          <p:cNvSpPr>
            <a:spLocks noGrp="1"/>
          </p:cNvSpPr>
          <p:nvPr>
            <p:ph idx="1"/>
          </p:nvPr>
        </p:nvSpPr>
        <p:spPr/>
        <p:txBody>
          <a:bodyPr/>
          <a:lstStyle/>
          <a:p>
            <a:r>
              <a:rPr lang="en-IN" dirty="0"/>
              <a:t>x = matrix(</a:t>
            </a:r>
            <a:r>
              <a:rPr lang="en-IN" dirty="0" err="1"/>
              <a:t>rnorm</a:t>
            </a:r>
            <a:r>
              <a:rPr lang="en-IN" dirty="0"/>
              <a:t>(12),4,3)</a:t>
            </a:r>
          </a:p>
          <a:p>
            <a:r>
              <a:rPr lang="en-IN" dirty="0"/>
              <a:t>print(x)</a:t>
            </a:r>
          </a:p>
          <a:p>
            <a:r>
              <a:rPr lang="en-IN" dirty="0"/>
              <a:t>##             [,1]       [,2]      [,3]</a:t>
            </a:r>
          </a:p>
          <a:p>
            <a:r>
              <a:rPr lang="en-IN" dirty="0"/>
              <a:t>## [1,] -0.69430984  0.7897995 0.3524628</a:t>
            </a:r>
          </a:p>
          <a:p>
            <a:r>
              <a:rPr lang="en-IN" dirty="0"/>
              <a:t>## [2,]  1.08377771  0.7380866 0.4088171</a:t>
            </a:r>
          </a:p>
          <a:p>
            <a:r>
              <a:rPr lang="en-IN" dirty="0"/>
              <a:t>## [3,] -0.37520601 -1.3140870 2.0383614</a:t>
            </a:r>
          </a:p>
          <a:p>
            <a:r>
              <a:rPr lang="en-IN" dirty="0"/>
              <a:t>## [4,] -0.06818956 -0.6813911 0.1423782</a:t>
            </a:r>
          </a:p>
        </p:txBody>
      </p:sp>
    </p:spTree>
    <p:extLst>
      <p:ext uri="{BB962C8B-B14F-4D97-AF65-F5344CB8AC3E}">
        <p14:creationId xmlns:p14="http://schemas.microsoft.com/office/powerpoint/2010/main" val="405406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Transposing the matrix, notice that the dimensions are reversed.</a:t>
            </a:r>
          </a:p>
          <a:p>
            <a:endParaRPr lang="en-IN" dirty="0"/>
          </a:p>
          <a:p>
            <a:r>
              <a:rPr lang="en-IN" dirty="0"/>
              <a:t>print(t(x),3)</a:t>
            </a:r>
          </a:p>
          <a:p>
            <a:r>
              <a:rPr lang="en-IN" dirty="0"/>
              <a:t>##        [,1]  [,2]   [,3]    [,4]</a:t>
            </a:r>
          </a:p>
          <a:p>
            <a:r>
              <a:rPr lang="en-IN" dirty="0"/>
              <a:t>## [1,] -0.694 1.084 -0.375 -0.0682</a:t>
            </a:r>
          </a:p>
          <a:p>
            <a:r>
              <a:rPr lang="en-IN" dirty="0"/>
              <a:t>## [2,]  0.790 0.738 -1.314 -0.6814</a:t>
            </a:r>
          </a:p>
          <a:p>
            <a:r>
              <a:rPr lang="en-IN" dirty="0"/>
              <a:t>## [3,]  0.352 0.409  2.038  0.1424</a:t>
            </a:r>
          </a:p>
        </p:txBody>
      </p:sp>
    </p:spTree>
    <p:extLst>
      <p:ext uri="{BB962C8B-B14F-4D97-AF65-F5344CB8AC3E}">
        <p14:creationId xmlns:p14="http://schemas.microsoft.com/office/powerpoint/2010/main" val="2064016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332657"/>
            <a:ext cx="8229600" cy="5517936"/>
          </a:xfrm>
        </p:spPr>
        <p:txBody>
          <a:bodyPr>
            <a:normAutofit/>
          </a:bodyPr>
          <a:lstStyle/>
          <a:p>
            <a:r>
              <a:rPr lang="fr-FR" sz="2000" dirty="0" err="1"/>
              <a:t>print</a:t>
            </a:r>
            <a:r>
              <a:rPr lang="fr-FR" sz="2000" dirty="0"/>
              <a:t>(t(x) %*% x,3)</a:t>
            </a:r>
          </a:p>
          <a:p>
            <a:r>
              <a:rPr lang="fr-FR" sz="2000" dirty="0"/>
              <a:t>##        [,1]   [,2]   [,3]</a:t>
            </a:r>
          </a:p>
          <a:p>
            <a:r>
              <a:rPr lang="fr-FR" sz="2000" dirty="0"/>
              <a:t>## [1,]  1.802  0.791 -0.576</a:t>
            </a:r>
          </a:p>
          <a:p>
            <a:r>
              <a:rPr lang="fr-FR" sz="2000" dirty="0"/>
              <a:t>## [2,]  0.791  3.360 -2.195</a:t>
            </a:r>
          </a:p>
          <a:p>
            <a:r>
              <a:rPr lang="fr-FR" sz="2000" dirty="0"/>
              <a:t>## [3,] -0.576 -2.195  4.467</a:t>
            </a:r>
          </a:p>
          <a:p>
            <a:r>
              <a:rPr lang="fr-FR" sz="2000" dirty="0" err="1"/>
              <a:t>print</a:t>
            </a:r>
            <a:r>
              <a:rPr lang="fr-FR" sz="2000" dirty="0"/>
              <a:t>(x %*% t(x),3)</a:t>
            </a:r>
          </a:p>
          <a:p>
            <a:r>
              <a:rPr lang="fr-FR" sz="2000" dirty="0"/>
              <a:t>##         [,1]    [,2]    [,3]   [,4]</a:t>
            </a:r>
          </a:p>
          <a:p>
            <a:r>
              <a:rPr lang="fr-FR" sz="2000" dirty="0"/>
              <a:t>## [1,]  1.2301 -0.0254 -0.0589 -0.441</a:t>
            </a:r>
          </a:p>
          <a:p>
            <a:r>
              <a:rPr lang="fr-FR" sz="2000" dirty="0"/>
              <a:t>## [2,] -0.0254  1.8865 -0.5432 -0.519</a:t>
            </a:r>
          </a:p>
          <a:p>
            <a:r>
              <a:rPr lang="fr-FR" sz="2000" dirty="0"/>
              <a:t>## [3,] -0.0589 -0.5432  6.0225  1.211</a:t>
            </a:r>
          </a:p>
          <a:p>
            <a:r>
              <a:rPr lang="fr-FR" sz="2000" dirty="0"/>
              <a:t>## [4,] -0.4406 -0.5186  1.2112  0.489</a:t>
            </a:r>
            <a:endParaRPr lang="en-IN" sz="2000" dirty="0"/>
          </a:p>
        </p:txBody>
      </p:sp>
    </p:spTree>
    <p:extLst>
      <p:ext uri="{BB962C8B-B14F-4D97-AF65-F5344CB8AC3E}">
        <p14:creationId xmlns:p14="http://schemas.microsoft.com/office/powerpoint/2010/main" val="854728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#CREATE A RANDOM MATRIX</a:t>
            </a:r>
          </a:p>
          <a:p>
            <a:r>
              <a:rPr lang="en-IN" dirty="0"/>
              <a:t>x = matrix(</a:t>
            </a:r>
            <a:r>
              <a:rPr lang="en-IN" dirty="0" err="1"/>
              <a:t>runif</a:t>
            </a:r>
            <a:r>
              <a:rPr lang="en-IN" dirty="0"/>
              <a:t>(12),4,3)</a:t>
            </a:r>
          </a:p>
          <a:p>
            <a:r>
              <a:rPr lang="en-IN" dirty="0"/>
              <a:t>print(x)</a:t>
            </a:r>
          </a:p>
          <a:p>
            <a:r>
              <a:rPr lang="en-IN" dirty="0"/>
              <a:t>##           [,1]      [,2]      [,3]</a:t>
            </a:r>
          </a:p>
          <a:p>
            <a:r>
              <a:rPr lang="en-IN" dirty="0"/>
              <a:t>## [1,] 0.9508065 0.3802924 0.7496199</a:t>
            </a:r>
          </a:p>
          <a:p>
            <a:r>
              <a:rPr lang="en-IN" dirty="0"/>
              <a:t>## [2,] 0.2546922 0.2621244 0.9214230</a:t>
            </a:r>
          </a:p>
          <a:p>
            <a:r>
              <a:rPr lang="en-IN" dirty="0"/>
              <a:t>## [3,] 0.3521408 0.1808846 0.8633504</a:t>
            </a:r>
          </a:p>
          <a:p>
            <a:r>
              <a:rPr lang="en-IN" dirty="0"/>
              <a:t>## [4,] 0.9065475 0.2655430 0.7270766</a:t>
            </a:r>
          </a:p>
        </p:txBody>
      </p:sp>
    </p:spTree>
    <p:extLst>
      <p:ext uri="{BB962C8B-B14F-4D97-AF65-F5344CB8AC3E}">
        <p14:creationId xmlns:p14="http://schemas.microsoft.com/office/powerpoint/2010/main" val="2343236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print(x*2)</a:t>
            </a:r>
          </a:p>
          <a:p>
            <a:r>
              <a:rPr lang="en-IN" dirty="0"/>
              <a:t>##           [,1]      [,2]     [,3]</a:t>
            </a:r>
          </a:p>
          <a:p>
            <a:r>
              <a:rPr lang="en-IN" dirty="0"/>
              <a:t>## [1,] 1.9016129 0.7605847 1.499240</a:t>
            </a:r>
          </a:p>
          <a:p>
            <a:r>
              <a:rPr lang="en-IN" dirty="0"/>
              <a:t>## [2,] 0.5093844 0.5242488 1.842846</a:t>
            </a:r>
          </a:p>
          <a:p>
            <a:r>
              <a:rPr lang="en-IN" dirty="0"/>
              <a:t>## [3,] 0.7042817 0.3617692 1.726701</a:t>
            </a:r>
          </a:p>
          <a:p>
            <a:r>
              <a:rPr lang="en-IN" dirty="0"/>
              <a:t>## [4,] 1.8130949 0.5310859 1.454153</a:t>
            </a:r>
          </a:p>
          <a:p>
            <a:r>
              <a:rPr lang="en-IN" dirty="0"/>
              <a:t>print(</a:t>
            </a:r>
            <a:r>
              <a:rPr lang="en-IN" dirty="0" err="1"/>
              <a:t>x+x</a:t>
            </a:r>
            <a:r>
              <a:rPr lang="en-IN" dirty="0"/>
              <a:t>)</a:t>
            </a:r>
          </a:p>
          <a:p>
            <a:r>
              <a:rPr lang="en-IN" dirty="0"/>
              <a:t>##           [,1]      [,2]     [,3]</a:t>
            </a:r>
          </a:p>
          <a:p>
            <a:r>
              <a:rPr lang="en-IN" dirty="0"/>
              <a:t>## [1,] 1.9016129 0.7605847 1.499240</a:t>
            </a:r>
          </a:p>
          <a:p>
            <a:r>
              <a:rPr lang="en-IN" dirty="0"/>
              <a:t>## [2,] 0.5093844 0.5242488 1.842846</a:t>
            </a:r>
          </a:p>
          <a:p>
            <a:r>
              <a:rPr lang="en-IN" dirty="0"/>
              <a:t>## [3,] 0.7042817 0.3617692 1.726701</a:t>
            </a:r>
          </a:p>
          <a:p>
            <a:r>
              <a:rPr lang="en-IN" dirty="0"/>
              <a:t>## [4,] 1.8130949 0.5310859 1.454153</a:t>
            </a:r>
          </a:p>
        </p:txBody>
      </p:sp>
    </p:spTree>
    <p:extLst>
      <p:ext uri="{BB962C8B-B14F-4D97-AF65-F5344CB8AC3E}">
        <p14:creationId xmlns:p14="http://schemas.microsoft.com/office/powerpoint/2010/main" val="4107487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print(t(x) %*% x)   #THIS SHOULD BE 3x3</a:t>
            </a:r>
          </a:p>
          <a:p>
            <a:r>
              <a:rPr lang="en-IN" dirty="0"/>
              <a:t>##           [,1]      [,2]     [,3]</a:t>
            </a:r>
          </a:p>
          <a:p>
            <a:r>
              <a:rPr lang="en-IN" dirty="0"/>
              <a:t>## [1,] 1.9147325 0.7327696 1.910573</a:t>
            </a:r>
          </a:p>
          <a:p>
            <a:r>
              <a:rPr lang="en-IN" dirty="0"/>
              <a:t>## [2,] 0.7327696 0.3165638 0.875839</a:t>
            </a:r>
          </a:p>
          <a:p>
            <a:r>
              <a:rPr lang="en-IN" dirty="0"/>
              <a:t>## [3,] 1.9105731 0.8758390 2.684965</a:t>
            </a:r>
          </a:p>
          <a:p>
            <a:r>
              <a:rPr lang="en-IN" dirty="0"/>
              <a:t>#print(x %*% x)  #SHOULD GIVE AN ERROR</a:t>
            </a:r>
          </a:p>
        </p:txBody>
      </p:sp>
    </p:spTree>
    <p:extLst>
      <p:ext uri="{BB962C8B-B14F-4D97-AF65-F5344CB8AC3E}">
        <p14:creationId xmlns:p14="http://schemas.microsoft.com/office/powerpoint/2010/main" val="140192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t>
            </a:r>
            <a:r>
              <a:rPr lang="en-IN" b="1" dirty="0" smtClean="0"/>
              <a:t>Frames</a:t>
            </a:r>
            <a:endParaRPr lang="en-IN" dirty="0"/>
          </a:p>
        </p:txBody>
      </p:sp>
      <p:sp>
        <p:nvSpPr>
          <p:cNvPr id="3" name="Content Placeholder 2"/>
          <p:cNvSpPr>
            <a:spLocks noGrp="1"/>
          </p:cNvSpPr>
          <p:nvPr>
            <p:ph idx="1"/>
          </p:nvPr>
        </p:nvSpPr>
        <p:spPr/>
        <p:txBody>
          <a:bodyPr>
            <a:normAutofit lnSpcReduction="10000"/>
          </a:bodyPr>
          <a:lstStyle/>
          <a:p>
            <a:r>
              <a:rPr lang="en-IN" dirty="0"/>
              <a:t>Data frames are the most essential data structure in the R programming language. </a:t>
            </a:r>
            <a:endParaRPr lang="en-IN" dirty="0" smtClean="0"/>
          </a:p>
          <a:p>
            <a:r>
              <a:rPr lang="en-IN" b="1" dirty="0" smtClean="0"/>
              <a:t>View</a:t>
            </a:r>
            <a:r>
              <a:rPr lang="en-IN" dirty="0" smtClean="0"/>
              <a:t>(data)		##</a:t>
            </a:r>
            <a:r>
              <a:rPr lang="en-IN" dirty="0" err="1" smtClean="0"/>
              <a:t>rcode</a:t>
            </a:r>
            <a:endParaRPr lang="en-IN" dirty="0" smtClean="0"/>
          </a:p>
          <a:p>
            <a:r>
              <a:rPr lang="en-IN" dirty="0" smtClean="0"/>
              <a:t>Data </a:t>
            </a:r>
            <a:r>
              <a:rPr lang="en-IN" dirty="0"/>
              <a:t>frames in R are much more than mere </a:t>
            </a:r>
            <a:r>
              <a:rPr lang="en-IN" dirty="0" smtClean="0"/>
              <a:t>spreadsheets</a:t>
            </a:r>
          </a:p>
          <a:p>
            <a:r>
              <a:rPr lang="en-IN" dirty="0"/>
              <a:t> </a:t>
            </a:r>
            <a:r>
              <a:rPr lang="en-IN" dirty="0" smtClean="0"/>
              <a:t>Data </a:t>
            </a:r>
            <a:r>
              <a:rPr lang="en-IN" dirty="0"/>
              <a:t>frames as databases, </a:t>
            </a:r>
            <a:endParaRPr lang="en-IN" dirty="0" smtClean="0"/>
          </a:p>
          <a:p>
            <a:pPr lvl="1"/>
            <a:r>
              <a:rPr lang="en-IN" dirty="0" smtClean="0"/>
              <a:t>There </a:t>
            </a:r>
            <a:r>
              <a:rPr lang="en-IN" dirty="0"/>
              <a:t>are many commands that we may use that are database-like, such as joins, merges, filters, selections, etc. </a:t>
            </a:r>
            <a:endParaRPr lang="en-IN" dirty="0" smtClean="0"/>
          </a:p>
          <a:p>
            <a:pPr lvl="1"/>
            <a:r>
              <a:rPr lang="en-IN" dirty="0" smtClean="0"/>
              <a:t>Packages </a:t>
            </a:r>
            <a:r>
              <a:rPr lang="en-IN" dirty="0"/>
              <a:t>such as </a:t>
            </a:r>
            <a:r>
              <a:rPr lang="en-IN" b="1" dirty="0" err="1"/>
              <a:t>dplyr</a:t>
            </a:r>
            <a:r>
              <a:rPr lang="en-IN" dirty="0"/>
              <a:t> and </a:t>
            </a:r>
            <a:r>
              <a:rPr lang="en-IN" b="1" dirty="0" err="1"/>
              <a:t>data.table</a:t>
            </a:r>
            <a:r>
              <a:rPr lang="en-IN" dirty="0"/>
              <a:t> are designed to make </a:t>
            </a:r>
            <a:r>
              <a:rPr lang="en-IN" dirty="0" smtClean="0"/>
              <a:t>operations </a:t>
            </a:r>
            <a:r>
              <a:rPr lang="en-IN" dirty="0"/>
              <a:t>seamless, and operate efficiently on big data, where the number of observations (rows) are of the order of hundreds of millions</a:t>
            </a:r>
            <a:r>
              <a:rPr lang="en-IN" dirty="0" smtClean="0"/>
              <a:t>.</a:t>
            </a:r>
            <a:endParaRPr lang="en-IN" dirty="0"/>
          </a:p>
        </p:txBody>
      </p:sp>
    </p:spTree>
    <p:extLst>
      <p:ext uri="{BB962C8B-B14F-4D97-AF65-F5344CB8AC3E}">
        <p14:creationId xmlns:p14="http://schemas.microsoft.com/office/powerpoint/2010/main" val="1022750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00004" y="260649"/>
            <a:ext cx="8229600" cy="5589944"/>
          </a:xfrm>
        </p:spPr>
        <p:txBody>
          <a:bodyPr>
            <a:normAutofit fontScale="62500" lnSpcReduction="20000"/>
          </a:bodyPr>
          <a:lstStyle/>
          <a:p>
            <a:r>
              <a:rPr lang="en-IN" dirty="0"/>
              <a:t>Taking the inverse of the covariance matrix, we get:</a:t>
            </a:r>
          </a:p>
          <a:p>
            <a:endParaRPr lang="en-IN" dirty="0"/>
          </a:p>
          <a:p>
            <a:r>
              <a:rPr lang="en-IN" dirty="0" err="1"/>
              <a:t>cv_inv</a:t>
            </a:r>
            <a:r>
              <a:rPr lang="en-IN" dirty="0"/>
              <a:t> = solve(cv)</a:t>
            </a:r>
          </a:p>
          <a:p>
            <a:r>
              <a:rPr lang="en-IN" dirty="0"/>
              <a:t>print(cv_inv,3)</a:t>
            </a:r>
          </a:p>
          <a:p>
            <a:r>
              <a:rPr lang="en-IN" dirty="0"/>
              <a:t>##       </a:t>
            </a:r>
            <a:r>
              <a:rPr lang="en-IN" dirty="0" err="1"/>
              <a:t>goog</a:t>
            </a:r>
            <a:r>
              <a:rPr lang="en-IN" dirty="0"/>
              <a:t>  </a:t>
            </a:r>
            <a:r>
              <a:rPr lang="en-IN" dirty="0" err="1"/>
              <a:t>aapl</a:t>
            </a:r>
            <a:r>
              <a:rPr lang="en-IN" dirty="0"/>
              <a:t>  </a:t>
            </a:r>
            <a:r>
              <a:rPr lang="en-IN" dirty="0" err="1"/>
              <a:t>csco</a:t>
            </a:r>
            <a:r>
              <a:rPr lang="en-IN" dirty="0"/>
              <a:t>   </a:t>
            </a:r>
            <a:r>
              <a:rPr lang="en-IN" dirty="0" err="1"/>
              <a:t>ibm</a:t>
            </a:r>
            <a:endParaRPr lang="en-IN" dirty="0"/>
          </a:p>
          <a:p>
            <a:r>
              <a:rPr lang="en-IN" dirty="0"/>
              <a:t>## </a:t>
            </a:r>
            <a:r>
              <a:rPr lang="en-IN" dirty="0" err="1"/>
              <a:t>goog</a:t>
            </a:r>
            <a:r>
              <a:rPr lang="en-IN" dirty="0"/>
              <a:t>  4670 -1430 -1099 -1011</a:t>
            </a:r>
          </a:p>
          <a:p>
            <a:r>
              <a:rPr lang="en-IN" dirty="0"/>
              <a:t>## </a:t>
            </a:r>
            <a:r>
              <a:rPr lang="en-IN" dirty="0" err="1"/>
              <a:t>aapl</a:t>
            </a:r>
            <a:r>
              <a:rPr lang="en-IN" dirty="0"/>
              <a:t> -1430  3766  -811 -1122</a:t>
            </a:r>
          </a:p>
          <a:p>
            <a:r>
              <a:rPr lang="en-IN" dirty="0"/>
              <a:t>## </a:t>
            </a:r>
            <a:r>
              <a:rPr lang="en-IN" dirty="0" err="1"/>
              <a:t>csco</a:t>
            </a:r>
            <a:r>
              <a:rPr lang="en-IN" dirty="0"/>
              <a:t> -1099  -811  4801 -2452</a:t>
            </a:r>
          </a:p>
          <a:p>
            <a:r>
              <a:rPr lang="en-IN" dirty="0"/>
              <a:t>## </a:t>
            </a:r>
            <a:r>
              <a:rPr lang="en-IN" dirty="0" err="1"/>
              <a:t>ibm</a:t>
            </a:r>
            <a:r>
              <a:rPr lang="en-IN" dirty="0"/>
              <a:t>  -1011 -1122 -2452  8325</a:t>
            </a:r>
          </a:p>
          <a:p>
            <a:r>
              <a:rPr lang="en-IN" dirty="0"/>
              <a:t>Check that the inverse is really so!</a:t>
            </a:r>
          </a:p>
          <a:p>
            <a:endParaRPr lang="en-IN" dirty="0"/>
          </a:p>
          <a:p>
            <a:r>
              <a:rPr lang="en-IN" dirty="0"/>
              <a:t>print(</a:t>
            </a:r>
            <a:r>
              <a:rPr lang="en-IN" dirty="0" err="1"/>
              <a:t>cv_inv</a:t>
            </a:r>
            <a:r>
              <a:rPr lang="en-IN" dirty="0"/>
              <a:t> %*% cv,3)</a:t>
            </a:r>
          </a:p>
          <a:p>
            <a:r>
              <a:rPr lang="en-IN" dirty="0"/>
              <a:t>##           </a:t>
            </a:r>
            <a:r>
              <a:rPr lang="en-IN" dirty="0" err="1"/>
              <a:t>goog</a:t>
            </a:r>
            <a:r>
              <a:rPr lang="en-IN" dirty="0"/>
              <a:t>      </a:t>
            </a:r>
            <a:r>
              <a:rPr lang="en-IN" dirty="0" err="1"/>
              <a:t>aapl</a:t>
            </a:r>
            <a:r>
              <a:rPr lang="en-IN" dirty="0"/>
              <a:t>      </a:t>
            </a:r>
            <a:r>
              <a:rPr lang="en-IN" dirty="0" err="1"/>
              <a:t>csco</a:t>
            </a:r>
            <a:r>
              <a:rPr lang="en-IN" dirty="0"/>
              <a:t>       </a:t>
            </a:r>
            <a:r>
              <a:rPr lang="en-IN" dirty="0" err="1"/>
              <a:t>ibm</a:t>
            </a:r>
            <a:endParaRPr lang="en-IN" dirty="0"/>
          </a:p>
          <a:p>
            <a:r>
              <a:rPr lang="en-IN" dirty="0"/>
              <a:t>## </a:t>
            </a:r>
            <a:r>
              <a:rPr lang="en-IN" dirty="0" err="1"/>
              <a:t>goog</a:t>
            </a:r>
            <a:r>
              <a:rPr lang="en-IN" dirty="0"/>
              <a:t>  1.00e+00 -2.78e-16 -1.94e-16 -2.78e-17</a:t>
            </a:r>
          </a:p>
          <a:p>
            <a:r>
              <a:rPr lang="en-IN" dirty="0"/>
              <a:t>## </a:t>
            </a:r>
            <a:r>
              <a:rPr lang="en-IN" dirty="0" err="1"/>
              <a:t>aapl</a:t>
            </a:r>
            <a:r>
              <a:rPr lang="en-IN" dirty="0"/>
              <a:t> -2.78e-17  1.00e+00  8.33e-17 -5.55e-17</a:t>
            </a:r>
          </a:p>
          <a:p>
            <a:r>
              <a:rPr lang="en-IN" dirty="0"/>
              <a:t>## </a:t>
            </a:r>
            <a:r>
              <a:rPr lang="en-IN" dirty="0" err="1"/>
              <a:t>csco</a:t>
            </a:r>
            <a:r>
              <a:rPr lang="en-IN" dirty="0"/>
              <a:t>  1.67e-16  1.11e-16  1.00e+00  1.11e-16</a:t>
            </a:r>
          </a:p>
          <a:p>
            <a:r>
              <a:rPr lang="en-IN" dirty="0"/>
              <a:t>## </a:t>
            </a:r>
            <a:r>
              <a:rPr lang="en-IN" dirty="0" err="1"/>
              <a:t>ibm</a:t>
            </a:r>
            <a:r>
              <a:rPr lang="en-IN" dirty="0"/>
              <a:t>   0.00e+00 -2.22e-16 -2.22e-16  1.00e+00</a:t>
            </a:r>
          </a:p>
        </p:txBody>
      </p:sp>
    </p:spTree>
    <p:extLst>
      <p:ext uri="{BB962C8B-B14F-4D97-AF65-F5344CB8AC3E}">
        <p14:creationId xmlns:p14="http://schemas.microsoft.com/office/powerpoint/2010/main" val="1015946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404663"/>
            <a:ext cx="8229600" cy="5445929"/>
          </a:xfrm>
        </p:spPr>
        <p:txBody>
          <a:bodyPr numCol="2">
            <a:normAutofit fontScale="47500" lnSpcReduction="20000"/>
          </a:bodyPr>
          <a:lstStyle/>
          <a:p>
            <a:r>
              <a:rPr lang="en-IN" dirty="0"/>
              <a:t>It is, the result of multiplying the inverse matrix by the matrix itself results in the identity matrix.</a:t>
            </a:r>
          </a:p>
          <a:p>
            <a:endParaRPr lang="en-IN" dirty="0"/>
          </a:p>
          <a:p>
            <a:r>
              <a:rPr lang="en-IN" dirty="0"/>
              <a:t>A covariance matrix should be positive definite. Why? What happens if it is not? Checking for this property is easy.</a:t>
            </a:r>
          </a:p>
          <a:p>
            <a:endParaRPr lang="en-IN" dirty="0"/>
          </a:p>
          <a:p>
            <a:r>
              <a:rPr lang="en-IN" dirty="0"/>
              <a:t>library(</a:t>
            </a:r>
            <a:r>
              <a:rPr lang="en-IN" dirty="0" err="1"/>
              <a:t>corpcor</a:t>
            </a:r>
            <a:r>
              <a:rPr lang="en-IN" dirty="0"/>
              <a:t>)</a:t>
            </a:r>
          </a:p>
          <a:p>
            <a:r>
              <a:rPr lang="en-IN" dirty="0" err="1"/>
              <a:t>is.positive.definite</a:t>
            </a:r>
            <a:r>
              <a:rPr lang="en-IN" dirty="0"/>
              <a:t>(cv)</a:t>
            </a:r>
          </a:p>
          <a:p>
            <a:r>
              <a:rPr lang="en-IN" dirty="0"/>
              <a:t>## [1] TRUE</a:t>
            </a:r>
          </a:p>
          <a:p>
            <a:r>
              <a:rPr lang="en-IN" dirty="0"/>
              <a:t>What happens if you compute pairwise </a:t>
            </a:r>
            <a:r>
              <a:rPr lang="en-IN" dirty="0" err="1"/>
              <a:t>covariances</a:t>
            </a:r>
            <a:r>
              <a:rPr lang="en-IN" dirty="0"/>
              <a:t> from differing lengths of data for each pair?</a:t>
            </a:r>
          </a:p>
          <a:p>
            <a:endParaRPr lang="en-IN" dirty="0"/>
          </a:p>
          <a:p>
            <a:r>
              <a:rPr lang="en-IN" dirty="0"/>
              <a:t>Let’s take the returns data we have and find the inverse.</a:t>
            </a:r>
          </a:p>
          <a:p>
            <a:endParaRPr lang="en-IN" dirty="0"/>
          </a:p>
          <a:p>
            <a:r>
              <a:rPr lang="en-IN" dirty="0"/>
              <a:t>cv = </a:t>
            </a:r>
            <a:r>
              <a:rPr lang="en-IN" dirty="0" err="1"/>
              <a:t>cov</a:t>
            </a:r>
            <a:r>
              <a:rPr lang="en-IN" dirty="0"/>
              <a:t>(rets)</a:t>
            </a:r>
          </a:p>
          <a:p>
            <a:r>
              <a:rPr lang="en-IN" dirty="0"/>
              <a:t>print(round(cv,6))</a:t>
            </a:r>
          </a:p>
          <a:p>
            <a:r>
              <a:rPr lang="en-IN" dirty="0"/>
              <a:t>##          SUNW     MSFT      IBM     CSCO     AMZN</a:t>
            </a:r>
          </a:p>
          <a:p>
            <a:r>
              <a:rPr lang="en-IN" dirty="0"/>
              <a:t>## SUNW 0.001438 0.000324 0.000310 0.000717 0.000459</a:t>
            </a:r>
          </a:p>
          <a:p>
            <a:r>
              <a:rPr lang="en-IN" dirty="0"/>
              <a:t>## MSFT 0.000324 0.000365 0.000197 0.000330 0.000268</a:t>
            </a:r>
          </a:p>
          <a:p>
            <a:r>
              <a:rPr lang="en-IN" dirty="0"/>
              <a:t>## IBM  0.000310 0.000197 0.000299 0.000283 0.000206</a:t>
            </a:r>
          </a:p>
          <a:p>
            <a:r>
              <a:rPr lang="en-IN" dirty="0"/>
              <a:t>## CSCO 0.000717 0.000330 0.000283 0.000950 0.000504</a:t>
            </a:r>
          </a:p>
          <a:p>
            <a:r>
              <a:rPr lang="en-IN" dirty="0"/>
              <a:t>## AMZN 0.000459 0.000268 0.000206 0.000504 0.001648</a:t>
            </a:r>
          </a:p>
          <a:p>
            <a:r>
              <a:rPr lang="en-IN" dirty="0" err="1"/>
              <a:t>cv_inv</a:t>
            </a:r>
            <a:r>
              <a:rPr lang="en-IN" dirty="0"/>
              <a:t> = solve(cv)   #TAKE THE INVERSE</a:t>
            </a:r>
          </a:p>
          <a:p>
            <a:r>
              <a:rPr lang="en-IN" dirty="0"/>
              <a:t>print(round(</a:t>
            </a:r>
            <a:r>
              <a:rPr lang="en-IN" dirty="0" err="1"/>
              <a:t>cv_inv</a:t>
            </a:r>
            <a:r>
              <a:rPr lang="en-IN" dirty="0"/>
              <a:t> %*% cv,2)) #CHECK THAT WE GET IDENTITY MATRIX</a:t>
            </a:r>
          </a:p>
          <a:p>
            <a:r>
              <a:rPr lang="en-IN" dirty="0"/>
              <a:t>##      SUNW MSFT IBM CSCO AMZN</a:t>
            </a:r>
          </a:p>
          <a:p>
            <a:r>
              <a:rPr lang="en-IN" dirty="0"/>
              <a:t>## SUNW    1    0   0    0    0</a:t>
            </a:r>
          </a:p>
          <a:p>
            <a:r>
              <a:rPr lang="en-IN" dirty="0"/>
              <a:t>## MSFT    0    1   0    0    0</a:t>
            </a:r>
          </a:p>
          <a:p>
            <a:r>
              <a:rPr lang="en-IN" dirty="0"/>
              <a:t>## IBM     0    0   1    0    0</a:t>
            </a:r>
          </a:p>
          <a:p>
            <a:r>
              <a:rPr lang="en-IN" dirty="0"/>
              <a:t>## CSCO    0    0   0    1    0</a:t>
            </a:r>
          </a:p>
          <a:p>
            <a:r>
              <a:rPr lang="en-IN" dirty="0"/>
              <a:t>## AMZN    0    0   0    0    1</a:t>
            </a:r>
          </a:p>
          <a:p>
            <a:r>
              <a:rPr lang="en-IN" dirty="0"/>
              <a:t>#CHECK IF MATRIX IS POSITIVE DEFINITE (why do we check this?)</a:t>
            </a:r>
          </a:p>
          <a:p>
            <a:r>
              <a:rPr lang="en-IN" dirty="0"/>
              <a:t>library(</a:t>
            </a:r>
            <a:r>
              <a:rPr lang="en-IN" dirty="0" err="1"/>
              <a:t>corpcor</a:t>
            </a:r>
            <a:r>
              <a:rPr lang="en-IN" dirty="0"/>
              <a:t>)</a:t>
            </a:r>
          </a:p>
          <a:p>
            <a:r>
              <a:rPr lang="en-IN" dirty="0" err="1"/>
              <a:t>is.positive.definite</a:t>
            </a:r>
            <a:r>
              <a:rPr lang="en-IN" dirty="0"/>
              <a:t>(cv)</a:t>
            </a:r>
          </a:p>
          <a:p>
            <a:r>
              <a:rPr lang="en-IN" dirty="0"/>
              <a:t>## [1] TRUE</a:t>
            </a:r>
          </a:p>
        </p:txBody>
      </p:sp>
    </p:spTree>
    <p:extLst>
      <p:ext uri="{BB962C8B-B14F-4D97-AF65-F5344CB8AC3E}">
        <p14:creationId xmlns:p14="http://schemas.microsoft.com/office/powerpoint/2010/main" val="883743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Root </a:t>
            </a:r>
            <a:r>
              <a:rPr lang="en-IN" b="1" dirty="0" smtClean="0"/>
              <a:t>Finding</a:t>
            </a:r>
            <a:endParaRPr lang="en-IN" dirty="0"/>
          </a:p>
        </p:txBody>
      </p:sp>
      <p:sp>
        <p:nvSpPr>
          <p:cNvPr id="3" name="Content Placeholder 2"/>
          <p:cNvSpPr>
            <a:spLocks noGrp="1"/>
          </p:cNvSpPr>
          <p:nvPr>
            <p:ph idx="1"/>
          </p:nvPr>
        </p:nvSpPr>
        <p:spPr/>
        <p:txBody>
          <a:bodyPr/>
          <a:lstStyle/>
          <a:p>
            <a:r>
              <a:rPr lang="en-IN" dirty="0"/>
              <a:t>Finding roots of nonlinear equations is often required, and R has several packages for this purpose. Here we examine a few examples. Suppose we are given the function</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263" y="3228975"/>
            <a:ext cx="265747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9885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88641"/>
            <a:ext cx="8229600" cy="5661952"/>
          </a:xfrm>
        </p:spPr>
        <p:txBody>
          <a:bodyPr numCol="2">
            <a:noAutofit/>
          </a:bodyPr>
          <a:lstStyle/>
          <a:p>
            <a:r>
              <a:rPr lang="en-IN" sz="1600" dirty="0"/>
              <a:t>and for various values of  y  we wish to solve for the values of  x . The function we use is called </a:t>
            </a:r>
            <a:r>
              <a:rPr lang="en-IN" sz="1600" dirty="0" err="1"/>
              <a:t>multiroot</a:t>
            </a:r>
            <a:r>
              <a:rPr lang="en-IN" sz="1600" dirty="0"/>
              <a:t> and the use of the function is shown below.</a:t>
            </a:r>
          </a:p>
          <a:p>
            <a:endParaRPr lang="en-IN" sz="1600" dirty="0"/>
          </a:p>
          <a:p>
            <a:r>
              <a:rPr lang="en-IN" sz="1600" dirty="0"/>
              <a:t>#ROOT SOLVING IN R</a:t>
            </a:r>
          </a:p>
          <a:p>
            <a:r>
              <a:rPr lang="en-IN" sz="1600" dirty="0"/>
              <a:t>library(</a:t>
            </a:r>
            <a:r>
              <a:rPr lang="en-IN" sz="1600" dirty="0" err="1"/>
              <a:t>rootSolve</a:t>
            </a:r>
            <a:r>
              <a:rPr lang="en-IN" sz="1600" dirty="0"/>
              <a:t>)</a:t>
            </a:r>
          </a:p>
          <a:p>
            <a:r>
              <a:rPr lang="en-IN" sz="1600" dirty="0" err="1"/>
              <a:t>fn</a:t>
            </a:r>
            <a:r>
              <a:rPr lang="en-IN" sz="1600" dirty="0"/>
              <a:t> = function(</a:t>
            </a:r>
            <a:r>
              <a:rPr lang="en-IN" sz="1600" dirty="0" err="1"/>
              <a:t>x,y</a:t>
            </a:r>
            <a:r>
              <a:rPr lang="en-IN" sz="1600" dirty="0"/>
              <a:t>) {</a:t>
            </a:r>
          </a:p>
          <a:p>
            <a:r>
              <a:rPr lang="en-IN" sz="1600" dirty="0"/>
              <a:t>    result = (x^2+y^2-1)^3 - x^2*y^3</a:t>
            </a:r>
          </a:p>
          <a:p>
            <a:r>
              <a:rPr lang="en-IN" sz="1600" dirty="0"/>
              <a:t>}</a:t>
            </a:r>
          </a:p>
          <a:p>
            <a:r>
              <a:rPr lang="en-IN" sz="1600" dirty="0" err="1"/>
              <a:t>yy</a:t>
            </a:r>
            <a:r>
              <a:rPr lang="en-IN" sz="1600" dirty="0"/>
              <a:t> = 1</a:t>
            </a:r>
          </a:p>
          <a:p>
            <a:r>
              <a:rPr lang="en-IN" sz="1600" dirty="0"/>
              <a:t>sol = </a:t>
            </a:r>
            <a:r>
              <a:rPr lang="en-IN" sz="1600" dirty="0" err="1"/>
              <a:t>multiroot</a:t>
            </a:r>
            <a:r>
              <a:rPr lang="en-IN" sz="1600" dirty="0"/>
              <a:t>(f=</a:t>
            </a:r>
            <a:r>
              <a:rPr lang="en-IN" sz="1600" dirty="0" err="1"/>
              <a:t>fn,start</a:t>
            </a:r>
            <a:r>
              <a:rPr lang="en-IN" sz="1600" dirty="0"/>
              <a:t>=1,maxiter=10000,rtol=0.000001,atol=0.000001,ctol=0.00001,y=</a:t>
            </a:r>
            <a:r>
              <a:rPr lang="en-IN" sz="1600" dirty="0" err="1"/>
              <a:t>yy</a:t>
            </a:r>
            <a:r>
              <a:rPr lang="en-IN" sz="1600" dirty="0"/>
              <a:t>)</a:t>
            </a:r>
          </a:p>
          <a:p>
            <a:r>
              <a:rPr lang="en-IN" sz="1600" dirty="0"/>
              <a:t>print(c("solution=",</a:t>
            </a:r>
            <a:r>
              <a:rPr lang="en-IN" sz="1600" dirty="0" err="1"/>
              <a:t>sol$root</a:t>
            </a:r>
            <a:r>
              <a:rPr lang="en-IN" sz="1600" dirty="0"/>
              <a:t>))</a:t>
            </a:r>
          </a:p>
          <a:p>
            <a:r>
              <a:rPr lang="en-IN" sz="1600" dirty="0"/>
              <a:t>## [1] "solution=" "1"</a:t>
            </a:r>
          </a:p>
          <a:p>
            <a:r>
              <a:rPr lang="en-IN" sz="1600" dirty="0"/>
              <a:t>check = </a:t>
            </a:r>
            <a:r>
              <a:rPr lang="en-IN" sz="1600" dirty="0" err="1"/>
              <a:t>fn</a:t>
            </a:r>
            <a:r>
              <a:rPr lang="en-IN" sz="1600" dirty="0"/>
              <a:t>(</a:t>
            </a:r>
            <a:r>
              <a:rPr lang="en-IN" sz="1600" dirty="0" err="1"/>
              <a:t>sol$root,yy</a:t>
            </a:r>
            <a:r>
              <a:rPr lang="en-IN" sz="1600" dirty="0"/>
              <a:t>)</a:t>
            </a:r>
          </a:p>
          <a:p>
            <a:r>
              <a:rPr lang="en-IN" sz="1600" dirty="0"/>
              <a:t>print(check)</a:t>
            </a:r>
          </a:p>
          <a:p>
            <a:r>
              <a:rPr lang="en-IN" sz="1600" dirty="0"/>
              <a:t>## [1] 0</a:t>
            </a:r>
          </a:p>
          <a:p>
            <a:r>
              <a:rPr lang="en-IN" sz="1600" dirty="0"/>
              <a:t>Here we demonstrate the use of another function called </a:t>
            </a:r>
            <a:r>
              <a:rPr lang="en-IN" sz="1600" dirty="0" err="1"/>
              <a:t>uniroot</a:t>
            </a:r>
            <a:r>
              <a:rPr lang="en-IN" sz="1600" dirty="0"/>
              <a:t>.</a:t>
            </a:r>
          </a:p>
          <a:p>
            <a:endParaRPr lang="en-IN" sz="1600" dirty="0"/>
          </a:p>
          <a:p>
            <a:r>
              <a:rPr lang="en-IN" sz="1600" dirty="0" err="1"/>
              <a:t>fn</a:t>
            </a:r>
            <a:r>
              <a:rPr lang="en-IN" sz="1600" dirty="0"/>
              <a:t> = function(x) {</a:t>
            </a:r>
          </a:p>
          <a:p>
            <a:r>
              <a:rPr lang="en-IN" sz="1600" dirty="0"/>
              <a:t>    result = 0.065*(x*(1-x))^0.5- 0.05 +0.05*x</a:t>
            </a:r>
          </a:p>
          <a:p>
            <a:r>
              <a:rPr lang="en-IN" sz="1600" dirty="0"/>
              <a:t>}</a:t>
            </a:r>
          </a:p>
          <a:p>
            <a:r>
              <a:rPr lang="en-IN" sz="1600" dirty="0"/>
              <a:t>sol = </a:t>
            </a:r>
            <a:r>
              <a:rPr lang="en-IN" sz="1600" dirty="0" err="1"/>
              <a:t>uniroot.all</a:t>
            </a:r>
            <a:r>
              <a:rPr lang="en-IN" sz="1600" dirty="0"/>
              <a:t>(f=</a:t>
            </a:r>
            <a:r>
              <a:rPr lang="en-IN" sz="1600" dirty="0" err="1"/>
              <a:t>fn,c</a:t>
            </a:r>
            <a:r>
              <a:rPr lang="en-IN" sz="1600" dirty="0"/>
              <a:t>(0,1))</a:t>
            </a:r>
          </a:p>
          <a:p>
            <a:r>
              <a:rPr lang="en-IN" sz="1600" dirty="0"/>
              <a:t>print(sol)</a:t>
            </a:r>
          </a:p>
          <a:p>
            <a:r>
              <a:rPr lang="en-IN" sz="1600" dirty="0"/>
              <a:t>## [1] 1.0000000 0.3717627</a:t>
            </a:r>
          </a:p>
          <a:p>
            <a:r>
              <a:rPr lang="en-IN" sz="1600" dirty="0"/>
              <a:t>check = </a:t>
            </a:r>
            <a:r>
              <a:rPr lang="en-IN" sz="1600" dirty="0" err="1"/>
              <a:t>fn</a:t>
            </a:r>
            <a:r>
              <a:rPr lang="en-IN" sz="1600" dirty="0"/>
              <a:t>(sol)</a:t>
            </a:r>
          </a:p>
          <a:p>
            <a:r>
              <a:rPr lang="en-IN" sz="1600" dirty="0"/>
              <a:t>print(check)</a:t>
            </a:r>
          </a:p>
          <a:p>
            <a:r>
              <a:rPr lang="en-IN" sz="1600" dirty="0"/>
              <a:t>## [1] 0.000000e+00 1.041576e-06</a:t>
            </a:r>
          </a:p>
        </p:txBody>
      </p:sp>
    </p:spTree>
    <p:extLst>
      <p:ext uri="{BB962C8B-B14F-4D97-AF65-F5344CB8AC3E}">
        <p14:creationId xmlns:p14="http://schemas.microsoft.com/office/powerpoint/2010/main" val="1629433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323" y="33769"/>
            <a:ext cx="7402883" cy="874951"/>
          </a:xfrm>
        </p:spPr>
        <p:txBody>
          <a:bodyPr/>
          <a:lstStyle/>
          <a:p>
            <a:r>
              <a:rPr lang="en-IN" b="1" dirty="0" smtClean="0"/>
              <a:t>Regression</a:t>
            </a:r>
            <a:endParaRPr lang="en-IN"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11" y="620688"/>
            <a:ext cx="6505575"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447" y="3789040"/>
            <a:ext cx="711517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122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Example: We run a stock return regression to exemplify the algebra above.</a:t>
            </a:r>
          </a:p>
          <a:p>
            <a:endParaRPr lang="en-IN" dirty="0"/>
          </a:p>
          <a:p>
            <a:r>
              <a:rPr lang="en-IN" dirty="0"/>
              <a:t>data = </a:t>
            </a:r>
            <a:r>
              <a:rPr lang="en-IN" dirty="0" err="1"/>
              <a:t>read.table</a:t>
            </a:r>
            <a:r>
              <a:rPr lang="en-IN" dirty="0"/>
              <a:t>("</a:t>
            </a:r>
            <a:r>
              <a:rPr lang="en-IN" dirty="0" err="1"/>
              <a:t>DSTMAA_data</a:t>
            </a:r>
            <a:r>
              <a:rPr lang="en-IN" dirty="0"/>
              <a:t>/</a:t>
            </a:r>
            <a:r>
              <a:rPr lang="en-IN" dirty="0" err="1"/>
              <a:t>markowitzdata.txt",header</a:t>
            </a:r>
            <a:r>
              <a:rPr lang="en-IN" dirty="0"/>
              <a:t>=TRUE)  #THESE DATA ARE RETURNS</a:t>
            </a:r>
          </a:p>
          <a:p>
            <a:r>
              <a:rPr lang="en-IN" dirty="0"/>
              <a:t>print(names(data))  #THIS IS A DATA FRAME (important construct in R)</a:t>
            </a:r>
          </a:p>
          <a:p>
            <a:r>
              <a:rPr lang="en-IN" dirty="0"/>
              <a:t>##  [1] "X.DATE" "SUNW"   "MSFT"   "IBM"    "CSCO"   "AMZN"   "</a:t>
            </a:r>
            <a:r>
              <a:rPr lang="en-IN" dirty="0" err="1"/>
              <a:t>mktrf</a:t>
            </a:r>
            <a:r>
              <a:rPr lang="en-IN" dirty="0"/>
              <a:t>" </a:t>
            </a:r>
          </a:p>
          <a:p>
            <a:r>
              <a:rPr lang="en-IN" dirty="0"/>
              <a:t>##  [8] "</a:t>
            </a:r>
            <a:r>
              <a:rPr lang="en-IN" dirty="0" err="1"/>
              <a:t>smb</a:t>
            </a:r>
            <a:r>
              <a:rPr lang="en-IN" dirty="0"/>
              <a:t>"    "</a:t>
            </a:r>
            <a:r>
              <a:rPr lang="en-IN" dirty="0" err="1"/>
              <a:t>hml</a:t>
            </a:r>
            <a:r>
              <a:rPr lang="en-IN" dirty="0"/>
              <a:t>"    "</a:t>
            </a:r>
            <a:r>
              <a:rPr lang="en-IN" dirty="0" err="1"/>
              <a:t>rf</a:t>
            </a:r>
            <a:r>
              <a:rPr lang="en-IN" dirty="0"/>
              <a:t>"</a:t>
            </a:r>
          </a:p>
          <a:p>
            <a:r>
              <a:rPr lang="en-IN" dirty="0"/>
              <a:t>head(data)</a:t>
            </a:r>
          </a:p>
        </p:txBody>
      </p:sp>
    </p:spTree>
    <p:extLst>
      <p:ext uri="{BB962C8B-B14F-4D97-AF65-F5344CB8AC3E}">
        <p14:creationId xmlns:p14="http://schemas.microsoft.com/office/powerpoint/2010/main" val="2417210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     X.DATE         SUNW         MSFT          IBM         CSCO        AMZN</a:t>
            </a:r>
          </a:p>
          <a:p>
            <a:r>
              <a:rPr lang="en-IN" dirty="0"/>
              <a:t>## 1 20010102 -0.087443948  0.000000000 -0.002205882 -0.129084975 -0.10843374</a:t>
            </a:r>
          </a:p>
          <a:p>
            <a:r>
              <a:rPr lang="en-IN" dirty="0"/>
              <a:t>## 2 20010103  0.297297299  0.105187319  0.115696386  0.240150094  0.26576576</a:t>
            </a:r>
          </a:p>
          <a:p>
            <a:r>
              <a:rPr lang="en-IN" dirty="0"/>
              <a:t>## 3 20010104 -0.060606062  0.010430248 -0.015191546  0.013615734 -0.11743772</a:t>
            </a:r>
          </a:p>
          <a:p>
            <a:r>
              <a:rPr lang="en-IN" dirty="0"/>
              <a:t>## 4 20010105 -0.096774191  0.014193549  0.008718981 -0.125373140 -0.06048387</a:t>
            </a:r>
          </a:p>
          <a:p>
            <a:r>
              <a:rPr lang="en-IN" dirty="0"/>
              <a:t>## 5 20010108  0.006696429 -0.003816794 -0.004654255 -0.002133106  0.02575107</a:t>
            </a:r>
          </a:p>
          <a:p>
            <a:r>
              <a:rPr lang="en-IN" dirty="0"/>
              <a:t>## 6 20010109  0.044345897  0.058748405 -0.010688043  0.015818726  0.09623431</a:t>
            </a:r>
          </a:p>
          <a:p>
            <a:r>
              <a:rPr lang="en-IN" dirty="0"/>
              <a:t>##     </a:t>
            </a:r>
            <a:r>
              <a:rPr lang="en-IN" dirty="0" err="1"/>
              <a:t>mktrf</a:t>
            </a:r>
            <a:r>
              <a:rPr lang="en-IN" dirty="0"/>
              <a:t>     </a:t>
            </a:r>
            <a:r>
              <a:rPr lang="en-IN" dirty="0" err="1"/>
              <a:t>smb</a:t>
            </a:r>
            <a:r>
              <a:rPr lang="en-IN" dirty="0"/>
              <a:t>     </a:t>
            </a:r>
            <a:r>
              <a:rPr lang="en-IN" dirty="0" err="1"/>
              <a:t>hml</a:t>
            </a:r>
            <a:r>
              <a:rPr lang="en-IN" dirty="0"/>
              <a:t>      </a:t>
            </a:r>
            <a:r>
              <a:rPr lang="en-IN" dirty="0" err="1"/>
              <a:t>rf</a:t>
            </a:r>
            <a:endParaRPr lang="en-IN" dirty="0"/>
          </a:p>
          <a:p>
            <a:r>
              <a:rPr lang="en-IN" dirty="0"/>
              <a:t>## 1 -0.0345 -0.0037  0.0209 0.00026</a:t>
            </a:r>
          </a:p>
          <a:p>
            <a:r>
              <a:rPr lang="en-IN" dirty="0"/>
              <a:t>## 2  0.0527  0.0097 -0.0493 0.00026</a:t>
            </a:r>
          </a:p>
          <a:p>
            <a:r>
              <a:rPr lang="en-IN" dirty="0"/>
              <a:t>## 3 -0.0121  0.0083 -0.0015 0.00026</a:t>
            </a:r>
          </a:p>
          <a:p>
            <a:r>
              <a:rPr lang="en-IN" dirty="0"/>
              <a:t>## 4 -0.0291  0.0027  0.0242 0.00026</a:t>
            </a:r>
          </a:p>
          <a:p>
            <a:r>
              <a:rPr lang="en-IN" dirty="0"/>
              <a:t>## 5 -0.0037 -0.0053  0.0129 0.00026</a:t>
            </a:r>
          </a:p>
          <a:p>
            <a:r>
              <a:rPr lang="en-IN" dirty="0"/>
              <a:t>## 6  0.0046  0.0044 -0.0026 0.00026</a:t>
            </a:r>
          </a:p>
        </p:txBody>
      </p:sp>
    </p:spTree>
    <p:extLst>
      <p:ext uri="{BB962C8B-B14F-4D97-AF65-F5344CB8AC3E}">
        <p14:creationId xmlns:p14="http://schemas.microsoft.com/office/powerpoint/2010/main" val="2346351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#RUN A MULTIVARIATE REGRESSION ON STOCK DATA</a:t>
            </a:r>
          </a:p>
          <a:p>
            <a:r>
              <a:rPr lang="en-IN" dirty="0"/>
              <a:t>Y = </a:t>
            </a:r>
            <a:r>
              <a:rPr lang="en-IN" dirty="0" err="1"/>
              <a:t>as.matrix</a:t>
            </a:r>
            <a:r>
              <a:rPr lang="en-IN" dirty="0"/>
              <a:t>(</a:t>
            </a:r>
            <a:r>
              <a:rPr lang="en-IN" dirty="0" err="1"/>
              <a:t>data$SUNW</a:t>
            </a:r>
            <a:r>
              <a:rPr lang="en-IN" dirty="0"/>
              <a:t>)</a:t>
            </a:r>
          </a:p>
          <a:p>
            <a:r>
              <a:rPr lang="en-IN" dirty="0"/>
              <a:t>X = </a:t>
            </a:r>
            <a:r>
              <a:rPr lang="en-IN" dirty="0" err="1"/>
              <a:t>as.matrix</a:t>
            </a:r>
            <a:r>
              <a:rPr lang="en-IN" dirty="0"/>
              <a:t>(data[,3:6])</a:t>
            </a:r>
          </a:p>
          <a:p>
            <a:r>
              <a:rPr lang="en-IN" dirty="0"/>
              <a:t>res = lm(Y~X)</a:t>
            </a:r>
          </a:p>
          <a:p>
            <a:r>
              <a:rPr lang="en-IN" dirty="0"/>
              <a:t>summary(res)</a:t>
            </a:r>
          </a:p>
          <a:p>
            <a:r>
              <a:rPr lang="en-IN" dirty="0"/>
              <a:t>## </a:t>
            </a:r>
          </a:p>
          <a:p>
            <a:r>
              <a:rPr lang="en-IN" dirty="0"/>
              <a:t>## Call:</a:t>
            </a:r>
          </a:p>
          <a:p>
            <a:r>
              <a:rPr lang="en-IN" dirty="0"/>
              <a:t>## lm(formula = Y ~ X)</a:t>
            </a:r>
          </a:p>
          <a:p>
            <a:r>
              <a:rPr lang="en-IN" dirty="0"/>
              <a:t>## </a:t>
            </a:r>
          </a:p>
          <a:p>
            <a:r>
              <a:rPr lang="en-IN" dirty="0"/>
              <a:t>## Residuals:</a:t>
            </a:r>
          </a:p>
          <a:p>
            <a:r>
              <a:rPr lang="en-IN" dirty="0"/>
              <a:t>##       Min        1Q    Median        3Q       Max </a:t>
            </a:r>
          </a:p>
          <a:p>
            <a:r>
              <a:rPr lang="en-IN" dirty="0"/>
              <a:t>## -0.233758 -0.014921 -0.000711  0.014214  0.178859 </a:t>
            </a:r>
          </a:p>
          <a:p>
            <a:r>
              <a:rPr lang="en-IN" dirty="0"/>
              <a:t>## </a:t>
            </a:r>
          </a:p>
          <a:p>
            <a:endParaRPr lang="en-IN" dirty="0"/>
          </a:p>
        </p:txBody>
      </p:sp>
    </p:spTree>
    <p:extLst>
      <p:ext uri="{BB962C8B-B14F-4D97-AF65-F5344CB8AC3E}">
        <p14:creationId xmlns:p14="http://schemas.microsoft.com/office/powerpoint/2010/main" val="762406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88641"/>
            <a:ext cx="8229600" cy="5661952"/>
          </a:xfrm>
        </p:spPr>
        <p:txBody>
          <a:bodyPr>
            <a:normAutofit fontScale="85000" lnSpcReduction="20000"/>
          </a:bodyPr>
          <a:lstStyle/>
          <a:p>
            <a:r>
              <a:rPr lang="en-IN" dirty="0" smtClean="0"/>
              <a:t>## </a:t>
            </a:r>
            <a:r>
              <a:rPr lang="en-IN" dirty="0"/>
              <a:t>Coefficients:</a:t>
            </a:r>
          </a:p>
          <a:p>
            <a:r>
              <a:rPr lang="en-IN" dirty="0"/>
              <a:t>##               Estimate Std. Error t value </a:t>
            </a:r>
            <a:r>
              <a:rPr lang="en-IN" dirty="0" err="1"/>
              <a:t>Pr</a:t>
            </a:r>
            <a:r>
              <a:rPr lang="en-IN" dirty="0"/>
              <a:t>(&gt;|t|)    </a:t>
            </a:r>
          </a:p>
          <a:p>
            <a:r>
              <a:rPr lang="en-IN" dirty="0"/>
              <a:t>## (Intercept) -0.0007256  0.0007512  -0.966  0.33422    </a:t>
            </a:r>
          </a:p>
          <a:p>
            <a:r>
              <a:rPr lang="en-IN" dirty="0"/>
              <a:t>## XMSFT        0.1382312  0.0529045   2.613  0.00907 ** </a:t>
            </a:r>
          </a:p>
          <a:p>
            <a:r>
              <a:rPr lang="en-IN" dirty="0"/>
              <a:t>## XIBM         0.3791500  0.0566232   6.696 3.02e-11 ***</a:t>
            </a:r>
          </a:p>
          <a:p>
            <a:r>
              <a:rPr lang="en-IN" dirty="0"/>
              <a:t>## XCSCO        0.5769097  0.0317799  18.153  &lt; 2e-16 ***</a:t>
            </a:r>
          </a:p>
          <a:p>
            <a:r>
              <a:rPr lang="en-IN" dirty="0"/>
              <a:t>## XAMZN        0.0324899  0.0204802   1.586  0.11286    </a:t>
            </a:r>
          </a:p>
          <a:p>
            <a:r>
              <a:rPr lang="en-IN" dirty="0"/>
              <a:t>## ---</a:t>
            </a:r>
          </a:p>
          <a:p>
            <a:r>
              <a:rPr lang="en-IN" dirty="0"/>
              <a:t>## </a:t>
            </a:r>
            <a:r>
              <a:rPr lang="en-IN" dirty="0" err="1"/>
              <a:t>Signif</a:t>
            </a:r>
            <a:r>
              <a:rPr lang="en-IN" dirty="0"/>
              <a:t>. codes:  0 '***' 0.001 '**' 0.01 '*' 0.05 '.' 0.1 ' ' 1</a:t>
            </a:r>
          </a:p>
          <a:p>
            <a:r>
              <a:rPr lang="en-IN" dirty="0"/>
              <a:t>## </a:t>
            </a:r>
          </a:p>
          <a:p>
            <a:r>
              <a:rPr lang="en-IN" dirty="0"/>
              <a:t>## Residual standard error: 0.02914 on 1502 degrees of freedom</a:t>
            </a:r>
          </a:p>
          <a:p>
            <a:r>
              <a:rPr lang="en-IN" dirty="0"/>
              <a:t>## Multiple R-squared:  0.4112, Adjusted R-squared:  0.4096 </a:t>
            </a:r>
          </a:p>
          <a:p>
            <a:r>
              <a:rPr lang="en-IN" dirty="0"/>
              <a:t>## F-statistic: 262.2 on 4 and 1502 DF,  p-value: &lt; 2.2e-16</a:t>
            </a:r>
          </a:p>
        </p:txBody>
      </p:sp>
    </p:spTree>
    <p:extLst>
      <p:ext uri="{BB962C8B-B14F-4D97-AF65-F5344CB8AC3E}">
        <p14:creationId xmlns:p14="http://schemas.microsoft.com/office/powerpoint/2010/main" val="3048590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Now we can cross-check the regression using the algebraic solution for the regression coefficients.</a:t>
            </a:r>
          </a:p>
          <a:p>
            <a:endParaRPr lang="en-IN" dirty="0"/>
          </a:p>
          <a:p>
            <a:r>
              <a:rPr lang="en-IN" dirty="0"/>
              <a:t>#CHECK THE REGRESSION </a:t>
            </a:r>
          </a:p>
          <a:p>
            <a:r>
              <a:rPr lang="en-IN" dirty="0"/>
              <a:t>n = length(Y)</a:t>
            </a:r>
          </a:p>
          <a:p>
            <a:r>
              <a:rPr lang="en-IN" dirty="0"/>
              <a:t>X = </a:t>
            </a:r>
            <a:r>
              <a:rPr lang="en-IN" dirty="0" err="1"/>
              <a:t>cbind</a:t>
            </a:r>
            <a:r>
              <a:rPr lang="en-IN" dirty="0"/>
              <a:t>(matrix(1,n,1),X)</a:t>
            </a:r>
          </a:p>
          <a:p>
            <a:r>
              <a:rPr lang="en-IN" dirty="0"/>
              <a:t>b = solve(t(X) %*% X) %*% (t(X) %*% Y)</a:t>
            </a:r>
          </a:p>
          <a:p>
            <a:r>
              <a:rPr lang="en-IN" dirty="0"/>
              <a:t>print(b)</a:t>
            </a:r>
          </a:p>
          <a:p>
            <a:r>
              <a:rPr lang="en-IN" dirty="0"/>
              <a:t>##               [,1]</a:t>
            </a:r>
          </a:p>
          <a:p>
            <a:r>
              <a:rPr lang="en-IN" dirty="0"/>
              <a:t>##      -0.0007256342</a:t>
            </a:r>
          </a:p>
          <a:p>
            <a:r>
              <a:rPr lang="en-IN" dirty="0"/>
              <a:t>## MSFT  0.1382312148</a:t>
            </a:r>
          </a:p>
          <a:p>
            <a:r>
              <a:rPr lang="en-IN" dirty="0"/>
              <a:t>## IBM   0.3791500328</a:t>
            </a:r>
          </a:p>
          <a:p>
            <a:r>
              <a:rPr lang="en-IN" dirty="0"/>
              <a:t>## CSCO  0.5769097262</a:t>
            </a:r>
          </a:p>
          <a:p>
            <a:r>
              <a:rPr lang="en-IN" dirty="0"/>
              <a:t>## AMZN  0.0324898716</a:t>
            </a:r>
          </a:p>
        </p:txBody>
      </p:sp>
    </p:spTree>
    <p:extLst>
      <p:ext uri="{BB962C8B-B14F-4D97-AF65-F5344CB8AC3E}">
        <p14:creationId xmlns:p14="http://schemas.microsoft.com/office/powerpoint/2010/main" val="1128448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88641"/>
            <a:ext cx="8229600" cy="5661952"/>
          </a:xfrm>
        </p:spPr>
        <p:txBody>
          <a:bodyPr>
            <a:normAutofit fontScale="62500" lnSpcReduction="20000"/>
          </a:bodyPr>
          <a:lstStyle/>
          <a:p>
            <a:r>
              <a:rPr lang="en-IN" dirty="0"/>
              <a:t>Data frames can be addressed by column names, so that we do not need to remember column numbers specifically. If you want to find the names of all columns in a data frame, the names function does the trick. To address a chosen column, append the column name to the data frame using the “$” connector, as shown below.</a:t>
            </a:r>
          </a:p>
          <a:p>
            <a:endParaRPr lang="en-IN" dirty="0"/>
          </a:p>
          <a:p>
            <a:r>
              <a:rPr lang="en-IN" dirty="0"/>
              <a:t>#THIS IS A DATA FRAME AND CAN BE REFERENCED BY COLUMN NAMES</a:t>
            </a:r>
          </a:p>
          <a:p>
            <a:r>
              <a:rPr lang="en-IN" dirty="0"/>
              <a:t>print(names(data))</a:t>
            </a:r>
          </a:p>
          <a:p>
            <a:r>
              <a:rPr lang="en-IN" dirty="0"/>
              <a:t>## [1] "Date"      "Open"      "High"      "Low"       "Close"     "Volume"   </a:t>
            </a:r>
          </a:p>
          <a:p>
            <a:r>
              <a:rPr lang="en-IN" dirty="0"/>
              <a:t>## [7] "</a:t>
            </a:r>
            <a:r>
              <a:rPr lang="en-IN" dirty="0" err="1"/>
              <a:t>Adj.Close</a:t>
            </a:r>
            <a:r>
              <a:rPr lang="en-IN" dirty="0"/>
              <a:t>"</a:t>
            </a:r>
          </a:p>
          <a:p>
            <a:r>
              <a:rPr lang="en-IN" dirty="0"/>
              <a:t>print(head(</a:t>
            </a:r>
            <a:r>
              <a:rPr lang="en-IN" dirty="0" err="1"/>
              <a:t>data$Close</a:t>
            </a:r>
            <a:r>
              <a:rPr lang="en-IN" dirty="0"/>
              <a:t>))</a:t>
            </a:r>
          </a:p>
          <a:p>
            <a:r>
              <a:rPr lang="en-IN" dirty="0"/>
              <a:t>## [1] 100.34 108.31 109.40 104.87 106.00 </a:t>
            </a:r>
            <a:r>
              <a:rPr lang="en-IN" dirty="0" smtClean="0"/>
              <a:t>107.91</a:t>
            </a:r>
          </a:p>
          <a:p>
            <a:r>
              <a:rPr lang="en-IN" dirty="0"/>
              <a:t>The command printed out the first few observations in the column “Close”. All variables and functions in R are “objects”, and you are well-served to know the object type, because objects have properties and methods apply differently to objects of various types. Therefore, to check an object type, use the class function.</a:t>
            </a:r>
          </a:p>
          <a:p>
            <a:endParaRPr lang="en-IN" dirty="0"/>
          </a:p>
          <a:p>
            <a:r>
              <a:rPr lang="en-IN" dirty="0"/>
              <a:t>class(data)</a:t>
            </a:r>
          </a:p>
          <a:p>
            <a:r>
              <a:rPr lang="en-IN" dirty="0"/>
              <a:t>## [1] "</a:t>
            </a:r>
            <a:r>
              <a:rPr lang="en-IN" dirty="0" err="1"/>
              <a:t>data.frame</a:t>
            </a:r>
            <a:r>
              <a:rPr lang="en-IN" dirty="0"/>
              <a:t>"</a:t>
            </a:r>
          </a:p>
        </p:txBody>
      </p:sp>
    </p:spTree>
    <p:extLst>
      <p:ext uri="{BB962C8B-B14F-4D97-AF65-F5344CB8AC3E}">
        <p14:creationId xmlns:p14="http://schemas.microsoft.com/office/powerpoint/2010/main" val="36279158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16633"/>
            <a:ext cx="8229600" cy="5733960"/>
          </a:xfrm>
        </p:spPr>
        <p:txBody>
          <a:bodyPr numCol="2">
            <a:normAutofit fontScale="25000" lnSpcReduction="20000"/>
          </a:bodyPr>
          <a:lstStyle/>
          <a:p>
            <a:r>
              <a:rPr lang="en-IN" i="1" dirty="0"/>
              <a:t>#REGRESSION ON NCAA BASKETBALL PLAYOFF DATA</a:t>
            </a:r>
          </a:p>
          <a:p>
            <a:r>
              <a:rPr lang="en-IN" i="1" dirty="0" err="1"/>
              <a:t>ncaa</a:t>
            </a:r>
            <a:r>
              <a:rPr lang="en-IN" i="1" dirty="0"/>
              <a:t> = </a:t>
            </a:r>
            <a:r>
              <a:rPr lang="en-IN" i="1" dirty="0" err="1"/>
              <a:t>read.table</a:t>
            </a:r>
            <a:r>
              <a:rPr lang="en-IN" i="1" dirty="0"/>
              <a:t>("</a:t>
            </a:r>
            <a:r>
              <a:rPr lang="en-IN" i="1" dirty="0" err="1"/>
              <a:t>DSTMAA_data</a:t>
            </a:r>
            <a:r>
              <a:rPr lang="en-IN" i="1" dirty="0"/>
              <a:t>/</a:t>
            </a:r>
            <a:r>
              <a:rPr lang="en-IN" i="1" dirty="0" err="1"/>
              <a:t>ncaa.txt",header</a:t>
            </a:r>
            <a:r>
              <a:rPr lang="en-IN" i="1" dirty="0"/>
              <a:t>=TRUE)</a:t>
            </a:r>
          </a:p>
          <a:p>
            <a:r>
              <a:rPr lang="en-IN" i="1" dirty="0"/>
              <a:t>print(head(</a:t>
            </a:r>
            <a:r>
              <a:rPr lang="en-IN" i="1" dirty="0" err="1"/>
              <a:t>ncaa</a:t>
            </a:r>
            <a:r>
              <a:rPr lang="en-IN" i="1" dirty="0"/>
              <a:t>))</a:t>
            </a:r>
          </a:p>
          <a:p>
            <a:r>
              <a:rPr lang="en-IN" i="1" dirty="0"/>
              <a:t>##   No          NAME GMS  PTS  REB  AST   TO  A.T STL BLK   PF    FG    FT</a:t>
            </a:r>
          </a:p>
          <a:p>
            <a:r>
              <a:rPr lang="en-IN" i="1" dirty="0"/>
              <a:t>## 1  1 </a:t>
            </a:r>
            <a:r>
              <a:rPr lang="en-IN" i="1" dirty="0" err="1"/>
              <a:t>NorthCarolina</a:t>
            </a:r>
            <a:r>
              <a:rPr lang="en-IN" i="1" dirty="0"/>
              <a:t>   6 84.2 41.5 17.8 12.8 1.39 6.7 3.8 16.7 0.514 0.664</a:t>
            </a:r>
          </a:p>
          <a:p>
            <a:r>
              <a:rPr lang="en-IN" i="1" dirty="0"/>
              <a:t>## 2  2      Illinois   6 74.5 34.0 19.0 10.2 1.87 8.0 1.7 16.5 0.457 0.753</a:t>
            </a:r>
          </a:p>
          <a:p>
            <a:r>
              <a:rPr lang="en-IN" i="1" dirty="0"/>
              <a:t>## 3  3    Louisville   5 77.4 35.4 13.6 11.0 1.24 5.4 4.2 16.6 0.479 0.702</a:t>
            </a:r>
          </a:p>
          <a:p>
            <a:r>
              <a:rPr lang="en-IN" i="1" dirty="0"/>
              <a:t>## 4  4 </a:t>
            </a:r>
            <a:r>
              <a:rPr lang="en-IN" i="1" dirty="0" err="1"/>
              <a:t>MichiganState</a:t>
            </a:r>
            <a:r>
              <a:rPr lang="en-IN" i="1" dirty="0"/>
              <a:t>   5 80.8 37.8 13.0 12.6 1.03 8.4 2.4 19.8 0.445 0.783</a:t>
            </a:r>
          </a:p>
          <a:p>
            <a:r>
              <a:rPr lang="en-IN" i="1" dirty="0"/>
              <a:t>## 5  5       Arizona   4 79.8 35.0 15.8 14.5 1.09 6.0 6.5 13.3 0.542 0.759</a:t>
            </a:r>
          </a:p>
          <a:p>
            <a:r>
              <a:rPr lang="en-IN" i="1" dirty="0"/>
              <a:t>## 6  6      Kentucky   4 72.8 32.3 12.8 13.5 0.94 7.3 3.5 19.5 0.510 0.663</a:t>
            </a:r>
          </a:p>
          <a:p>
            <a:r>
              <a:rPr lang="en-IN" i="1" dirty="0"/>
              <a:t>##     X3P</a:t>
            </a:r>
          </a:p>
          <a:p>
            <a:r>
              <a:rPr lang="en-IN" i="1" dirty="0"/>
              <a:t>## 1 0.417</a:t>
            </a:r>
          </a:p>
          <a:p>
            <a:r>
              <a:rPr lang="en-IN" i="1" dirty="0"/>
              <a:t>## 2 0.361</a:t>
            </a:r>
          </a:p>
          <a:p>
            <a:r>
              <a:rPr lang="en-IN" i="1" dirty="0"/>
              <a:t>## 3 0.376</a:t>
            </a:r>
          </a:p>
          <a:p>
            <a:r>
              <a:rPr lang="en-IN" i="1" dirty="0"/>
              <a:t>## 4 0.329</a:t>
            </a:r>
          </a:p>
          <a:p>
            <a:r>
              <a:rPr lang="en-IN" i="1" dirty="0"/>
              <a:t>## 5 0.397</a:t>
            </a:r>
          </a:p>
          <a:p>
            <a:r>
              <a:rPr lang="en-IN" i="1" dirty="0"/>
              <a:t>## 6 0.400</a:t>
            </a:r>
          </a:p>
          <a:p>
            <a:r>
              <a:rPr lang="en-IN" i="1" dirty="0"/>
              <a:t>y = </a:t>
            </a:r>
            <a:r>
              <a:rPr lang="en-IN" i="1" dirty="0" err="1"/>
              <a:t>ncaa</a:t>
            </a:r>
            <a:r>
              <a:rPr lang="en-IN" i="1" dirty="0"/>
              <a:t>[3]</a:t>
            </a:r>
          </a:p>
          <a:p>
            <a:r>
              <a:rPr lang="en-IN" i="1" dirty="0"/>
              <a:t>y = </a:t>
            </a:r>
            <a:r>
              <a:rPr lang="en-IN" i="1" dirty="0" err="1"/>
              <a:t>as.matrix</a:t>
            </a:r>
            <a:r>
              <a:rPr lang="en-IN" i="1" dirty="0"/>
              <a:t>(y)</a:t>
            </a:r>
          </a:p>
          <a:p>
            <a:r>
              <a:rPr lang="en-IN" i="1" dirty="0"/>
              <a:t>x = </a:t>
            </a:r>
            <a:r>
              <a:rPr lang="en-IN" i="1" dirty="0" err="1"/>
              <a:t>ncaa</a:t>
            </a:r>
            <a:r>
              <a:rPr lang="en-IN" i="1" dirty="0"/>
              <a:t>[4:14]</a:t>
            </a:r>
          </a:p>
          <a:p>
            <a:r>
              <a:rPr lang="en-IN" i="1" dirty="0"/>
              <a:t>x = </a:t>
            </a:r>
            <a:r>
              <a:rPr lang="en-IN" i="1" dirty="0" err="1"/>
              <a:t>as.matrix</a:t>
            </a:r>
            <a:r>
              <a:rPr lang="en-IN" i="1" dirty="0"/>
              <a:t>(x)</a:t>
            </a:r>
          </a:p>
          <a:p>
            <a:r>
              <a:rPr lang="en-IN" i="1" dirty="0" err="1"/>
              <a:t>fm</a:t>
            </a:r>
            <a:r>
              <a:rPr lang="en-IN" i="1" dirty="0"/>
              <a:t> = lm(</a:t>
            </a:r>
            <a:r>
              <a:rPr lang="en-IN" i="1" dirty="0" err="1"/>
              <a:t>y~x</a:t>
            </a:r>
            <a:r>
              <a:rPr lang="en-IN" i="1" dirty="0"/>
              <a:t>)</a:t>
            </a:r>
          </a:p>
          <a:p>
            <a:r>
              <a:rPr lang="en-IN" i="1" dirty="0"/>
              <a:t>res = summary(</a:t>
            </a:r>
            <a:r>
              <a:rPr lang="en-IN" i="1" dirty="0" err="1"/>
              <a:t>fm</a:t>
            </a:r>
            <a:r>
              <a:rPr lang="en-IN" i="1" dirty="0"/>
              <a:t>)</a:t>
            </a:r>
          </a:p>
          <a:p>
            <a:r>
              <a:rPr lang="en-IN" i="1" dirty="0"/>
              <a:t>res</a:t>
            </a:r>
          </a:p>
          <a:p>
            <a:r>
              <a:rPr lang="en-IN" i="1" dirty="0"/>
              <a:t>## </a:t>
            </a:r>
          </a:p>
          <a:p>
            <a:r>
              <a:rPr lang="en-IN" i="1" dirty="0"/>
              <a:t>## Call:</a:t>
            </a:r>
          </a:p>
          <a:p>
            <a:r>
              <a:rPr lang="en-IN" i="1" dirty="0"/>
              <a:t>## lm(formula = y ~ x)</a:t>
            </a:r>
          </a:p>
          <a:p>
            <a:r>
              <a:rPr lang="en-IN" i="1" dirty="0"/>
              <a:t>## </a:t>
            </a:r>
          </a:p>
          <a:p>
            <a:r>
              <a:rPr lang="en-IN" i="1" dirty="0"/>
              <a:t>## Residuals:</a:t>
            </a:r>
          </a:p>
          <a:p>
            <a:r>
              <a:rPr lang="en-IN" i="1" dirty="0"/>
              <a:t>##     Min      1Q  Median      3Q     Max </a:t>
            </a:r>
          </a:p>
          <a:p>
            <a:r>
              <a:rPr lang="en-IN" i="1" dirty="0"/>
              <a:t>## -1.5074 -0.5527 -0.2454  0.6705  2.2344 </a:t>
            </a:r>
          </a:p>
          <a:p>
            <a:r>
              <a:rPr lang="en-IN" i="1" dirty="0"/>
              <a:t>## </a:t>
            </a:r>
          </a:p>
          <a:p>
            <a:r>
              <a:rPr lang="en-IN" i="1" dirty="0"/>
              <a:t>## Coefficients:</a:t>
            </a:r>
          </a:p>
          <a:p>
            <a:r>
              <a:rPr lang="en-IN" i="1" dirty="0"/>
              <a:t>##               Estimate Std. Error t value </a:t>
            </a:r>
            <a:r>
              <a:rPr lang="en-IN" i="1" dirty="0" err="1"/>
              <a:t>Pr</a:t>
            </a:r>
            <a:r>
              <a:rPr lang="en-IN" i="1" dirty="0"/>
              <a:t>(&gt;|t|)    </a:t>
            </a:r>
          </a:p>
          <a:p>
            <a:r>
              <a:rPr lang="en-IN" i="1" dirty="0"/>
              <a:t>## (Intercept) -10.194804   2.892203  -3.525 0.000893 ***</a:t>
            </a:r>
          </a:p>
          <a:p>
            <a:r>
              <a:rPr lang="en-IN" i="1" dirty="0"/>
              <a:t>## </a:t>
            </a:r>
            <a:r>
              <a:rPr lang="en-IN" i="1" dirty="0" err="1"/>
              <a:t>xPTS</a:t>
            </a:r>
            <a:r>
              <a:rPr lang="en-IN" i="1" dirty="0"/>
              <a:t>         -0.010442   0.025276  -0.413 0.681218    </a:t>
            </a:r>
          </a:p>
          <a:p>
            <a:r>
              <a:rPr lang="en-IN" i="1" dirty="0"/>
              <a:t>## </a:t>
            </a:r>
            <a:r>
              <a:rPr lang="en-IN" i="1" dirty="0" err="1"/>
              <a:t>xREB</a:t>
            </a:r>
            <a:r>
              <a:rPr lang="en-IN" i="1" dirty="0"/>
              <a:t>          0.105048   0.036951   2.843 0.006375 ** </a:t>
            </a:r>
          </a:p>
          <a:p>
            <a:r>
              <a:rPr lang="en-IN" i="1" dirty="0"/>
              <a:t>## </a:t>
            </a:r>
            <a:r>
              <a:rPr lang="en-IN" i="1" dirty="0" err="1"/>
              <a:t>xAST</a:t>
            </a:r>
            <a:r>
              <a:rPr lang="en-IN" i="1" dirty="0"/>
              <a:t>         -0.060798   0.091102  -0.667 0.507492    </a:t>
            </a:r>
          </a:p>
          <a:p>
            <a:r>
              <a:rPr lang="en-IN" i="1" dirty="0"/>
              <a:t>## </a:t>
            </a:r>
            <a:r>
              <a:rPr lang="en-IN" i="1" dirty="0" err="1"/>
              <a:t>xTO</a:t>
            </a:r>
            <a:r>
              <a:rPr lang="en-IN" i="1" dirty="0"/>
              <a:t>          -0.034545   0.071393  -0.484 0.630513    </a:t>
            </a:r>
          </a:p>
          <a:p>
            <a:r>
              <a:rPr lang="en-IN" i="1" dirty="0"/>
              <a:t>## </a:t>
            </a:r>
            <a:r>
              <a:rPr lang="en-IN" i="1" dirty="0" err="1"/>
              <a:t>xA.T</a:t>
            </a:r>
            <a:r>
              <a:rPr lang="en-IN" i="1" dirty="0"/>
              <a:t>          1.325402   1.110184   1.194 0.237951    </a:t>
            </a:r>
          </a:p>
          <a:p>
            <a:r>
              <a:rPr lang="en-IN" i="1" dirty="0"/>
              <a:t>## </a:t>
            </a:r>
            <a:r>
              <a:rPr lang="en-IN" i="1" dirty="0" err="1"/>
              <a:t>xSTL</a:t>
            </a:r>
            <a:r>
              <a:rPr lang="en-IN" i="1" dirty="0"/>
              <a:t>          0.181015   0.068999   2.623 0.011397 *  </a:t>
            </a:r>
          </a:p>
          <a:p>
            <a:r>
              <a:rPr lang="en-IN" i="1" dirty="0"/>
              <a:t>## </a:t>
            </a:r>
            <a:r>
              <a:rPr lang="en-IN" i="1" dirty="0" err="1"/>
              <a:t>xBLK</a:t>
            </a:r>
            <a:r>
              <a:rPr lang="en-IN" i="1" dirty="0"/>
              <a:t>          0.007185   0.075054   0.096 0.924106    </a:t>
            </a:r>
          </a:p>
          <a:p>
            <a:r>
              <a:rPr lang="en-IN" i="1" dirty="0"/>
              <a:t>## </a:t>
            </a:r>
            <a:r>
              <a:rPr lang="en-IN" i="1" dirty="0" err="1"/>
              <a:t>xPF</a:t>
            </a:r>
            <a:r>
              <a:rPr lang="en-IN" i="1" dirty="0"/>
              <a:t>          -0.031705   0.044469  -0.713 0.479050    </a:t>
            </a:r>
          </a:p>
          <a:p>
            <a:r>
              <a:rPr lang="en-IN" i="1" dirty="0"/>
              <a:t>## </a:t>
            </a:r>
            <a:r>
              <a:rPr lang="en-IN" i="1" dirty="0" err="1"/>
              <a:t>xFG</a:t>
            </a:r>
            <a:r>
              <a:rPr lang="en-IN" i="1" dirty="0"/>
              <a:t>          13.823190   3.981191   3.472 0.001048 ** </a:t>
            </a:r>
          </a:p>
          <a:p>
            <a:r>
              <a:rPr lang="en-IN" i="1" dirty="0"/>
              <a:t>## </a:t>
            </a:r>
            <a:r>
              <a:rPr lang="en-IN" i="1" dirty="0" err="1"/>
              <a:t>xFT</a:t>
            </a:r>
            <a:r>
              <a:rPr lang="en-IN" i="1" dirty="0"/>
              <a:t>           2.694716   1.118595   2.409 0.019573 *  </a:t>
            </a:r>
          </a:p>
          <a:p>
            <a:r>
              <a:rPr lang="en-IN" i="1" dirty="0"/>
              <a:t>## xX3P          2.526831   1.754038   1.441 0.155698    </a:t>
            </a:r>
          </a:p>
          <a:p>
            <a:r>
              <a:rPr lang="en-IN" i="1" dirty="0"/>
              <a:t>## ---</a:t>
            </a:r>
          </a:p>
          <a:p>
            <a:r>
              <a:rPr lang="en-IN" i="1" dirty="0"/>
              <a:t>## </a:t>
            </a:r>
            <a:r>
              <a:rPr lang="en-IN" i="1" dirty="0" err="1"/>
              <a:t>Signif</a:t>
            </a:r>
            <a:r>
              <a:rPr lang="en-IN" i="1" dirty="0"/>
              <a:t>. codes:  0 '***' 0.001 '**' 0.01 '*' 0.05 '.' 0.1 ' ' 1</a:t>
            </a:r>
          </a:p>
          <a:p>
            <a:r>
              <a:rPr lang="en-IN" i="1" dirty="0"/>
              <a:t>## </a:t>
            </a:r>
          </a:p>
          <a:p>
            <a:r>
              <a:rPr lang="en-IN" i="1" dirty="0"/>
              <a:t>## Residual standard error: 0.9619 on 52 degrees of freedom</a:t>
            </a:r>
          </a:p>
          <a:p>
            <a:r>
              <a:rPr lang="en-IN" i="1" dirty="0"/>
              <a:t>## Multiple R-squared:  0.5418, Adjusted R-squared:  0.4448 </a:t>
            </a:r>
          </a:p>
          <a:p>
            <a:r>
              <a:rPr lang="en-IN" i="1" dirty="0"/>
              <a:t>## F-statistic: 5.589 on 11 and 52 DF,  p-value: 7.889e-06</a:t>
            </a:r>
            <a:endParaRPr lang="en-IN" dirty="0"/>
          </a:p>
        </p:txBody>
      </p:sp>
    </p:spTree>
    <p:extLst>
      <p:ext uri="{BB962C8B-B14F-4D97-AF65-F5344CB8AC3E}">
        <p14:creationId xmlns:p14="http://schemas.microsoft.com/office/powerpoint/2010/main" val="2994303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Parts of a </a:t>
            </a:r>
            <a:r>
              <a:rPr lang="en-IN" b="1" dirty="0" smtClean="0"/>
              <a:t>regression</a:t>
            </a:r>
            <a:endParaRPr lang="en-IN" dirty="0"/>
          </a:p>
        </p:txBody>
      </p:sp>
      <p:sp>
        <p:nvSpPr>
          <p:cNvPr id="3" name="Content Placeholder 2"/>
          <p:cNvSpPr>
            <a:spLocks noGrp="1"/>
          </p:cNvSpPr>
          <p:nvPr>
            <p:ph idx="1"/>
          </p:nvPr>
        </p:nvSpPr>
        <p:spPr/>
        <p:txBody>
          <a:bodyPr/>
          <a:lstStyle/>
          <a:p>
            <a:r>
              <a:rPr lang="en-IN" dirty="0"/>
              <a:t>The linear regression is fit by minimizing the sum of squared errors, but the same concept may also be applied to a nonlinear regression as well</a:t>
            </a:r>
            <a:r>
              <a:rPr lang="en-IN" dirty="0" smtClean="0"/>
              <a:t>.</a:t>
            </a:r>
          </a:p>
          <a:p>
            <a:endParaRPr lang="en-IN" dirty="0"/>
          </a:p>
          <a:p>
            <a:endParaRPr lang="en-IN" dirty="0" smtClean="0"/>
          </a:p>
          <a:p>
            <a:r>
              <a:rPr lang="en-IN" dirty="0"/>
              <a:t>which describes a data set that has </a:t>
            </a:r>
            <a:r>
              <a:rPr lang="en-IN" dirty="0" smtClean="0"/>
              <a:t>n</a:t>
            </a:r>
            <a:r>
              <a:rPr lang="en-IN" dirty="0"/>
              <a:t> rows and </a:t>
            </a:r>
            <a:r>
              <a:rPr lang="en-IN" dirty="0" smtClean="0"/>
              <a:t>p</a:t>
            </a:r>
            <a:r>
              <a:rPr lang="en-IN" dirty="0"/>
              <a:t> columns, which are the standard variables for the number of rows and columns. Note that the error term (residual) </a:t>
            </a:r>
            <a:r>
              <a:rPr lang="en-IN" dirty="0" smtClean="0"/>
              <a:t>is </a:t>
            </a:r>
            <a:r>
              <a:rPr lang="el-GR" dirty="0"/>
              <a:t>ϵ</a:t>
            </a:r>
            <a:r>
              <a:rPr lang="en-IN" sz="2000" dirty="0" err="1"/>
              <a:t>i</a:t>
            </a:r>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708920"/>
            <a:ext cx="584112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7874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090613"/>
            <a:ext cx="7400925" cy="467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4603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a:t>
            </a:r>
            <a:r>
              <a:rPr lang="en-IN" dirty="0" smtClean="0"/>
              <a:t>F-statistic </a:t>
            </a:r>
            <a:r>
              <a:rPr lang="en-IN" dirty="0"/>
              <a:t>in the regression is what tells us if the RHS variables comprise a model that explains the LHS variable sufficiently. Do the RHS variables offer more of an explanation that simply assuming that the mean value of </a:t>
            </a:r>
            <a:r>
              <a:rPr lang="en-IN" dirty="0" smtClean="0"/>
              <a:t>y</a:t>
            </a:r>
            <a:r>
              <a:rPr lang="en-IN" dirty="0"/>
              <a:t> is the best prediction? The null hypothesis we care about is</a:t>
            </a:r>
          </a:p>
        </p:txBody>
      </p:sp>
    </p:spTree>
    <p:extLst>
      <p:ext uri="{BB962C8B-B14F-4D97-AF65-F5344CB8AC3E}">
        <p14:creationId xmlns:p14="http://schemas.microsoft.com/office/powerpoint/2010/main" val="1621702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H0:</a:t>
            </a:r>
            <a:r>
              <a:rPr lang="en-IN" dirty="0"/>
              <a:t> </a:t>
            </a:r>
            <a:r>
              <a:rPr lang="en-IN" dirty="0" err="1"/>
              <a:t>bk</a:t>
            </a:r>
            <a:r>
              <a:rPr lang="en-IN" dirty="0"/>
              <a:t>=0,k=0,1,2,...,</a:t>
            </a:r>
            <a:r>
              <a:rPr lang="en-IN" dirty="0" smtClean="0"/>
              <a:t>p versus </a:t>
            </a:r>
            <a:r>
              <a:rPr lang="en-IN" dirty="0"/>
              <a:t>an alternate hypothesis of</a:t>
            </a:r>
          </a:p>
          <a:p>
            <a:r>
              <a:rPr lang="en-IN" dirty="0" smtClean="0"/>
              <a:t>H1</a:t>
            </a:r>
            <a:r>
              <a:rPr lang="en-IN" dirty="0"/>
              <a:t>: bk≠</a:t>
            </a:r>
            <a:r>
              <a:rPr lang="en-IN" dirty="0" smtClean="0"/>
              <a:t>0</a:t>
            </a:r>
            <a:r>
              <a:rPr lang="en-IN" dirty="0"/>
              <a:t> for at least one </a:t>
            </a:r>
            <a:r>
              <a:rPr lang="en-IN" dirty="0" smtClean="0"/>
              <a:t>k</a:t>
            </a:r>
            <a:r>
              <a:rPr lang="en-IN" dirty="0"/>
              <a:t>.</a:t>
            </a:r>
          </a:p>
          <a:p>
            <a:endParaRPr lang="en-IN" dirty="0"/>
          </a:p>
        </p:txBody>
      </p:sp>
    </p:spTree>
    <p:extLst>
      <p:ext uri="{BB962C8B-B14F-4D97-AF65-F5344CB8AC3E}">
        <p14:creationId xmlns:p14="http://schemas.microsoft.com/office/powerpoint/2010/main" val="2948988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88640"/>
            <a:ext cx="8229600" cy="4525963"/>
          </a:xfrm>
        </p:spPr>
        <p:txBody>
          <a:bodyPr>
            <a:normAutofit/>
          </a:bodyPr>
          <a:lstStyle/>
          <a:p>
            <a:r>
              <a:rPr lang="en-IN" sz="2400" dirty="0"/>
              <a:t>To test this the </a:t>
            </a:r>
            <a:r>
              <a:rPr lang="en-IN" sz="2400" dirty="0" smtClean="0"/>
              <a:t>F-statistic </a:t>
            </a:r>
            <a:r>
              <a:rPr lang="en-IN" sz="2400" dirty="0"/>
              <a:t>is computed as the following ratio:</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3" y="709613"/>
            <a:ext cx="7381875" cy="543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0280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24175"/>
            <a:ext cx="533400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7756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260649"/>
            <a:ext cx="8229600" cy="5589944"/>
          </a:xfrm>
        </p:spPr>
        <p:txBody>
          <a:bodyPr numCol="2">
            <a:noAutofit/>
          </a:bodyPr>
          <a:lstStyle/>
          <a:p>
            <a:r>
              <a:rPr lang="en-IN" sz="2000" dirty="0"/>
              <a:t>x = matrix(</a:t>
            </a:r>
            <a:r>
              <a:rPr lang="en-IN" sz="2000" dirty="0" err="1"/>
              <a:t>runif</a:t>
            </a:r>
            <a:r>
              <a:rPr lang="en-IN" sz="2000" dirty="0"/>
              <a:t>(300),100,3)</a:t>
            </a:r>
          </a:p>
          <a:p>
            <a:r>
              <a:rPr lang="en-IN" sz="2000" dirty="0"/>
              <a:t>y = 5 + 4*x[,1] + 3*x[,2] + 2*x[,3] + </a:t>
            </a:r>
            <a:r>
              <a:rPr lang="en-IN" sz="2000" dirty="0" err="1"/>
              <a:t>rnorm</a:t>
            </a:r>
            <a:r>
              <a:rPr lang="en-IN" sz="2000" dirty="0"/>
              <a:t>(100)</a:t>
            </a:r>
          </a:p>
          <a:p>
            <a:r>
              <a:rPr lang="en-IN" sz="2000" dirty="0"/>
              <a:t>y = </a:t>
            </a:r>
            <a:r>
              <a:rPr lang="en-IN" sz="2000" dirty="0" err="1"/>
              <a:t>as.matrix</a:t>
            </a:r>
            <a:r>
              <a:rPr lang="en-IN" sz="2000" dirty="0"/>
              <a:t>(y)</a:t>
            </a:r>
          </a:p>
          <a:p>
            <a:r>
              <a:rPr lang="en-IN" sz="2000" dirty="0"/>
              <a:t>res = lm(</a:t>
            </a:r>
            <a:r>
              <a:rPr lang="en-IN" sz="2000" dirty="0" err="1"/>
              <a:t>y~x</a:t>
            </a:r>
            <a:r>
              <a:rPr lang="en-IN" sz="2000" dirty="0"/>
              <a:t>)</a:t>
            </a:r>
          </a:p>
          <a:p>
            <a:r>
              <a:rPr lang="en-IN" sz="2000" dirty="0"/>
              <a:t>print(summary(res))</a:t>
            </a:r>
          </a:p>
          <a:p>
            <a:r>
              <a:rPr lang="en-IN" sz="2000" dirty="0"/>
              <a:t>## </a:t>
            </a:r>
          </a:p>
          <a:p>
            <a:r>
              <a:rPr lang="en-IN" sz="2000" dirty="0"/>
              <a:t>## Call:</a:t>
            </a:r>
          </a:p>
          <a:p>
            <a:r>
              <a:rPr lang="en-IN" sz="2000" dirty="0"/>
              <a:t>## lm(formula = y ~ x)</a:t>
            </a:r>
          </a:p>
          <a:p>
            <a:r>
              <a:rPr lang="en-IN" sz="2000" dirty="0"/>
              <a:t>## </a:t>
            </a:r>
          </a:p>
          <a:p>
            <a:r>
              <a:rPr lang="en-IN" sz="2000" dirty="0"/>
              <a:t>## Residuals:</a:t>
            </a:r>
          </a:p>
          <a:p>
            <a:r>
              <a:rPr lang="en-IN" sz="2000" dirty="0"/>
              <a:t>##     Min      1Q  Median      3Q     Max </a:t>
            </a:r>
          </a:p>
          <a:p>
            <a:r>
              <a:rPr lang="en-IN" sz="2000" dirty="0"/>
              <a:t>## -2.7194 -0.5876  0.0410  0.7223  2.5900 </a:t>
            </a:r>
          </a:p>
          <a:p>
            <a:r>
              <a:rPr lang="en-IN" sz="2000" dirty="0" smtClean="0"/>
              <a:t>##</a:t>
            </a:r>
            <a:endParaRPr lang="en-IN" sz="2000" dirty="0"/>
          </a:p>
        </p:txBody>
      </p:sp>
    </p:spTree>
    <p:extLst>
      <p:ext uri="{BB962C8B-B14F-4D97-AF65-F5344CB8AC3E}">
        <p14:creationId xmlns:p14="http://schemas.microsoft.com/office/powerpoint/2010/main" val="295481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endParaRPr lang="en-IN" dirty="0"/>
          </a:p>
          <a:p>
            <a:r>
              <a:rPr lang="en-IN" dirty="0"/>
              <a:t>## Coefficients:</a:t>
            </a:r>
          </a:p>
          <a:p>
            <a:r>
              <a:rPr lang="en-IN" dirty="0"/>
              <a:t>##             Estimate Std. Error t value </a:t>
            </a:r>
            <a:r>
              <a:rPr lang="en-IN" dirty="0" err="1"/>
              <a:t>Pr</a:t>
            </a:r>
            <a:r>
              <a:rPr lang="en-IN" dirty="0"/>
              <a:t>(&gt;|t|)    </a:t>
            </a:r>
          </a:p>
          <a:p>
            <a:r>
              <a:rPr lang="en-IN" dirty="0"/>
              <a:t>## (Intercept)   5.0819     0.3141  16.178  &lt; 2e-16 ***</a:t>
            </a:r>
          </a:p>
          <a:p>
            <a:r>
              <a:rPr lang="en-IN" dirty="0"/>
              <a:t>## x1            4.3444     0.3753  11.575  &lt; 2e-16 ***</a:t>
            </a:r>
          </a:p>
          <a:p>
            <a:r>
              <a:rPr lang="en-IN" dirty="0"/>
              <a:t>## x2            2.8944     0.3335   8.679 1.02e-13 ***</a:t>
            </a:r>
          </a:p>
          <a:p>
            <a:r>
              <a:rPr lang="en-IN" dirty="0"/>
              <a:t>## x3            1.8143     0.3397   5.341 6.20e-07 ***</a:t>
            </a:r>
          </a:p>
          <a:p>
            <a:r>
              <a:rPr lang="en-IN" dirty="0"/>
              <a:t>## ---</a:t>
            </a:r>
          </a:p>
          <a:p>
            <a:r>
              <a:rPr lang="en-IN" dirty="0"/>
              <a:t>## </a:t>
            </a:r>
            <a:r>
              <a:rPr lang="en-IN" dirty="0" err="1"/>
              <a:t>Signif</a:t>
            </a:r>
            <a:r>
              <a:rPr lang="en-IN" dirty="0"/>
              <a:t>. codes:  0 '***' 0.001 '**' 0.01 '*' 0.05 '.' 0.1 ' ' 1</a:t>
            </a:r>
          </a:p>
          <a:p>
            <a:r>
              <a:rPr lang="en-IN" dirty="0"/>
              <a:t>## </a:t>
            </a:r>
          </a:p>
          <a:p>
            <a:r>
              <a:rPr lang="en-IN" dirty="0"/>
              <a:t>## Residual standard error: 1.005 on 96 degrees of freedom</a:t>
            </a:r>
          </a:p>
          <a:p>
            <a:r>
              <a:rPr lang="en-IN" dirty="0"/>
              <a:t>## Multiple R-squared:  0.7011, Adjusted R-squared:  0.6918 </a:t>
            </a:r>
          </a:p>
          <a:p>
            <a:r>
              <a:rPr lang="en-IN" dirty="0"/>
              <a:t>## F-statistic: 75.06 on 3 and 96 DF,  p-value: &lt; 2.2e-16</a:t>
            </a:r>
          </a:p>
          <a:p>
            <a:endParaRPr lang="en-IN" dirty="0"/>
          </a:p>
        </p:txBody>
      </p:sp>
    </p:spTree>
    <p:extLst>
      <p:ext uri="{BB962C8B-B14F-4D97-AF65-F5344CB8AC3E}">
        <p14:creationId xmlns:p14="http://schemas.microsoft.com/office/powerpoint/2010/main" val="2875012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88641"/>
            <a:ext cx="8229600" cy="5661952"/>
          </a:xfrm>
        </p:spPr>
        <p:txBody>
          <a:bodyPr>
            <a:normAutofit fontScale="55000" lnSpcReduction="20000"/>
          </a:bodyPr>
          <a:lstStyle/>
          <a:p>
            <a:r>
              <a:rPr lang="en-IN" dirty="0"/>
              <a:t>e = </a:t>
            </a:r>
            <a:r>
              <a:rPr lang="en-IN" dirty="0" err="1"/>
              <a:t>res$residuals</a:t>
            </a:r>
            <a:endParaRPr lang="en-IN" dirty="0"/>
          </a:p>
          <a:p>
            <a:r>
              <a:rPr lang="en-IN" dirty="0"/>
              <a:t>SSE = sum(e^2)</a:t>
            </a:r>
          </a:p>
          <a:p>
            <a:r>
              <a:rPr lang="en-IN" dirty="0"/>
              <a:t>SST = sum((y-mean(y))^2)</a:t>
            </a:r>
          </a:p>
          <a:p>
            <a:r>
              <a:rPr lang="en-IN" dirty="0"/>
              <a:t>SSM = SST - SSE</a:t>
            </a:r>
          </a:p>
          <a:p>
            <a:r>
              <a:rPr lang="en-IN" dirty="0"/>
              <a:t>print(c(SSE,SSM,SST))</a:t>
            </a:r>
          </a:p>
          <a:p>
            <a:r>
              <a:rPr lang="en-IN" dirty="0"/>
              <a:t>## [1]  97.02772 227.60388 324.63160</a:t>
            </a:r>
          </a:p>
          <a:p>
            <a:r>
              <a:rPr lang="en-IN" dirty="0"/>
              <a:t>R2 = 1 - SSE/SST</a:t>
            </a:r>
          </a:p>
          <a:p>
            <a:r>
              <a:rPr lang="en-IN" dirty="0"/>
              <a:t>print(R2)</a:t>
            </a:r>
          </a:p>
          <a:p>
            <a:r>
              <a:rPr lang="en-IN" dirty="0"/>
              <a:t>## [1] 0.7011144</a:t>
            </a:r>
          </a:p>
          <a:p>
            <a:r>
              <a:rPr lang="en-IN" dirty="0"/>
              <a:t>n = dim(x)[1]</a:t>
            </a:r>
          </a:p>
          <a:p>
            <a:r>
              <a:rPr lang="en-IN" dirty="0"/>
              <a:t>p = dim(x)[2]+1</a:t>
            </a:r>
          </a:p>
          <a:p>
            <a:r>
              <a:rPr lang="en-IN" dirty="0"/>
              <a:t>MSE = SSE/(n-p)</a:t>
            </a:r>
          </a:p>
          <a:p>
            <a:r>
              <a:rPr lang="en-IN" dirty="0"/>
              <a:t>MSM = SSM/(p-1)</a:t>
            </a:r>
          </a:p>
          <a:p>
            <a:r>
              <a:rPr lang="en-IN" dirty="0"/>
              <a:t>MST = SST/(n-1)</a:t>
            </a:r>
          </a:p>
          <a:p>
            <a:r>
              <a:rPr lang="en-IN" dirty="0"/>
              <a:t>print(c(</a:t>
            </a:r>
            <a:r>
              <a:rPr lang="en-IN" dirty="0" err="1"/>
              <a:t>n,p,MSE,MSM,MST</a:t>
            </a:r>
            <a:r>
              <a:rPr lang="en-IN" dirty="0"/>
              <a:t>))</a:t>
            </a:r>
          </a:p>
          <a:p>
            <a:r>
              <a:rPr lang="en-IN" dirty="0"/>
              <a:t>## [1] 100.000000   4.000000   1.010705  75.867960   3.279107</a:t>
            </a:r>
          </a:p>
          <a:p>
            <a:r>
              <a:rPr lang="en-IN" dirty="0" err="1"/>
              <a:t>Fstat</a:t>
            </a:r>
            <a:r>
              <a:rPr lang="en-IN" dirty="0"/>
              <a:t> = MSM/MSE</a:t>
            </a:r>
          </a:p>
          <a:p>
            <a:r>
              <a:rPr lang="en-IN" dirty="0"/>
              <a:t>print(</a:t>
            </a:r>
            <a:r>
              <a:rPr lang="en-IN" dirty="0" err="1"/>
              <a:t>Fstat</a:t>
            </a:r>
            <a:r>
              <a:rPr lang="en-IN" dirty="0"/>
              <a:t>)</a:t>
            </a:r>
          </a:p>
          <a:p>
            <a:r>
              <a:rPr lang="en-IN" dirty="0"/>
              <a:t>## [1] 75.06436</a:t>
            </a:r>
          </a:p>
        </p:txBody>
      </p:sp>
    </p:spTree>
    <p:extLst>
      <p:ext uri="{BB962C8B-B14F-4D97-AF65-F5344CB8AC3E}">
        <p14:creationId xmlns:p14="http://schemas.microsoft.com/office/powerpoint/2010/main" val="3885929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To obtain descriptive statistics on the data variables in a data frame, the summary function is very handy.</a:t>
            </a:r>
          </a:p>
          <a:p>
            <a:endParaRPr lang="en-IN" dirty="0"/>
          </a:p>
          <a:p>
            <a:r>
              <a:rPr lang="en-IN" dirty="0"/>
              <a:t>#DESCRIPTIVE STATISTICS</a:t>
            </a:r>
          </a:p>
          <a:p>
            <a:r>
              <a:rPr lang="en-IN" dirty="0"/>
              <a:t>summary(data)</a:t>
            </a:r>
          </a:p>
        </p:txBody>
      </p:sp>
    </p:spTree>
    <p:extLst>
      <p:ext uri="{BB962C8B-B14F-4D97-AF65-F5344CB8AC3E}">
        <p14:creationId xmlns:p14="http://schemas.microsoft.com/office/powerpoint/2010/main" val="14007539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980728"/>
            <a:ext cx="8229600" cy="4896544"/>
          </a:xfrm>
        </p:spPr>
        <p:txBody>
          <a:bodyPr>
            <a:normAutofit fontScale="92500" lnSpcReduction="20000"/>
          </a:bodyPr>
          <a:lstStyle/>
          <a:p>
            <a:r>
              <a:rPr lang="en-IN" dirty="0"/>
              <a:t>We can also compare two regressions, say one with 5 RHS variables with one that has only 3 of those five to see whether the additional two variables has any extra value. </a:t>
            </a:r>
            <a:endParaRPr lang="en-IN" dirty="0" smtClean="0"/>
          </a:p>
          <a:p>
            <a:r>
              <a:rPr lang="en-IN" dirty="0" smtClean="0"/>
              <a:t>The </a:t>
            </a:r>
            <a:r>
              <a:rPr lang="en-IN" dirty="0"/>
              <a:t>ratio of the two </a:t>
            </a:r>
            <a:r>
              <a:rPr lang="en-IN" dirty="0" smtClean="0"/>
              <a:t>MSM</a:t>
            </a:r>
            <a:r>
              <a:rPr lang="en-IN" dirty="0"/>
              <a:t> </a:t>
            </a:r>
            <a:r>
              <a:rPr lang="en-IN" dirty="0" smtClean="0"/>
              <a:t>values </a:t>
            </a:r>
            <a:r>
              <a:rPr lang="en-IN" dirty="0"/>
              <a:t>from the first and second regressions is also a </a:t>
            </a:r>
            <a:r>
              <a:rPr lang="en-IN" dirty="0" smtClean="0"/>
              <a:t>F-statistic </a:t>
            </a:r>
            <a:r>
              <a:rPr lang="en-IN" dirty="0"/>
              <a:t>that may be tested for it to be large enough.</a:t>
            </a:r>
          </a:p>
          <a:p>
            <a:r>
              <a:rPr lang="en-IN" dirty="0"/>
              <a:t>Note that if the residuals ϵϵ are assumed to be normally distributed, then squared residuals are distributed as per the chi-square (</a:t>
            </a:r>
            <a:r>
              <a:rPr lang="en-IN" dirty="0" smtClean="0"/>
              <a:t>χ2) </a:t>
            </a:r>
            <a:r>
              <a:rPr lang="en-IN" dirty="0"/>
              <a:t>distribution. </a:t>
            </a:r>
            <a:endParaRPr lang="en-IN" dirty="0" smtClean="0"/>
          </a:p>
          <a:p>
            <a:r>
              <a:rPr lang="en-IN" dirty="0" smtClean="0"/>
              <a:t>Further</a:t>
            </a:r>
            <a:r>
              <a:rPr lang="en-IN" dirty="0"/>
              <a:t>, the sum of residuals is distributed normal and the sum of squared residuals is distributed </a:t>
            </a:r>
            <a:r>
              <a:rPr lang="en-IN" dirty="0" smtClean="0"/>
              <a:t>χ2. </a:t>
            </a:r>
            <a:r>
              <a:rPr lang="en-IN" dirty="0"/>
              <a:t>And finally, the ratio of two </a:t>
            </a:r>
            <a:r>
              <a:rPr lang="en-IN" dirty="0" smtClean="0"/>
              <a:t>χ2 variables </a:t>
            </a:r>
            <a:r>
              <a:rPr lang="en-IN" dirty="0"/>
              <a:t>is </a:t>
            </a:r>
            <a:r>
              <a:rPr lang="en-IN" dirty="0" smtClean="0"/>
              <a:t>F-distributed</a:t>
            </a:r>
            <a:r>
              <a:rPr lang="en-IN" dirty="0"/>
              <a:t>, which is why we call it the </a:t>
            </a:r>
            <a:r>
              <a:rPr lang="en-IN" dirty="0" smtClean="0"/>
              <a:t>F-statistic</a:t>
            </a:r>
            <a:r>
              <a:rPr lang="en-IN" dirty="0"/>
              <a:t>, it is the ratio of two sums of squared errors.</a:t>
            </a:r>
          </a:p>
        </p:txBody>
      </p:sp>
    </p:spTree>
    <p:extLst>
      <p:ext uri="{BB962C8B-B14F-4D97-AF65-F5344CB8AC3E}">
        <p14:creationId xmlns:p14="http://schemas.microsoft.com/office/powerpoint/2010/main" val="2414746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Heteroskedasticity</a:t>
            </a:r>
            <a:endParaRPr lang="en-IN" dirty="0"/>
          </a:p>
        </p:txBody>
      </p:sp>
      <p:sp>
        <p:nvSpPr>
          <p:cNvPr id="3" name="Content Placeholder 2"/>
          <p:cNvSpPr>
            <a:spLocks noGrp="1"/>
          </p:cNvSpPr>
          <p:nvPr>
            <p:ph idx="1"/>
          </p:nvPr>
        </p:nvSpPr>
        <p:spPr/>
        <p:txBody>
          <a:bodyPr/>
          <a:lstStyle/>
          <a:p>
            <a:r>
              <a:rPr lang="en-IN" dirty="0"/>
              <a:t>Simple linear regression assumes that the standard error of the residuals is the same for all observations. Many regressions suffer from the failure of this condition. </a:t>
            </a:r>
            <a:endParaRPr lang="en-IN" dirty="0" smtClean="0"/>
          </a:p>
          <a:p>
            <a:r>
              <a:rPr lang="en-IN" dirty="0" smtClean="0"/>
              <a:t>The </a:t>
            </a:r>
            <a:r>
              <a:rPr lang="en-IN" dirty="0"/>
              <a:t>word for this is “heteroskedastic” errors. “Hetero” means different, and “</a:t>
            </a:r>
            <a:r>
              <a:rPr lang="en-IN" dirty="0" err="1"/>
              <a:t>skedastic</a:t>
            </a:r>
            <a:r>
              <a:rPr lang="en-IN" dirty="0"/>
              <a:t>” means dependent on type.</a:t>
            </a:r>
          </a:p>
        </p:txBody>
      </p:sp>
    </p:spTree>
    <p:extLst>
      <p:ext uri="{BB962C8B-B14F-4D97-AF65-F5344CB8AC3E}">
        <p14:creationId xmlns:p14="http://schemas.microsoft.com/office/powerpoint/2010/main" val="3456836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260649"/>
            <a:ext cx="8229600" cy="5589944"/>
          </a:xfrm>
        </p:spPr>
        <p:txBody>
          <a:bodyPr>
            <a:normAutofit fontScale="85000" lnSpcReduction="10000"/>
          </a:bodyPr>
          <a:lstStyle/>
          <a:p>
            <a:r>
              <a:rPr lang="en-IN" dirty="0"/>
              <a:t>We can first test for the presence of </a:t>
            </a:r>
            <a:r>
              <a:rPr lang="en-IN" dirty="0" err="1"/>
              <a:t>heteroskedasticity</a:t>
            </a:r>
            <a:r>
              <a:rPr lang="en-IN" dirty="0"/>
              <a:t> using a standard </a:t>
            </a:r>
            <a:r>
              <a:rPr lang="en-IN" dirty="0" err="1"/>
              <a:t>Breusch</a:t>
            </a:r>
            <a:r>
              <a:rPr lang="en-IN" dirty="0"/>
              <a:t>-Pagan test available in R. This resides in the </a:t>
            </a:r>
            <a:r>
              <a:rPr lang="en-IN" b="1" dirty="0" err="1"/>
              <a:t>lmtest</a:t>
            </a:r>
            <a:r>
              <a:rPr lang="en-IN" dirty="0"/>
              <a:t> package which is loaded in before running the test</a:t>
            </a:r>
            <a:r>
              <a:rPr lang="en-IN" dirty="0" smtClean="0"/>
              <a:t>.</a:t>
            </a:r>
          </a:p>
          <a:p>
            <a:r>
              <a:rPr lang="en-IN" dirty="0" err="1"/>
              <a:t>ncaa</a:t>
            </a:r>
            <a:r>
              <a:rPr lang="en-IN" dirty="0"/>
              <a:t> = </a:t>
            </a:r>
            <a:r>
              <a:rPr lang="en-IN" dirty="0" err="1"/>
              <a:t>read.table</a:t>
            </a:r>
            <a:r>
              <a:rPr lang="en-IN" dirty="0"/>
              <a:t>("</a:t>
            </a:r>
            <a:r>
              <a:rPr lang="en-IN" dirty="0" err="1"/>
              <a:t>DSTMAA_data</a:t>
            </a:r>
            <a:r>
              <a:rPr lang="en-IN" dirty="0"/>
              <a:t>/</a:t>
            </a:r>
            <a:r>
              <a:rPr lang="en-IN" dirty="0" err="1"/>
              <a:t>ncaa.txt",header</a:t>
            </a:r>
            <a:r>
              <a:rPr lang="en-IN" dirty="0"/>
              <a:t>=TRUE)</a:t>
            </a:r>
          </a:p>
          <a:p>
            <a:r>
              <a:rPr lang="en-IN" dirty="0"/>
              <a:t>y = </a:t>
            </a:r>
            <a:r>
              <a:rPr lang="en-IN" dirty="0" err="1"/>
              <a:t>as.matrix</a:t>
            </a:r>
            <a:r>
              <a:rPr lang="en-IN" dirty="0"/>
              <a:t>(</a:t>
            </a:r>
            <a:r>
              <a:rPr lang="en-IN" dirty="0" err="1"/>
              <a:t>ncaa</a:t>
            </a:r>
            <a:r>
              <a:rPr lang="en-IN" dirty="0"/>
              <a:t>[3])</a:t>
            </a:r>
          </a:p>
          <a:p>
            <a:r>
              <a:rPr lang="en-IN" dirty="0"/>
              <a:t>x = </a:t>
            </a:r>
            <a:r>
              <a:rPr lang="en-IN" dirty="0" err="1"/>
              <a:t>as.matrix</a:t>
            </a:r>
            <a:r>
              <a:rPr lang="en-IN" dirty="0"/>
              <a:t>(</a:t>
            </a:r>
            <a:r>
              <a:rPr lang="en-IN" dirty="0" err="1"/>
              <a:t>ncaa</a:t>
            </a:r>
            <a:r>
              <a:rPr lang="en-IN" dirty="0"/>
              <a:t>[4:14])</a:t>
            </a:r>
          </a:p>
          <a:p>
            <a:r>
              <a:rPr lang="en-IN" dirty="0"/>
              <a:t>result = lm(</a:t>
            </a:r>
            <a:r>
              <a:rPr lang="en-IN" dirty="0" err="1"/>
              <a:t>y~x</a:t>
            </a:r>
            <a:r>
              <a:rPr lang="en-IN" dirty="0"/>
              <a:t>)</a:t>
            </a:r>
          </a:p>
          <a:p>
            <a:r>
              <a:rPr lang="en-IN" dirty="0"/>
              <a:t>library(</a:t>
            </a:r>
            <a:r>
              <a:rPr lang="en-IN" dirty="0" err="1"/>
              <a:t>lmtest</a:t>
            </a:r>
            <a:r>
              <a:rPr lang="en-IN" dirty="0"/>
              <a:t>)</a:t>
            </a:r>
          </a:p>
          <a:p>
            <a:r>
              <a:rPr lang="en-IN" dirty="0" err="1"/>
              <a:t>bptest</a:t>
            </a:r>
            <a:r>
              <a:rPr lang="en-IN" dirty="0"/>
              <a:t>(result)</a:t>
            </a:r>
          </a:p>
          <a:p>
            <a:r>
              <a:rPr lang="en-IN" dirty="0"/>
              <a:t>## </a:t>
            </a:r>
          </a:p>
          <a:p>
            <a:r>
              <a:rPr lang="en-IN" dirty="0"/>
              <a:t>##  </a:t>
            </a:r>
            <a:r>
              <a:rPr lang="en-IN" dirty="0" err="1"/>
              <a:t>studentized</a:t>
            </a:r>
            <a:r>
              <a:rPr lang="en-IN" dirty="0"/>
              <a:t> </a:t>
            </a:r>
            <a:r>
              <a:rPr lang="en-IN" dirty="0" err="1"/>
              <a:t>Breusch</a:t>
            </a:r>
            <a:r>
              <a:rPr lang="en-IN" dirty="0"/>
              <a:t>-Pagan test</a:t>
            </a:r>
          </a:p>
          <a:p>
            <a:r>
              <a:rPr lang="en-IN" dirty="0"/>
              <a:t>## </a:t>
            </a:r>
          </a:p>
          <a:p>
            <a:r>
              <a:rPr lang="en-IN" dirty="0"/>
              <a:t>## data:  result</a:t>
            </a:r>
          </a:p>
          <a:p>
            <a:r>
              <a:rPr lang="en-IN" dirty="0"/>
              <a:t>## BP = 15.538, </a:t>
            </a:r>
            <a:r>
              <a:rPr lang="en-IN" dirty="0" err="1"/>
              <a:t>df</a:t>
            </a:r>
            <a:r>
              <a:rPr lang="en-IN" dirty="0"/>
              <a:t> = 11, p-value = 0.1592</a:t>
            </a:r>
          </a:p>
        </p:txBody>
      </p:sp>
      <p:sp>
        <p:nvSpPr>
          <p:cNvPr id="6" name="Rectangle 5"/>
          <p:cNvSpPr/>
          <p:nvPr/>
        </p:nvSpPr>
        <p:spPr>
          <a:xfrm>
            <a:off x="4288330" y="2750500"/>
            <a:ext cx="4572000" cy="923330"/>
          </a:xfrm>
          <a:prstGeom prst="rect">
            <a:avLst/>
          </a:prstGeom>
        </p:spPr>
        <p:txBody>
          <a:bodyPr>
            <a:spAutoFit/>
          </a:bodyPr>
          <a:lstStyle/>
          <a:p>
            <a:r>
              <a:rPr lang="en-IN" dirty="0"/>
              <a:t>We can see that there is very little evidence of </a:t>
            </a:r>
            <a:r>
              <a:rPr lang="en-IN" dirty="0" err="1"/>
              <a:t>heteroskedasticity</a:t>
            </a:r>
            <a:r>
              <a:rPr lang="en-IN" dirty="0"/>
              <a:t> in the standard errors as the pp-value is not small. </a:t>
            </a:r>
          </a:p>
        </p:txBody>
      </p:sp>
    </p:spTree>
    <p:extLst>
      <p:ext uri="{BB962C8B-B14F-4D97-AF65-F5344CB8AC3E}">
        <p14:creationId xmlns:p14="http://schemas.microsoft.com/office/powerpoint/2010/main" val="42929328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332657"/>
            <a:ext cx="8229600" cy="5517936"/>
          </a:xfrm>
        </p:spPr>
        <p:txBody>
          <a:bodyPr/>
          <a:lstStyle/>
          <a:p>
            <a:r>
              <a:rPr lang="en-IN" dirty="0"/>
              <a:t>However, lets go ahead and correct the t-statistics for </a:t>
            </a:r>
            <a:r>
              <a:rPr lang="en-IN" dirty="0" err="1"/>
              <a:t>heteroskedasticity</a:t>
            </a:r>
            <a:r>
              <a:rPr lang="en-IN" dirty="0"/>
              <a:t> as follows, using the </a:t>
            </a:r>
            <a:r>
              <a:rPr lang="en-IN" b="1" dirty="0" err="1"/>
              <a:t>hccm</a:t>
            </a:r>
            <a:r>
              <a:rPr lang="en-IN" dirty="0"/>
              <a:t> function. </a:t>
            </a:r>
            <a:endParaRPr lang="en-IN" dirty="0" smtClean="0"/>
          </a:p>
          <a:p>
            <a:r>
              <a:rPr lang="en-IN" dirty="0" smtClean="0"/>
              <a:t>The</a:t>
            </a:r>
            <a:r>
              <a:rPr lang="en-IN" dirty="0"/>
              <a:t> </a:t>
            </a:r>
            <a:r>
              <a:rPr lang="en-IN" b="1" dirty="0" err="1"/>
              <a:t>hccm</a:t>
            </a:r>
            <a:r>
              <a:rPr lang="en-IN" dirty="0"/>
              <a:t> stands for </a:t>
            </a:r>
            <a:r>
              <a:rPr lang="en-IN" dirty="0" err="1"/>
              <a:t>heteroskedasticity</a:t>
            </a:r>
            <a:r>
              <a:rPr lang="en-IN" dirty="0"/>
              <a:t> corrected covariance matrix</a:t>
            </a:r>
            <a:r>
              <a:rPr lang="en-IN" dirty="0" smtClean="0"/>
              <a:t>.</a:t>
            </a:r>
          </a:p>
          <a:p>
            <a:endParaRPr lang="en-IN" dirty="0"/>
          </a:p>
        </p:txBody>
      </p:sp>
    </p:spTree>
    <p:extLst>
      <p:ext uri="{BB962C8B-B14F-4D97-AF65-F5344CB8AC3E}">
        <p14:creationId xmlns:p14="http://schemas.microsoft.com/office/powerpoint/2010/main" val="4285882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err="1"/>
              <a:t>wuns</a:t>
            </a:r>
            <a:r>
              <a:rPr lang="en-IN" dirty="0"/>
              <a:t> = matrix(1,64,1)</a:t>
            </a:r>
          </a:p>
          <a:p>
            <a:r>
              <a:rPr lang="en-IN" dirty="0"/>
              <a:t>z = </a:t>
            </a:r>
            <a:r>
              <a:rPr lang="en-IN" dirty="0" err="1"/>
              <a:t>cbind</a:t>
            </a:r>
            <a:r>
              <a:rPr lang="en-IN" dirty="0"/>
              <a:t>(</a:t>
            </a:r>
            <a:r>
              <a:rPr lang="en-IN" dirty="0" err="1"/>
              <a:t>wuns,x</a:t>
            </a:r>
            <a:r>
              <a:rPr lang="en-IN" dirty="0"/>
              <a:t>)</a:t>
            </a:r>
          </a:p>
          <a:p>
            <a:r>
              <a:rPr lang="en-IN" dirty="0"/>
              <a:t>b = solve(t(z) %*% z) %*% (t(z) %*% y) </a:t>
            </a:r>
          </a:p>
          <a:p>
            <a:r>
              <a:rPr lang="en-IN" dirty="0"/>
              <a:t>result = lm(</a:t>
            </a:r>
            <a:r>
              <a:rPr lang="en-IN" dirty="0" err="1"/>
              <a:t>y~x</a:t>
            </a:r>
            <a:r>
              <a:rPr lang="en-IN" dirty="0"/>
              <a:t>)</a:t>
            </a:r>
          </a:p>
          <a:p>
            <a:endParaRPr lang="en-IN" dirty="0"/>
          </a:p>
          <a:p>
            <a:r>
              <a:rPr lang="en-IN" dirty="0"/>
              <a:t>library(car)</a:t>
            </a:r>
          </a:p>
          <a:p>
            <a:r>
              <a:rPr lang="en-IN" dirty="0" err="1"/>
              <a:t>vb</a:t>
            </a:r>
            <a:r>
              <a:rPr lang="en-IN" dirty="0"/>
              <a:t> = </a:t>
            </a:r>
            <a:r>
              <a:rPr lang="en-IN" dirty="0" err="1"/>
              <a:t>hccm</a:t>
            </a:r>
            <a:r>
              <a:rPr lang="en-IN" dirty="0"/>
              <a:t>(result)</a:t>
            </a:r>
          </a:p>
          <a:p>
            <a:r>
              <a:rPr lang="en-IN" dirty="0" err="1"/>
              <a:t>stdb</a:t>
            </a:r>
            <a:r>
              <a:rPr lang="en-IN" dirty="0"/>
              <a:t> = </a:t>
            </a:r>
            <a:r>
              <a:rPr lang="en-IN" dirty="0" err="1"/>
              <a:t>sqrt</a:t>
            </a:r>
            <a:r>
              <a:rPr lang="en-IN" dirty="0"/>
              <a:t>(</a:t>
            </a:r>
            <a:r>
              <a:rPr lang="en-IN" dirty="0" err="1"/>
              <a:t>diag</a:t>
            </a:r>
            <a:r>
              <a:rPr lang="en-IN" dirty="0"/>
              <a:t>(</a:t>
            </a:r>
            <a:r>
              <a:rPr lang="en-IN" dirty="0" err="1"/>
              <a:t>vb</a:t>
            </a:r>
            <a:r>
              <a:rPr lang="en-IN" dirty="0"/>
              <a:t>))</a:t>
            </a:r>
          </a:p>
          <a:p>
            <a:r>
              <a:rPr lang="en-IN" dirty="0" err="1"/>
              <a:t>tstats</a:t>
            </a:r>
            <a:r>
              <a:rPr lang="en-IN" dirty="0"/>
              <a:t> = b/</a:t>
            </a:r>
            <a:r>
              <a:rPr lang="en-IN" dirty="0" err="1"/>
              <a:t>stdb</a:t>
            </a:r>
            <a:endParaRPr lang="en-IN" dirty="0"/>
          </a:p>
          <a:p>
            <a:r>
              <a:rPr lang="en-IN" dirty="0"/>
              <a:t>print(</a:t>
            </a:r>
            <a:r>
              <a:rPr lang="en-IN" dirty="0" err="1"/>
              <a:t>tstats</a:t>
            </a:r>
            <a:r>
              <a:rPr lang="en-IN" dirty="0" smtClean="0"/>
              <a:t>)</a:t>
            </a:r>
            <a:endParaRPr lang="en-IN" dirty="0"/>
          </a:p>
        </p:txBody>
      </p:sp>
    </p:spTree>
    <p:extLst>
      <p:ext uri="{BB962C8B-B14F-4D97-AF65-F5344CB8AC3E}">
        <p14:creationId xmlns:p14="http://schemas.microsoft.com/office/powerpoint/2010/main" val="4099936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             GMS</a:t>
            </a:r>
          </a:p>
          <a:p>
            <a:r>
              <a:rPr lang="en-IN" dirty="0"/>
              <a:t>##     -2.68006069</a:t>
            </a:r>
          </a:p>
          <a:p>
            <a:r>
              <a:rPr lang="en-IN" dirty="0"/>
              <a:t>## PTS -0.38212818</a:t>
            </a:r>
          </a:p>
          <a:p>
            <a:r>
              <a:rPr lang="en-IN" dirty="0"/>
              <a:t>## REB  2.38342637</a:t>
            </a:r>
          </a:p>
          <a:p>
            <a:r>
              <a:rPr lang="en-IN" dirty="0"/>
              <a:t>## AST -0.40848721</a:t>
            </a:r>
          </a:p>
          <a:p>
            <a:r>
              <a:rPr lang="en-IN" dirty="0"/>
              <a:t>## TO  -0.28709450</a:t>
            </a:r>
          </a:p>
          <a:p>
            <a:r>
              <a:rPr lang="en-IN" dirty="0"/>
              <a:t>## A.T  0.65632053</a:t>
            </a:r>
          </a:p>
          <a:p>
            <a:r>
              <a:rPr lang="en-IN" dirty="0"/>
              <a:t>## STL  2.13627108</a:t>
            </a:r>
          </a:p>
          <a:p>
            <a:r>
              <a:rPr lang="en-IN" dirty="0"/>
              <a:t>## BLK  0.09548606</a:t>
            </a:r>
          </a:p>
          <a:p>
            <a:r>
              <a:rPr lang="en-IN" dirty="0"/>
              <a:t>## PF  -0.68036944</a:t>
            </a:r>
          </a:p>
          <a:p>
            <a:r>
              <a:rPr lang="en-IN" dirty="0"/>
              <a:t>## FG   3.52193532</a:t>
            </a:r>
          </a:p>
          <a:p>
            <a:r>
              <a:rPr lang="en-IN" dirty="0"/>
              <a:t>## FT   2.35677255</a:t>
            </a:r>
          </a:p>
          <a:p>
            <a:r>
              <a:rPr lang="en-IN" dirty="0"/>
              <a:t>## X3P  1.23897636</a:t>
            </a:r>
          </a:p>
          <a:p>
            <a:r>
              <a:rPr lang="en-IN" dirty="0"/>
              <a:t>Compare these to the t-statistics in the original model</a:t>
            </a:r>
          </a:p>
          <a:p>
            <a:endParaRPr lang="en-IN" dirty="0"/>
          </a:p>
        </p:txBody>
      </p:sp>
    </p:spTree>
    <p:extLst>
      <p:ext uri="{BB962C8B-B14F-4D97-AF65-F5344CB8AC3E}">
        <p14:creationId xmlns:p14="http://schemas.microsoft.com/office/powerpoint/2010/main" val="4177851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summary(result)</a:t>
            </a:r>
          </a:p>
          <a:p>
            <a:r>
              <a:rPr lang="en-IN" dirty="0"/>
              <a:t>## </a:t>
            </a:r>
          </a:p>
          <a:p>
            <a:r>
              <a:rPr lang="en-IN" dirty="0"/>
              <a:t>## Call:</a:t>
            </a:r>
          </a:p>
          <a:p>
            <a:r>
              <a:rPr lang="en-IN" dirty="0"/>
              <a:t>## lm(formula = y ~ x)</a:t>
            </a:r>
          </a:p>
          <a:p>
            <a:r>
              <a:rPr lang="en-IN" dirty="0"/>
              <a:t>## </a:t>
            </a:r>
          </a:p>
          <a:p>
            <a:r>
              <a:rPr lang="en-IN" dirty="0"/>
              <a:t>## Residuals:</a:t>
            </a:r>
          </a:p>
          <a:p>
            <a:r>
              <a:rPr lang="en-IN" dirty="0"/>
              <a:t>##     Min      1Q  Median      3Q     Max </a:t>
            </a:r>
          </a:p>
          <a:p>
            <a:r>
              <a:rPr lang="en-IN" dirty="0"/>
              <a:t>## -1.5074 -0.5527 -0.2454  0.6705  2.2344 </a:t>
            </a:r>
          </a:p>
          <a:p>
            <a:r>
              <a:rPr lang="en-IN" dirty="0"/>
              <a:t>## </a:t>
            </a:r>
          </a:p>
          <a:p>
            <a:endParaRPr lang="en-IN" dirty="0"/>
          </a:p>
        </p:txBody>
      </p:sp>
    </p:spTree>
    <p:extLst>
      <p:ext uri="{BB962C8B-B14F-4D97-AF65-F5344CB8AC3E}">
        <p14:creationId xmlns:p14="http://schemas.microsoft.com/office/powerpoint/2010/main" val="2478144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260648"/>
            <a:ext cx="8229600" cy="5976663"/>
          </a:xfrm>
        </p:spPr>
        <p:txBody>
          <a:bodyPr>
            <a:noAutofit/>
          </a:bodyPr>
          <a:lstStyle/>
          <a:p>
            <a:r>
              <a:rPr lang="en-IN" sz="2400" dirty="0" smtClean="0"/>
              <a:t>## </a:t>
            </a:r>
            <a:r>
              <a:rPr lang="en-IN" sz="2400" dirty="0"/>
              <a:t>Coefficients:</a:t>
            </a:r>
          </a:p>
          <a:p>
            <a:r>
              <a:rPr lang="en-IN" sz="2400" dirty="0"/>
              <a:t>##               Estimate Std. Error t value </a:t>
            </a:r>
            <a:r>
              <a:rPr lang="en-IN" sz="2400" dirty="0" err="1"/>
              <a:t>Pr</a:t>
            </a:r>
            <a:r>
              <a:rPr lang="en-IN" sz="2400" dirty="0"/>
              <a:t>(&gt;|t|)    </a:t>
            </a:r>
          </a:p>
          <a:p>
            <a:r>
              <a:rPr lang="en-IN" sz="2400" dirty="0"/>
              <a:t>## (Intercept) -10.194804   2.892203  -3.525 0.000893 ***</a:t>
            </a:r>
          </a:p>
          <a:p>
            <a:r>
              <a:rPr lang="en-IN" sz="2400" dirty="0"/>
              <a:t>## </a:t>
            </a:r>
            <a:r>
              <a:rPr lang="en-IN" sz="2400" dirty="0" err="1"/>
              <a:t>xPTS</a:t>
            </a:r>
            <a:r>
              <a:rPr lang="en-IN" sz="2400" dirty="0"/>
              <a:t>         -0.010442   0.025276  -0.413 0.681218    </a:t>
            </a:r>
          </a:p>
          <a:p>
            <a:r>
              <a:rPr lang="en-IN" sz="2400" dirty="0"/>
              <a:t>## </a:t>
            </a:r>
            <a:r>
              <a:rPr lang="en-IN" sz="2400" dirty="0" err="1"/>
              <a:t>xREB</a:t>
            </a:r>
            <a:r>
              <a:rPr lang="en-IN" sz="2400" dirty="0"/>
              <a:t>          0.105048   0.036951   2.843 0.006375 ** </a:t>
            </a:r>
          </a:p>
          <a:p>
            <a:r>
              <a:rPr lang="en-IN" sz="2400" dirty="0"/>
              <a:t>## </a:t>
            </a:r>
            <a:r>
              <a:rPr lang="en-IN" sz="2400" dirty="0" err="1"/>
              <a:t>xAST</a:t>
            </a:r>
            <a:r>
              <a:rPr lang="en-IN" sz="2400" dirty="0"/>
              <a:t>         -0.060798   0.091102  -0.667 0.507492    </a:t>
            </a:r>
          </a:p>
          <a:p>
            <a:r>
              <a:rPr lang="en-IN" sz="2400" dirty="0"/>
              <a:t>## </a:t>
            </a:r>
            <a:r>
              <a:rPr lang="en-IN" sz="2400" dirty="0" err="1"/>
              <a:t>xTO</a:t>
            </a:r>
            <a:r>
              <a:rPr lang="en-IN" sz="2400" dirty="0"/>
              <a:t>          -0.034545   0.071393  -0.484 0.630513    </a:t>
            </a:r>
          </a:p>
          <a:p>
            <a:r>
              <a:rPr lang="en-IN" sz="2400" dirty="0"/>
              <a:t>## </a:t>
            </a:r>
            <a:r>
              <a:rPr lang="en-IN" sz="2400" dirty="0" err="1"/>
              <a:t>xA.T</a:t>
            </a:r>
            <a:r>
              <a:rPr lang="en-IN" sz="2400" dirty="0"/>
              <a:t>          1.325402   1.110184   1.194 0.237951    </a:t>
            </a:r>
          </a:p>
          <a:p>
            <a:r>
              <a:rPr lang="en-IN" sz="2400" dirty="0"/>
              <a:t>## </a:t>
            </a:r>
            <a:r>
              <a:rPr lang="en-IN" sz="2400" dirty="0" err="1"/>
              <a:t>xSTL</a:t>
            </a:r>
            <a:r>
              <a:rPr lang="en-IN" sz="2400" dirty="0"/>
              <a:t>          0.181015   0.068999   2.623 0.011397 *  </a:t>
            </a:r>
          </a:p>
          <a:p>
            <a:r>
              <a:rPr lang="en-IN" sz="2400" dirty="0"/>
              <a:t>## </a:t>
            </a:r>
            <a:r>
              <a:rPr lang="en-IN" sz="2400" dirty="0" err="1"/>
              <a:t>xBLK</a:t>
            </a:r>
            <a:r>
              <a:rPr lang="en-IN" sz="2400" dirty="0"/>
              <a:t>          0.007185   0.075054   0.096 0.924106    </a:t>
            </a:r>
          </a:p>
          <a:p>
            <a:r>
              <a:rPr lang="en-IN" sz="2400" dirty="0"/>
              <a:t>## </a:t>
            </a:r>
            <a:r>
              <a:rPr lang="en-IN" sz="2400" dirty="0" err="1"/>
              <a:t>xPF</a:t>
            </a:r>
            <a:r>
              <a:rPr lang="en-IN" sz="2400" dirty="0"/>
              <a:t>          -0.031705   0.044469  -0.713 0.479050    </a:t>
            </a:r>
          </a:p>
          <a:p>
            <a:r>
              <a:rPr lang="en-IN" sz="2400" dirty="0"/>
              <a:t>## </a:t>
            </a:r>
            <a:r>
              <a:rPr lang="en-IN" sz="2400" dirty="0" err="1"/>
              <a:t>xFG</a:t>
            </a:r>
            <a:r>
              <a:rPr lang="en-IN" sz="2400" dirty="0"/>
              <a:t>          13.823190   3.981191   3.472 0.001048 ** </a:t>
            </a:r>
          </a:p>
          <a:p>
            <a:r>
              <a:rPr lang="en-IN" sz="2400" dirty="0"/>
              <a:t>## </a:t>
            </a:r>
            <a:r>
              <a:rPr lang="en-IN" sz="2400" dirty="0" err="1"/>
              <a:t>xFT</a:t>
            </a:r>
            <a:r>
              <a:rPr lang="en-IN" sz="2400" dirty="0"/>
              <a:t>           2.694716   1.118595   2.409 0.019573 *  </a:t>
            </a:r>
          </a:p>
          <a:p>
            <a:r>
              <a:rPr lang="en-IN" sz="2400" dirty="0"/>
              <a:t>## xX3P          2.526831   1.754038   1.441 0.155698    </a:t>
            </a:r>
          </a:p>
          <a:p>
            <a:r>
              <a:rPr lang="en-IN" sz="2400" dirty="0"/>
              <a:t>## ---</a:t>
            </a:r>
          </a:p>
          <a:p>
            <a:r>
              <a:rPr lang="en-IN" sz="2400" dirty="0"/>
              <a:t>## </a:t>
            </a:r>
            <a:r>
              <a:rPr lang="en-IN" sz="2400" dirty="0" err="1"/>
              <a:t>Signif</a:t>
            </a:r>
            <a:r>
              <a:rPr lang="en-IN" sz="2400" dirty="0"/>
              <a:t>. codes:  0 '***' 0.001 '**' 0.01 '*' 0.05 '.' 0.1 ' ' 1</a:t>
            </a:r>
          </a:p>
          <a:p>
            <a:r>
              <a:rPr lang="en-IN" sz="2400" dirty="0"/>
              <a:t>## </a:t>
            </a:r>
          </a:p>
          <a:p>
            <a:r>
              <a:rPr lang="en-IN" sz="2400" dirty="0"/>
              <a:t>## Residual standard error: 0.9619 on 52 degrees of freedom</a:t>
            </a:r>
          </a:p>
          <a:p>
            <a:r>
              <a:rPr lang="en-IN" sz="2400" dirty="0"/>
              <a:t>## Multiple R-squared:  0.5418, Adjusted R-squared:  0.4448 </a:t>
            </a:r>
          </a:p>
          <a:p>
            <a:r>
              <a:rPr lang="en-IN" sz="2400" dirty="0"/>
              <a:t>## F-statistic: 5.589 on 11 and 52 DF,  p-value: 7.889e-06</a:t>
            </a:r>
          </a:p>
        </p:txBody>
      </p:sp>
    </p:spTree>
    <p:extLst>
      <p:ext uri="{BB962C8B-B14F-4D97-AF65-F5344CB8AC3E}">
        <p14:creationId xmlns:p14="http://schemas.microsoft.com/office/powerpoint/2010/main" val="4177953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It is apparent that when corrected for </a:t>
            </a:r>
            <a:r>
              <a:rPr lang="en-IN" dirty="0" err="1"/>
              <a:t>heteroskedasticity</a:t>
            </a:r>
            <a:r>
              <a:rPr lang="en-IN" dirty="0"/>
              <a:t>, the t-statistics in the regression are lower, and also render some of the previously significant coefficients insignificant.</a:t>
            </a:r>
          </a:p>
        </p:txBody>
      </p:sp>
    </p:spTree>
    <p:extLst>
      <p:ext uri="{BB962C8B-B14F-4D97-AF65-F5344CB8AC3E}">
        <p14:creationId xmlns:p14="http://schemas.microsoft.com/office/powerpoint/2010/main" val="36824140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Auto-Regressive Models</a:t>
            </a:r>
            <a:br>
              <a:rPr lang="en-IN" b="1" dirty="0"/>
            </a:br>
            <a:endParaRPr lang="en-IN" dirty="0"/>
          </a:p>
        </p:txBody>
      </p:sp>
      <p:sp>
        <p:nvSpPr>
          <p:cNvPr id="3" name="Content Placeholder 2"/>
          <p:cNvSpPr>
            <a:spLocks noGrp="1"/>
          </p:cNvSpPr>
          <p:nvPr>
            <p:ph idx="1"/>
          </p:nvPr>
        </p:nvSpPr>
        <p:spPr/>
        <p:txBody>
          <a:bodyPr/>
          <a:lstStyle/>
          <a:p>
            <a:r>
              <a:rPr lang="en-IN" dirty="0"/>
              <a:t>When data is </a:t>
            </a:r>
            <a:r>
              <a:rPr lang="en-IN" dirty="0" err="1"/>
              <a:t>autocorrelated</a:t>
            </a:r>
            <a:r>
              <a:rPr lang="en-IN" dirty="0"/>
              <a:t>, i.e., has dependence in time, not accounting for this issue results in unnecessarily high statistical significance (in terms of inflated t-statistics). Intuitively, this is because observations are treated as independent when actually they are correlated in time, and therefore, the true number of observations is effectively less.</a:t>
            </a:r>
          </a:p>
        </p:txBody>
      </p:sp>
    </p:spTree>
    <p:extLst>
      <p:ext uri="{BB962C8B-B14F-4D97-AF65-F5344CB8AC3E}">
        <p14:creationId xmlns:p14="http://schemas.microsoft.com/office/powerpoint/2010/main" val="3505772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052736"/>
            <a:ext cx="6912768" cy="4770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988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Consider a finance application. In efficient markets, the correlation of stock returns from one period to the next should be close to zero. </a:t>
            </a:r>
            <a:endParaRPr lang="en-IN" dirty="0" smtClean="0"/>
          </a:p>
          <a:p>
            <a:r>
              <a:rPr lang="en-IN" dirty="0" smtClean="0"/>
              <a:t>We </a:t>
            </a:r>
            <a:r>
              <a:rPr lang="en-IN" dirty="0"/>
              <a:t>use the returns on Google stock as an example. First, read in the data.</a:t>
            </a:r>
          </a:p>
        </p:txBody>
      </p:sp>
    </p:spTree>
    <p:extLst>
      <p:ext uri="{BB962C8B-B14F-4D97-AF65-F5344CB8AC3E}">
        <p14:creationId xmlns:p14="http://schemas.microsoft.com/office/powerpoint/2010/main" val="18143352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data = read.csv("</a:t>
            </a:r>
            <a:r>
              <a:rPr lang="en-IN" dirty="0" err="1"/>
              <a:t>DSTMAA_data</a:t>
            </a:r>
            <a:r>
              <a:rPr lang="en-IN" dirty="0"/>
              <a:t>/</a:t>
            </a:r>
            <a:r>
              <a:rPr lang="en-IN" dirty="0" err="1"/>
              <a:t>goog.csv",header</a:t>
            </a:r>
            <a:r>
              <a:rPr lang="en-IN" dirty="0"/>
              <a:t>=TRUE)</a:t>
            </a:r>
          </a:p>
          <a:p>
            <a:r>
              <a:rPr lang="en-IN" dirty="0"/>
              <a:t>head(data)</a:t>
            </a:r>
          </a:p>
          <a:p>
            <a:r>
              <a:rPr lang="en-IN" dirty="0"/>
              <a:t>##         Date   Open   High    Low  Close  Volume </a:t>
            </a:r>
            <a:r>
              <a:rPr lang="en-IN" dirty="0" err="1"/>
              <a:t>Adj.Close</a:t>
            </a:r>
            <a:endParaRPr lang="en-IN" dirty="0"/>
          </a:p>
          <a:p>
            <a:r>
              <a:rPr lang="en-IN" dirty="0"/>
              <a:t>## 1 2011-04-06 572.18 575.16 568.00 574.18 2668300    574.18</a:t>
            </a:r>
          </a:p>
          <a:p>
            <a:r>
              <a:rPr lang="en-IN" dirty="0"/>
              <a:t>## 2 2011-04-05 581.08 581.49 565.68 569.09 6047500    569.09</a:t>
            </a:r>
          </a:p>
          <a:p>
            <a:r>
              <a:rPr lang="en-IN" dirty="0"/>
              <a:t>## 3 2011-04-04 593.00 594.74 583.10 587.68 2054500    587.68</a:t>
            </a:r>
          </a:p>
          <a:p>
            <a:r>
              <a:rPr lang="en-IN" dirty="0"/>
              <a:t>## 4 2011-04-01 588.76 595.19 588.76 591.80 2613200    591.80</a:t>
            </a:r>
          </a:p>
          <a:p>
            <a:r>
              <a:rPr lang="en-IN" dirty="0"/>
              <a:t>## 5 2011-03-31 583.00 588.16 581.74 586.76 2029400    586.76</a:t>
            </a:r>
          </a:p>
          <a:p>
            <a:r>
              <a:rPr lang="en-IN" dirty="0"/>
              <a:t>## 6 2011-03-30 584.38 585.50 580.58 581.84 1422300    581.84</a:t>
            </a:r>
          </a:p>
        </p:txBody>
      </p:sp>
    </p:spTree>
    <p:extLst>
      <p:ext uri="{BB962C8B-B14F-4D97-AF65-F5344CB8AC3E}">
        <p14:creationId xmlns:p14="http://schemas.microsoft.com/office/powerpoint/2010/main" val="145504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Next, create the returns time series.</a:t>
            </a:r>
          </a:p>
          <a:p>
            <a:endParaRPr lang="en-IN" dirty="0"/>
          </a:p>
          <a:p>
            <a:r>
              <a:rPr lang="en-IN" dirty="0"/>
              <a:t>n = length(</a:t>
            </a:r>
            <a:r>
              <a:rPr lang="en-IN" dirty="0" err="1"/>
              <a:t>data$Close</a:t>
            </a:r>
            <a:r>
              <a:rPr lang="en-IN" dirty="0"/>
              <a:t>)</a:t>
            </a:r>
          </a:p>
          <a:p>
            <a:r>
              <a:rPr lang="en-IN" dirty="0" err="1"/>
              <a:t>stkp</a:t>
            </a:r>
            <a:r>
              <a:rPr lang="en-IN" dirty="0"/>
              <a:t> = rev(</a:t>
            </a:r>
            <a:r>
              <a:rPr lang="en-IN" dirty="0" err="1"/>
              <a:t>data$Adj.Close</a:t>
            </a:r>
            <a:r>
              <a:rPr lang="en-IN" dirty="0"/>
              <a:t>)</a:t>
            </a:r>
          </a:p>
          <a:p>
            <a:r>
              <a:rPr lang="en-IN" dirty="0"/>
              <a:t>rets = </a:t>
            </a:r>
            <a:r>
              <a:rPr lang="en-IN" dirty="0" err="1"/>
              <a:t>as.matrix</a:t>
            </a:r>
            <a:r>
              <a:rPr lang="en-IN" dirty="0"/>
              <a:t>(log(</a:t>
            </a:r>
            <a:r>
              <a:rPr lang="en-IN" dirty="0" err="1"/>
              <a:t>stkp</a:t>
            </a:r>
            <a:r>
              <a:rPr lang="en-IN" dirty="0"/>
              <a:t>[2:n]/</a:t>
            </a:r>
            <a:r>
              <a:rPr lang="en-IN" dirty="0" err="1"/>
              <a:t>stkp</a:t>
            </a:r>
            <a:r>
              <a:rPr lang="en-IN" dirty="0"/>
              <a:t>[1:(n-1)]))</a:t>
            </a:r>
          </a:p>
          <a:p>
            <a:r>
              <a:rPr lang="en-IN" dirty="0"/>
              <a:t>n = length(rets)</a:t>
            </a:r>
          </a:p>
          <a:p>
            <a:r>
              <a:rPr lang="en-IN" dirty="0"/>
              <a:t>plot(</a:t>
            </a:r>
            <a:r>
              <a:rPr lang="en-IN" dirty="0" err="1"/>
              <a:t>rets,type</a:t>
            </a:r>
            <a:r>
              <a:rPr lang="en-IN" dirty="0"/>
              <a:t>="</a:t>
            </a:r>
            <a:r>
              <a:rPr lang="en-IN" dirty="0" err="1"/>
              <a:t>l",col</a:t>
            </a:r>
            <a:r>
              <a:rPr lang="en-IN" dirty="0"/>
              <a:t>="blue")</a:t>
            </a:r>
          </a:p>
        </p:txBody>
      </p:sp>
    </p:spTree>
    <p:extLst>
      <p:ext uri="{BB962C8B-B14F-4D97-AF65-F5344CB8AC3E}">
        <p14:creationId xmlns:p14="http://schemas.microsoft.com/office/powerpoint/2010/main" val="27652292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980728"/>
            <a:ext cx="7056784"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52251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print(n)</a:t>
            </a:r>
          </a:p>
          <a:p>
            <a:r>
              <a:rPr lang="en-IN" dirty="0"/>
              <a:t>## [1] 1670</a:t>
            </a:r>
          </a:p>
          <a:p>
            <a:r>
              <a:rPr lang="en-IN" dirty="0"/>
              <a:t>Examine the autocorrelation. This is one lag, also known as first-order autocorrelation.</a:t>
            </a:r>
          </a:p>
          <a:p>
            <a:endParaRPr lang="en-IN" dirty="0"/>
          </a:p>
          <a:p>
            <a:r>
              <a:rPr lang="en-IN" dirty="0" err="1"/>
              <a:t>cor</a:t>
            </a:r>
            <a:r>
              <a:rPr lang="en-IN" dirty="0"/>
              <a:t>(rets[1:(n-1)],rets[2:n])</a:t>
            </a:r>
          </a:p>
          <a:p>
            <a:r>
              <a:rPr lang="en-IN" dirty="0"/>
              <a:t>## [1] 0.007215026</a:t>
            </a:r>
          </a:p>
          <a:p>
            <a:r>
              <a:rPr lang="en-IN" dirty="0"/>
              <a:t>Run the Durbin-Watson test for autocorrelation. Here we test for up to 10 lags.</a:t>
            </a:r>
          </a:p>
          <a:p>
            <a:endParaRPr lang="en-IN" dirty="0"/>
          </a:p>
        </p:txBody>
      </p:sp>
    </p:spTree>
    <p:extLst>
      <p:ext uri="{BB962C8B-B14F-4D97-AF65-F5344CB8AC3E}">
        <p14:creationId xmlns:p14="http://schemas.microsoft.com/office/powerpoint/2010/main" val="36764615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260648"/>
            <a:ext cx="8229600" cy="4525963"/>
          </a:xfrm>
        </p:spPr>
        <p:txBody>
          <a:bodyPr>
            <a:noAutofit/>
          </a:bodyPr>
          <a:lstStyle/>
          <a:p>
            <a:endParaRPr lang="en-IN" sz="1800" dirty="0"/>
          </a:p>
          <a:p>
            <a:r>
              <a:rPr lang="en-IN" sz="1800" dirty="0"/>
              <a:t>library(car)</a:t>
            </a:r>
          </a:p>
          <a:p>
            <a:r>
              <a:rPr lang="en-IN" sz="1800" dirty="0"/>
              <a:t>res = lm(rets[2:n]~rets[1:(n-1)])</a:t>
            </a:r>
          </a:p>
          <a:p>
            <a:r>
              <a:rPr lang="en-IN" sz="1800" dirty="0" err="1"/>
              <a:t>durbinWatsonTest</a:t>
            </a:r>
            <a:r>
              <a:rPr lang="en-IN" sz="1800" dirty="0"/>
              <a:t>(</a:t>
            </a:r>
            <a:r>
              <a:rPr lang="en-IN" sz="1800" dirty="0" err="1"/>
              <a:t>res,max.lag</a:t>
            </a:r>
            <a:r>
              <a:rPr lang="en-IN" sz="1800" dirty="0"/>
              <a:t>=10)</a:t>
            </a:r>
          </a:p>
          <a:p>
            <a:r>
              <a:rPr lang="en-IN" sz="1800" dirty="0"/>
              <a:t>##  lag Autocorrelation D-W Statistic p-value</a:t>
            </a:r>
          </a:p>
          <a:p>
            <a:r>
              <a:rPr lang="en-IN" sz="1800" dirty="0"/>
              <a:t>##    1   -0.0006436855      2.001125   0.950</a:t>
            </a:r>
          </a:p>
          <a:p>
            <a:r>
              <a:rPr lang="en-IN" sz="1800" dirty="0"/>
              <a:t>##    2   -0.0109757002      2.018298   0.696</a:t>
            </a:r>
          </a:p>
          <a:p>
            <a:r>
              <a:rPr lang="en-IN" sz="1800" dirty="0"/>
              <a:t>##    3   -0.0002853870      1.996723   0.982</a:t>
            </a:r>
          </a:p>
          <a:p>
            <a:r>
              <a:rPr lang="en-IN" sz="1800" dirty="0"/>
              <a:t>##    4    0.0252586312      1.945238   0.324</a:t>
            </a:r>
          </a:p>
          <a:p>
            <a:r>
              <a:rPr lang="en-IN" sz="1800" dirty="0"/>
              <a:t>##    5    0.0188824874      1.957564   0.444</a:t>
            </a:r>
          </a:p>
          <a:p>
            <a:r>
              <a:rPr lang="en-IN" sz="1800" dirty="0"/>
              <a:t>##    6   -0.0555810090      2.104550   0.018</a:t>
            </a:r>
          </a:p>
          <a:p>
            <a:r>
              <a:rPr lang="en-IN" sz="1800" dirty="0"/>
              <a:t>##    7    0.0020507562      1.989158   0.986</a:t>
            </a:r>
          </a:p>
          <a:p>
            <a:r>
              <a:rPr lang="en-IN" sz="1800" dirty="0"/>
              <a:t>##    8    0.0746953706      1.843219   0.004</a:t>
            </a:r>
          </a:p>
          <a:p>
            <a:r>
              <a:rPr lang="en-IN" sz="1800" dirty="0"/>
              <a:t>##    9   -0.0375308940      2.067304   0.108</a:t>
            </a:r>
          </a:p>
          <a:p>
            <a:r>
              <a:rPr lang="en-IN" sz="1800" dirty="0"/>
              <a:t>##   10    0.0085641680      1.974756   0.798</a:t>
            </a:r>
          </a:p>
          <a:p>
            <a:r>
              <a:rPr lang="en-IN" sz="1800" dirty="0"/>
              <a:t>##  Alternative hypothesis: rho[lag] != 0</a:t>
            </a:r>
          </a:p>
        </p:txBody>
      </p:sp>
      <p:sp>
        <p:nvSpPr>
          <p:cNvPr id="4" name="Rectangle 3"/>
          <p:cNvSpPr/>
          <p:nvPr/>
        </p:nvSpPr>
        <p:spPr>
          <a:xfrm>
            <a:off x="5436096" y="2492895"/>
            <a:ext cx="3456384" cy="2031325"/>
          </a:xfrm>
          <a:prstGeom prst="rect">
            <a:avLst/>
          </a:prstGeom>
        </p:spPr>
        <p:txBody>
          <a:bodyPr wrap="square">
            <a:spAutoFit/>
          </a:bodyPr>
          <a:lstStyle/>
          <a:p>
            <a:r>
              <a:rPr lang="en-IN" dirty="0"/>
              <a:t>There is no evidence of auto-correlation when the DW statistic is close to 2. If the DW-statistic is greater than 2 it indicates negative autocorrelation, and if it is less than 2, it indicates positive autocorrelation.</a:t>
            </a:r>
          </a:p>
        </p:txBody>
      </p:sp>
    </p:spTree>
    <p:extLst>
      <p:ext uri="{BB962C8B-B14F-4D97-AF65-F5344CB8AC3E}">
        <p14:creationId xmlns:p14="http://schemas.microsoft.com/office/powerpoint/2010/main" val="25530445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260649"/>
            <a:ext cx="8229600" cy="5589944"/>
          </a:xfrm>
        </p:spPr>
        <p:txBody>
          <a:bodyPr>
            <a:normAutofit fontScale="70000" lnSpcReduction="20000"/>
          </a:bodyPr>
          <a:lstStyle/>
          <a:p>
            <a:r>
              <a:rPr lang="en-IN" dirty="0"/>
              <a:t>If there is autocorrelation we can correct for it as follows. Let’s take a different data set.</a:t>
            </a:r>
          </a:p>
          <a:p>
            <a:endParaRPr lang="en-IN" dirty="0"/>
          </a:p>
          <a:p>
            <a:r>
              <a:rPr lang="en-IN" dirty="0"/>
              <a:t>md = </a:t>
            </a:r>
            <a:r>
              <a:rPr lang="en-IN" dirty="0" err="1"/>
              <a:t>read.table</a:t>
            </a:r>
            <a:r>
              <a:rPr lang="en-IN" dirty="0"/>
              <a:t>("</a:t>
            </a:r>
            <a:r>
              <a:rPr lang="en-IN" dirty="0" err="1"/>
              <a:t>DSTMAA_data</a:t>
            </a:r>
            <a:r>
              <a:rPr lang="en-IN" dirty="0"/>
              <a:t>/</a:t>
            </a:r>
            <a:r>
              <a:rPr lang="en-IN" dirty="0" err="1"/>
              <a:t>markowitzdata.txt",header</a:t>
            </a:r>
            <a:r>
              <a:rPr lang="en-IN" dirty="0"/>
              <a:t>=TRUE) </a:t>
            </a:r>
          </a:p>
          <a:p>
            <a:r>
              <a:rPr lang="en-IN" dirty="0"/>
              <a:t>names(md)</a:t>
            </a:r>
          </a:p>
          <a:p>
            <a:r>
              <a:rPr lang="en-IN" dirty="0"/>
              <a:t>##  [1] "X.DATE" "SUNW"   "MSFT"   "IBM"    "CSCO"   "AMZN"   "</a:t>
            </a:r>
            <a:r>
              <a:rPr lang="en-IN" dirty="0" err="1"/>
              <a:t>mktrf</a:t>
            </a:r>
            <a:r>
              <a:rPr lang="en-IN" dirty="0"/>
              <a:t>" </a:t>
            </a:r>
          </a:p>
          <a:p>
            <a:r>
              <a:rPr lang="en-IN" dirty="0"/>
              <a:t>##  [8] "</a:t>
            </a:r>
            <a:r>
              <a:rPr lang="en-IN" dirty="0" err="1"/>
              <a:t>smb</a:t>
            </a:r>
            <a:r>
              <a:rPr lang="en-IN" dirty="0"/>
              <a:t>"    "</a:t>
            </a:r>
            <a:r>
              <a:rPr lang="en-IN" dirty="0" err="1"/>
              <a:t>hml</a:t>
            </a:r>
            <a:r>
              <a:rPr lang="en-IN" dirty="0"/>
              <a:t>"    "</a:t>
            </a:r>
            <a:r>
              <a:rPr lang="en-IN" dirty="0" err="1"/>
              <a:t>rf</a:t>
            </a:r>
            <a:r>
              <a:rPr lang="en-IN" dirty="0"/>
              <a:t>"</a:t>
            </a:r>
          </a:p>
          <a:p>
            <a:r>
              <a:rPr lang="en-IN" dirty="0"/>
              <a:t>Test for autocorrelation.</a:t>
            </a:r>
          </a:p>
          <a:p>
            <a:endParaRPr lang="en-IN" dirty="0"/>
          </a:p>
          <a:p>
            <a:r>
              <a:rPr lang="en-IN" dirty="0"/>
              <a:t>y = </a:t>
            </a:r>
            <a:r>
              <a:rPr lang="en-IN" dirty="0" err="1"/>
              <a:t>as.matrix</a:t>
            </a:r>
            <a:r>
              <a:rPr lang="en-IN" dirty="0"/>
              <a:t>(md[2])</a:t>
            </a:r>
          </a:p>
          <a:p>
            <a:r>
              <a:rPr lang="en-IN" dirty="0"/>
              <a:t>x = </a:t>
            </a:r>
            <a:r>
              <a:rPr lang="en-IN" dirty="0" err="1"/>
              <a:t>as.matrix</a:t>
            </a:r>
            <a:r>
              <a:rPr lang="en-IN" dirty="0"/>
              <a:t>(md[7:9])</a:t>
            </a:r>
          </a:p>
          <a:p>
            <a:r>
              <a:rPr lang="en-IN" dirty="0" err="1"/>
              <a:t>rf</a:t>
            </a:r>
            <a:r>
              <a:rPr lang="en-IN" dirty="0"/>
              <a:t> = </a:t>
            </a:r>
            <a:r>
              <a:rPr lang="en-IN" dirty="0" err="1"/>
              <a:t>as.matrix</a:t>
            </a:r>
            <a:r>
              <a:rPr lang="en-IN" dirty="0"/>
              <a:t>(md[10])</a:t>
            </a:r>
          </a:p>
          <a:p>
            <a:r>
              <a:rPr lang="en-IN" dirty="0"/>
              <a:t>y = y-</a:t>
            </a:r>
            <a:r>
              <a:rPr lang="en-IN" dirty="0" err="1"/>
              <a:t>rf</a:t>
            </a:r>
            <a:endParaRPr lang="en-IN" dirty="0"/>
          </a:p>
          <a:p>
            <a:r>
              <a:rPr lang="en-IN" dirty="0"/>
              <a:t>library(car)</a:t>
            </a:r>
          </a:p>
          <a:p>
            <a:r>
              <a:rPr lang="en-IN" dirty="0"/>
              <a:t>results = lm(y ~ x)</a:t>
            </a:r>
          </a:p>
          <a:p>
            <a:r>
              <a:rPr lang="en-IN" dirty="0"/>
              <a:t>print(summary(results))</a:t>
            </a:r>
          </a:p>
        </p:txBody>
      </p:sp>
    </p:spTree>
    <p:extLst>
      <p:ext uri="{BB962C8B-B14F-4D97-AF65-F5344CB8AC3E}">
        <p14:creationId xmlns:p14="http://schemas.microsoft.com/office/powerpoint/2010/main" val="35721695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88641"/>
            <a:ext cx="8229600" cy="5661952"/>
          </a:xfrm>
        </p:spPr>
        <p:txBody>
          <a:bodyPr>
            <a:noAutofit/>
          </a:bodyPr>
          <a:lstStyle/>
          <a:p>
            <a:r>
              <a:rPr lang="en-IN" sz="1400" dirty="0"/>
              <a:t>## </a:t>
            </a:r>
          </a:p>
          <a:p>
            <a:r>
              <a:rPr lang="en-IN" sz="1400" dirty="0"/>
              <a:t>## Call:</a:t>
            </a:r>
          </a:p>
          <a:p>
            <a:r>
              <a:rPr lang="en-IN" sz="1400" dirty="0"/>
              <a:t>## lm(formula = y ~ x)</a:t>
            </a:r>
          </a:p>
          <a:p>
            <a:r>
              <a:rPr lang="en-IN" sz="1400" dirty="0"/>
              <a:t>## </a:t>
            </a:r>
          </a:p>
          <a:p>
            <a:r>
              <a:rPr lang="en-IN" sz="1400" dirty="0"/>
              <a:t>## Residuals:</a:t>
            </a:r>
          </a:p>
          <a:p>
            <a:r>
              <a:rPr lang="en-IN" sz="1400" dirty="0"/>
              <a:t>##       Min        1Q    Median        3Q       Max </a:t>
            </a:r>
          </a:p>
          <a:p>
            <a:r>
              <a:rPr lang="en-IN" sz="1400" dirty="0"/>
              <a:t>## -0.213676 -0.014356 -0.000733  0.014462  0.191089 </a:t>
            </a:r>
          </a:p>
          <a:p>
            <a:r>
              <a:rPr lang="en-IN" sz="1400" dirty="0"/>
              <a:t>## </a:t>
            </a:r>
          </a:p>
          <a:p>
            <a:r>
              <a:rPr lang="en-IN" sz="1400" dirty="0"/>
              <a:t>## Coefficients:</a:t>
            </a:r>
          </a:p>
          <a:p>
            <a:r>
              <a:rPr lang="en-IN" sz="1400" dirty="0"/>
              <a:t>##              Estimate Std. Error t value </a:t>
            </a:r>
            <a:r>
              <a:rPr lang="en-IN" sz="1400" dirty="0" err="1"/>
              <a:t>Pr</a:t>
            </a:r>
            <a:r>
              <a:rPr lang="en-IN" sz="1400" dirty="0"/>
              <a:t>(&gt;|t|)    </a:t>
            </a:r>
          </a:p>
          <a:p>
            <a:r>
              <a:rPr lang="en-IN" sz="1400" dirty="0"/>
              <a:t>## (Intercept) -0.000197   0.000785  -0.251   0.8019    </a:t>
            </a:r>
          </a:p>
          <a:p>
            <a:r>
              <a:rPr lang="en-IN" sz="1400" dirty="0"/>
              <a:t>## </a:t>
            </a:r>
            <a:r>
              <a:rPr lang="en-IN" sz="1400" dirty="0" err="1"/>
              <a:t>xmktrf</a:t>
            </a:r>
            <a:r>
              <a:rPr lang="en-IN" sz="1400" dirty="0"/>
              <a:t>       1.657968   0.085816  19.320   &lt;2e-16 ***</a:t>
            </a:r>
          </a:p>
          <a:p>
            <a:r>
              <a:rPr lang="en-IN" sz="1400" dirty="0"/>
              <a:t>## </a:t>
            </a:r>
            <a:r>
              <a:rPr lang="en-IN" sz="1400" dirty="0" err="1"/>
              <a:t>xsmb</a:t>
            </a:r>
            <a:r>
              <a:rPr lang="en-IN" sz="1400" dirty="0"/>
              <a:t>         0.299735   0.146973   2.039   0.0416 *  </a:t>
            </a:r>
          </a:p>
          <a:p>
            <a:r>
              <a:rPr lang="en-IN" sz="1400" dirty="0"/>
              <a:t>## </a:t>
            </a:r>
            <a:r>
              <a:rPr lang="en-IN" sz="1400" dirty="0" err="1"/>
              <a:t>xhml</a:t>
            </a:r>
            <a:r>
              <a:rPr lang="en-IN" sz="1400" dirty="0"/>
              <a:t>        -1.544633   0.176049  -8.774   &lt;2e-16 ***</a:t>
            </a:r>
          </a:p>
          <a:p>
            <a:r>
              <a:rPr lang="en-IN" sz="1400" dirty="0"/>
              <a:t>## ---</a:t>
            </a:r>
          </a:p>
          <a:p>
            <a:r>
              <a:rPr lang="en-IN" sz="1400" dirty="0"/>
              <a:t>## </a:t>
            </a:r>
            <a:r>
              <a:rPr lang="en-IN" sz="1400" dirty="0" err="1"/>
              <a:t>Signif</a:t>
            </a:r>
            <a:r>
              <a:rPr lang="en-IN" sz="1400" dirty="0"/>
              <a:t>. codes:  0 '***' 0.001 '**' 0.01 '*' 0.05 '.' 0.1 ' ' 1</a:t>
            </a:r>
          </a:p>
          <a:p>
            <a:r>
              <a:rPr lang="en-IN" sz="1400" dirty="0"/>
              <a:t>## </a:t>
            </a:r>
          </a:p>
          <a:p>
            <a:r>
              <a:rPr lang="en-IN" sz="1400" dirty="0"/>
              <a:t>## Residual standard error: 0.03028 on 1503 degrees of freedom</a:t>
            </a:r>
          </a:p>
          <a:p>
            <a:r>
              <a:rPr lang="en-IN" sz="1400" dirty="0"/>
              <a:t>## Multiple R-squared:  0.3636, Adjusted R-squared:  0.3623 </a:t>
            </a:r>
          </a:p>
          <a:p>
            <a:r>
              <a:rPr lang="en-IN" sz="1400" dirty="0"/>
              <a:t>## F-statistic: 286.3 on 3 and 1503 DF,  p-value: &lt; 2.2e-16</a:t>
            </a:r>
          </a:p>
        </p:txBody>
      </p:sp>
    </p:spTree>
    <p:extLst>
      <p:ext uri="{BB962C8B-B14F-4D97-AF65-F5344CB8AC3E}">
        <p14:creationId xmlns:p14="http://schemas.microsoft.com/office/powerpoint/2010/main" val="22004332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332657"/>
            <a:ext cx="8229600" cy="5517936"/>
          </a:xfrm>
        </p:spPr>
        <p:txBody>
          <a:bodyPr>
            <a:normAutofit lnSpcReduction="10000"/>
          </a:bodyPr>
          <a:lstStyle/>
          <a:p>
            <a:r>
              <a:rPr lang="en-IN" dirty="0" err="1"/>
              <a:t>durbinWatsonTest</a:t>
            </a:r>
            <a:r>
              <a:rPr lang="en-IN" dirty="0"/>
              <a:t>(</a:t>
            </a:r>
            <a:r>
              <a:rPr lang="en-IN" dirty="0" err="1"/>
              <a:t>results,max.lag</a:t>
            </a:r>
            <a:r>
              <a:rPr lang="en-IN" dirty="0"/>
              <a:t>=6)</a:t>
            </a:r>
          </a:p>
          <a:p>
            <a:r>
              <a:rPr lang="en-IN" dirty="0"/>
              <a:t>##  lag Autocorrelation D-W Statistic p-value</a:t>
            </a:r>
          </a:p>
          <a:p>
            <a:r>
              <a:rPr lang="en-IN" dirty="0"/>
              <a:t>##    1     -0.07231926      2.144549   0.008</a:t>
            </a:r>
          </a:p>
          <a:p>
            <a:r>
              <a:rPr lang="en-IN" dirty="0"/>
              <a:t>##    2     -0.04595240      2.079356   0.122</a:t>
            </a:r>
          </a:p>
          <a:p>
            <a:r>
              <a:rPr lang="en-IN" dirty="0"/>
              <a:t>##    3      0.02958136      1.926791   0.180</a:t>
            </a:r>
          </a:p>
          <a:p>
            <a:r>
              <a:rPr lang="en-IN" dirty="0"/>
              <a:t>##    4     -0.01608143      2.017980   0.654</a:t>
            </a:r>
          </a:p>
          <a:p>
            <a:r>
              <a:rPr lang="en-IN" dirty="0"/>
              <a:t>##    5     -0.02360625      2.032176   0.474</a:t>
            </a:r>
          </a:p>
          <a:p>
            <a:r>
              <a:rPr lang="en-IN" dirty="0"/>
              <a:t>##    6     -0.01874952      2.021745   0.594</a:t>
            </a:r>
          </a:p>
          <a:p>
            <a:r>
              <a:rPr lang="en-IN" dirty="0"/>
              <a:t>##  Alternative hypothesis: rho[lag] != 0</a:t>
            </a:r>
          </a:p>
          <a:p>
            <a:r>
              <a:rPr lang="en-IN" dirty="0"/>
              <a:t>Now make the correction to the t-statistics. We use the procedure formulated by Newey and West (1987). This correction is part of the car package.</a:t>
            </a:r>
          </a:p>
        </p:txBody>
      </p:sp>
    </p:spTree>
    <p:extLst>
      <p:ext uri="{BB962C8B-B14F-4D97-AF65-F5344CB8AC3E}">
        <p14:creationId xmlns:p14="http://schemas.microsoft.com/office/powerpoint/2010/main" val="6937234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88641"/>
            <a:ext cx="8229600" cy="5661952"/>
          </a:xfrm>
        </p:spPr>
        <p:txBody>
          <a:bodyPr>
            <a:normAutofit fontScale="77500" lnSpcReduction="20000"/>
          </a:bodyPr>
          <a:lstStyle/>
          <a:p>
            <a:r>
              <a:rPr lang="en-IN" dirty="0"/>
              <a:t>#CORRECT FOR AUTOCORRELATION</a:t>
            </a:r>
          </a:p>
          <a:p>
            <a:r>
              <a:rPr lang="en-IN" dirty="0"/>
              <a:t>library(sandwich)</a:t>
            </a:r>
          </a:p>
          <a:p>
            <a:r>
              <a:rPr lang="en-IN" dirty="0"/>
              <a:t>b = </a:t>
            </a:r>
            <a:r>
              <a:rPr lang="en-IN" dirty="0" err="1"/>
              <a:t>results$coefficients</a:t>
            </a:r>
            <a:endParaRPr lang="en-IN" dirty="0"/>
          </a:p>
          <a:p>
            <a:r>
              <a:rPr lang="en-IN" dirty="0"/>
              <a:t>print(b)</a:t>
            </a:r>
          </a:p>
          <a:p>
            <a:r>
              <a:rPr lang="en-IN" dirty="0"/>
              <a:t>##   (Intercept)        </a:t>
            </a:r>
            <a:r>
              <a:rPr lang="en-IN" dirty="0" err="1"/>
              <a:t>xmktrf</a:t>
            </a:r>
            <a:r>
              <a:rPr lang="en-IN" dirty="0"/>
              <a:t>          </a:t>
            </a:r>
            <a:r>
              <a:rPr lang="en-IN" dirty="0" err="1"/>
              <a:t>xsmb</a:t>
            </a:r>
            <a:r>
              <a:rPr lang="en-IN" dirty="0"/>
              <a:t>          </a:t>
            </a:r>
            <a:r>
              <a:rPr lang="en-IN" dirty="0" err="1"/>
              <a:t>xhml</a:t>
            </a:r>
            <a:r>
              <a:rPr lang="en-IN" dirty="0"/>
              <a:t> </a:t>
            </a:r>
          </a:p>
          <a:p>
            <a:r>
              <a:rPr lang="en-IN" dirty="0"/>
              <a:t>## -0.0001970164  1.6579682191  0.2997353765 -1.5446330690</a:t>
            </a:r>
          </a:p>
          <a:p>
            <a:r>
              <a:rPr lang="en-IN" dirty="0" err="1"/>
              <a:t>vb</a:t>
            </a:r>
            <a:r>
              <a:rPr lang="en-IN" dirty="0"/>
              <a:t> = </a:t>
            </a:r>
            <a:r>
              <a:rPr lang="en-IN" dirty="0" err="1"/>
              <a:t>NeweyWest</a:t>
            </a:r>
            <a:r>
              <a:rPr lang="en-IN" dirty="0"/>
              <a:t>(</a:t>
            </a:r>
            <a:r>
              <a:rPr lang="en-IN" dirty="0" err="1"/>
              <a:t>results,lag</a:t>
            </a:r>
            <a:r>
              <a:rPr lang="en-IN" dirty="0"/>
              <a:t>=1)</a:t>
            </a:r>
          </a:p>
          <a:p>
            <a:r>
              <a:rPr lang="en-IN" dirty="0" err="1"/>
              <a:t>stdb</a:t>
            </a:r>
            <a:r>
              <a:rPr lang="en-IN" dirty="0"/>
              <a:t> = </a:t>
            </a:r>
            <a:r>
              <a:rPr lang="en-IN" dirty="0" err="1"/>
              <a:t>sqrt</a:t>
            </a:r>
            <a:r>
              <a:rPr lang="en-IN" dirty="0"/>
              <a:t>(</a:t>
            </a:r>
            <a:r>
              <a:rPr lang="en-IN" dirty="0" err="1"/>
              <a:t>diag</a:t>
            </a:r>
            <a:r>
              <a:rPr lang="en-IN" dirty="0"/>
              <a:t>(</a:t>
            </a:r>
            <a:r>
              <a:rPr lang="en-IN" dirty="0" err="1"/>
              <a:t>vb</a:t>
            </a:r>
            <a:r>
              <a:rPr lang="en-IN" dirty="0"/>
              <a:t>))</a:t>
            </a:r>
          </a:p>
          <a:p>
            <a:r>
              <a:rPr lang="en-IN" dirty="0" err="1"/>
              <a:t>tstats</a:t>
            </a:r>
            <a:r>
              <a:rPr lang="en-IN" dirty="0"/>
              <a:t> = b/</a:t>
            </a:r>
            <a:r>
              <a:rPr lang="en-IN" dirty="0" err="1"/>
              <a:t>stdb</a:t>
            </a:r>
            <a:endParaRPr lang="en-IN" dirty="0"/>
          </a:p>
          <a:p>
            <a:r>
              <a:rPr lang="en-IN" dirty="0"/>
              <a:t>print(</a:t>
            </a:r>
            <a:r>
              <a:rPr lang="en-IN" dirty="0" err="1"/>
              <a:t>tstats</a:t>
            </a:r>
            <a:r>
              <a:rPr lang="en-IN" dirty="0"/>
              <a:t>)</a:t>
            </a:r>
          </a:p>
          <a:p>
            <a:r>
              <a:rPr lang="en-IN" dirty="0"/>
              <a:t>## (Intercept)      </a:t>
            </a:r>
            <a:r>
              <a:rPr lang="en-IN" dirty="0" err="1"/>
              <a:t>xmktrf</a:t>
            </a:r>
            <a:r>
              <a:rPr lang="en-IN" dirty="0"/>
              <a:t>        </a:t>
            </a:r>
            <a:r>
              <a:rPr lang="en-IN" dirty="0" err="1"/>
              <a:t>xsmb</a:t>
            </a:r>
            <a:r>
              <a:rPr lang="en-IN" dirty="0"/>
              <a:t>        </a:t>
            </a:r>
            <a:r>
              <a:rPr lang="en-IN" dirty="0" err="1"/>
              <a:t>xhml</a:t>
            </a:r>
            <a:r>
              <a:rPr lang="en-IN" dirty="0"/>
              <a:t> </a:t>
            </a:r>
          </a:p>
          <a:p>
            <a:r>
              <a:rPr lang="en-IN" dirty="0"/>
              <a:t>##  -0.2633665  15.5779184   1.8300340  -6.1036120</a:t>
            </a:r>
          </a:p>
          <a:p>
            <a:r>
              <a:rPr lang="en-IN" dirty="0"/>
              <a:t>Compare these to the stats we had earlier. Notice how they have come down after correction for AR. Note that there are several steps needed to correct for autocorrelation, and it might have been nice to roll one’s own function for this. (I leave this as an exercise for you.)</a:t>
            </a:r>
          </a:p>
        </p:txBody>
      </p:sp>
    </p:spTree>
    <p:extLst>
      <p:ext uri="{BB962C8B-B14F-4D97-AF65-F5344CB8AC3E}">
        <p14:creationId xmlns:p14="http://schemas.microsoft.com/office/powerpoint/2010/main" val="12174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260649"/>
            <a:ext cx="8229600" cy="5589944"/>
          </a:xfrm>
        </p:spPr>
        <p:txBody>
          <a:bodyPr>
            <a:normAutofit fontScale="70000" lnSpcReduction="20000"/>
          </a:bodyPr>
          <a:lstStyle/>
          <a:p>
            <a:r>
              <a:rPr lang="en-IN" dirty="0"/>
              <a:t>Let’s take a given column of data and perform some transformations on it. We can also plot the data, with some arguments for look and feel, using the plot function.</a:t>
            </a:r>
          </a:p>
          <a:p>
            <a:endParaRPr lang="en-IN" dirty="0"/>
          </a:p>
          <a:p>
            <a:r>
              <a:rPr lang="en-IN" dirty="0"/>
              <a:t>#USING A PARTICULAR COLUMN</a:t>
            </a:r>
          </a:p>
          <a:p>
            <a:r>
              <a:rPr lang="en-IN" dirty="0" err="1"/>
              <a:t>stkp</a:t>
            </a:r>
            <a:r>
              <a:rPr lang="en-IN" dirty="0"/>
              <a:t> = </a:t>
            </a:r>
            <a:r>
              <a:rPr lang="en-IN" dirty="0" err="1"/>
              <a:t>data$Adj.Close</a:t>
            </a:r>
            <a:endParaRPr lang="en-IN" dirty="0"/>
          </a:p>
          <a:p>
            <a:r>
              <a:rPr lang="en-IN" dirty="0" err="1"/>
              <a:t>dt</a:t>
            </a:r>
            <a:r>
              <a:rPr lang="en-IN" dirty="0"/>
              <a:t> = </a:t>
            </a:r>
            <a:r>
              <a:rPr lang="en-IN" dirty="0" err="1"/>
              <a:t>data$Date</a:t>
            </a:r>
            <a:endParaRPr lang="en-IN" dirty="0"/>
          </a:p>
          <a:p>
            <a:r>
              <a:rPr lang="en-IN" dirty="0"/>
              <a:t>print(c("Length of stock series = ",length(</a:t>
            </a:r>
            <a:r>
              <a:rPr lang="en-IN" dirty="0" err="1"/>
              <a:t>stkp</a:t>
            </a:r>
            <a:r>
              <a:rPr lang="en-IN" dirty="0"/>
              <a:t>)))</a:t>
            </a:r>
          </a:p>
          <a:p>
            <a:r>
              <a:rPr lang="en-IN" dirty="0"/>
              <a:t>## [1] "Length of stock series = " "1671"</a:t>
            </a:r>
          </a:p>
          <a:p>
            <a:r>
              <a:rPr lang="en-IN" dirty="0"/>
              <a:t>#Ln of differenced </a:t>
            </a:r>
            <a:r>
              <a:rPr lang="en-IN" dirty="0" err="1"/>
              <a:t>stk</a:t>
            </a:r>
            <a:r>
              <a:rPr lang="en-IN" dirty="0"/>
              <a:t> prices gives continuous returns</a:t>
            </a:r>
          </a:p>
          <a:p>
            <a:r>
              <a:rPr lang="en-IN" dirty="0"/>
              <a:t>rets = diff(log(</a:t>
            </a:r>
            <a:r>
              <a:rPr lang="en-IN" dirty="0" err="1"/>
              <a:t>stkp</a:t>
            </a:r>
            <a:r>
              <a:rPr lang="en-IN" dirty="0"/>
              <a:t>))  #diff() takes first differences</a:t>
            </a:r>
          </a:p>
          <a:p>
            <a:r>
              <a:rPr lang="en-IN" dirty="0"/>
              <a:t>print(c("Length of return series = ",length(rets)))</a:t>
            </a:r>
          </a:p>
          <a:p>
            <a:r>
              <a:rPr lang="en-IN" dirty="0"/>
              <a:t>## [1] "Length of return series = " "1670"</a:t>
            </a:r>
          </a:p>
          <a:p>
            <a:r>
              <a:rPr lang="en-IN" dirty="0"/>
              <a:t>print(head(rets))</a:t>
            </a:r>
          </a:p>
          <a:p>
            <a:r>
              <a:rPr lang="en-IN" dirty="0"/>
              <a:t>## [1]  0.07643307  0.01001340 -0.04228940  0.01071761  0.01785845 -0.01644436</a:t>
            </a:r>
          </a:p>
          <a:p>
            <a:r>
              <a:rPr lang="en-IN" dirty="0"/>
              <a:t>plot(</a:t>
            </a:r>
            <a:r>
              <a:rPr lang="en-IN" dirty="0" err="1"/>
              <a:t>rets,type</a:t>
            </a:r>
            <a:r>
              <a:rPr lang="en-IN" dirty="0"/>
              <a:t>="</a:t>
            </a:r>
            <a:r>
              <a:rPr lang="en-IN" dirty="0" err="1"/>
              <a:t>l",col</a:t>
            </a:r>
            <a:r>
              <a:rPr lang="en-IN" dirty="0"/>
              <a:t>="blue")</a:t>
            </a:r>
          </a:p>
        </p:txBody>
      </p:sp>
    </p:spTree>
    <p:extLst>
      <p:ext uri="{BB962C8B-B14F-4D97-AF65-F5344CB8AC3E}">
        <p14:creationId xmlns:p14="http://schemas.microsoft.com/office/powerpoint/2010/main" val="32128357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Maximum </a:t>
            </a:r>
            <a:r>
              <a:rPr lang="en-IN" b="1" dirty="0" smtClean="0"/>
              <a:t>Likelihood</a:t>
            </a:r>
            <a:endParaRPr lang="en-IN" dirty="0"/>
          </a:p>
        </p:txBody>
      </p:sp>
      <p:sp>
        <p:nvSpPr>
          <p:cNvPr id="3" name="Content Placeholder 2"/>
          <p:cNvSpPr>
            <a:spLocks noGrp="1"/>
          </p:cNvSpPr>
          <p:nvPr>
            <p:ph idx="1"/>
          </p:nvPr>
        </p:nvSpPr>
        <p:spPr>
          <a:xfrm>
            <a:off x="700004" y="764704"/>
            <a:ext cx="8229600" cy="4525963"/>
          </a:xfrm>
        </p:spPr>
        <p:txBody>
          <a:bodyPr>
            <a:normAutofit lnSpcReduction="10000"/>
          </a:bodyPr>
          <a:lstStyle/>
          <a:p>
            <a:r>
              <a:rPr lang="en-IN" dirty="0"/>
              <a:t>Assume that the stock returns  R(t)  mentioned above have a normal distribution with mean  μ  and variance  σ2  per year. MLE estimation requires finding the parameters  {</a:t>
            </a:r>
            <a:r>
              <a:rPr lang="en-IN" dirty="0" err="1"/>
              <a:t>μ,σ</a:t>
            </a:r>
            <a:r>
              <a:rPr lang="en-IN" dirty="0"/>
              <a:t>}  that maximize the likelihood of seeing the empirical sequence of returns  R(t) . A normal probability function is required, and we have one above for  R(t) , which is assumed to be </a:t>
            </a:r>
            <a:r>
              <a:rPr lang="en-IN" dirty="0" err="1"/>
              <a:t>i.i.d</a:t>
            </a:r>
            <a:r>
              <a:rPr lang="en-IN" dirty="0"/>
              <a:t>. (independent and identically distributed</a:t>
            </a:r>
            <a:r>
              <a:rPr lang="en-IN" dirty="0" smtClean="0"/>
              <a:t>).</a:t>
            </a:r>
          </a:p>
          <a:p>
            <a:endParaRPr lang="en-IN" dirty="0"/>
          </a:p>
          <a:p>
            <a:r>
              <a:rPr lang="en-IN" dirty="0"/>
              <a:t>First, a quick recap of the normal distribution. If  </a:t>
            </a:r>
            <a:r>
              <a:rPr lang="en-IN" dirty="0" err="1"/>
              <a:t>x∼N</a:t>
            </a:r>
            <a:r>
              <a:rPr lang="en-IN" dirty="0"/>
              <a:t>(μ,σ2) , then</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877519"/>
            <a:ext cx="44577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53668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404664"/>
            <a:ext cx="8229600" cy="4525963"/>
          </a:xfrm>
        </p:spPr>
        <p:txBody>
          <a:bodyPr/>
          <a:lstStyle/>
          <a:p>
            <a:r>
              <a:rPr lang="en-IN" dirty="0"/>
              <a:t>The standard normal distribution is </a:t>
            </a:r>
            <a:r>
              <a:rPr lang="en-IN" dirty="0" err="1"/>
              <a:t>x∼N</a:t>
            </a:r>
            <a:r>
              <a:rPr lang="en-IN" dirty="0"/>
              <a:t>(0,1). For the standard normal distribution: F(0</a:t>
            </a:r>
            <a:r>
              <a:rPr lang="en-IN" dirty="0" smtClean="0"/>
              <a:t>)=1/2 .</a:t>
            </a:r>
          </a:p>
          <a:p>
            <a:r>
              <a:rPr lang="en-IN" dirty="0"/>
              <a:t>Noting that when returns are </a:t>
            </a:r>
            <a:r>
              <a:rPr lang="en-IN" dirty="0" err="1"/>
              <a:t>i.i.d</a:t>
            </a:r>
            <a:r>
              <a:rPr lang="en-IN" dirty="0"/>
              <a:t>., the mean return and the variance of returns scale with time, and therefore, the standard deviation of returns scales with the square-root of time. If the time intervals between return observations is  h  years, then the probability density of  R(t)  is normal with the following equation:</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866" y="4149079"/>
            <a:ext cx="744855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7292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1895475"/>
            <a:ext cx="733425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97889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#LOG-LIKELIHOOD FUNCTION</a:t>
            </a:r>
          </a:p>
          <a:p>
            <a:pPr marL="0" indent="0">
              <a:buNone/>
            </a:pPr>
            <a:r>
              <a:rPr lang="en-IN" dirty="0"/>
              <a:t>LL = function(</a:t>
            </a:r>
            <a:r>
              <a:rPr lang="en-IN" dirty="0" err="1"/>
              <a:t>params,rets</a:t>
            </a:r>
            <a:r>
              <a:rPr lang="en-IN" dirty="0"/>
              <a:t>) {</a:t>
            </a:r>
          </a:p>
          <a:p>
            <a:pPr marL="0" indent="0">
              <a:buNone/>
            </a:pPr>
            <a:r>
              <a:rPr lang="en-IN" dirty="0"/>
              <a:t>    alpha = </a:t>
            </a:r>
            <a:r>
              <a:rPr lang="en-IN" dirty="0" err="1"/>
              <a:t>params</a:t>
            </a:r>
            <a:r>
              <a:rPr lang="en-IN" dirty="0"/>
              <a:t>[1]; </a:t>
            </a:r>
            <a:r>
              <a:rPr lang="en-IN" dirty="0" err="1"/>
              <a:t>sigsq</a:t>
            </a:r>
            <a:r>
              <a:rPr lang="en-IN" dirty="0"/>
              <a:t> = </a:t>
            </a:r>
            <a:r>
              <a:rPr lang="en-IN" dirty="0" err="1"/>
              <a:t>params</a:t>
            </a:r>
            <a:r>
              <a:rPr lang="en-IN" dirty="0"/>
              <a:t>[2]</a:t>
            </a:r>
          </a:p>
          <a:p>
            <a:pPr marL="0" indent="0">
              <a:buNone/>
            </a:pPr>
            <a:r>
              <a:rPr lang="en-IN" dirty="0"/>
              <a:t>    </a:t>
            </a:r>
            <a:r>
              <a:rPr lang="en-IN" dirty="0" err="1"/>
              <a:t>logf</a:t>
            </a:r>
            <a:r>
              <a:rPr lang="en-IN" dirty="0"/>
              <a:t> = -log(</a:t>
            </a:r>
            <a:r>
              <a:rPr lang="en-IN" dirty="0" err="1"/>
              <a:t>sqrt</a:t>
            </a:r>
            <a:r>
              <a:rPr lang="en-IN" dirty="0"/>
              <a:t>(2*pi*</a:t>
            </a:r>
            <a:r>
              <a:rPr lang="en-IN" dirty="0" err="1"/>
              <a:t>sigsq</a:t>
            </a:r>
            <a:r>
              <a:rPr lang="en-IN" dirty="0"/>
              <a:t>)) - (rets-alpha)^2/(2*</a:t>
            </a:r>
            <a:r>
              <a:rPr lang="en-IN" dirty="0" err="1"/>
              <a:t>sigsq</a:t>
            </a:r>
            <a:r>
              <a:rPr lang="en-IN" dirty="0"/>
              <a:t>)</a:t>
            </a:r>
          </a:p>
          <a:p>
            <a:pPr marL="0" indent="0">
              <a:buNone/>
            </a:pPr>
            <a:r>
              <a:rPr lang="en-IN" dirty="0"/>
              <a:t>    LL = -sum(</a:t>
            </a:r>
            <a:r>
              <a:rPr lang="en-IN" dirty="0" err="1"/>
              <a:t>logf</a:t>
            </a:r>
            <a:r>
              <a:rPr lang="en-IN" dirty="0"/>
              <a:t>)</a:t>
            </a:r>
          </a:p>
          <a:p>
            <a:pPr marL="0" indent="0">
              <a:buNone/>
            </a:pPr>
            <a:r>
              <a:rPr lang="en-IN" dirty="0"/>
              <a:t>}</a:t>
            </a:r>
          </a:p>
        </p:txBody>
      </p:sp>
    </p:spTree>
    <p:extLst>
      <p:ext uri="{BB962C8B-B14F-4D97-AF65-F5344CB8AC3E}">
        <p14:creationId xmlns:p14="http://schemas.microsoft.com/office/powerpoint/2010/main" val="28758628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88641"/>
            <a:ext cx="8229600" cy="5661952"/>
          </a:xfrm>
        </p:spPr>
        <p:txBody>
          <a:bodyPr>
            <a:normAutofit fontScale="70000" lnSpcReduction="20000"/>
          </a:bodyPr>
          <a:lstStyle/>
          <a:p>
            <a:r>
              <a:rPr lang="en-IN" dirty="0"/>
              <a:t>We now read in the data and maximize the log-likelihood to find the required parameters of the return distribution.</a:t>
            </a:r>
          </a:p>
          <a:p>
            <a:endParaRPr lang="en-IN" dirty="0"/>
          </a:p>
          <a:p>
            <a:r>
              <a:rPr lang="en-IN" dirty="0"/>
              <a:t>#READ DATA</a:t>
            </a:r>
          </a:p>
          <a:p>
            <a:r>
              <a:rPr lang="en-IN" dirty="0"/>
              <a:t>data = read.csv("</a:t>
            </a:r>
            <a:r>
              <a:rPr lang="en-IN" dirty="0" err="1"/>
              <a:t>DSTMAA_data</a:t>
            </a:r>
            <a:r>
              <a:rPr lang="en-IN" dirty="0"/>
              <a:t>/</a:t>
            </a:r>
            <a:r>
              <a:rPr lang="en-IN" dirty="0" err="1"/>
              <a:t>goog.csv",header</a:t>
            </a:r>
            <a:r>
              <a:rPr lang="en-IN" dirty="0"/>
              <a:t>=TRUE)</a:t>
            </a:r>
          </a:p>
          <a:p>
            <a:r>
              <a:rPr lang="en-IN" dirty="0" err="1"/>
              <a:t>stkp</a:t>
            </a:r>
            <a:r>
              <a:rPr lang="en-IN" dirty="0"/>
              <a:t> = </a:t>
            </a:r>
            <a:r>
              <a:rPr lang="en-IN" dirty="0" err="1"/>
              <a:t>data$Adj.Close</a:t>
            </a:r>
            <a:endParaRPr lang="en-IN" dirty="0"/>
          </a:p>
          <a:p>
            <a:r>
              <a:rPr lang="en-IN" dirty="0"/>
              <a:t>#Ln of differenced </a:t>
            </a:r>
            <a:r>
              <a:rPr lang="en-IN" dirty="0" err="1"/>
              <a:t>stk</a:t>
            </a:r>
            <a:r>
              <a:rPr lang="en-IN" dirty="0"/>
              <a:t> prices gives continuous returns</a:t>
            </a:r>
          </a:p>
          <a:p>
            <a:r>
              <a:rPr lang="en-IN" dirty="0"/>
              <a:t>rets = diff(log(</a:t>
            </a:r>
            <a:r>
              <a:rPr lang="en-IN" dirty="0" err="1"/>
              <a:t>stkp</a:t>
            </a:r>
            <a:r>
              <a:rPr lang="en-IN" dirty="0"/>
              <a:t>))  #diff() takes first differences</a:t>
            </a:r>
          </a:p>
          <a:p>
            <a:r>
              <a:rPr lang="en-IN" dirty="0"/>
              <a:t>print(c("mean return = ",mean(rets),mean(rets)*252))</a:t>
            </a:r>
          </a:p>
          <a:p>
            <a:r>
              <a:rPr lang="en-IN" dirty="0"/>
              <a:t>## [1] "mean return = "       "-0.00104453803410475" "-0.263223584594396"</a:t>
            </a:r>
          </a:p>
          <a:p>
            <a:r>
              <a:rPr lang="en-IN" dirty="0"/>
              <a:t>print(c("</a:t>
            </a:r>
            <a:r>
              <a:rPr lang="en-IN" dirty="0" err="1"/>
              <a:t>stdev</a:t>
            </a:r>
            <a:r>
              <a:rPr lang="en-IN" dirty="0"/>
              <a:t> returns = ",</a:t>
            </a:r>
            <a:r>
              <a:rPr lang="en-IN" dirty="0" err="1"/>
              <a:t>sd</a:t>
            </a:r>
            <a:r>
              <a:rPr lang="en-IN" dirty="0"/>
              <a:t>(rets),</a:t>
            </a:r>
            <a:r>
              <a:rPr lang="en-IN" dirty="0" err="1"/>
              <a:t>sd</a:t>
            </a:r>
            <a:r>
              <a:rPr lang="en-IN" dirty="0"/>
              <a:t>(rets)*</a:t>
            </a:r>
            <a:r>
              <a:rPr lang="en-IN" dirty="0" err="1"/>
              <a:t>sqrt</a:t>
            </a:r>
            <a:r>
              <a:rPr lang="en-IN" dirty="0"/>
              <a:t>(252)))</a:t>
            </a:r>
          </a:p>
          <a:p>
            <a:r>
              <a:rPr lang="en-IN" dirty="0"/>
              <a:t>## [1] "</a:t>
            </a:r>
            <a:r>
              <a:rPr lang="en-IN" dirty="0" err="1"/>
              <a:t>stdev</a:t>
            </a:r>
            <a:r>
              <a:rPr lang="en-IN" dirty="0"/>
              <a:t> returns = "   "0.0226682330750677" "0.359847044267268"</a:t>
            </a:r>
          </a:p>
          <a:p>
            <a:r>
              <a:rPr lang="en-IN" dirty="0"/>
              <a:t>#Create starting guess for parameters</a:t>
            </a:r>
          </a:p>
          <a:p>
            <a:r>
              <a:rPr lang="en-IN" dirty="0" err="1"/>
              <a:t>params</a:t>
            </a:r>
            <a:r>
              <a:rPr lang="en-IN" dirty="0"/>
              <a:t> = c(0.001,0.001)</a:t>
            </a:r>
          </a:p>
          <a:p>
            <a:r>
              <a:rPr lang="en-IN" dirty="0"/>
              <a:t>res = </a:t>
            </a:r>
            <a:r>
              <a:rPr lang="en-IN" dirty="0" err="1"/>
              <a:t>nlm</a:t>
            </a:r>
            <a:r>
              <a:rPr lang="en-IN" dirty="0"/>
              <a:t>(</a:t>
            </a:r>
            <a:r>
              <a:rPr lang="en-IN" dirty="0" err="1"/>
              <a:t>LL,params,rets</a:t>
            </a:r>
            <a:r>
              <a:rPr lang="en-IN" dirty="0"/>
              <a:t>)</a:t>
            </a:r>
          </a:p>
          <a:p>
            <a:r>
              <a:rPr lang="en-IN" dirty="0"/>
              <a:t>print(res)</a:t>
            </a:r>
          </a:p>
        </p:txBody>
      </p:sp>
    </p:spTree>
    <p:extLst>
      <p:ext uri="{BB962C8B-B14F-4D97-AF65-F5344CB8AC3E}">
        <p14:creationId xmlns:p14="http://schemas.microsoft.com/office/powerpoint/2010/main" val="1379704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88641"/>
            <a:ext cx="8229600" cy="5661952"/>
          </a:xfrm>
        </p:spPr>
        <p:txBody>
          <a:bodyPr>
            <a:normAutofit fontScale="85000" lnSpcReduction="20000"/>
          </a:bodyPr>
          <a:lstStyle/>
          <a:p>
            <a:r>
              <a:rPr lang="fr-FR" dirty="0"/>
              <a:t>## $minimum</a:t>
            </a:r>
          </a:p>
          <a:p>
            <a:r>
              <a:rPr lang="fr-FR" dirty="0"/>
              <a:t>## [1] -3954.813</a:t>
            </a:r>
          </a:p>
          <a:p>
            <a:r>
              <a:rPr lang="fr-FR" dirty="0"/>
              <a:t>## </a:t>
            </a:r>
          </a:p>
          <a:p>
            <a:r>
              <a:rPr lang="fr-FR" dirty="0"/>
              <a:t>## $</a:t>
            </a:r>
            <a:r>
              <a:rPr lang="fr-FR" dirty="0" err="1"/>
              <a:t>estimate</a:t>
            </a:r>
            <a:endParaRPr lang="fr-FR" dirty="0"/>
          </a:p>
          <a:p>
            <a:r>
              <a:rPr lang="fr-FR" dirty="0"/>
              <a:t>## [1] -0.0010450602  0.0005130408</a:t>
            </a:r>
          </a:p>
          <a:p>
            <a:r>
              <a:rPr lang="fr-FR" dirty="0"/>
              <a:t>## </a:t>
            </a:r>
          </a:p>
          <a:p>
            <a:r>
              <a:rPr lang="fr-FR" dirty="0"/>
              <a:t>## $gradient</a:t>
            </a:r>
          </a:p>
          <a:p>
            <a:r>
              <a:rPr lang="fr-FR" dirty="0"/>
              <a:t>## [1] -0.07215158 -1.93982032</a:t>
            </a:r>
          </a:p>
          <a:p>
            <a:r>
              <a:rPr lang="fr-FR" dirty="0"/>
              <a:t>## </a:t>
            </a:r>
          </a:p>
          <a:p>
            <a:r>
              <a:rPr lang="fr-FR" dirty="0"/>
              <a:t>## $code</a:t>
            </a:r>
          </a:p>
          <a:p>
            <a:r>
              <a:rPr lang="fr-FR" dirty="0"/>
              <a:t>## [1] 2</a:t>
            </a:r>
          </a:p>
          <a:p>
            <a:r>
              <a:rPr lang="fr-FR" dirty="0"/>
              <a:t>## </a:t>
            </a:r>
          </a:p>
          <a:p>
            <a:r>
              <a:rPr lang="fr-FR" dirty="0"/>
              <a:t>## $</a:t>
            </a:r>
            <a:r>
              <a:rPr lang="fr-FR" dirty="0" err="1"/>
              <a:t>iterations</a:t>
            </a:r>
            <a:endParaRPr lang="fr-FR" dirty="0"/>
          </a:p>
          <a:p>
            <a:r>
              <a:rPr lang="fr-FR" dirty="0"/>
              <a:t>## [1] 8</a:t>
            </a:r>
            <a:endParaRPr lang="en-IN" dirty="0"/>
          </a:p>
        </p:txBody>
      </p:sp>
    </p:spTree>
    <p:extLst>
      <p:ext uri="{BB962C8B-B14F-4D97-AF65-F5344CB8AC3E}">
        <p14:creationId xmlns:p14="http://schemas.microsoft.com/office/powerpoint/2010/main" val="4115895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88640"/>
            <a:ext cx="8229600" cy="5976663"/>
          </a:xfrm>
        </p:spPr>
        <p:txBody>
          <a:bodyPr>
            <a:noAutofit/>
          </a:bodyPr>
          <a:lstStyle/>
          <a:p>
            <a:r>
              <a:rPr lang="en-IN" sz="1400" dirty="0"/>
              <a:t>Let’s annualize the parameters and see what they are, comparing them to the raw mean and variance of returns</a:t>
            </a:r>
            <a:r>
              <a:rPr lang="en-IN" sz="1400" dirty="0" smtClean="0"/>
              <a:t>.</a:t>
            </a:r>
            <a:endParaRPr lang="en-IN" sz="1400" dirty="0"/>
          </a:p>
          <a:p>
            <a:r>
              <a:rPr lang="en-IN" sz="1400" dirty="0"/>
              <a:t>h = 1/252</a:t>
            </a:r>
          </a:p>
          <a:p>
            <a:r>
              <a:rPr lang="en-IN" sz="1400" dirty="0"/>
              <a:t>alpha = </a:t>
            </a:r>
            <a:r>
              <a:rPr lang="en-IN" sz="1400" dirty="0" err="1"/>
              <a:t>res$estimate</a:t>
            </a:r>
            <a:r>
              <a:rPr lang="en-IN" sz="1400" dirty="0"/>
              <a:t>[1]</a:t>
            </a:r>
          </a:p>
          <a:p>
            <a:r>
              <a:rPr lang="en-IN" sz="1400" dirty="0" err="1"/>
              <a:t>sigsq</a:t>
            </a:r>
            <a:r>
              <a:rPr lang="en-IN" sz="1400" dirty="0"/>
              <a:t> = </a:t>
            </a:r>
            <a:r>
              <a:rPr lang="en-IN" sz="1400" dirty="0" err="1"/>
              <a:t>res$estimate</a:t>
            </a:r>
            <a:r>
              <a:rPr lang="en-IN" sz="1400" dirty="0"/>
              <a:t>[2]</a:t>
            </a:r>
          </a:p>
          <a:p>
            <a:r>
              <a:rPr lang="en-IN" sz="1400" dirty="0"/>
              <a:t>print(c("alpha=",alpha))</a:t>
            </a:r>
          </a:p>
          <a:p>
            <a:r>
              <a:rPr lang="en-IN" sz="1400" dirty="0"/>
              <a:t>## [1] "alpha="               "-0.00104506019968994"</a:t>
            </a:r>
          </a:p>
          <a:p>
            <a:r>
              <a:rPr lang="en-IN" sz="1400" dirty="0"/>
              <a:t>print(c("</a:t>
            </a:r>
            <a:r>
              <a:rPr lang="en-IN" sz="1400" dirty="0" err="1"/>
              <a:t>sigsq</a:t>
            </a:r>
            <a:r>
              <a:rPr lang="en-IN" sz="1400" dirty="0"/>
              <a:t>=",</a:t>
            </a:r>
            <a:r>
              <a:rPr lang="en-IN" sz="1400" dirty="0" err="1"/>
              <a:t>sigsq</a:t>
            </a:r>
            <a:r>
              <a:rPr lang="en-IN" sz="1400" dirty="0"/>
              <a:t>))</a:t>
            </a:r>
          </a:p>
          <a:p>
            <a:r>
              <a:rPr lang="en-IN" sz="1400" dirty="0"/>
              <a:t>## [1] "</a:t>
            </a:r>
            <a:r>
              <a:rPr lang="en-IN" sz="1400" dirty="0" err="1"/>
              <a:t>sigsq</a:t>
            </a:r>
            <a:r>
              <a:rPr lang="en-IN" sz="1400" dirty="0"/>
              <a:t>="               "0.000513040809008682"</a:t>
            </a:r>
          </a:p>
          <a:p>
            <a:r>
              <a:rPr lang="en-IN" sz="1400" dirty="0"/>
              <a:t>sigma = </a:t>
            </a:r>
            <a:r>
              <a:rPr lang="en-IN" sz="1400" dirty="0" err="1"/>
              <a:t>sqrt</a:t>
            </a:r>
            <a:r>
              <a:rPr lang="en-IN" sz="1400" dirty="0"/>
              <a:t>(</a:t>
            </a:r>
            <a:r>
              <a:rPr lang="en-IN" sz="1400" dirty="0" err="1"/>
              <a:t>sigsq</a:t>
            </a:r>
            <a:r>
              <a:rPr lang="en-IN" sz="1400" dirty="0"/>
              <a:t>/h)</a:t>
            </a:r>
          </a:p>
          <a:p>
            <a:r>
              <a:rPr lang="en-IN" sz="1400" dirty="0"/>
              <a:t>mu = alpha/h + 0.5*sigma^2</a:t>
            </a:r>
          </a:p>
          <a:p>
            <a:r>
              <a:rPr lang="en-IN" sz="1400" dirty="0"/>
              <a:t>print(c("mu=",mu))</a:t>
            </a:r>
          </a:p>
          <a:p>
            <a:r>
              <a:rPr lang="en-IN" sz="1400" dirty="0"/>
              <a:t>## [1] "mu="               "-0.19871202838677"</a:t>
            </a:r>
          </a:p>
          <a:p>
            <a:r>
              <a:rPr lang="en-IN" sz="1400" dirty="0"/>
              <a:t>print(c("sigma=",sigma))</a:t>
            </a:r>
          </a:p>
          <a:p>
            <a:r>
              <a:rPr lang="en-IN" sz="1400" dirty="0"/>
              <a:t>## [1] "sigma="            "0.359564019154014"</a:t>
            </a:r>
          </a:p>
          <a:p>
            <a:r>
              <a:rPr lang="en-IN" sz="1400" dirty="0"/>
              <a:t>print(mean(rets*252))</a:t>
            </a:r>
          </a:p>
          <a:p>
            <a:r>
              <a:rPr lang="en-IN" sz="1400" dirty="0"/>
              <a:t>## [1] -0.2632236</a:t>
            </a:r>
          </a:p>
          <a:p>
            <a:r>
              <a:rPr lang="en-IN" sz="1400" dirty="0"/>
              <a:t>print(</a:t>
            </a:r>
            <a:r>
              <a:rPr lang="en-IN" sz="1400" dirty="0" err="1"/>
              <a:t>sd</a:t>
            </a:r>
            <a:r>
              <a:rPr lang="en-IN" sz="1400" dirty="0"/>
              <a:t>(rets)*</a:t>
            </a:r>
            <a:r>
              <a:rPr lang="en-IN" sz="1400" dirty="0" err="1"/>
              <a:t>sqrt</a:t>
            </a:r>
            <a:r>
              <a:rPr lang="en-IN" sz="1400" dirty="0"/>
              <a:t>(252))</a:t>
            </a:r>
          </a:p>
          <a:p>
            <a:r>
              <a:rPr lang="en-IN" sz="1400" dirty="0"/>
              <a:t>## [1] 0.359847</a:t>
            </a:r>
          </a:p>
          <a:p>
            <a:r>
              <a:rPr lang="en-IN" sz="1400" dirty="0"/>
              <a:t>As we can see, the parameters under the normal distribution are quite close to the raw moments.</a:t>
            </a:r>
          </a:p>
        </p:txBody>
      </p:sp>
    </p:spTree>
    <p:extLst>
      <p:ext uri="{BB962C8B-B14F-4D97-AF65-F5344CB8AC3E}">
        <p14:creationId xmlns:p14="http://schemas.microsoft.com/office/powerpoint/2010/main" val="39446513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Logit</a:t>
            </a:r>
          </a:p>
        </p:txBody>
      </p:sp>
      <p:sp>
        <p:nvSpPr>
          <p:cNvPr id="3" name="Content Placeholder 2"/>
          <p:cNvSpPr>
            <a:spLocks noGrp="1"/>
          </p:cNvSpPr>
          <p:nvPr>
            <p:ph idx="1"/>
          </p:nvPr>
        </p:nvSpPr>
        <p:spPr/>
        <p:txBody>
          <a:bodyPr>
            <a:normAutofit/>
          </a:bodyPr>
          <a:lstStyle/>
          <a:p>
            <a:r>
              <a:rPr lang="en-IN" dirty="0" smtClean="0"/>
              <a:t>In </a:t>
            </a:r>
            <a:r>
              <a:rPr lang="en-IN" dirty="0"/>
              <a:t>linear regression </a:t>
            </a:r>
            <a:r>
              <a:rPr lang="en-IN" dirty="0" smtClean="0"/>
              <a:t>model </a:t>
            </a:r>
            <a:r>
              <a:rPr lang="en-IN" dirty="0"/>
              <a:t>we placed no restrictions on the dependent variable. </a:t>
            </a:r>
            <a:endParaRPr lang="en-IN" dirty="0" smtClean="0"/>
          </a:p>
          <a:p>
            <a:r>
              <a:rPr lang="en-IN" dirty="0" smtClean="0"/>
              <a:t>However</a:t>
            </a:r>
            <a:r>
              <a:rPr lang="en-IN" dirty="0"/>
              <a:t>, when the LHS variable in a regression is categorical and binary, i.e., takes the value 1 or 0, then a logit regression is more apt. </a:t>
            </a:r>
            <a:endParaRPr lang="en-IN" dirty="0" smtClean="0"/>
          </a:p>
          <a:p>
            <a:r>
              <a:rPr lang="en-IN" dirty="0" smtClean="0"/>
              <a:t>This </a:t>
            </a:r>
            <a:r>
              <a:rPr lang="en-IN" dirty="0"/>
              <a:t>regression fits a model that will always return a fitted value of the dependent variable that lies between  (0,1) . </a:t>
            </a:r>
            <a:endParaRPr lang="en-IN" dirty="0" smtClean="0"/>
          </a:p>
          <a:p>
            <a:r>
              <a:rPr lang="en-IN" dirty="0" smtClean="0"/>
              <a:t>This </a:t>
            </a:r>
            <a:r>
              <a:rPr lang="en-IN" dirty="0"/>
              <a:t>class of specifications covers what are known as limited dependent variables models. </a:t>
            </a:r>
            <a:endParaRPr lang="en-IN" dirty="0" smtClean="0"/>
          </a:p>
        </p:txBody>
      </p:sp>
    </p:spTree>
    <p:extLst>
      <p:ext uri="{BB962C8B-B14F-4D97-AF65-F5344CB8AC3E}">
        <p14:creationId xmlns:p14="http://schemas.microsoft.com/office/powerpoint/2010/main" val="14132307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Example: For the NCAA data, there are 64 </a:t>
            </a:r>
            <a:r>
              <a:rPr lang="en-IN" dirty="0" err="1"/>
              <a:t>observatios</a:t>
            </a:r>
            <a:r>
              <a:rPr lang="en-IN" dirty="0"/>
              <a:t> (teams) ordered from best to worst. </a:t>
            </a:r>
            <a:endParaRPr lang="en-IN" dirty="0" smtClean="0"/>
          </a:p>
          <a:p>
            <a:r>
              <a:rPr lang="en-IN" dirty="0" smtClean="0"/>
              <a:t>We </a:t>
            </a:r>
            <a:r>
              <a:rPr lang="en-IN" dirty="0"/>
              <a:t>take the top 32 teams and make their dependent variable 1 (above median teams), and that of the bottom 32 teams zero (below median). </a:t>
            </a:r>
            <a:endParaRPr lang="en-IN" dirty="0" smtClean="0"/>
          </a:p>
          <a:p>
            <a:r>
              <a:rPr lang="en-IN" dirty="0" smtClean="0"/>
              <a:t>Our </a:t>
            </a:r>
            <a:r>
              <a:rPr lang="en-IN" dirty="0"/>
              <a:t>goal is to fit a regression model that returns a team’s predicted percentile ranking.</a:t>
            </a:r>
          </a:p>
        </p:txBody>
      </p:sp>
    </p:spTree>
    <p:extLst>
      <p:ext uri="{BB962C8B-B14F-4D97-AF65-F5344CB8AC3E}">
        <p14:creationId xmlns:p14="http://schemas.microsoft.com/office/powerpoint/2010/main" val="27634839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260649"/>
            <a:ext cx="8229600" cy="5589944"/>
          </a:xfrm>
        </p:spPr>
        <p:txBody>
          <a:bodyPr>
            <a:normAutofit fontScale="77500" lnSpcReduction="20000"/>
          </a:bodyPr>
          <a:lstStyle/>
          <a:p>
            <a:r>
              <a:rPr lang="en-IN" dirty="0"/>
              <a:t>First, we create the dependent variable.</a:t>
            </a:r>
          </a:p>
          <a:p>
            <a:endParaRPr lang="en-IN" dirty="0"/>
          </a:p>
          <a:p>
            <a:r>
              <a:rPr lang="en-IN" dirty="0"/>
              <a:t>y = c(rep(1,32),rep(0,32))</a:t>
            </a:r>
          </a:p>
          <a:p>
            <a:r>
              <a:rPr lang="en-IN" dirty="0"/>
              <a:t>print(y)</a:t>
            </a:r>
          </a:p>
          <a:p>
            <a:r>
              <a:rPr lang="en-IN" dirty="0"/>
              <a:t>##  [1] 1 1 1 1 1 1 1 1 1 1 1 1 1 1 1 1 1 1 1 1 1 1 1 1 1 1 1 1 1 1 1 1 0 0 0</a:t>
            </a:r>
          </a:p>
          <a:p>
            <a:r>
              <a:rPr lang="en-IN" dirty="0"/>
              <a:t>## [36] 0 0 0 0 0 0 0 0 0 0 0 0 0 0 0 0 0 0 0 0 0 0 0 0 0 0 0 0 0</a:t>
            </a:r>
          </a:p>
          <a:p>
            <a:r>
              <a:rPr lang="en-IN" dirty="0"/>
              <a:t>x = </a:t>
            </a:r>
            <a:r>
              <a:rPr lang="en-IN" dirty="0" err="1"/>
              <a:t>as.matrix</a:t>
            </a:r>
            <a:r>
              <a:rPr lang="en-IN" dirty="0"/>
              <a:t>(</a:t>
            </a:r>
            <a:r>
              <a:rPr lang="en-IN" dirty="0" err="1"/>
              <a:t>ncaa</a:t>
            </a:r>
            <a:r>
              <a:rPr lang="en-IN" dirty="0"/>
              <a:t>[,4:14])</a:t>
            </a:r>
          </a:p>
          <a:p>
            <a:r>
              <a:rPr lang="en-IN" dirty="0"/>
              <a:t>y = </a:t>
            </a:r>
            <a:r>
              <a:rPr lang="en-IN" dirty="0" err="1"/>
              <a:t>as.matrix</a:t>
            </a:r>
            <a:r>
              <a:rPr lang="en-IN" dirty="0"/>
              <a:t>(y)</a:t>
            </a:r>
          </a:p>
          <a:p>
            <a:r>
              <a:rPr lang="en-IN" dirty="0"/>
              <a:t>We use the function </a:t>
            </a:r>
            <a:r>
              <a:rPr lang="en-IN" dirty="0" err="1"/>
              <a:t>glm</a:t>
            </a:r>
            <a:r>
              <a:rPr lang="en-IN" dirty="0"/>
              <a:t> for this task. Running the model is pretty easy as follows.</a:t>
            </a:r>
          </a:p>
          <a:p>
            <a:endParaRPr lang="en-IN" dirty="0"/>
          </a:p>
          <a:p>
            <a:r>
              <a:rPr lang="en-IN" dirty="0"/>
              <a:t>h = </a:t>
            </a:r>
            <a:r>
              <a:rPr lang="en-IN" dirty="0" err="1"/>
              <a:t>glm</a:t>
            </a:r>
            <a:r>
              <a:rPr lang="en-IN" dirty="0"/>
              <a:t>(</a:t>
            </a:r>
            <a:r>
              <a:rPr lang="en-IN" dirty="0" err="1"/>
              <a:t>y~x</a:t>
            </a:r>
            <a:r>
              <a:rPr lang="en-IN" dirty="0"/>
              <a:t>, family=binomial(link="logit"))</a:t>
            </a:r>
          </a:p>
          <a:p>
            <a:r>
              <a:rPr lang="en-IN" dirty="0"/>
              <a:t>print(</a:t>
            </a:r>
            <a:r>
              <a:rPr lang="en-IN" dirty="0" err="1"/>
              <a:t>logLik</a:t>
            </a:r>
            <a:r>
              <a:rPr lang="en-IN" dirty="0"/>
              <a:t>(h))</a:t>
            </a:r>
          </a:p>
          <a:p>
            <a:r>
              <a:rPr lang="en-IN" dirty="0"/>
              <a:t>## 'log </a:t>
            </a:r>
            <a:r>
              <a:rPr lang="en-IN" dirty="0" err="1"/>
              <a:t>Lik</a:t>
            </a:r>
            <a:r>
              <a:rPr lang="en-IN" dirty="0"/>
              <a:t>.' -21.44779 (</a:t>
            </a:r>
            <a:r>
              <a:rPr lang="en-IN" dirty="0" err="1"/>
              <a:t>df</a:t>
            </a:r>
            <a:r>
              <a:rPr lang="en-IN" dirty="0"/>
              <a:t>=12)</a:t>
            </a:r>
          </a:p>
          <a:p>
            <a:r>
              <a:rPr lang="en-IN" dirty="0"/>
              <a:t>print(summary(h))</a:t>
            </a:r>
          </a:p>
        </p:txBody>
      </p:sp>
    </p:spTree>
    <p:extLst>
      <p:ext uri="{BB962C8B-B14F-4D97-AF65-F5344CB8AC3E}">
        <p14:creationId xmlns:p14="http://schemas.microsoft.com/office/powerpoint/2010/main" val="47821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6714" y="1323975"/>
            <a:ext cx="633634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1858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332657"/>
            <a:ext cx="8229600" cy="5517936"/>
          </a:xfrm>
        </p:spPr>
        <p:txBody>
          <a:bodyPr>
            <a:noAutofit/>
          </a:bodyPr>
          <a:lstStyle/>
          <a:p>
            <a:r>
              <a:rPr lang="en-IN" sz="1800" dirty="0"/>
              <a:t>## </a:t>
            </a:r>
          </a:p>
          <a:p>
            <a:r>
              <a:rPr lang="en-IN" sz="1800" dirty="0"/>
              <a:t>## Call:</a:t>
            </a:r>
          </a:p>
          <a:p>
            <a:r>
              <a:rPr lang="en-IN" sz="1800" dirty="0"/>
              <a:t>## </a:t>
            </a:r>
            <a:r>
              <a:rPr lang="en-IN" sz="1800" dirty="0" err="1"/>
              <a:t>glm</a:t>
            </a:r>
            <a:r>
              <a:rPr lang="en-IN" sz="1800" dirty="0"/>
              <a:t>(formula = y ~ x, family = binomial(link = "logit"))</a:t>
            </a:r>
          </a:p>
          <a:p>
            <a:r>
              <a:rPr lang="en-IN" sz="1800" dirty="0"/>
              <a:t>## </a:t>
            </a:r>
          </a:p>
          <a:p>
            <a:r>
              <a:rPr lang="en-IN" sz="1800" dirty="0"/>
              <a:t>## Deviance Residuals: </a:t>
            </a:r>
          </a:p>
          <a:p>
            <a:r>
              <a:rPr lang="en-IN" sz="1800" dirty="0"/>
              <a:t>##      Min        1Q    Median        3Q       Max  </a:t>
            </a:r>
          </a:p>
          <a:p>
            <a:r>
              <a:rPr lang="en-IN" sz="1800" dirty="0"/>
              <a:t>## -1.80174  -0.40502  -0.00238   0.37584   2.31767  </a:t>
            </a:r>
          </a:p>
          <a:p>
            <a:r>
              <a:rPr lang="en-IN" sz="1800" dirty="0"/>
              <a:t>## </a:t>
            </a:r>
          </a:p>
        </p:txBody>
      </p:sp>
    </p:spTree>
    <p:extLst>
      <p:ext uri="{BB962C8B-B14F-4D97-AF65-F5344CB8AC3E}">
        <p14:creationId xmlns:p14="http://schemas.microsoft.com/office/powerpoint/2010/main" val="22508724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88641"/>
            <a:ext cx="8229600" cy="5661952"/>
          </a:xfrm>
        </p:spPr>
        <p:txBody>
          <a:bodyPr>
            <a:noAutofit/>
          </a:bodyPr>
          <a:lstStyle/>
          <a:p>
            <a:r>
              <a:rPr lang="en-IN" sz="2000" dirty="0"/>
              <a:t>## Coefficients:</a:t>
            </a:r>
          </a:p>
          <a:p>
            <a:r>
              <a:rPr lang="en-IN" sz="2000" dirty="0"/>
              <a:t>##              Estimate Std. Error z value </a:t>
            </a:r>
            <a:r>
              <a:rPr lang="en-IN" sz="2000" dirty="0" err="1"/>
              <a:t>Pr</a:t>
            </a:r>
            <a:r>
              <a:rPr lang="en-IN" sz="2000" dirty="0"/>
              <a:t>(&gt;|z|)   </a:t>
            </a:r>
          </a:p>
          <a:p>
            <a:r>
              <a:rPr lang="en-IN" sz="2000" dirty="0"/>
              <a:t>## (Intercept) -45.83315   14.97564  -3.061  0.00221 **</a:t>
            </a:r>
          </a:p>
          <a:p>
            <a:r>
              <a:rPr lang="en-IN" sz="2000" dirty="0"/>
              <a:t>## </a:t>
            </a:r>
            <a:r>
              <a:rPr lang="en-IN" sz="2000" dirty="0" err="1"/>
              <a:t>xPTS</a:t>
            </a:r>
            <a:r>
              <a:rPr lang="en-IN" sz="2000" dirty="0"/>
              <a:t>         -0.06127    0.09549  -0.642  0.52108   </a:t>
            </a:r>
          </a:p>
          <a:p>
            <a:r>
              <a:rPr lang="en-IN" sz="2000" dirty="0"/>
              <a:t>## </a:t>
            </a:r>
            <a:r>
              <a:rPr lang="en-IN" sz="2000" dirty="0" err="1"/>
              <a:t>xREB</a:t>
            </a:r>
            <a:r>
              <a:rPr lang="en-IN" sz="2000" dirty="0"/>
              <a:t>          0.49037    0.18089   2.711  0.00671 **</a:t>
            </a:r>
          </a:p>
          <a:p>
            <a:r>
              <a:rPr lang="en-IN" sz="2000" dirty="0"/>
              <a:t>## </a:t>
            </a:r>
            <a:r>
              <a:rPr lang="en-IN" sz="2000" dirty="0" err="1"/>
              <a:t>xAST</a:t>
            </a:r>
            <a:r>
              <a:rPr lang="en-IN" sz="2000" dirty="0"/>
              <a:t>          0.16422    0.26804   0.613  0.54010   </a:t>
            </a:r>
          </a:p>
          <a:p>
            <a:r>
              <a:rPr lang="en-IN" sz="2000" dirty="0"/>
              <a:t>## </a:t>
            </a:r>
            <a:r>
              <a:rPr lang="en-IN" sz="2000" dirty="0" err="1"/>
              <a:t>xTO</a:t>
            </a:r>
            <a:r>
              <a:rPr lang="en-IN" sz="2000" dirty="0"/>
              <a:t>          -0.38405    0.23434  -1.639  0.10124   </a:t>
            </a:r>
          </a:p>
          <a:p>
            <a:r>
              <a:rPr lang="en-IN" sz="2000" dirty="0"/>
              <a:t>## </a:t>
            </a:r>
            <a:r>
              <a:rPr lang="en-IN" sz="2000" dirty="0" err="1"/>
              <a:t>xA.T</a:t>
            </a:r>
            <a:r>
              <a:rPr lang="en-IN" sz="2000" dirty="0"/>
              <a:t>          1.56351    3.17091   0.493  0.62196   </a:t>
            </a:r>
          </a:p>
          <a:p>
            <a:r>
              <a:rPr lang="en-IN" sz="2000" dirty="0"/>
              <a:t>## </a:t>
            </a:r>
            <a:r>
              <a:rPr lang="en-IN" sz="2000" dirty="0" err="1"/>
              <a:t>xSTL</a:t>
            </a:r>
            <a:r>
              <a:rPr lang="en-IN" sz="2000" dirty="0"/>
              <a:t>          0.78360    0.32605   2.403  0.01625 * </a:t>
            </a:r>
          </a:p>
          <a:p>
            <a:r>
              <a:rPr lang="en-IN" sz="2000" dirty="0"/>
              <a:t>## </a:t>
            </a:r>
            <a:r>
              <a:rPr lang="en-IN" sz="2000" dirty="0" err="1"/>
              <a:t>xBLK</a:t>
            </a:r>
            <a:r>
              <a:rPr lang="en-IN" sz="2000" dirty="0"/>
              <a:t>          0.07867    0.23482   0.335  0.73761   </a:t>
            </a:r>
          </a:p>
          <a:p>
            <a:r>
              <a:rPr lang="en-IN" sz="2000" dirty="0"/>
              <a:t>## </a:t>
            </a:r>
            <a:r>
              <a:rPr lang="en-IN" sz="2000" dirty="0" err="1"/>
              <a:t>xPF</a:t>
            </a:r>
            <a:r>
              <a:rPr lang="en-IN" sz="2000" dirty="0"/>
              <a:t>           0.02602    0.13644   0.191  0.84874   </a:t>
            </a:r>
          </a:p>
          <a:p>
            <a:r>
              <a:rPr lang="en-IN" sz="2000" dirty="0"/>
              <a:t>## </a:t>
            </a:r>
            <a:r>
              <a:rPr lang="en-IN" sz="2000" dirty="0" err="1"/>
              <a:t>xFG</a:t>
            </a:r>
            <a:r>
              <a:rPr lang="en-IN" sz="2000" dirty="0"/>
              <a:t>          46.21374   17.33685   2.666  0.00768 **</a:t>
            </a:r>
          </a:p>
          <a:p>
            <a:r>
              <a:rPr lang="en-IN" sz="2000" dirty="0"/>
              <a:t>## </a:t>
            </a:r>
            <a:r>
              <a:rPr lang="en-IN" sz="2000" dirty="0" err="1"/>
              <a:t>xFT</a:t>
            </a:r>
            <a:r>
              <a:rPr lang="en-IN" sz="2000" dirty="0"/>
              <a:t>          10.72992    4.47729   2.397  0.01655 * </a:t>
            </a:r>
          </a:p>
          <a:p>
            <a:r>
              <a:rPr lang="en-IN" sz="2000" dirty="0"/>
              <a:t>## xX3P          5.41985    5.77966   0.938  0.34838   </a:t>
            </a:r>
          </a:p>
        </p:txBody>
      </p:sp>
    </p:spTree>
    <p:extLst>
      <p:ext uri="{BB962C8B-B14F-4D97-AF65-F5344CB8AC3E}">
        <p14:creationId xmlns:p14="http://schemas.microsoft.com/office/powerpoint/2010/main" val="14040670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a:t>## ---</a:t>
            </a:r>
          </a:p>
          <a:p>
            <a:r>
              <a:rPr lang="en-IN" dirty="0"/>
              <a:t>## </a:t>
            </a:r>
            <a:r>
              <a:rPr lang="en-IN" dirty="0" err="1"/>
              <a:t>Signif</a:t>
            </a:r>
            <a:r>
              <a:rPr lang="en-IN" dirty="0"/>
              <a:t>. codes:  0 '***' 0.001 '**' 0.01 '*' 0.05 '.' 0.1 ' ' 1</a:t>
            </a:r>
          </a:p>
          <a:p>
            <a:r>
              <a:rPr lang="en-IN" dirty="0"/>
              <a:t>## </a:t>
            </a:r>
          </a:p>
          <a:p>
            <a:r>
              <a:rPr lang="en-IN" dirty="0"/>
              <a:t>## (Dispersion parameter for binomial family taken to be 1)</a:t>
            </a:r>
          </a:p>
          <a:p>
            <a:r>
              <a:rPr lang="en-IN" dirty="0"/>
              <a:t>## </a:t>
            </a:r>
          </a:p>
          <a:p>
            <a:r>
              <a:rPr lang="en-IN" dirty="0"/>
              <a:t>##     Null deviance: 88.723  on 63  degrees of freedom</a:t>
            </a:r>
          </a:p>
          <a:p>
            <a:r>
              <a:rPr lang="en-IN" dirty="0"/>
              <a:t>## Residual deviance: 42.896  on 52  degrees of freedom</a:t>
            </a:r>
          </a:p>
          <a:p>
            <a:r>
              <a:rPr lang="en-IN" dirty="0"/>
              <a:t>## AIC: 66.896</a:t>
            </a:r>
          </a:p>
          <a:p>
            <a:r>
              <a:rPr lang="en-IN" dirty="0"/>
              <a:t>## </a:t>
            </a:r>
          </a:p>
          <a:p>
            <a:r>
              <a:rPr lang="en-IN" dirty="0"/>
              <a:t>## Number of Fisher Scoring iterations: 6</a:t>
            </a:r>
          </a:p>
          <a:p>
            <a:endParaRPr lang="en-IN" dirty="0"/>
          </a:p>
          <a:p>
            <a:endParaRPr lang="en-IN" dirty="0"/>
          </a:p>
        </p:txBody>
      </p:sp>
    </p:spTree>
    <p:extLst>
      <p:ext uri="{BB962C8B-B14F-4D97-AF65-F5344CB8AC3E}">
        <p14:creationId xmlns:p14="http://schemas.microsoft.com/office/powerpoint/2010/main" val="6569521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Thus, we see that the best variables that separate upper-half teams from lower-half teams are the number of rebounds and the field goal percentage. To a lesser extent, field goal percentage and steals also provide some explanatory power</a:t>
            </a:r>
            <a:r>
              <a:rPr lang="en-IN" dirty="0" smtClean="0"/>
              <a:t>.</a:t>
            </a:r>
          </a:p>
          <a:p>
            <a:r>
              <a:rPr lang="en-IN" dirty="0"/>
              <a:t>The logit regression is specified as follows:</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368" y="4365104"/>
            <a:ext cx="306705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08051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The original data  z={0,1} . The range of values of  y  is  (−∞,+∞) . And as required, the fitted  z∈(0,1) . The variables  x  are the RHS variables. The fitting is done using MLE.</a:t>
            </a:r>
          </a:p>
        </p:txBody>
      </p:sp>
    </p:spTree>
    <p:extLst>
      <p:ext uri="{BB962C8B-B14F-4D97-AF65-F5344CB8AC3E}">
        <p14:creationId xmlns:p14="http://schemas.microsoft.com/office/powerpoint/2010/main" val="11570789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Suppose we ran this with a simple linear regression.</a:t>
            </a:r>
          </a:p>
          <a:p>
            <a:endParaRPr lang="en-IN" dirty="0"/>
          </a:p>
          <a:p>
            <a:r>
              <a:rPr lang="en-IN" dirty="0"/>
              <a:t>h = lm(</a:t>
            </a:r>
            <a:r>
              <a:rPr lang="en-IN" dirty="0" err="1"/>
              <a:t>y~x</a:t>
            </a:r>
            <a:r>
              <a:rPr lang="en-IN" dirty="0"/>
              <a:t>)</a:t>
            </a:r>
          </a:p>
          <a:p>
            <a:r>
              <a:rPr lang="en-IN" dirty="0"/>
              <a:t>summary(h)</a:t>
            </a:r>
          </a:p>
        </p:txBody>
      </p:sp>
    </p:spTree>
    <p:extLst>
      <p:ext uri="{BB962C8B-B14F-4D97-AF65-F5344CB8AC3E}">
        <p14:creationId xmlns:p14="http://schemas.microsoft.com/office/powerpoint/2010/main" val="10913228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16633"/>
            <a:ext cx="8229600" cy="5733960"/>
          </a:xfrm>
        </p:spPr>
        <p:txBody>
          <a:bodyPr>
            <a:normAutofit fontScale="40000" lnSpcReduction="20000"/>
          </a:bodyPr>
          <a:lstStyle/>
          <a:p>
            <a:r>
              <a:rPr lang="en-IN" dirty="0"/>
              <a:t>## </a:t>
            </a:r>
          </a:p>
          <a:p>
            <a:r>
              <a:rPr lang="en-IN" dirty="0"/>
              <a:t>## Call:</a:t>
            </a:r>
          </a:p>
          <a:p>
            <a:r>
              <a:rPr lang="en-IN" dirty="0"/>
              <a:t>## lm(formula = y ~ x)</a:t>
            </a:r>
          </a:p>
          <a:p>
            <a:r>
              <a:rPr lang="en-IN" dirty="0"/>
              <a:t>## </a:t>
            </a:r>
          </a:p>
          <a:p>
            <a:r>
              <a:rPr lang="en-IN" dirty="0"/>
              <a:t>## Residuals:</a:t>
            </a:r>
          </a:p>
          <a:p>
            <a:r>
              <a:rPr lang="en-IN" dirty="0"/>
              <a:t>##      Min       1Q   Median       3Q      Max </a:t>
            </a:r>
          </a:p>
          <a:p>
            <a:r>
              <a:rPr lang="en-IN" dirty="0"/>
              <a:t>## -0.65982 -0.26830  0.03183  0.24712  0.83049 </a:t>
            </a:r>
          </a:p>
          <a:p>
            <a:r>
              <a:rPr lang="en-IN" dirty="0"/>
              <a:t>## </a:t>
            </a:r>
          </a:p>
          <a:p>
            <a:r>
              <a:rPr lang="en-IN" dirty="0"/>
              <a:t>## Coefficients:</a:t>
            </a:r>
          </a:p>
          <a:p>
            <a:r>
              <a:rPr lang="en-IN" dirty="0"/>
              <a:t>##              Estimate Std. Error t value </a:t>
            </a:r>
            <a:r>
              <a:rPr lang="en-IN" dirty="0" err="1"/>
              <a:t>Pr</a:t>
            </a:r>
            <a:r>
              <a:rPr lang="en-IN" dirty="0"/>
              <a:t>(&gt;|t|)    </a:t>
            </a:r>
          </a:p>
          <a:p>
            <a:r>
              <a:rPr lang="en-IN" dirty="0"/>
              <a:t>## (Intercept) -4.114185   1.174308  -3.503 0.000953 ***</a:t>
            </a:r>
          </a:p>
          <a:p>
            <a:r>
              <a:rPr lang="en-IN" dirty="0"/>
              <a:t>## </a:t>
            </a:r>
            <a:r>
              <a:rPr lang="en-IN" dirty="0" err="1"/>
              <a:t>xPTS</a:t>
            </a:r>
            <a:r>
              <a:rPr lang="en-IN" dirty="0"/>
              <a:t>        -0.005569   0.010263  -0.543 0.589709    </a:t>
            </a:r>
          </a:p>
          <a:p>
            <a:r>
              <a:rPr lang="en-IN" dirty="0"/>
              <a:t>## </a:t>
            </a:r>
            <a:r>
              <a:rPr lang="en-IN" dirty="0" err="1"/>
              <a:t>xREB</a:t>
            </a:r>
            <a:r>
              <a:rPr lang="en-IN" dirty="0"/>
              <a:t>         0.046922   0.015003   3.128 0.002886 ** </a:t>
            </a:r>
          </a:p>
          <a:p>
            <a:r>
              <a:rPr lang="en-IN" dirty="0"/>
              <a:t>## </a:t>
            </a:r>
            <a:r>
              <a:rPr lang="en-IN" dirty="0" err="1"/>
              <a:t>xAST</a:t>
            </a:r>
            <a:r>
              <a:rPr lang="en-IN" dirty="0"/>
              <a:t>         0.015391   0.036990   0.416 0.679055    </a:t>
            </a:r>
          </a:p>
          <a:p>
            <a:r>
              <a:rPr lang="en-IN" dirty="0"/>
              <a:t>## </a:t>
            </a:r>
            <a:r>
              <a:rPr lang="en-IN" dirty="0" err="1"/>
              <a:t>xTO</a:t>
            </a:r>
            <a:r>
              <a:rPr lang="en-IN" dirty="0"/>
              <a:t>         -0.046479   0.028988  -1.603 0.114905    </a:t>
            </a:r>
          </a:p>
          <a:p>
            <a:r>
              <a:rPr lang="en-IN" dirty="0"/>
              <a:t>## </a:t>
            </a:r>
            <a:r>
              <a:rPr lang="en-IN" dirty="0" err="1"/>
              <a:t>xA.T</a:t>
            </a:r>
            <a:r>
              <a:rPr lang="en-IN" dirty="0"/>
              <a:t>         0.103216   0.450763   0.229 0.819782    </a:t>
            </a:r>
          </a:p>
          <a:p>
            <a:r>
              <a:rPr lang="en-IN" dirty="0"/>
              <a:t>## </a:t>
            </a:r>
            <a:r>
              <a:rPr lang="en-IN" dirty="0" err="1"/>
              <a:t>xSTL</a:t>
            </a:r>
            <a:r>
              <a:rPr lang="en-IN" dirty="0"/>
              <a:t>         0.063309   0.028015   2.260 0.028050 *  </a:t>
            </a:r>
          </a:p>
          <a:p>
            <a:r>
              <a:rPr lang="en-IN" dirty="0"/>
              <a:t>## </a:t>
            </a:r>
            <a:r>
              <a:rPr lang="en-IN" dirty="0" err="1"/>
              <a:t>xBLK</a:t>
            </a:r>
            <a:r>
              <a:rPr lang="en-IN" dirty="0"/>
              <a:t>         0.023088   0.030474   0.758 0.452082    </a:t>
            </a:r>
          </a:p>
          <a:p>
            <a:r>
              <a:rPr lang="en-IN" dirty="0"/>
              <a:t>## </a:t>
            </a:r>
            <a:r>
              <a:rPr lang="en-IN" dirty="0" err="1"/>
              <a:t>xPF</a:t>
            </a:r>
            <a:r>
              <a:rPr lang="en-IN" dirty="0"/>
              <a:t>          0.011492   0.018056   0.636 0.527253    </a:t>
            </a:r>
          </a:p>
          <a:p>
            <a:r>
              <a:rPr lang="en-IN" dirty="0"/>
              <a:t>## </a:t>
            </a:r>
            <a:r>
              <a:rPr lang="en-IN" dirty="0" err="1"/>
              <a:t>xFG</a:t>
            </a:r>
            <a:r>
              <a:rPr lang="en-IN" dirty="0"/>
              <a:t>          4.842722   1.616465   2.996 0.004186 ** </a:t>
            </a:r>
          </a:p>
          <a:p>
            <a:r>
              <a:rPr lang="en-IN" dirty="0"/>
              <a:t>## </a:t>
            </a:r>
            <a:r>
              <a:rPr lang="en-IN" dirty="0" err="1"/>
              <a:t>xFT</a:t>
            </a:r>
            <a:r>
              <a:rPr lang="en-IN" dirty="0"/>
              <a:t>          1.162177   0.454178   2.559 0.013452 *  </a:t>
            </a:r>
          </a:p>
          <a:p>
            <a:r>
              <a:rPr lang="en-IN" dirty="0"/>
              <a:t>## xX3P         0.476283   0.712184   0.669 0.506604    </a:t>
            </a:r>
          </a:p>
          <a:p>
            <a:r>
              <a:rPr lang="en-IN" dirty="0"/>
              <a:t>## ---</a:t>
            </a:r>
          </a:p>
        </p:txBody>
      </p:sp>
    </p:spTree>
    <p:extLst>
      <p:ext uri="{BB962C8B-B14F-4D97-AF65-F5344CB8AC3E}">
        <p14:creationId xmlns:p14="http://schemas.microsoft.com/office/powerpoint/2010/main" val="18540148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800" dirty="0"/>
              <a:t>## </a:t>
            </a:r>
            <a:r>
              <a:rPr lang="en-IN" sz="1800" dirty="0" err="1"/>
              <a:t>Signif</a:t>
            </a:r>
            <a:r>
              <a:rPr lang="en-IN" sz="1800" dirty="0"/>
              <a:t>. codes:  0 '***' 0.001 '**' 0.01 '*' 0.05 '.' 0.1 ' ' 1</a:t>
            </a:r>
          </a:p>
          <a:p>
            <a:r>
              <a:rPr lang="en-IN" sz="1800" dirty="0"/>
              <a:t>## </a:t>
            </a:r>
          </a:p>
          <a:p>
            <a:r>
              <a:rPr lang="en-IN" sz="1800" dirty="0"/>
              <a:t>## Residual standard error: 0.3905 on 52 degrees of freedom</a:t>
            </a:r>
          </a:p>
          <a:p>
            <a:r>
              <a:rPr lang="en-IN" sz="1800" dirty="0"/>
              <a:t>## Multiple R-squared:  0.5043, Adjusted R-squared:  0.3995 </a:t>
            </a:r>
          </a:p>
          <a:p>
            <a:r>
              <a:rPr lang="en-IN" sz="1800" dirty="0"/>
              <a:t>## F-statistic:  4.81 on 11 and 52 DF,  p-value: 4.514e-05</a:t>
            </a:r>
          </a:p>
        </p:txBody>
      </p:sp>
    </p:spTree>
    <p:extLst>
      <p:ext uri="{BB962C8B-B14F-4D97-AF65-F5344CB8AC3E}">
        <p14:creationId xmlns:p14="http://schemas.microsoft.com/office/powerpoint/2010/main" val="27375697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Probit</a:t>
            </a:r>
            <a:endParaRPr lang="en-IN" dirty="0"/>
          </a:p>
        </p:txBody>
      </p:sp>
      <p:sp>
        <p:nvSpPr>
          <p:cNvPr id="3" name="Content Placeholder 2"/>
          <p:cNvSpPr>
            <a:spLocks noGrp="1"/>
          </p:cNvSpPr>
          <p:nvPr>
            <p:ph idx="1"/>
          </p:nvPr>
        </p:nvSpPr>
        <p:spPr/>
        <p:txBody>
          <a:bodyPr/>
          <a:lstStyle/>
          <a:p>
            <a:r>
              <a:rPr lang="en-IN" dirty="0"/>
              <a:t>We can redo the same regression in the logit using a </a:t>
            </a:r>
            <a:r>
              <a:rPr lang="en-IN" dirty="0" err="1"/>
              <a:t>probit</a:t>
            </a:r>
            <a:r>
              <a:rPr lang="en-IN" dirty="0"/>
              <a:t> instead. A </a:t>
            </a:r>
            <a:r>
              <a:rPr lang="en-IN" dirty="0" err="1"/>
              <a:t>probit</a:t>
            </a:r>
            <a:r>
              <a:rPr lang="en-IN" dirty="0"/>
              <a:t> is identical in spirit to the logit regression, except that the </a:t>
            </a:r>
            <a:r>
              <a:rPr lang="en-IN" dirty="0" smtClean="0"/>
              <a:t>function </a:t>
            </a:r>
            <a:r>
              <a:rPr lang="en-IN" dirty="0"/>
              <a:t>that is used is</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275" y="3138488"/>
            <a:ext cx="32194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285189" y="4581128"/>
            <a:ext cx="4572000" cy="646331"/>
          </a:xfrm>
          <a:prstGeom prst="rect">
            <a:avLst/>
          </a:prstGeom>
        </p:spPr>
        <p:txBody>
          <a:bodyPr>
            <a:spAutoFit/>
          </a:bodyPr>
          <a:lstStyle/>
          <a:p>
            <a:r>
              <a:rPr lang="en-IN" dirty="0"/>
              <a:t>where  Φ(⋅)  is the cumulative normal probability function. </a:t>
            </a:r>
          </a:p>
        </p:txBody>
      </p:sp>
    </p:spTree>
    <p:extLst>
      <p:ext uri="{BB962C8B-B14F-4D97-AF65-F5344CB8AC3E}">
        <p14:creationId xmlns:p14="http://schemas.microsoft.com/office/powerpoint/2010/main" val="10811761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h = </a:t>
            </a:r>
            <a:r>
              <a:rPr lang="en-IN" dirty="0" err="1"/>
              <a:t>glm</a:t>
            </a:r>
            <a:r>
              <a:rPr lang="en-IN" dirty="0"/>
              <a:t>(</a:t>
            </a:r>
            <a:r>
              <a:rPr lang="en-IN" dirty="0" err="1"/>
              <a:t>y~x</a:t>
            </a:r>
            <a:r>
              <a:rPr lang="en-IN" dirty="0"/>
              <a:t>, family=binomial(link="</a:t>
            </a:r>
            <a:r>
              <a:rPr lang="en-IN" dirty="0" err="1"/>
              <a:t>probit</a:t>
            </a:r>
            <a:r>
              <a:rPr lang="en-IN" dirty="0"/>
              <a:t>"))</a:t>
            </a:r>
          </a:p>
          <a:p>
            <a:r>
              <a:rPr lang="en-IN" dirty="0"/>
              <a:t>print(</a:t>
            </a:r>
            <a:r>
              <a:rPr lang="en-IN" dirty="0" err="1"/>
              <a:t>logLik</a:t>
            </a:r>
            <a:r>
              <a:rPr lang="en-IN" dirty="0"/>
              <a:t>(h))</a:t>
            </a:r>
          </a:p>
          <a:p>
            <a:r>
              <a:rPr lang="en-IN" dirty="0"/>
              <a:t>## 'log </a:t>
            </a:r>
            <a:r>
              <a:rPr lang="en-IN" dirty="0" err="1"/>
              <a:t>Lik</a:t>
            </a:r>
            <a:r>
              <a:rPr lang="en-IN" dirty="0"/>
              <a:t>.' -21.27924 (</a:t>
            </a:r>
            <a:r>
              <a:rPr lang="en-IN" dirty="0" err="1"/>
              <a:t>df</a:t>
            </a:r>
            <a:r>
              <a:rPr lang="en-IN" dirty="0"/>
              <a:t>=12)</a:t>
            </a:r>
          </a:p>
          <a:p>
            <a:r>
              <a:rPr lang="en-IN" dirty="0"/>
              <a:t>print(summary(h))</a:t>
            </a:r>
          </a:p>
        </p:txBody>
      </p:sp>
    </p:spTree>
    <p:extLst>
      <p:ext uri="{BB962C8B-B14F-4D97-AF65-F5344CB8AC3E}">
        <p14:creationId xmlns:p14="http://schemas.microsoft.com/office/powerpoint/2010/main" val="395839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88640"/>
            <a:ext cx="8229600" cy="5976663"/>
          </a:xfrm>
        </p:spPr>
        <p:txBody>
          <a:bodyPr>
            <a:normAutofit fontScale="47500" lnSpcReduction="20000"/>
          </a:bodyPr>
          <a:lstStyle/>
          <a:p>
            <a:r>
              <a:rPr lang="en-IN" dirty="0"/>
              <a:t>In case you want more descriptive statistics than provided by the summary function, then use an appropriate package. We may be interested in the higher-order moments, and we use the moments package for this.</a:t>
            </a:r>
          </a:p>
          <a:p>
            <a:endParaRPr lang="en-IN" dirty="0"/>
          </a:p>
          <a:p>
            <a:r>
              <a:rPr lang="en-IN" dirty="0"/>
              <a:t>print(summary(rets))</a:t>
            </a:r>
          </a:p>
          <a:p>
            <a:r>
              <a:rPr lang="en-IN" dirty="0"/>
              <a:t>##       Min.    1st Qu.     Median       Mean    3rd Qu.       Max. </a:t>
            </a:r>
          </a:p>
          <a:p>
            <a:r>
              <a:rPr lang="en-IN" dirty="0"/>
              <a:t>## -0.1234000 -0.0092080  0.0007246  0.0010450  0.0117100  0.1823000</a:t>
            </a:r>
          </a:p>
          <a:p>
            <a:r>
              <a:rPr lang="en-IN" dirty="0"/>
              <a:t>Compute the daily and annualized standard deviation of returns.</a:t>
            </a:r>
          </a:p>
          <a:p>
            <a:endParaRPr lang="en-IN" dirty="0"/>
          </a:p>
          <a:p>
            <a:r>
              <a:rPr lang="en-IN" dirty="0" err="1"/>
              <a:t>r_sd</a:t>
            </a:r>
            <a:r>
              <a:rPr lang="en-IN" dirty="0"/>
              <a:t> = </a:t>
            </a:r>
            <a:r>
              <a:rPr lang="en-IN" dirty="0" err="1"/>
              <a:t>sd</a:t>
            </a:r>
            <a:r>
              <a:rPr lang="en-IN" dirty="0"/>
              <a:t>(rets)</a:t>
            </a:r>
          </a:p>
          <a:p>
            <a:r>
              <a:rPr lang="en-IN" dirty="0" err="1"/>
              <a:t>r_sd_annual</a:t>
            </a:r>
            <a:r>
              <a:rPr lang="en-IN" dirty="0"/>
              <a:t> = </a:t>
            </a:r>
            <a:r>
              <a:rPr lang="en-IN" dirty="0" err="1"/>
              <a:t>r_sd</a:t>
            </a:r>
            <a:r>
              <a:rPr lang="en-IN" dirty="0"/>
              <a:t>*</a:t>
            </a:r>
            <a:r>
              <a:rPr lang="en-IN" dirty="0" err="1"/>
              <a:t>sqrt</a:t>
            </a:r>
            <a:r>
              <a:rPr lang="en-IN" dirty="0"/>
              <a:t>(252)</a:t>
            </a:r>
          </a:p>
          <a:p>
            <a:r>
              <a:rPr lang="en-IN" dirty="0"/>
              <a:t>print(c(</a:t>
            </a:r>
            <a:r>
              <a:rPr lang="en-IN" dirty="0" err="1"/>
              <a:t>r_sd,r_sd_annual</a:t>
            </a:r>
            <a:r>
              <a:rPr lang="en-IN" dirty="0"/>
              <a:t>))</a:t>
            </a:r>
          </a:p>
          <a:p>
            <a:r>
              <a:rPr lang="en-IN" dirty="0"/>
              <a:t>## [1] 0.02266823 0.35984704</a:t>
            </a:r>
          </a:p>
          <a:p>
            <a:r>
              <a:rPr lang="en-IN" dirty="0"/>
              <a:t>#What if we take the </a:t>
            </a:r>
            <a:r>
              <a:rPr lang="en-IN" dirty="0" err="1"/>
              <a:t>stdev</a:t>
            </a:r>
            <a:r>
              <a:rPr lang="en-IN" dirty="0"/>
              <a:t> of annualized returns?</a:t>
            </a:r>
          </a:p>
          <a:p>
            <a:r>
              <a:rPr lang="en-IN" dirty="0"/>
              <a:t>print(</a:t>
            </a:r>
            <a:r>
              <a:rPr lang="en-IN" dirty="0" err="1"/>
              <a:t>sd</a:t>
            </a:r>
            <a:r>
              <a:rPr lang="en-IN" dirty="0"/>
              <a:t>(rets*252))</a:t>
            </a:r>
          </a:p>
          <a:p>
            <a:r>
              <a:rPr lang="en-IN" dirty="0"/>
              <a:t>## [1] 5.712395</a:t>
            </a:r>
          </a:p>
          <a:p>
            <a:r>
              <a:rPr lang="en-IN" dirty="0"/>
              <a:t>#Huh?</a:t>
            </a:r>
          </a:p>
          <a:p>
            <a:r>
              <a:rPr lang="en-IN" dirty="0"/>
              <a:t>print(</a:t>
            </a:r>
            <a:r>
              <a:rPr lang="en-IN" dirty="0" err="1"/>
              <a:t>sd</a:t>
            </a:r>
            <a:r>
              <a:rPr lang="en-IN" dirty="0"/>
              <a:t>(rets*252))/252</a:t>
            </a:r>
          </a:p>
          <a:p>
            <a:r>
              <a:rPr lang="en-IN" dirty="0"/>
              <a:t>## [1] 5.712395</a:t>
            </a:r>
          </a:p>
          <a:p>
            <a:r>
              <a:rPr lang="en-IN" dirty="0"/>
              <a:t>## [1] 0.02266823</a:t>
            </a:r>
          </a:p>
          <a:p>
            <a:r>
              <a:rPr lang="en-IN" dirty="0"/>
              <a:t>print(</a:t>
            </a:r>
            <a:r>
              <a:rPr lang="en-IN" dirty="0" err="1"/>
              <a:t>sd</a:t>
            </a:r>
            <a:r>
              <a:rPr lang="en-IN" dirty="0"/>
              <a:t>(rets*252))/</a:t>
            </a:r>
            <a:r>
              <a:rPr lang="en-IN" dirty="0" err="1"/>
              <a:t>sqrt</a:t>
            </a:r>
            <a:r>
              <a:rPr lang="en-IN" dirty="0"/>
              <a:t>(252)</a:t>
            </a:r>
          </a:p>
          <a:p>
            <a:r>
              <a:rPr lang="en-IN" dirty="0"/>
              <a:t>## [1] 5.712395</a:t>
            </a:r>
          </a:p>
          <a:p>
            <a:r>
              <a:rPr lang="en-IN" dirty="0"/>
              <a:t>## [1] </a:t>
            </a:r>
            <a:r>
              <a:rPr lang="en-IN" dirty="0" smtClean="0"/>
              <a:t>0.359847</a:t>
            </a:r>
            <a:endParaRPr lang="en-IN" dirty="0"/>
          </a:p>
        </p:txBody>
      </p:sp>
    </p:spTree>
    <p:extLst>
      <p:ext uri="{BB962C8B-B14F-4D97-AF65-F5344CB8AC3E}">
        <p14:creationId xmlns:p14="http://schemas.microsoft.com/office/powerpoint/2010/main" val="3812232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88641"/>
            <a:ext cx="8229600" cy="5661952"/>
          </a:xfrm>
        </p:spPr>
        <p:txBody>
          <a:bodyPr>
            <a:noAutofit/>
          </a:bodyPr>
          <a:lstStyle/>
          <a:p>
            <a:r>
              <a:rPr lang="en-IN" sz="1600" dirty="0"/>
              <a:t>## </a:t>
            </a:r>
          </a:p>
          <a:p>
            <a:r>
              <a:rPr lang="en-IN" sz="1600" dirty="0"/>
              <a:t>## Call:</a:t>
            </a:r>
          </a:p>
          <a:p>
            <a:r>
              <a:rPr lang="en-IN" sz="1600" dirty="0"/>
              <a:t>## </a:t>
            </a:r>
            <a:r>
              <a:rPr lang="en-IN" sz="1600" dirty="0" err="1"/>
              <a:t>glm</a:t>
            </a:r>
            <a:r>
              <a:rPr lang="en-IN" sz="1600" dirty="0"/>
              <a:t>(formula = y ~ x, family = binomial(link = "</a:t>
            </a:r>
            <a:r>
              <a:rPr lang="en-IN" sz="1600" dirty="0" err="1"/>
              <a:t>probit</a:t>
            </a:r>
            <a:r>
              <a:rPr lang="en-IN" sz="1600" dirty="0"/>
              <a:t>"))</a:t>
            </a:r>
          </a:p>
          <a:p>
            <a:r>
              <a:rPr lang="en-IN" sz="1600" dirty="0"/>
              <a:t>## </a:t>
            </a:r>
          </a:p>
          <a:p>
            <a:r>
              <a:rPr lang="en-IN" sz="1600" dirty="0"/>
              <a:t>## Deviance Residuals: </a:t>
            </a:r>
          </a:p>
          <a:p>
            <a:r>
              <a:rPr lang="en-IN" sz="1600" dirty="0"/>
              <a:t>##      Min        1Q    Median        3Q       Max  </a:t>
            </a:r>
          </a:p>
          <a:p>
            <a:r>
              <a:rPr lang="en-IN" sz="1600" dirty="0"/>
              <a:t>## -1.76353  -0.41212  -0.00031   0.34996   2.24568  </a:t>
            </a:r>
          </a:p>
          <a:p>
            <a:r>
              <a:rPr lang="en-IN" sz="1600" dirty="0"/>
              <a:t>## </a:t>
            </a:r>
          </a:p>
          <a:p>
            <a:r>
              <a:rPr lang="en-IN" sz="1600" dirty="0"/>
              <a:t>## Coefficients:</a:t>
            </a:r>
          </a:p>
          <a:p>
            <a:r>
              <a:rPr lang="en-IN" sz="1600" dirty="0"/>
              <a:t>##              Estimate Std. Error z value </a:t>
            </a:r>
            <a:r>
              <a:rPr lang="en-IN" sz="1600" dirty="0" err="1"/>
              <a:t>Pr</a:t>
            </a:r>
            <a:r>
              <a:rPr lang="en-IN" sz="1600" dirty="0"/>
              <a:t>(&gt;|z|)   </a:t>
            </a:r>
          </a:p>
          <a:p>
            <a:r>
              <a:rPr lang="en-IN" sz="1600" dirty="0"/>
              <a:t>## (Intercept) -26.28219    8.09608  -3.246  0.00117 **</a:t>
            </a:r>
          </a:p>
          <a:p>
            <a:r>
              <a:rPr lang="en-IN" sz="1600" dirty="0"/>
              <a:t>## </a:t>
            </a:r>
            <a:r>
              <a:rPr lang="en-IN" sz="1600" dirty="0" err="1"/>
              <a:t>xPTS</a:t>
            </a:r>
            <a:r>
              <a:rPr lang="en-IN" sz="1600" dirty="0"/>
              <a:t>         -0.03463    0.05385  -0.643  0.52020   </a:t>
            </a:r>
          </a:p>
          <a:p>
            <a:r>
              <a:rPr lang="en-IN" sz="1600" dirty="0"/>
              <a:t>## </a:t>
            </a:r>
            <a:r>
              <a:rPr lang="en-IN" sz="1600" dirty="0" err="1"/>
              <a:t>xREB</a:t>
            </a:r>
            <a:r>
              <a:rPr lang="en-IN" sz="1600" dirty="0"/>
              <a:t>          0.28493    0.09939   2.867  0.00415 **</a:t>
            </a:r>
          </a:p>
          <a:p>
            <a:r>
              <a:rPr lang="en-IN" sz="1600" dirty="0"/>
              <a:t>## </a:t>
            </a:r>
            <a:r>
              <a:rPr lang="en-IN" sz="1600" dirty="0" err="1"/>
              <a:t>xAST</a:t>
            </a:r>
            <a:r>
              <a:rPr lang="en-IN" sz="1600" dirty="0"/>
              <a:t>          0.10894    0.15735   0.692  0.48874   </a:t>
            </a:r>
          </a:p>
        </p:txBody>
      </p:sp>
    </p:spTree>
    <p:extLst>
      <p:ext uri="{BB962C8B-B14F-4D97-AF65-F5344CB8AC3E}">
        <p14:creationId xmlns:p14="http://schemas.microsoft.com/office/powerpoint/2010/main" val="16091855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16633"/>
            <a:ext cx="8229600" cy="5733960"/>
          </a:xfrm>
        </p:spPr>
        <p:txBody>
          <a:bodyPr>
            <a:normAutofit fontScale="62500" lnSpcReduction="20000"/>
          </a:bodyPr>
          <a:lstStyle/>
          <a:p>
            <a:r>
              <a:rPr lang="en-IN" dirty="0"/>
              <a:t>## </a:t>
            </a:r>
            <a:r>
              <a:rPr lang="en-IN" dirty="0" err="1"/>
              <a:t>xTO</a:t>
            </a:r>
            <a:r>
              <a:rPr lang="en-IN" dirty="0"/>
              <a:t>          -0.23742    0.13642  -1.740  0.08180 . </a:t>
            </a:r>
          </a:p>
          <a:p>
            <a:r>
              <a:rPr lang="en-IN" dirty="0"/>
              <a:t>## </a:t>
            </a:r>
            <a:r>
              <a:rPr lang="en-IN" dirty="0" err="1"/>
              <a:t>xA.T</a:t>
            </a:r>
            <a:r>
              <a:rPr lang="en-IN" dirty="0"/>
              <a:t>          0.71485    1.86701   0.383  0.70181   </a:t>
            </a:r>
          </a:p>
          <a:p>
            <a:r>
              <a:rPr lang="en-IN" dirty="0"/>
              <a:t>## </a:t>
            </a:r>
            <a:r>
              <a:rPr lang="en-IN" dirty="0" err="1"/>
              <a:t>xSTL</a:t>
            </a:r>
            <a:r>
              <a:rPr lang="en-IN" dirty="0"/>
              <a:t>          0.45963    0.18414   2.496  0.01256 * </a:t>
            </a:r>
          </a:p>
          <a:p>
            <a:r>
              <a:rPr lang="en-IN" dirty="0"/>
              <a:t>## </a:t>
            </a:r>
            <a:r>
              <a:rPr lang="en-IN" dirty="0" err="1"/>
              <a:t>xBLK</a:t>
            </a:r>
            <a:r>
              <a:rPr lang="en-IN" dirty="0"/>
              <a:t>          0.03029    0.13631   0.222  0.82415   </a:t>
            </a:r>
          </a:p>
          <a:p>
            <a:r>
              <a:rPr lang="en-IN" dirty="0"/>
              <a:t>## </a:t>
            </a:r>
            <a:r>
              <a:rPr lang="en-IN" dirty="0" err="1"/>
              <a:t>xPF</a:t>
            </a:r>
            <a:r>
              <a:rPr lang="en-IN" dirty="0"/>
              <a:t>           0.01041    0.07907   0.132  0.89529   </a:t>
            </a:r>
          </a:p>
          <a:p>
            <a:r>
              <a:rPr lang="en-IN" dirty="0"/>
              <a:t>## </a:t>
            </a:r>
            <a:r>
              <a:rPr lang="en-IN" dirty="0" err="1"/>
              <a:t>xFG</a:t>
            </a:r>
            <a:r>
              <a:rPr lang="en-IN" dirty="0"/>
              <a:t>          26.58461    9.38711   2.832  0.00463 **</a:t>
            </a:r>
          </a:p>
          <a:p>
            <a:r>
              <a:rPr lang="en-IN" dirty="0"/>
              <a:t>## </a:t>
            </a:r>
            <a:r>
              <a:rPr lang="en-IN" dirty="0" err="1"/>
              <a:t>xFT</a:t>
            </a:r>
            <a:r>
              <a:rPr lang="en-IN" dirty="0"/>
              <a:t>           6.28278    2.51452   2.499  0.01247 * </a:t>
            </a:r>
          </a:p>
          <a:p>
            <a:r>
              <a:rPr lang="en-IN" dirty="0"/>
              <a:t>## xX3P          3.15824    3.37841   0.935  0.34988   </a:t>
            </a:r>
          </a:p>
          <a:p>
            <a:r>
              <a:rPr lang="en-IN" dirty="0"/>
              <a:t>## ---</a:t>
            </a:r>
          </a:p>
          <a:p>
            <a:r>
              <a:rPr lang="en-IN" dirty="0"/>
              <a:t>## </a:t>
            </a:r>
            <a:r>
              <a:rPr lang="en-IN" dirty="0" err="1"/>
              <a:t>Signif</a:t>
            </a:r>
            <a:r>
              <a:rPr lang="en-IN" dirty="0"/>
              <a:t>. codes:  0 '***' 0.001 '**' 0.01 '*' 0.05 '.' 0.1 ' ' 1</a:t>
            </a:r>
          </a:p>
          <a:p>
            <a:r>
              <a:rPr lang="en-IN" dirty="0"/>
              <a:t>## </a:t>
            </a:r>
          </a:p>
          <a:p>
            <a:r>
              <a:rPr lang="en-IN" dirty="0"/>
              <a:t>## (Dispersion parameter for binomial family taken to be 1)</a:t>
            </a:r>
          </a:p>
          <a:p>
            <a:r>
              <a:rPr lang="en-IN" dirty="0"/>
              <a:t>## </a:t>
            </a:r>
          </a:p>
          <a:p>
            <a:r>
              <a:rPr lang="en-IN" dirty="0"/>
              <a:t>##     Null deviance: 88.723  on 63  degrees of freedom</a:t>
            </a:r>
          </a:p>
          <a:p>
            <a:r>
              <a:rPr lang="en-IN" dirty="0"/>
              <a:t>## Residual deviance: 42.558  on 52  degrees of freedom</a:t>
            </a:r>
          </a:p>
          <a:p>
            <a:r>
              <a:rPr lang="en-IN" dirty="0"/>
              <a:t>## AIC: 66.558</a:t>
            </a:r>
          </a:p>
          <a:p>
            <a:r>
              <a:rPr lang="en-IN" dirty="0"/>
              <a:t>## </a:t>
            </a:r>
          </a:p>
          <a:p>
            <a:r>
              <a:rPr lang="en-IN" dirty="0"/>
              <a:t>## Number of Fisher Scoring iterations: 8</a:t>
            </a:r>
          </a:p>
          <a:p>
            <a:endParaRPr lang="en-IN" dirty="0"/>
          </a:p>
        </p:txBody>
      </p:sp>
      <p:sp>
        <p:nvSpPr>
          <p:cNvPr id="4" name="Rectangle 3"/>
          <p:cNvSpPr/>
          <p:nvPr/>
        </p:nvSpPr>
        <p:spPr>
          <a:xfrm>
            <a:off x="2843808" y="5805264"/>
            <a:ext cx="4572000" cy="923330"/>
          </a:xfrm>
          <a:prstGeom prst="rect">
            <a:avLst/>
          </a:prstGeom>
        </p:spPr>
        <p:txBody>
          <a:bodyPr>
            <a:spAutoFit/>
          </a:bodyPr>
          <a:lstStyle/>
          <a:p>
            <a:r>
              <a:rPr lang="en-IN" dirty="0"/>
              <a:t>The results confirm those obtained from the linear regression and logit regression.</a:t>
            </a:r>
          </a:p>
          <a:p>
            <a:endParaRPr lang="en-IN" dirty="0"/>
          </a:p>
        </p:txBody>
      </p:sp>
    </p:spTree>
    <p:extLst>
      <p:ext uri="{BB962C8B-B14F-4D97-AF65-F5344CB8AC3E}">
        <p14:creationId xmlns:p14="http://schemas.microsoft.com/office/powerpoint/2010/main" val="19816705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 and GARCH</a:t>
            </a:r>
          </a:p>
        </p:txBody>
      </p:sp>
      <p:sp>
        <p:nvSpPr>
          <p:cNvPr id="3" name="Content Placeholder 2"/>
          <p:cNvSpPr>
            <a:spLocks noGrp="1"/>
          </p:cNvSpPr>
          <p:nvPr>
            <p:ph idx="1"/>
          </p:nvPr>
        </p:nvSpPr>
        <p:spPr/>
        <p:txBody>
          <a:bodyPr>
            <a:normAutofit/>
          </a:bodyPr>
          <a:lstStyle/>
          <a:p>
            <a:r>
              <a:rPr lang="en-IN" sz="2000" dirty="0"/>
              <a:t>GARCH stands for “Generalized Auto-Regressive Conditional </a:t>
            </a:r>
            <a:r>
              <a:rPr lang="en-IN" sz="2000" dirty="0" err="1"/>
              <a:t>Heteroskedasticity</a:t>
            </a:r>
            <a:r>
              <a:rPr lang="en-IN" sz="2000" dirty="0"/>
              <a:t>”. Engle (1982) invented ARCH (for which he got the Nobel prize) and this was extended by </a:t>
            </a:r>
            <a:r>
              <a:rPr lang="en-IN" sz="2000" dirty="0" err="1"/>
              <a:t>Bollerslev</a:t>
            </a:r>
            <a:r>
              <a:rPr lang="en-IN" sz="2000" dirty="0"/>
              <a:t> (1986) to GARCH.</a:t>
            </a:r>
          </a:p>
          <a:p>
            <a:endParaRPr lang="en-IN" sz="2000" dirty="0"/>
          </a:p>
          <a:p>
            <a:r>
              <a:rPr lang="en-IN" sz="2000" dirty="0"/>
              <a:t>ARCH models are based on the idea that volatility tends to cluster, i.e., volatility for period  t , is auto-correlated with volatility from period  (t−1) , or more preceding periods. If we had a time series of stock returns following a random walk, we might model it as follows</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4293096"/>
            <a:ext cx="25146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7067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2305050"/>
            <a:ext cx="741045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15536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2767013"/>
            <a:ext cx="73056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74724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library(</a:t>
            </a:r>
            <a:r>
              <a:rPr lang="en-IN" dirty="0" err="1"/>
              <a:t>tseries</a:t>
            </a:r>
            <a:r>
              <a:rPr lang="en-IN" dirty="0"/>
              <a:t>)</a:t>
            </a:r>
          </a:p>
          <a:p>
            <a:r>
              <a:rPr lang="en-IN" dirty="0"/>
              <a:t>res = </a:t>
            </a:r>
            <a:r>
              <a:rPr lang="en-IN" dirty="0" err="1"/>
              <a:t>garch</a:t>
            </a:r>
            <a:r>
              <a:rPr lang="en-IN" dirty="0"/>
              <a:t>(</a:t>
            </a:r>
            <a:r>
              <a:rPr lang="en-IN" dirty="0" err="1"/>
              <a:t>rets,order</a:t>
            </a:r>
            <a:r>
              <a:rPr lang="en-IN" dirty="0"/>
              <a:t>=c(1,1))</a:t>
            </a:r>
          </a:p>
        </p:txBody>
      </p:sp>
    </p:spTree>
    <p:extLst>
      <p:ext uri="{BB962C8B-B14F-4D97-AF65-F5344CB8AC3E}">
        <p14:creationId xmlns:p14="http://schemas.microsoft.com/office/powerpoint/2010/main" val="27565375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 </a:t>
            </a:r>
          </a:p>
          <a:p>
            <a:r>
              <a:rPr lang="en-IN" dirty="0"/>
              <a:t>##  ***** ESTIMATION WITH ANALYTICAL GRADIENT ***** </a:t>
            </a:r>
          </a:p>
          <a:p>
            <a:r>
              <a:rPr lang="en-IN" dirty="0"/>
              <a:t>## </a:t>
            </a:r>
          </a:p>
          <a:p>
            <a:r>
              <a:rPr lang="en-IN" dirty="0"/>
              <a:t>## </a:t>
            </a:r>
          </a:p>
          <a:p>
            <a:r>
              <a:rPr lang="en-IN" dirty="0"/>
              <a:t>##      I     INITIAL X(I)        D(I)</a:t>
            </a:r>
          </a:p>
          <a:p>
            <a:r>
              <a:rPr lang="en-IN" dirty="0"/>
              <a:t>## </a:t>
            </a:r>
          </a:p>
          <a:p>
            <a:r>
              <a:rPr lang="en-IN" dirty="0"/>
              <a:t>##      1     4.624639e-04     1.000e+00</a:t>
            </a:r>
          </a:p>
          <a:p>
            <a:r>
              <a:rPr lang="en-IN" dirty="0"/>
              <a:t>##      2     5.000000e-02     1.000e+00</a:t>
            </a:r>
          </a:p>
          <a:p>
            <a:r>
              <a:rPr lang="en-IN" dirty="0"/>
              <a:t>##      3     5.000000e-02     1.000e+00</a:t>
            </a:r>
          </a:p>
          <a:p>
            <a:r>
              <a:rPr lang="en-IN" dirty="0"/>
              <a:t>## </a:t>
            </a:r>
          </a:p>
          <a:p>
            <a:r>
              <a:rPr lang="en-IN" dirty="0"/>
              <a:t>##     IT   NF      F         RELDF    PRELDF    RELDX   STPPAR   D*STEP   </a:t>
            </a:r>
            <a:r>
              <a:rPr lang="en-IN" dirty="0" smtClean="0"/>
              <a:t>NPRELDF</a:t>
            </a:r>
            <a:endParaRPr lang="en-IN" dirty="0"/>
          </a:p>
        </p:txBody>
      </p:sp>
    </p:spTree>
    <p:extLst>
      <p:ext uri="{BB962C8B-B14F-4D97-AF65-F5344CB8AC3E}">
        <p14:creationId xmlns:p14="http://schemas.microsoft.com/office/powerpoint/2010/main" val="9708550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      0    1 -5.512e+03</a:t>
            </a:r>
          </a:p>
          <a:p>
            <a:r>
              <a:rPr lang="en-IN" dirty="0"/>
              <a:t>##      1    7 -5.513e+03  1.82e-04  2.97e-04  2.0e-04  4.3e+09  2.0e-05  6.33e+05</a:t>
            </a:r>
          </a:p>
          <a:p>
            <a:r>
              <a:rPr lang="en-IN" dirty="0"/>
              <a:t>##      2    8 -5.513e+03  8.45e-06  9.19e-06  1.9e-04  2.0e+00  2.0e-05  1.57e+01</a:t>
            </a:r>
          </a:p>
          <a:p>
            <a:r>
              <a:rPr lang="en-IN" dirty="0"/>
              <a:t>##      3   15 -5.536e+03  3.99e-03  6.04e-03  4.4e-01  2.0e+00  8.0e-02  1.56e+01</a:t>
            </a:r>
          </a:p>
          <a:p>
            <a:r>
              <a:rPr lang="en-IN" dirty="0"/>
              <a:t>##      4   18 -5.569e+03  6.02e-03  4.17e-03  7.4e-01  1.9e+00  3.2e-01  4.54e-01</a:t>
            </a:r>
          </a:p>
          <a:p>
            <a:r>
              <a:rPr lang="en-IN" dirty="0"/>
              <a:t>##      5   20 -5.579e+03  1.85e-03  1.71e-03  7.9e-02  2.0e+00  6.4e-02  1.67e+02</a:t>
            </a:r>
          </a:p>
          <a:p>
            <a:r>
              <a:rPr lang="en-IN" dirty="0"/>
              <a:t>##      6   22 -5.604e+03  4.44e-03  3.94e-03  1.3e-01  2.0e+00  1.3e-01  1.93e+04</a:t>
            </a:r>
          </a:p>
          <a:p>
            <a:r>
              <a:rPr lang="en-IN" dirty="0"/>
              <a:t>##      7   24 -5.610e+03  9.79e-04  9.71e-04  2.2e-02  2.0e+00  2.6e-02  2.93e+06</a:t>
            </a:r>
          </a:p>
          <a:p>
            <a:r>
              <a:rPr lang="en-IN" dirty="0"/>
              <a:t>##      8   26 -5.621e+03  1.92e-03  1.96e-03  4.1e-02  2.0e+00  5.1e-02  2.76e+08</a:t>
            </a:r>
          </a:p>
          <a:p>
            <a:r>
              <a:rPr lang="en-IN" dirty="0"/>
              <a:t>##      9   27 -5.639e+03  3.20e-03  4.34e-03  7.4e-02  2.0e+00  1.0e-01  2.26e+02</a:t>
            </a:r>
          </a:p>
          <a:p>
            <a:r>
              <a:rPr lang="en-IN" dirty="0"/>
              <a:t>##     10   34 -5.640e+03  2.02e-04  3.91e-04  3.7e-06  4.0e+00  5.5e-06  1.73e+01</a:t>
            </a:r>
          </a:p>
          <a:p>
            <a:r>
              <a:rPr lang="en-IN" dirty="0"/>
              <a:t>##     11   35 -5.640e+03  7.02e-06  8.09e-06  3.6e-06  2.0e+00  5.5e-06  5.02e+00</a:t>
            </a:r>
          </a:p>
          <a:p>
            <a:r>
              <a:rPr lang="en-IN" dirty="0"/>
              <a:t>##     12   36 -5.640e+03  2.22e-07  2.36e-07  3.7e-06  2.0e+00  5.5e-06  5.26e+00</a:t>
            </a:r>
          </a:p>
          <a:p>
            <a:r>
              <a:rPr lang="en-IN" dirty="0"/>
              <a:t>##     13   43 -5.641e+03  2.52e-04  3.98e-04  1.5e-02  2.0e+00  2.3e-02  5.26e+00</a:t>
            </a:r>
          </a:p>
          <a:p>
            <a:r>
              <a:rPr lang="en-IN" dirty="0"/>
              <a:t>##     14   45 -5.642e+03  2.28e-04  1.40e-04  1.7e-02  0.0e+00  3.2e-02  </a:t>
            </a:r>
            <a:r>
              <a:rPr lang="en-IN" dirty="0" smtClean="0"/>
              <a:t>1.40e-04</a:t>
            </a:r>
            <a:endParaRPr lang="en-IN" dirty="0"/>
          </a:p>
        </p:txBody>
      </p:sp>
    </p:spTree>
    <p:extLst>
      <p:ext uri="{BB962C8B-B14F-4D97-AF65-F5344CB8AC3E}">
        <p14:creationId xmlns:p14="http://schemas.microsoft.com/office/powerpoint/2010/main" val="42381823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88641"/>
            <a:ext cx="8229600" cy="5661952"/>
          </a:xfrm>
        </p:spPr>
        <p:txBody>
          <a:bodyPr>
            <a:normAutofit fontScale="47500" lnSpcReduction="20000"/>
          </a:bodyPr>
          <a:lstStyle/>
          <a:p>
            <a:r>
              <a:rPr lang="en-IN" dirty="0"/>
              <a:t>##     15   46 -5.644e+03  3.17e-04  3.54e-04  3.9e-02  1.0e-01  8.8e-02  3.57e-04</a:t>
            </a:r>
          </a:p>
          <a:p>
            <a:r>
              <a:rPr lang="en-IN" dirty="0"/>
              <a:t>##     16   56 -5.644e+03  1.60e-05  3.69e-05  5.7e-07  3.2e+00  9.7e-07  6.48e-05</a:t>
            </a:r>
          </a:p>
          <a:p>
            <a:r>
              <a:rPr lang="en-IN" dirty="0"/>
              <a:t>##     17   57 -5.644e+03  1.91e-06  1.96e-06  5.0e-07  2.0e+00  9.7e-07  1.20e-05</a:t>
            </a:r>
          </a:p>
          <a:p>
            <a:r>
              <a:rPr lang="en-IN" dirty="0"/>
              <a:t>##     18   58 -5.644e+03  8.57e-11  5.45e-09  5.2e-07  2.0e+00  9.7e-07  9.38e-06</a:t>
            </a:r>
          </a:p>
          <a:p>
            <a:r>
              <a:rPr lang="en-IN" dirty="0"/>
              <a:t>##     19   66 -5.644e+03  6.92e-06  9.36e-06  4.2e-03  6.2e-02  7.8e-03  9.38e-06</a:t>
            </a:r>
          </a:p>
          <a:p>
            <a:r>
              <a:rPr lang="en-IN" dirty="0"/>
              <a:t>##     20   67 -5.644e+03  7.42e-07  1.16e-06  1.2e-03  0.0e+00  2.2e-03  1.16e-06</a:t>
            </a:r>
          </a:p>
          <a:p>
            <a:r>
              <a:rPr lang="en-IN" dirty="0"/>
              <a:t>##     21   68 -5.644e+03  8.44e-08  1.50e-07  7.1e-04  0.0e+00  1.6e-03  1.50e-07</a:t>
            </a:r>
          </a:p>
          <a:p>
            <a:r>
              <a:rPr lang="en-IN" dirty="0"/>
              <a:t>##     22   69 -5.644e+03  1.39e-08  2.44e-09  8.6e-05  0.0e+00  1.8e-04  2.44e-09</a:t>
            </a:r>
          </a:p>
          <a:p>
            <a:r>
              <a:rPr lang="en-IN" dirty="0"/>
              <a:t>##     23   70 -5.644e+03 -7.35e-10  1.24e-11  3.1e-06  0.0e+00  5.4e-06  1.24e-11</a:t>
            </a:r>
          </a:p>
          <a:p>
            <a:r>
              <a:rPr lang="en-IN" dirty="0"/>
              <a:t>## </a:t>
            </a:r>
          </a:p>
          <a:p>
            <a:r>
              <a:rPr lang="en-IN" dirty="0"/>
              <a:t>##  ***** RELATIVE FUNCTION CONVERGENCE *****</a:t>
            </a:r>
          </a:p>
          <a:p>
            <a:r>
              <a:rPr lang="en-IN" dirty="0"/>
              <a:t>## </a:t>
            </a:r>
          </a:p>
          <a:p>
            <a:r>
              <a:rPr lang="en-IN" dirty="0"/>
              <a:t>##  FUNCTION    -5.644379e+03   RELDX        3.128e-06</a:t>
            </a:r>
          </a:p>
          <a:p>
            <a:r>
              <a:rPr lang="en-IN" dirty="0"/>
              <a:t>##  FUNC. EVALS      70         GRAD. EVALS      23</a:t>
            </a:r>
          </a:p>
          <a:p>
            <a:r>
              <a:rPr lang="en-IN" dirty="0"/>
              <a:t>##  PRELDF       1.242e-11      NPRELDF      1.242e-11</a:t>
            </a:r>
          </a:p>
          <a:p>
            <a:r>
              <a:rPr lang="en-IN" dirty="0"/>
              <a:t>## </a:t>
            </a:r>
          </a:p>
          <a:p>
            <a:r>
              <a:rPr lang="en-IN" dirty="0"/>
              <a:t>##      I      FINAL X(I)        D(I)          G(I)</a:t>
            </a:r>
          </a:p>
          <a:p>
            <a:r>
              <a:rPr lang="en-IN" dirty="0"/>
              <a:t>## </a:t>
            </a:r>
          </a:p>
          <a:p>
            <a:r>
              <a:rPr lang="en-IN" dirty="0"/>
              <a:t>##      1    1.807617e-05     1.000e+00     1.035e+01</a:t>
            </a:r>
          </a:p>
          <a:p>
            <a:r>
              <a:rPr lang="en-IN" dirty="0"/>
              <a:t>##      2    1.304314e-01     1.000e+00    -2.837e-02</a:t>
            </a:r>
          </a:p>
          <a:p>
            <a:r>
              <a:rPr lang="en-IN" dirty="0"/>
              <a:t>##      3    8.457819e-01     1.000e+00    -2.915e-02</a:t>
            </a:r>
          </a:p>
          <a:p>
            <a:endParaRPr lang="en-IN" dirty="0"/>
          </a:p>
          <a:p>
            <a:endParaRPr lang="en-IN" dirty="0"/>
          </a:p>
        </p:txBody>
      </p:sp>
    </p:spTree>
    <p:extLst>
      <p:ext uri="{BB962C8B-B14F-4D97-AF65-F5344CB8AC3E}">
        <p14:creationId xmlns:p14="http://schemas.microsoft.com/office/powerpoint/2010/main" val="29761137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summary(res)</a:t>
            </a:r>
          </a:p>
        </p:txBody>
      </p:sp>
    </p:spTree>
    <p:extLst>
      <p:ext uri="{BB962C8B-B14F-4D97-AF65-F5344CB8AC3E}">
        <p14:creationId xmlns:p14="http://schemas.microsoft.com/office/powerpoint/2010/main" val="312531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88641"/>
            <a:ext cx="8229600" cy="5661952"/>
          </a:xfrm>
        </p:spPr>
        <p:txBody>
          <a:bodyPr/>
          <a:lstStyle/>
          <a:p>
            <a:r>
              <a:rPr lang="en-IN" dirty="0"/>
              <a:t>Notice the interesting use of the print function here. The variance is easy as well.</a:t>
            </a:r>
          </a:p>
          <a:p>
            <a:endParaRPr lang="en-IN" dirty="0"/>
          </a:p>
          <a:p>
            <a:r>
              <a:rPr lang="en-IN" dirty="0"/>
              <a:t>#Variance</a:t>
            </a:r>
          </a:p>
          <a:p>
            <a:r>
              <a:rPr lang="en-IN" dirty="0" err="1"/>
              <a:t>r_var</a:t>
            </a:r>
            <a:r>
              <a:rPr lang="en-IN" dirty="0"/>
              <a:t> = </a:t>
            </a:r>
            <a:r>
              <a:rPr lang="en-IN" dirty="0" err="1"/>
              <a:t>var</a:t>
            </a:r>
            <a:r>
              <a:rPr lang="en-IN" dirty="0"/>
              <a:t>(rets)</a:t>
            </a:r>
          </a:p>
          <a:p>
            <a:r>
              <a:rPr lang="en-IN" dirty="0" err="1"/>
              <a:t>r_var_annual</a:t>
            </a:r>
            <a:r>
              <a:rPr lang="en-IN" dirty="0"/>
              <a:t> = </a:t>
            </a:r>
            <a:r>
              <a:rPr lang="en-IN" dirty="0" err="1"/>
              <a:t>var</a:t>
            </a:r>
            <a:r>
              <a:rPr lang="en-IN" dirty="0"/>
              <a:t>(rets)*252</a:t>
            </a:r>
          </a:p>
          <a:p>
            <a:r>
              <a:rPr lang="en-IN" dirty="0"/>
              <a:t>print(c(</a:t>
            </a:r>
            <a:r>
              <a:rPr lang="en-IN" dirty="0" err="1"/>
              <a:t>r_var,r_var_annual</a:t>
            </a:r>
            <a:r>
              <a:rPr lang="en-IN" dirty="0"/>
              <a:t>))</a:t>
            </a:r>
          </a:p>
          <a:p>
            <a:r>
              <a:rPr lang="en-IN" dirty="0"/>
              <a:t>## [1] 0.0005138488 0.1294898953</a:t>
            </a:r>
          </a:p>
          <a:p>
            <a:endParaRPr lang="en-IN" dirty="0"/>
          </a:p>
        </p:txBody>
      </p:sp>
    </p:spTree>
    <p:extLst>
      <p:ext uri="{BB962C8B-B14F-4D97-AF65-F5344CB8AC3E}">
        <p14:creationId xmlns:p14="http://schemas.microsoft.com/office/powerpoint/2010/main" val="30715735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 </a:t>
            </a:r>
          </a:p>
          <a:p>
            <a:r>
              <a:rPr lang="en-IN" dirty="0"/>
              <a:t>## Call:</a:t>
            </a:r>
          </a:p>
          <a:p>
            <a:r>
              <a:rPr lang="en-IN" dirty="0"/>
              <a:t>## </a:t>
            </a:r>
            <a:r>
              <a:rPr lang="en-IN" dirty="0" err="1"/>
              <a:t>garch</a:t>
            </a:r>
            <a:r>
              <a:rPr lang="en-IN" dirty="0"/>
              <a:t>(x = rets, order = c(1, 1))</a:t>
            </a:r>
          </a:p>
          <a:p>
            <a:r>
              <a:rPr lang="en-IN" dirty="0"/>
              <a:t>## </a:t>
            </a:r>
          </a:p>
          <a:p>
            <a:r>
              <a:rPr lang="en-IN" dirty="0"/>
              <a:t>## Model:</a:t>
            </a:r>
          </a:p>
          <a:p>
            <a:r>
              <a:rPr lang="en-IN" dirty="0"/>
              <a:t>## GARCH(1,1)</a:t>
            </a:r>
          </a:p>
          <a:p>
            <a:r>
              <a:rPr lang="en-IN" dirty="0"/>
              <a:t>## </a:t>
            </a:r>
          </a:p>
          <a:p>
            <a:r>
              <a:rPr lang="en-IN" dirty="0"/>
              <a:t>## Residuals:</a:t>
            </a:r>
          </a:p>
          <a:p>
            <a:r>
              <a:rPr lang="en-IN" dirty="0"/>
              <a:t>##      Min       1Q   Median       3Q      Max </a:t>
            </a:r>
          </a:p>
          <a:p>
            <a:r>
              <a:rPr lang="en-IN" dirty="0"/>
              <a:t>## -9.17102 -0.59191 -0.03853  0.43929  4.64677 </a:t>
            </a:r>
          </a:p>
          <a:p>
            <a:r>
              <a:rPr lang="en-IN" dirty="0"/>
              <a:t>## </a:t>
            </a:r>
          </a:p>
          <a:p>
            <a:r>
              <a:rPr lang="en-IN" dirty="0"/>
              <a:t>## Coefficient(s):</a:t>
            </a:r>
          </a:p>
          <a:p>
            <a:r>
              <a:rPr lang="en-IN" dirty="0"/>
              <a:t>##     Estimate  Std. Error  t value </a:t>
            </a:r>
            <a:r>
              <a:rPr lang="en-IN" dirty="0" err="1"/>
              <a:t>Pr</a:t>
            </a:r>
            <a:r>
              <a:rPr lang="en-IN" dirty="0"/>
              <a:t>(&gt;|t|)    </a:t>
            </a:r>
          </a:p>
          <a:p>
            <a:r>
              <a:rPr lang="en-IN" dirty="0"/>
              <a:t>## a0 1.808e-05   2.394e-06    7.551 4.33e-14 ***</a:t>
            </a:r>
          </a:p>
          <a:p>
            <a:r>
              <a:rPr lang="en-IN" dirty="0"/>
              <a:t>## a1 1.304e-01   1.292e-02   10.094  &lt; 2e-16 ***</a:t>
            </a:r>
          </a:p>
          <a:p>
            <a:r>
              <a:rPr lang="en-IN" dirty="0"/>
              <a:t>## b1 8.458e-01   1.307e-02   64.720  &lt; 2e-16 ***</a:t>
            </a:r>
          </a:p>
          <a:p>
            <a:r>
              <a:rPr lang="en-IN" dirty="0"/>
              <a:t>## </a:t>
            </a:r>
            <a:r>
              <a:rPr lang="en-IN" dirty="0" smtClean="0"/>
              <a:t>---</a:t>
            </a:r>
            <a:endParaRPr lang="en-IN" dirty="0"/>
          </a:p>
        </p:txBody>
      </p:sp>
    </p:spTree>
    <p:extLst>
      <p:ext uri="{BB962C8B-B14F-4D97-AF65-F5344CB8AC3E}">
        <p14:creationId xmlns:p14="http://schemas.microsoft.com/office/powerpoint/2010/main" val="38343632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 </a:t>
            </a:r>
            <a:r>
              <a:rPr lang="en-IN" dirty="0" err="1"/>
              <a:t>Signif</a:t>
            </a:r>
            <a:r>
              <a:rPr lang="en-IN" dirty="0"/>
              <a:t>. codes:  0 '***' 0.001 '**' 0.01 '*' 0.05 '.' 0.1 ' ' 1</a:t>
            </a:r>
          </a:p>
          <a:p>
            <a:r>
              <a:rPr lang="en-IN" dirty="0"/>
              <a:t>## </a:t>
            </a:r>
          </a:p>
          <a:p>
            <a:r>
              <a:rPr lang="en-IN" dirty="0"/>
              <a:t>## Diagnostic Tests:</a:t>
            </a:r>
          </a:p>
          <a:p>
            <a:r>
              <a:rPr lang="en-IN" dirty="0"/>
              <a:t>##  </a:t>
            </a:r>
            <a:r>
              <a:rPr lang="en-IN" dirty="0" err="1"/>
              <a:t>Jarque</a:t>
            </a:r>
            <a:r>
              <a:rPr lang="en-IN" dirty="0"/>
              <a:t> </a:t>
            </a:r>
            <a:r>
              <a:rPr lang="en-IN" dirty="0" err="1"/>
              <a:t>Bera</a:t>
            </a:r>
            <a:r>
              <a:rPr lang="en-IN" dirty="0"/>
              <a:t> Test</a:t>
            </a:r>
          </a:p>
          <a:p>
            <a:r>
              <a:rPr lang="en-IN" dirty="0"/>
              <a:t>## </a:t>
            </a:r>
          </a:p>
          <a:p>
            <a:r>
              <a:rPr lang="en-IN" dirty="0"/>
              <a:t>## data:  Residuals</a:t>
            </a:r>
          </a:p>
          <a:p>
            <a:r>
              <a:rPr lang="en-IN" dirty="0"/>
              <a:t>## X-squared = 3199.7, </a:t>
            </a:r>
            <a:r>
              <a:rPr lang="en-IN" dirty="0" err="1"/>
              <a:t>df</a:t>
            </a:r>
            <a:r>
              <a:rPr lang="en-IN" dirty="0"/>
              <a:t> = 2, p-value &lt; 2.2e-16</a:t>
            </a:r>
          </a:p>
          <a:p>
            <a:r>
              <a:rPr lang="en-IN" dirty="0"/>
              <a:t>## </a:t>
            </a:r>
          </a:p>
          <a:p>
            <a:r>
              <a:rPr lang="en-IN" dirty="0"/>
              <a:t>## </a:t>
            </a:r>
          </a:p>
          <a:p>
            <a:r>
              <a:rPr lang="en-IN" dirty="0"/>
              <a:t>##  Box-</a:t>
            </a:r>
            <a:r>
              <a:rPr lang="en-IN" dirty="0" err="1"/>
              <a:t>Ljung</a:t>
            </a:r>
            <a:r>
              <a:rPr lang="en-IN" dirty="0"/>
              <a:t> test</a:t>
            </a:r>
          </a:p>
          <a:p>
            <a:r>
              <a:rPr lang="en-IN" dirty="0"/>
              <a:t>## </a:t>
            </a:r>
          </a:p>
          <a:p>
            <a:r>
              <a:rPr lang="en-IN" dirty="0"/>
              <a:t>## data:  </a:t>
            </a:r>
            <a:r>
              <a:rPr lang="en-IN" dirty="0" err="1"/>
              <a:t>Squared.Residuals</a:t>
            </a:r>
            <a:endParaRPr lang="en-IN" dirty="0"/>
          </a:p>
          <a:p>
            <a:r>
              <a:rPr lang="en-IN" dirty="0"/>
              <a:t>## X-squared = 0.14094, </a:t>
            </a:r>
            <a:r>
              <a:rPr lang="en-IN" dirty="0" err="1"/>
              <a:t>df</a:t>
            </a:r>
            <a:r>
              <a:rPr lang="en-IN" dirty="0"/>
              <a:t> = 1, p-value = 0.7073</a:t>
            </a:r>
          </a:p>
          <a:p>
            <a:endParaRPr lang="en-IN" dirty="0"/>
          </a:p>
        </p:txBody>
      </p:sp>
    </p:spTree>
    <p:extLst>
      <p:ext uri="{BB962C8B-B14F-4D97-AF65-F5344CB8AC3E}">
        <p14:creationId xmlns:p14="http://schemas.microsoft.com/office/powerpoint/2010/main" val="26065009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That’s it! Certainly much less painful than programming the entire MLE procedure. We see that the parameters  {β0,β1,β2}  are all statistically significant. Given the fitted parameters, we can also examine the extracted time series of </a:t>
            </a:r>
            <a:r>
              <a:rPr lang="en-IN" dirty="0" err="1"/>
              <a:t>volatilty</a:t>
            </a:r>
            <a:r>
              <a:rPr lang="en-IN" dirty="0"/>
              <a:t>.</a:t>
            </a:r>
          </a:p>
        </p:txBody>
      </p:sp>
    </p:spTree>
    <p:extLst>
      <p:ext uri="{BB962C8B-B14F-4D97-AF65-F5344CB8AC3E}">
        <p14:creationId xmlns:p14="http://schemas.microsoft.com/office/powerpoint/2010/main" val="39709352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#PLOT VOLATILITY TIMES SERIES</a:t>
            </a:r>
          </a:p>
          <a:p>
            <a:r>
              <a:rPr lang="en-IN" dirty="0"/>
              <a:t>print(names(res))</a:t>
            </a:r>
          </a:p>
          <a:p>
            <a:r>
              <a:rPr lang="en-IN" dirty="0"/>
              <a:t>##  [1] "order"         "</a:t>
            </a:r>
            <a:r>
              <a:rPr lang="en-IN" dirty="0" err="1"/>
              <a:t>coef</a:t>
            </a:r>
            <a:r>
              <a:rPr lang="en-IN" dirty="0"/>
              <a:t>"          "</a:t>
            </a:r>
            <a:r>
              <a:rPr lang="en-IN" dirty="0" err="1"/>
              <a:t>n.likeli</a:t>
            </a:r>
            <a:r>
              <a:rPr lang="en-IN" dirty="0"/>
              <a:t>"      "</a:t>
            </a:r>
            <a:r>
              <a:rPr lang="en-IN" dirty="0" err="1"/>
              <a:t>n.used</a:t>
            </a:r>
            <a:r>
              <a:rPr lang="en-IN" dirty="0"/>
              <a:t>"       </a:t>
            </a:r>
          </a:p>
          <a:p>
            <a:r>
              <a:rPr lang="en-IN" dirty="0"/>
              <a:t>##  [5] "residuals"     "</a:t>
            </a:r>
            <a:r>
              <a:rPr lang="en-IN" dirty="0" err="1"/>
              <a:t>fitted.values</a:t>
            </a:r>
            <a:r>
              <a:rPr lang="en-IN" dirty="0"/>
              <a:t>" "series"        "frequency"    </a:t>
            </a:r>
          </a:p>
          <a:p>
            <a:r>
              <a:rPr lang="en-IN" dirty="0"/>
              <a:t>##  [9] "call"          "</a:t>
            </a:r>
            <a:r>
              <a:rPr lang="en-IN" dirty="0" err="1"/>
              <a:t>vcov</a:t>
            </a:r>
            <a:r>
              <a:rPr lang="en-IN" dirty="0"/>
              <a:t>"</a:t>
            </a:r>
          </a:p>
          <a:p>
            <a:r>
              <a:rPr lang="en-IN" dirty="0"/>
              <a:t>plot(</a:t>
            </a:r>
            <a:r>
              <a:rPr lang="en-IN" dirty="0" err="1"/>
              <a:t>res$fitted.values</a:t>
            </a:r>
            <a:r>
              <a:rPr lang="en-IN" dirty="0"/>
              <a:t>[,1],type="</a:t>
            </a:r>
            <a:r>
              <a:rPr lang="en-IN" dirty="0" err="1"/>
              <a:t>l",col</a:t>
            </a:r>
            <a:r>
              <a:rPr lang="en-IN" dirty="0"/>
              <a:t>="red")</a:t>
            </a:r>
          </a:p>
          <a:p>
            <a:r>
              <a:rPr lang="en-IN" dirty="0"/>
              <a:t>grid(</a:t>
            </a:r>
            <a:r>
              <a:rPr lang="en-IN" dirty="0" err="1"/>
              <a:t>lwd</a:t>
            </a:r>
            <a:r>
              <a:rPr lang="en-IN" dirty="0"/>
              <a:t>=2)</a:t>
            </a:r>
          </a:p>
        </p:txBody>
      </p:sp>
    </p:spTree>
    <p:extLst>
      <p:ext uri="{BB962C8B-B14F-4D97-AF65-F5344CB8AC3E}">
        <p14:creationId xmlns:p14="http://schemas.microsoft.com/office/powerpoint/2010/main" val="33308893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37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6714" y="1323975"/>
            <a:ext cx="633634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75939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We may also plot is side by side with the stock price series.</a:t>
            </a:r>
          </a:p>
          <a:p>
            <a:endParaRPr lang="en-IN" dirty="0"/>
          </a:p>
          <a:p>
            <a:r>
              <a:rPr lang="en-IN" dirty="0"/>
              <a:t>par(</a:t>
            </a:r>
            <a:r>
              <a:rPr lang="en-IN" dirty="0" err="1"/>
              <a:t>mfrow</a:t>
            </a:r>
            <a:r>
              <a:rPr lang="en-IN" dirty="0"/>
              <a:t>=c(2,1))</a:t>
            </a:r>
          </a:p>
          <a:p>
            <a:r>
              <a:rPr lang="en-IN" dirty="0"/>
              <a:t>plot(</a:t>
            </a:r>
            <a:r>
              <a:rPr lang="en-IN" dirty="0" err="1"/>
              <a:t>res$fitted.values</a:t>
            </a:r>
            <a:r>
              <a:rPr lang="en-IN" dirty="0"/>
              <a:t>[,1],col="</a:t>
            </a:r>
            <a:r>
              <a:rPr lang="en-IN" dirty="0" err="1"/>
              <a:t>blue",type</a:t>
            </a:r>
            <a:r>
              <a:rPr lang="en-IN" dirty="0"/>
              <a:t>="l")</a:t>
            </a:r>
          </a:p>
          <a:p>
            <a:r>
              <a:rPr lang="en-IN" dirty="0"/>
              <a:t>plot(</a:t>
            </a:r>
            <a:r>
              <a:rPr lang="en-IN" dirty="0" err="1"/>
              <a:t>stkp,type</a:t>
            </a:r>
            <a:r>
              <a:rPr lang="en-IN" dirty="0"/>
              <a:t>="</a:t>
            </a:r>
            <a:r>
              <a:rPr lang="en-IN" dirty="0" err="1"/>
              <a:t>l",col</a:t>
            </a:r>
            <a:r>
              <a:rPr lang="en-IN" dirty="0"/>
              <a:t>="red")</a:t>
            </a:r>
          </a:p>
        </p:txBody>
      </p:sp>
    </p:spTree>
    <p:extLst>
      <p:ext uri="{BB962C8B-B14F-4D97-AF65-F5344CB8AC3E}">
        <p14:creationId xmlns:p14="http://schemas.microsoft.com/office/powerpoint/2010/main" val="34163959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48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332656"/>
            <a:ext cx="633634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11760" y="4725144"/>
            <a:ext cx="4572000" cy="1477328"/>
          </a:xfrm>
          <a:prstGeom prst="rect">
            <a:avLst/>
          </a:prstGeom>
        </p:spPr>
        <p:txBody>
          <a:bodyPr>
            <a:spAutoFit/>
          </a:bodyPr>
          <a:lstStyle/>
          <a:p>
            <a:r>
              <a:rPr lang="en-IN" dirty="0"/>
              <a:t>Notice how the volatility series clumps into periods of high volatility, interspersed with larger periods of calm. As is often the case, volatility tends to be higher when the stock price is lower.</a:t>
            </a:r>
          </a:p>
        </p:txBody>
      </p:sp>
    </p:spTree>
    <p:extLst>
      <p:ext uri="{BB962C8B-B14F-4D97-AF65-F5344CB8AC3E}">
        <p14:creationId xmlns:p14="http://schemas.microsoft.com/office/powerpoint/2010/main" val="33529150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Vector </a:t>
            </a:r>
            <a:r>
              <a:rPr lang="en-IN" dirty="0" err="1"/>
              <a:t>Autoregression</a:t>
            </a:r>
            <a:endParaRPr lang="en-IN" dirty="0"/>
          </a:p>
        </p:txBody>
      </p:sp>
      <p:sp>
        <p:nvSpPr>
          <p:cNvPr id="3" name="Content Placeholder 2"/>
          <p:cNvSpPr>
            <a:spLocks noGrp="1"/>
          </p:cNvSpPr>
          <p:nvPr>
            <p:ph idx="1"/>
          </p:nvPr>
        </p:nvSpPr>
        <p:spPr/>
        <p:txBody>
          <a:bodyPr>
            <a:normAutofit lnSpcReduction="10000"/>
          </a:bodyPr>
          <a:lstStyle/>
          <a:p>
            <a:r>
              <a:rPr lang="en-IN" dirty="0"/>
              <a:t>Also known as VAR (not the same thing as Value-at-Risk, denoted </a:t>
            </a:r>
            <a:r>
              <a:rPr lang="en-IN" dirty="0" err="1"/>
              <a:t>VaR</a:t>
            </a:r>
            <a:r>
              <a:rPr lang="en-IN" dirty="0"/>
              <a:t>). </a:t>
            </a:r>
            <a:endParaRPr lang="en-IN" dirty="0" smtClean="0"/>
          </a:p>
          <a:p>
            <a:r>
              <a:rPr lang="en-IN" dirty="0" smtClean="0"/>
              <a:t>VAR </a:t>
            </a:r>
            <a:r>
              <a:rPr lang="en-IN" dirty="0"/>
              <a:t>is useful for estimating systems where there are simultaneous regression equations, and the variables influence each other over time. </a:t>
            </a:r>
            <a:endParaRPr lang="en-IN" dirty="0" smtClean="0"/>
          </a:p>
          <a:p>
            <a:r>
              <a:rPr lang="en-IN" dirty="0" smtClean="0"/>
              <a:t>So </a:t>
            </a:r>
            <a:r>
              <a:rPr lang="en-IN" dirty="0"/>
              <a:t>in a VAR, each variable in a system is assumed to depend on lagged values of itself and the other variables. </a:t>
            </a:r>
            <a:endParaRPr lang="en-IN" dirty="0" smtClean="0"/>
          </a:p>
          <a:p>
            <a:r>
              <a:rPr lang="en-IN" dirty="0" smtClean="0"/>
              <a:t>The </a:t>
            </a:r>
            <a:r>
              <a:rPr lang="en-IN" dirty="0"/>
              <a:t>number of lags may be chosen by the econometrician based on the expected decay in time-dependence of the variables in the VAR.</a:t>
            </a:r>
          </a:p>
        </p:txBody>
      </p:sp>
    </p:spTree>
    <p:extLst>
      <p:ext uri="{BB962C8B-B14F-4D97-AF65-F5344CB8AC3E}">
        <p14:creationId xmlns:p14="http://schemas.microsoft.com/office/powerpoint/2010/main" val="25842962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 the following example, we examine the inter-relatedness of returns of the following three tickers: SUNW, MSFT, IBM. </a:t>
            </a:r>
            <a:endParaRPr lang="en-IN" dirty="0" smtClean="0"/>
          </a:p>
          <a:p>
            <a:r>
              <a:rPr lang="en-IN" dirty="0" smtClean="0"/>
              <a:t>For </a:t>
            </a:r>
            <a:r>
              <a:rPr lang="en-IN" dirty="0"/>
              <a:t>vector </a:t>
            </a:r>
            <a:r>
              <a:rPr lang="en-IN" dirty="0" err="1"/>
              <a:t>autoregressions</a:t>
            </a:r>
            <a:r>
              <a:rPr lang="en-IN" dirty="0"/>
              <a:t> (VARs), we run the following R commands</a:t>
            </a:r>
            <a:r>
              <a:rPr lang="en-IN" dirty="0" smtClean="0"/>
              <a:t>:</a:t>
            </a:r>
          </a:p>
          <a:p>
            <a:endParaRPr lang="en-IN" dirty="0"/>
          </a:p>
        </p:txBody>
      </p:sp>
    </p:spTree>
    <p:extLst>
      <p:ext uri="{BB962C8B-B14F-4D97-AF65-F5344CB8AC3E}">
        <p14:creationId xmlns:p14="http://schemas.microsoft.com/office/powerpoint/2010/main" val="12172514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md = </a:t>
            </a:r>
            <a:r>
              <a:rPr lang="en-IN" dirty="0" err="1"/>
              <a:t>read.table</a:t>
            </a:r>
            <a:r>
              <a:rPr lang="en-IN" dirty="0"/>
              <a:t>("</a:t>
            </a:r>
            <a:r>
              <a:rPr lang="en-IN" dirty="0" err="1"/>
              <a:t>DSTMAA_data</a:t>
            </a:r>
            <a:r>
              <a:rPr lang="en-IN" dirty="0"/>
              <a:t>/</a:t>
            </a:r>
            <a:r>
              <a:rPr lang="en-IN" dirty="0" err="1"/>
              <a:t>markowitzdata.txt",header</a:t>
            </a:r>
            <a:r>
              <a:rPr lang="en-IN" dirty="0"/>
              <a:t>=TRUE)</a:t>
            </a:r>
          </a:p>
          <a:p>
            <a:r>
              <a:rPr lang="en-IN" dirty="0"/>
              <a:t>y = </a:t>
            </a:r>
            <a:r>
              <a:rPr lang="en-IN" dirty="0" err="1"/>
              <a:t>as.matrix</a:t>
            </a:r>
            <a:r>
              <a:rPr lang="en-IN" dirty="0"/>
              <a:t>(md[2:4])</a:t>
            </a:r>
          </a:p>
          <a:p>
            <a:r>
              <a:rPr lang="en-IN" dirty="0"/>
              <a:t>library(stats)</a:t>
            </a:r>
          </a:p>
          <a:p>
            <a:r>
              <a:rPr lang="en-IN" dirty="0"/>
              <a:t>var6 = </a:t>
            </a:r>
            <a:r>
              <a:rPr lang="en-IN" dirty="0" err="1"/>
              <a:t>ar</a:t>
            </a:r>
            <a:r>
              <a:rPr lang="en-IN" dirty="0"/>
              <a:t>(</a:t>
            </a:r>
            <a:r>
              <a:rPr lang="en-IN" dirty="0" err="1"/>
              <a:t>y,aic</a:t>
            </a:r>
            <a:r>
              <a:rPr lang="en-IN" dirty="0"/>
              <a:t>=</a:t>
            </a:r>
            <a:r>
              <a:rPr lang="en-IN" dirty="0" err="1"/>
              <a:t>TRUE,order</a:t>
            </a:r>
            <a:r>
              <a:rPr lang="en-IN" dirty="0"/>
              <a:t>=6)</a:t>
            </a:r>
          </a:p>
          <a:p>
            <a:r>
              <a:rPr lang="en-IN" dirty="0"/>
              <a:t>print(var6$order)</a:t>
            </a:r>
          </a:p>
          <a:p>
            <a:r>
              <a:rPr lang="en-IN" dirty="0"/>
              <a:t>## [1] 1</a:t>
            </a:r>
          </a:p>
          <a:p>
            <a:r>
              <a:rPr lang="en-IN" dirty="0"/>
              <a:t>print(var6$ar)</a:t>
            </a:r>
          </a:p>
        </p:txBody>
      </p:sp>
    </p:spTree>
    <p:extLst>
      <p:ext uri="{BB962C8B-B14F-4D97-AF65-F5344CB8AC3E}">
        <p14:creationId xmlns:p14="http://schemas.microsoft.com/office/powerpoint/2010/main" val="1820890535"/>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TotalTime>
  <Words>7592</Words>
  <Application>Microsoft Office PowerPoint</Application>
  <PresentationFormat>On-screen Show (4:3)</PresentationFormat>
  <Paragraphs>1006</Paragraphs>
  <Slides>117</Slides>
  <Notes>2</Notes>
  <HiddenSlides>0</HiddenSlides>
  <MMClips>0</MMClips>
  <ScaleCrop>false</ScaleCrop>
  <HeadingPairs>
    <vt:vector size="4" baseType="variant">
      <vt:variant>
        <vt:lpstr>Theme</vt:lpstr>
      </vt:variant>
      <vt:variant>
        <vt:i4>1</vt:i4>
      </vt:variant>
      <vt:variant>
        <vt:lpstr>Slide Titles</vt:lpstr>
      </vt:variant>
      <vt:variant>
        <vt:i4>117</vt:i4>
      </vt:variant>
    </vt:vector>
  </HeadingPairs>
  <TitlesOfParts>
    <vt:vector size="118" baseType="lpstr">
      <vt:lpstr>2_Custom Design</vt:lpstr>
      <vt:lpstr>Open Source Modelling in R</vt:lpstr>
      <vt:lpstr>Data Frames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Higher-Order Moments</vt:lpstr>
      <vt:lpstr>PowerPoint Presentation</vt:lpstr>
      <vt:lpstr>PowerPoint Presentation</vt:lpstr>
      <vt:lpstr>Homework</vt:lpstr>
      <vt:lpstr>Matrices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Root Finding</vt:lpstr>
      <vt:lpstr>PowerPoint Presentation</vt:lpstr>
      <vt:lpstr>Regression</vt:lpstr>
      <vt:lpstr>PowerPoint Presentation</vt:lpstr>
      <vt:lpstr>PowerPoint Presentation</vt:lpstr>
      <vt:lpstr>PowerPoint Presentation</vt:lpstr>
      <vt:lpstr>PowerPoint Presentation</vt:lpstr>
      <vt:lpstr>PowerPoint Presentation</vt:lpstr>
      <vt:lpstr>PowerPoint Presentation</vt:lpstr>
      <vt:lpstr>Parts of a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Heteroskedasticity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Auto-Regressive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Maximum Likelihood</vt:lpstr>
      <vt:lpstr>PowerPoint Presentation</vt:lpstr>
      <vt:lpstr>PowerPoint Presentation</vt:lpstr>
      <vt:lpstr>PowerPoint Presentation</vt:lpstr>
      <vt:lpstr>PowerPoint Presentation</vt:lpstr>
      <vt:lpstr>PowerPoint Presentation</vt:lpstr>
      <vt:lpstr>PowerPoint Presentation</vt:lpstr>
      <vt:lpstr>Logit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Probit</vt:lpstr>
      <vt:lpstr>PowerPoint Presentation</vt:lpstr>
      <vt:lpstr>PowerPoint Presentation</vt:lpstr>
      <vt:lpstr>PowerPoint Presentation</vt:lpstr>
      <vt:lpstr>ARCH and GARCH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Vector Autoregression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Solving Non-Linear Equations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Vaibhav Vasani</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dc:title>
  <dc:subject>ADS</dc:subject>
  <dc:creator>Vaibhav Vasani</dc:creator>
  <cp:keywords>ADS</cp:keywords>
  <dc:description>Vaibhav</dc:description>
  <cp:lastModifiedBy>Admin</cp:lastModifiedBy>
  <cp:revision>30</cp:revision>
  <dcterms:created xsi:type="dcterms:W3CDTF">2021-02-11T03:47:51Z</dcterms:created>
  <dcterms:modified xsi:type="dcterms:W3CDTF">2023-03-04T16:01:00Z</dcterms:modified>
  <cp:category>Honours</cp:category>
</cp:coreProperties>
</file>