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47" r:id="rId2"/>
    <p:sldId id="381" r:id="rId3"/>
    <p:sldId id="399" r:id="rId4"/>
    <p:sldId id="382" r:id="rId5"/>
    <p:sldId id="383" r:id="rId6"/>
    <p:sldId id="400" r:id="rId7"/>
    <p:sldId id="401" r:id="rId8"/>
    <p:sldId id="402" r:id="rId9"/>
    <p:sldId id="411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403" r:id="rId18"/>
    <p:sldId id="404" r:id="rId19"/>
    <p:sldId id="405" r:id="rId20"/>
    <p:sldId id="407" r:id="rId21"/>
    <p:sldId id="406" r:id="rId22"/>
    <p:sldId id="408" r:id="rId23"/>
    <p:sldId id="409" r:id="rId24"/>
    <p:sldId id="410" r:id="rId25"/>
    <p:sldId id="391" r:id="rId26"/>
    <p:sldId id="392" r:id="rId27"/>
    <p:sldId id="393" r:id="rId28"/>
    <p:sldId id="394" r:id="rId29"/>
    <p:sldId id="395" r:id="rId30"/>
    <p:sldId id="396" r:id="rId31"/>
    <p:sldId id="36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4698" autoAdjust="0"/>
  </p:normalViewPr>
  <p:slideViewPr>
    <p:cSldViewPr>
      <p:cViewPr>
        <p:scale>
          <a:sx n="63" d="100"/>
          <a:sy n="63" d="100"/>
        </p:scale>
        <p:origin x="-1356" y="-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70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8141C-1FE4-4D87-B00D-6A681C6ABDAB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293-404B-44E7-8FF7-D9A57321E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https://srdas.github.io/MLBook/IntroductoryRprogamming.html#data-frames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0DCD-4B35-41B5-9D33-ACFB3442181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0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F6FE439-C49D-4EC1-BB5F-F12E4768289D}" type="datetime1">
              <a:rPr lang="en-US">
                <a:solidFill>
                  <a:prstClr val="black"/>
                </a:solidFill>
              </a:rPr>
              <a:pPr/>
              <a:t>3/4/2023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4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74D2745-A1BB-4740-B2A6-77A91BD6B24F}" type="datetime1">
              <a:rPr lang="en-US">
                <a:solidFill>
                  <a:prstClr val="black"/>
                </a:solidFill>
              </a:rPr>
              <a:pPr/>
              <a:t>3/4/2023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4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D82B56-AE6E-4339-A450-F4754EE48308}" type="datetime1">
              <a:rPr lang="en-US">
                <a:solidFill>
                  <a:prstClr val="black"/>
                </a:solidFill>
              </a:rPr>
              <a:pPr/>
              <a:t>3/4/2023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7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E04EE8-9791-44D9-8C72-CADA01B0B9BA}" type="datetime1">
              <a:rPr lang="en-US">
                <a:solidFill>
                  <a:prstClr val="black"/>
                </a:solidFill>
              </a:rPr>
              <a:pPr/>
              <a:t>3/4/2023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6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275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19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1-</a:t>
            </a:r>
            <a:fld id="{2720CEF3-E9D1-4755-A08F-1B10BC3280D2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Symbol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2155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74E0460-F78B-4751-ACD5-CB1FA823892D}" type="datetime1">
              <a:rPr lang="en-US">
                <a:solidFill>
                  <a:prstClr val="black"/>
                </a:solidFill>
              </a:rPr>
              <a:pPr/>
              <a:t>3/4/2023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728983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7CA7694-521A-450C-9D96-31F4F6DC37F1}" type="datetime1">
              <a:rPr lang="en-US">
                <a:solidFill>
                  <a:prstClr val="black"/>
                </a:solidFill>
              </a:rPr>
              <a:pPr/>
              <a:t>3/4/2023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700004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3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87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chemeClr val="accent2">
                  <a:lumMod val="75000"/>
                </a:schemeClr>
              </a:buClr>
              <a:buSzPct val="70000"/>
              <a:buFont typeface="Courier New" panose="02070309020205020404" pitchFamily="49" charset="0"/>
              <a:buChar char="o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8D4427"/>
              </a:buClr>
              <a:buSzPct val="70000"/>
              <a:buFont typeface="Times New Roman" panose="02020603050405020304" pitchFamily="18" charset="0"/>
              <a:buChar char="−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591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575" y="1606006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704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3013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3013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68793-EB06-4C2E-A344-050FACD6263B}" type="datetime1">
              <a:rPr lang="en-US">
                <a:solidFill>
                  <a:prstClr val="black"/>
                </a:solidFill>
              </a:rPr>
              <a:pPr/>
              <a:t>3/4/2023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5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F30AE1-1730-442F-9262-909CF92DC89A}" type="datetime1">
              <a:rPr lang="en-US">
                <a:solidFill>
                  <a:prstClr val="black"/>
                </a:solidFill>
              </a:rPr>
              <a:pPr/>
              <a:t>3/4/2023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9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D5625C-EF98-48BD-8FC8-5BF7C67FC7BA}" type="datetime1">
              <a:rPr lang="en-US">
                <a:solidFill>
                  <a:prstClr val="black"/>
                </a:solidFill>
              </a:rPr>
              <a:pPr/>
              <a:t>3/4/2023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647B38-CBE4-43F0-83C7-2BFE19C03D99}" type="datetime1">
              <a:rPr lang="en-US">
                <a:solidFill>
                  <a:prstClr val="black"/>
                </a:solidFill>
              </a:rPr>
              <a:pPr/>
              <a:t>3/4/2023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2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148443" y="294320"/>
            <a:ext cx="6847115" cy="737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Date Placeholder 6"/>
          <p:cNvSpPr txBox="1">
            <a:spLocks/>
          </p:cNvSpPr>
          <p:nvPr userDrawn="1"/>
        </p:nvSpPr>
        <p:spPr>
          <a:xfrm>
            <a:off x="324390" y="6373654"/>
            <a:ext cx="14559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4A7E44F-68F0-4AA3-A5C8-607811B8945D}" type="datetime1">
              <a:rPr lang="en-US" sz="1400" b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3/4/2023</a:t>
            </a:fld>
            <a:endParaRPr lang="en-US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8"/>
          <p:cNvSpPr txBox="1">
            <a:spLocks/>
          </p:cNvSpPr>
          <p:nvPr userDrawn="1"/>
        </p:nvSpPr>
        <p:spPr>
          <a:xfrm>
            <a:off x="8240198" y="6347051"/>
            <a:ext cx="60143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A8E0CFD-BB30-4A9F-B723-AE1386555E15}" type="slidenum">
              <a:rPr lang="en-US" sz="1400" b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73929" y="524443"/>
            <a:ext cx="15020" cy="58738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8958782" y="135448"/>
            <a:ext cx="14374" cy="61009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29274" y="135448"/>
            <a:ext cx="853669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 userDrawn="1"/>
        </p:nvCxnSpPr>
        <p:spPr>
          <a:xfrm>
            <a:off x="188949" y="6398315"/>
            <a:ext cx="240325" cy="292996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 userDrawn="1"/>
        </p:nvCxnSpPr>
        <p:spPr>
          <a:xfrm rot="5400000">
            <a:off x="8611851" y="6330006"/>
            <a:ext cx="454905" cy="267707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026AED6-E793-48A3-96AF-36A0D1FE2D70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54" y="135448"/>
            <a:ext cx="425219" cy="6722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98F5ADD7-F579-4B31-B088-24730AEA76C9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29588" y="135448"/>
            <a:ext cx="153343" cy="5305232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8EA3854-8902-4417-899A-DE9CBF528C1A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45" y="6043825"/>
            <a:ext cx="651512" cy="647487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DA3B82F8-7F36-4AE6-A785-76BCA479C67E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" y="6214968"/>
            <a:ext cx="1991676" cy="6638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4987623" y="3550281"/>
            <a:ext cx="385984" cy="62820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5093663" y="3283949"/>
            <a:ext cx="173904" cy="62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4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094" y="1628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rgbClr val="C00000"/>
                </a:solidFill>
                <a:latin typeface="Marcellus" panose="020E0602050203020307" pitchFamily="34" charset="0"/>
              </a:rPr>
              <a:t>Open Source Modelling in R</a:t>
            </a:r>
            <a:br>
              <a:rPr lang="en-IN" sz="54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IN" sz="5400" dirty="0">
                <a:solidFill>
                  <a:srgbClr val="C00000"/>
                </a:solidFill>
                <a:latin typeface="Marcellus" panose="020E0602050203020307" pitchFamily="34" charset="0"/>
              </a:rPr>
              <a:t>Finance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4465508"/>
            <a:ext cx="7734334" cy="1752600"/>
          </a:xfrm>
        </p:spPr>
        <p:txBody>
          <a:bodyPr>
            <a:noAutofit/>
          </a:bodyPr>
          <a:lstStyle/>
          <a:p>
            <a:pPr algn="ctr"/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Assistant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Professor</a:t>
            </a:r>
          </a:p>
          <a:p>
            <a:pPr algn="ctr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Department of 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Computer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Engineering </a:t>
            </a:r>
          </a:p>
          <a:p>
            <a:pPr algn="ctr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K. J. Somaiya College of Engineering</a:t>
            </a:r>
          </a:p>
          <a:p>
            <a:pPr algn="ctr"/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Somaiya </a:t>
            </a:r>
            <a:r>
              <a:rPr lang="en-I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Vidyavihar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" y="2220"/>
            <a:ext cx="425219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73" y="0"/>
            <a:ext cx="157258" cy="544068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" y="2219"/>
            <a:ext cx="1991676" cy="663892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fi-FI" dirty="0" smtClean="0"/>
              <a:t>vaibhav.vasani@gmail.com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78768" y="3372901"/>
            <a:ext cx="6812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Vaibhav P. </a:t>
            </a:r>
            <a:r>
              <a:rPr lang="en-I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Vasani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53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Monte Carlo </a:t>
            </a:r>
            <a:r>
              <a:rPr lang="en-IN" b="1" dirty="0" smtClean="0"/>
              <a:t>Simulation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It is easy to simulate a path of stock prices using a discrete form of the solution to the Geometric Brownian motion SDE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Note that we replaced </a:t>
            </a:r>
            <a:r>
              <a:rPr lang="en-IN" dirty="0" smtClean="0"/>
              <a:t>B(h</a:t>
            </a:r>
            <a:r>
              <a:rPr lang="en-IN" dirty="0"/>
              <a:t>) with </a:t>
            </a:r>
            <a:r>
              <a:rPr lang="en-IN" dirty="0" smtClean="0"/>
              <a:t>√</a:t>
            </a:r>
            <a:r>
              <a:rPr lang="en-IN" dirty="0"/>
              <a:t>eh, where </a:t>
            </a:r>
            <a:r>
              <a:rPr lang="en-IN" dirty="0" err="1"/>
              <a:t>e∼</a:t>
            </a:r>
            <a:r>
              <a:rPr lang="en-IN" dirty="0" err="1" smtClean="0"/>
              <a:t>N</a:t>
            </a:r>
            <a:r>
              <a:rPr lang="en-IN" dirty="0" smtClean="0"/>
              <a:t>(0,1). </a:t>
            </a:r>
          </a:p>
          <a:p>
            <a:r>
              <a:rPr lang="en-IN" dirty="0" smtClean="0"/>
              <a:t>Both</a:t>
            </a:r>
            <a:r>
              <a:rPr lang="en-IN" dirty="0"/>
              <a:t> </a:t>
            </a:r>
            <a:r>
              <a:rPr lang="en-IN" dirty="0" smtClean="0"/>
              <a:t>B(h</a:t>
            </a:r>
            <a:r>
              <a:rPr lang="en-IN" dirty="0"/>
              <a:t>) and </a:t>
            </a:r>
            <a:r>
              <a:rPr lang="en-IN" dirty="0" smtClean="0"/>
              <a:t>√</a:t>
            </a:r>
            <a:r>
              <a:rPr lang="en-IN" dirty="0"/>
              <a:t>eh have mean zero and variance </a:t>
            </a:r>
            <a:r>
              <a:rPr lang="en-IN" dirty="0" smtClean="0"/>
              <a:t>h. </a:t>
            </a:r>
            <a:r>
              <a:rPr lang="en-IN" dirty="0"/>
              <a:t>Knowing </a:t>
            </a:r>
            <a:r>
              <a:rPr lang="en-IN" dirty="0" smtClean="0"/>
              <a:t>S(t), </a:t>
            </a:r>
            <a:r>
              <a:rPr lang="en-IN" dirty="0"/>
              <a:t>we can simulate </a:t>
            </a:r>
            <a:r>
              <a:rPr lang="en-IN" dirty="0" smtClean="0"/>
              <a:t>S(</a:t>
            </a:r>
            <a:r>
              <a:rPr lang="en-IN" dirty="0" err="1" smtClean="0"/>
              <a:t>t+h</a:t>
            </a:r>
            <a:r>
              <a:rPr lang="en-IN" dirty="0"/>
              <a:t>) by drawing </a:t>
            </a:r>
            <a:r>
              <a:rPr lang="en-IN" dirty="0" smtClean="0"/>
              <a:t>e</a:t>
            </a:r>
            <a:r>
              <a:rPr lang="en-IN" dirty="0"/>
              <a:t> from a standard normal distribution.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518652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52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4" y="260649"/>
            <a:ext cx="8229600" cy="5589944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n = 252</a:t>
            </a:r>
          </a:p>
          <a:p>
            <a:r>
              <a:rPr lang="en-IN" dirty="0"/>
              <a:t>s0 = 100</a:t>
            </a:r>
          </a:p>
          <a:p>
            <a:r>
              <a:rPr lang="en-IN" dirty="0"/>
              <a:t>mu = 0.10</a:t>
            </a:r>
          </a:p>
          <a:p>
            <a:r>
              <a:rPr lang="en-IN" dirty="0"/>
              <a:t>sig = 0.20</a:t>
            </a:r>
          </a:p>
          <a:p>
            <a:r>
              <a:rPr lang="en-IN" dirty="0"/>
              <a:t>s = matrix(0,1,n+1)</a:t>
            </a:r>
          </a:p>
          <a:p>
            <a:r>
              <a:rPr lang="en-IN" dirty="0" smtClean="0"/>
              <a:t>h=1/n</a:t>
            </a:r>
            <a:endParaRPr lang="en-IN" dirty="0"/>
          </a:p>
          <a:p>
            <a:r>
              <a:rPr lang="en-IN" dirty="0"/>
              <a:t>s[1] = s0</a:t>
            </a:r>
          </a:p>
          <a:p>
            <a:r>
              <a:rPr lang="en-IN" dirty="0"/>
              <a:t>for (j in 2:(n+1)) {</a:t>
            </a:r>
          </a:p>
          <a:p>
            <a:r>
              <a:rPr lang="en-IN" dirty="0"/>
              <a:t>  s[j]=s[j-1]*</a:t>
            </a:r>
            <a:r>
              <a:rPr lang="en-IN" dirty="0" err="1"/>
              <a:t>exp</a:t>
            </a:r>
            <a:r>
              <a:rPr lang="en-IN" dirty="0"/>
              <a:t>((mu-sig^2/2)*h</a:t>
            </a:r>
          </a:p>
          <a:p>
            <a:r>
              <a:rPr lang="en-IN" dirty="0"/>
              <a:t>    +sig*</a:t>
            </a:r>
            <a:r>
              <a:rPr lang="en-IN" dirty="0" err="1"/>
              <a:t>rnorm</a:t>
            </a:r>
            <a:r>
              <a:rPr lang="en-IN" dirty="0"/>
              <a:t>(1)*</a:t>
            </a:r>
            <a:r>
              <a:rPr lang="en-IN" dirty="0" err="1"/>
              <a:t>sqrt</a:t>
            </a:r>
            <a:r>
              <a:rPr lang="en-IN" dirty="0"/>
              <a:t>(h))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/>
              <a:t>print(s[1:5])</a:t>
            </a:r>
          </a:p>
          <a:p>
            <a:r>
              <a:rPr lang="en-IN" dirty="0"/>
              <a:t>## [1] 100.0000 100.8426 100.6249 100.6474 100.0126</a:t>
            </a:r>
          </a:p>
          <a:p>
            <a:r>
              <a:rPr lang="en-IN" dirty="0"/>
              <a:t>print(s[(n-4):n])</a:t>
            </a:r>
          </a:p>
          <a:p>
            <a:r>
              <a:rPr lang="en-IN" dirty="0"/>
              <a:t>## [1] 101.3609 101.0642 101.9908 101.3826 102.2418</a:t>
            </a:r>
          </a:p>
          <a:p>
            <a:r>
              <a:rPr lang="en-IN" dirty="0"/>
              <a:t>plot(t(s),type="</a:t>
            </a:r>
            <a:r>
              <a:rPr lang="en-IN" dirty="0" err="1"/>
              <a:t>l",col</a:t>
            </a:r>
            <a:r>
              <a:rPr lang="en-IN" dirty="0"/>
              <a:t>="blue",</a:t>
            </a:r>
            <a:r>
              <a:rPr lang="en-IN" dirty="0" err="1"/>
              <a:t>xlab</a:t>
            </a:r>
            <a:r>
              <a:rPr lang="en-IN" dirty="0"/>
              <a:t>="Days",</a:t>
            </a:r>
            <a:r>
              <a:rPr lang="en-IN" dirty="0" err="1"/>
              <a:t>ylab</a:t>
            </a:r>
            <a:r>
              <a:rPr lang="en-IN" dirty="0"/>
              <a:t>="stock price"); grid(</a:t>
            </a:r>
            <a:r>
              <a:rPr lang="en-IN" dirty="0" err="1"/>
              <a:t>lwd</a:t>
            </a:r>
            <a:r>
              <a:rPr lang="en-IN" dirty="0"/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404663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128792" cy="5091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26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Vectorization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same logic may be used to generate multiple paths of stock prices, in a </a:t>
            </a:r>
            <a:r>
              <a:rPr lang="en-IN" b="1" dirty="0" err="1"/>
              <a:t>vectorized</a:t>
            </a:r>
            <a:r>
              <a:rPr lang="en-IN" dirty="0"/>
              <a:t> way as follows. In the following example we generate 3 paths. Because of the vectorization, the run time does not increase linearly with the number of paths, and in fact, hardly increases at all.</a:t>
            </a:r>
          </a:p>
        </p:txBody>
      </p:sp>
    </p:spTree>
    <p:extLst>
      <p:ext uri="{BB962C8B-B14F-4D97-AF65-F5344CB8AC3E}">
        <p14:creationId xmlns:p14="http://schemas.microsoft.com/office/powerpoint/2010/main" val="145570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4" y="188641"/>
            <a:ext cx="8229600" cy="5661952"/>
          </a:xfrm>
        </p:spPr>
        <p:txBody>
          <a:bodyPr>
            <a:normAutofit/>
          </a:bodyPr>
          <a:lstStyle/>
          <a:p>
            <a:r>
              <a:rPr lang="en-IN" dirty="0"/>
              <a:t>s = matrix(0,3,n+1)</a:t>
            </a:r>
          </a:p>
          <a:p>
            <a:r>
              <a:rPr lang="en-IN" dirty="0"/>
              <a:t>s[,1] = s0</a:t>
            </a:r>
          </a:p>
          <a:p>
            <a:r>
              <a:rPr lang="en-IN" dirty="0"/>
              <a:t>for (j in </a:t>
            </a:r>
            <a:r>
              <a:rPr lang="en-IN" dirty="0" err="1"/>
              <a:t>seq</a:t>
            </a:r>
            <a:r>
              <a:rPr lang="en-IN" dirty="0"/>
              <a:t>(2,(n+1))) {</a:t>
            </a:r>
          </a:p>
          <a:p>
            <a:r>
              <a:rPr lang="en-IN" dirty="0"/>
              <a:t>   s[,j]=s[,j-1]*</a:t>
            </a:r>
            <a:r>
              <a:rPr lang="en-IN" dirty="0" err="1"/>
              <a:t>exp</a:t>
            </a:r>
            <a:r>
              <a:rPr lang="en-IN" dirty="0"/>
              <a:t>((mu-sig^2/2)*h</a:t>
            </a:r>
          </a:p>
          <a:p>
            <a:r>
              <a:rPr lang="en-IN" dirty="0"/>
              <a:t>    +sig*matrix(</a:t>
            </a:r>
            <a:r>
              <a:rPr lang="en-IN" dirty="0" err="1"/>
              <a:t>rnorm</a:t>
            </a:r>
            <a:r>
              <a:rPr lang="en-IN" dirty="0"/>
              <a:t>(3),3,1)*</a:t>
            </a:r>
            <a:r>
              <a:rPr lang="en-IN" dirty="0" err="1"/>
              <a:t>sqrt</a:t>
            </a:r>
            <a:r>
              <a:rPr lang="en-IN" dirty="0"/>
              <a:t>(h))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ymin</a:t>
            </a:r>
            <a:r>
              <a:rPr lang="en-IN" dirty="0"/>
              <a:t> = min(s); </a:t>
            </a:r>
            <a:r>
              <a:rPr lang="en-IN" dirty="0" err="1"/>
              <a:t>ymax</a:t>
            </a:r>
            <a:r>
              <a:rPr lang="en-IN" dirty="0"/>
              <a:t> = max(s)</a:t>
            </a:r>
          </a:p>
          <a:p>
            <a:r>
              <a:rPr lang="en-IN" dirty="0"/>
              <a:t>plot(t(s)[,1],</a:t>
            </a:r>
            <a:r>
              <a:rPr lang="en-IN" dirty="0" err="1"/>
              <a:t>ylim</a:t>
            </a:r>
            <a:r>
              <a:rPr lang="en-IN" dirty="0"/>
              <a:t>=c(</a:t>
            </a:r>
            <a:r>
              <a:rPr lang="en-IN" dirty="0" err="1"/>
              <a:t>ymin,ymax</a:t>
            </a:r>
            <a:r>
              <a:rPr lang="en-IN" dirty="0"/>
              <a:t>),type="l",</a:t>
            </a:r>
            <a:r>
              <a:rPr lang="en-IN" dirty="0" err="1"/>
              <a:t>xlab</a:t>
            </a:r>
            <a:r>
              <a:rPr lang="en-IN" dirty="0"/>
              <a:t>="Days",</a:t>
            </a:r>
            <a:r>
              <a:rPr lang="en-IN" dirty="0" err="1"/>
              <a:t>ylab</a:t>
            </a:r>
            <a:r>
              <a:rPr lang="en-IN" dirty="0"/>
              <a:t>="stock price"); grid(</a:t>
            </a:r>
            <a:r>
              <a:rPr lang="en-IN" dirty="0" err="1"/>
              <a:t>lwd</a:t>
            </a:r>
            <a:r>
              <a:rPr lang="en-IN" dirty="0"/>
              <a:t>=2)</a:t>
            </a:r>
          </a:p>
          <a:p>
            <a:r>
              <a:rPr lang="en-IN" dirty="0"/>
              <a:t>lines(t(s)[,2],col="red",</a:t>
            </a:r>
            <a:r>
              <a:rPr lang="en-IN" dirty="0" err="1"/>
              <a:t>lty</a:t>
            </a:r>
            <a:r>
              <a:rPr lang="en-IN" dirty="0"/>
              <a:t>=2)</a:t>
            </a:r>
          </a:p>
          <a:p>
            <a:r>
              <a:rPr lang="en-IN" dirty="0"/>
              <a:t>lines(t(s)[,3],col="blue",</a:t>
            </a:r>
            <a:r>
              <a:rPr lang="en-IN" dirty="0" err="1"/>
              <a:t>lty</a:t>
            </a:r>
            <a:r>
              <a:rPr lang="en-IN" dirty="0"/>
              <a:t>=3)</a:t>
            </a:r>
          </a:p>
        </p:txBody>
      </p:sp>
    </p:spTree>
    <p:extLst>
      <p:ext uri="{BB962C8B-B14F-4D97-AF65-F5344CB8AC3E}">
        <p14:creationId xmlns:p14="http://schemas.microsoft.com/office/powerpoint/2010/main" val="63074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714" y="1323975"/>
            <a:ext cx="633634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9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you generate many more paths, how can you find the probability of the stock ending up below a defined price? Can you do this directly from the discrete version of the Geometric Brownian motion process above?</a:t>
            </a:r>
          </a:p>
        </p:txBody>
      </p:sp>
    </p:spTree>
    <p:extLst>
      <p:ext uri="{BB962C8B-B14F-4D97-AF65-F5344CB8AC3E}">
        <p14:creationId xmlns:p14="http://schemas.microsoft.com/office/powerpoint/2010/main" val="3021013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Bivariate random variables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convert two independent random variables </a:t>
            </a:r>
            <a:r>
              <a:rPr lang="en-IN" dirty="0" smtClean="0"/>
              <a:t>e1,e2</a:t>
            </a:r>
            <a:r>
              <a:rPr lang="en-IN" dirty="0"/>
              <a:t>)∼N(0,1) into two correlated random variables (</a:t>
            </a:r>
            <a:r>
              <a:rPr lang="en-IN" dirty="0" smtClean="0"/>
              <a:t>x1,x2) with </a:t>
            </a:r>
            <a:r>
              <a:rPr lang="en-IN" dirty="0"/>
              <a:t>correlation </a:t>
            </a:r>
            <a:r>
              <a:rPr lang="en-IN" dirty="0" smtClean="0"/>
              <a:t>ρ, </a:t>
            </a:r>
            <a:r>
              <a:rPr lang="en-IN" dirty="0"/>
              <a:t>use the following </a:t>
            </a:r>
            <a:r>
              <a:rPr lang="en-IN" dirty="0" err="1"/>
              <a:t>trannsformations</a:t>
            </a:r>
            <a:r>
              <a:rPr lang="en-IN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71825"/>
            <a:ext cx="38481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107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4" y="188641"/>
            <a:ext cx="8229600" cy="5661952"/>
          </a:xfrm>
        </p:spPr>
        <p:txBody>
          <a:bodyPr/>
          <a:lstStyle/>
          <a:p>
            <a:r>
              <a:rPr lang="en-IN" dirty="0"/>
              <a:t>e = matrix(</a:t>
            </a:r>
            <a:r>
              <a:rPr lang="en-IN" dirty="0" err="1"/>
              <a:t>rnorm</a:t>
            </a:r>
            <a:r>
              <a:rPr lang="en-IN" dirty="0"/>
              <a:t>(20000),10000,2)</a:t>
            </a:r>
          </a:p>
          <a:p>
            <a:r>
              <a:rPr lang="en-IN" dirty="0"/>
              <a:t>print(</a:t>
            </a:r>
            <a:r>
              <a:rPr lang="en-IN" dirty="0" err="1"/>
              <a:t>cor</a:t>
            </a:r>
            <a:r>
              <a:rPr lang="en-IN" dirty="0"/>
              <a:t>(e))</a:t>
            </a:r>
          </a:p>
          <a:p>
            <a:r>
              <a:rPr lang="en-IN" dirty="0"/>
              <a:t>##              [,1]         [,2]</a:t>
            </a:r>
          </a:p>
          <a:p>
            <a:r>
              <a:rPr lang="en-IN" dirty="0"/>
              <a:t>## [1,] 1.0000000000 0.0003501396</a:t>
            </a:r>
          </a:p>
          <a:p>
            <a:r>
              <a:rPr lang="en-IN" dirty="0"/>
              <a:t>## [2,] 0.0003501396 1.0000000000</a:t>
            </a:r>
          </a:p>
          <a:p>
            <a:r>
              <a:rPr lang="en-IN" dirty="0"/>
              <a:t>print(</a:t>
            </a:r>
            <a:r>
              <a:rPr lang="en-IN" dirty="0" err="1"/>
              <a:t>cor</a:t>
            </a:r>
            <a:r>
              <a:rPr lang="en-IN" dirty="0"/>
              <a:t>(e[,1],e[,2]))</a:t>
            </a:r>
          </a:p>
          <a:p>
            <a:r>
              <a:rPr lang="en-IN" dirty="0"/>
              <a:t>## [1] 0.0003501396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7623" y="44371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We see that these are uncorrelated random variables.</a:t>
            </a:r>
          </a:p>
        </p:txBody>
      </p:sp>
    </p:spTree>
    <p:extLst>
      <p:ext uri="{BB962C8B-B14F-4D97-AF65-F5344CB8AC3E}">
        <p14:creationId xmlns:p14="http://schemas.microsoft.com/office/powerpoint/2010/main" val="3434507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Now we create a pair of correlated variates using the formula above.</a:t>
            </a:r>
          </a:p>
          <a:p>
            <a:endParaRPr lang="en-IN" dirty="0"/>
          </a:p>
          <a:p>
            <a:r>
              <a:rPr lang="en-IN" dirty="0"/>
              <a:t>rho = 0.6</a:t>
            </a:r>
          </a:p>
          <a:p>
            <a:r>
              <a:rPr lang="en-IN" dirty="0"/>
              <a:t>x1 = e[,1]</a:t>
            </a:r>
          </a:p>
          <a:p>
            <a:r>
              <a:rPr lang="en-IN" dirty="0"/>
              <a:t>x2 = rho*e[,1]+</a:t>
            </a:r>
            <a:r>
              <a:rPr lang="en-IN" dirty="0" err="1"/>
              <a:t>sqrt</a:t>
            </a:r>
            <a:r>
              <a:rPr lang="en-IN" dirty="0"/>
              <a:t>(1-rho^2)*e[,2]</a:t>
            </a:r>
          </a:p>
          <a:p>
            <a:r>
              <a:rPr lang="en-IN" dirty="0" err="1"/>
              <a:t>cor</a:t>
            </a:r>
            <a:r>
              <a:rPr lang="en-IN" dirty="0"/>
              <a:t>(x1,x2)</a:t>
            </a:r>
          </a:p>
          <a:p>
            <a:r>
              <a:rPr lang="en-IN" dirty="0"/>
              <a:t>## [1] 0.5941021</a:t>
            </a:r>
          </a:p>
        </p:txBody>
      </p:sp>
    </p:spTree>
    <p:extLst>
      <p:ext uri="{BB962C8B-B14F-4D97-AF65-F5344CB8AC3E}">
        <p14:creationId xmlns:p14="http://schemas.microsoft.com/office/powerpoint/2010/main" val="212229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Finance </a:t>
            </a:r>
            <a:r>
              <a:rPr lang="en-IN" b="1" dirty="0" smtClean="0"/>
              <a:t>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Brownian </a:t>
            </a:r>
            <a:r>
              <a:rPr lang="en-IN" dirty="0"/>
              <a:t>Motions: Quick Introduction</a:t>
            </a:r>
          </a:p>
          <a:p>
            <a:r>
              <a:rPr lang="en-IN" dirty="0"/>
              <a:t>Monte </a:t>
            </a:r>
            <a:r>
              <a:rPr lang="en-IN" dirty="0" smtClean="0"/>
              <a:t>Carlo</a:t>
            </a:r>
          </a:p>
          <a:p>
            <a:r>
              <a:rPr lang="en-IN" dirty="0" smtClean="0"/>
              <a:t>Portfolio </a:t>
            </a:r>
            <a:r>
              <a:rPr lang="en-IN" dirty="0"/>
              <a:t>Computations</a:t>
            </a:r>
          </a:p>
        </p:txBody>
      </p:sp>
    </p:spTree>
    <p:extLst>
      <p:ext uri="{BB962C8B-B14F-4D97-AF65-F5344CB8AC3E}">
        <p14:creationId xmlns:p14="http://schemas.microsoft.com/office/powerpoint/2010/main" val="64817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print(mean(x1))</a:t>
            </a:r>
          </a:p>
          <a:p>
            <a:r>
              <a:rPr lang="en-IN" dirty="0"/>
              <a:t>## [1] -0.01568866</a:t>
            </a:r>
          </a:p>
          <a:p>
            <a:r>
              <a:rPr lang="en-IN" dirty="0"/>
              <a:t>print(mean(x2))</a:t>
            </a:r>
          </a:p>
          <a:p>
            <a:r>
              <a:rPr lang="en-IN" dirty="0"/>
              <a:t>## [1] 0.0004103859</a:t>
            </a:r>
          </a:p>
          <a:p>
            <a:r>
              <a:rPr lang="en-IN" dirty="0"/>
              <a:t>print(</a:t>
            </a:r>
            <a:r>
              <a:rPr lang="en-IN" dirty="0" err="1"/>
              <a:t>var</a:t>
            </a:r>
            <a:r>
              <a:rPr lang="en-IN" dirty="0"/>
              <a:t>(x1))</a:t>
            </a:r>
          </a:p>
          <a:p>
            <a:r>
              <a:rPr lang="en-IN" dirty="0"/>
              <a:t>## [1] 0.993663</a:t>
            </a:r>
          </a:p>
          <a:p>
            <a:r>
              <a:rPr lang="en-IN" dirty="0"/>
              <a:t>print(</a:t>
            </a:r>
            <a:r>
              <a:rPr lang="en-IN" dirty="0" err="1"/>
              <a:t>var</a:t>
            </a:r>
            <a:r>
              <a:rPr lang="en-IN" dirty="0"/>
              <a:t>(x2))</a:t>
            </a:r>
          </a:p>
          <a:p>
            <a:r>
              <a:rPr lang="en-IN" dirty="0"/>
              <a:t>## [1] 1.014452</a:t>
            </a:r>
          </a:p>
          <a:p>
            <a:r>
              <a:rPr lang="en-IN" dirty="0"/>
              <a:t>print(</a:t>
            </a:r>
            <a:r>
              <a:rPr lang="en-IN" dirty="0" err="1"/>
              <a:t>cov</a:t>
            </a:r>
            <a:r>
              <a:rPr lang="en-IN" dirty="0"/>
              <a:t>(x1,x2))</a:t>
            </a:r>
          </a:p>
          <a:p>
            <a:r>
              <a:rPr lang="en-IN" dirty="0"/>
              <a:t>## [1] 0.5964806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32656"/>
            <a:ext cx="823291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94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are generated using </a:t>
            </a:r>
            <a:r>
              <a:rPr lang="en-IN" dirty="0" err="1"/>
              <a:t>Cholesky</a:t>
            </a:r>
            <a:r>
              <a:rPr lang="en-IN" dirty="0"/>
              <a:t> decomposition. We may write a covariance matrix in decomposed form, i.e., </a:t>
            </a:r>
            <a:r>
              <a:rPr lang="en-IN" dirty="0" smtClean="0"/>
              <a:t>Σ=LL</a:t>
            </a:r>
            <a:r>
              <a:rPr lang="en-IN" dirty="0"/>
              <a:t>′, where </a:t>
            </a:r>
            <a:r>
              <a:rPr lang="en-IN" dirty="0" smtClean="0"/>
              <a:t>L</a:t>
            </a:r>
            <a:r>
              <a:rPr lang="en-IN" dirty="0"/>
              <a:t> is a lower triangular matrix. </a:t>
            </a:r>
            <a:endParaRPr lang="en-IN" dirty="0" smtClean="0"/>
          </a:p>
          <a:p>
            <a:r>
              <a:rPr lang="en-IN" dirty="0" smtClean="0"/>
              <a:t>Alternatively </a:t>
            </a:r>
            <a:r>
              <a:rPr lang="en-IN" dirty="0"/>
              <a:t>we might have an upper triangular decomposition, where </a:t>
            </a:r>
            <a:r>
              <a:rPr lang="en-IN" dirty="0" smtClean="0"/>
              <a:t>U=L</a:t>
            </a:r>
            <a:r>
              <a:rPr lang="en-IN" dirty="0"/>
              <a:t>′. </a:t>
            </a:r>
            <a:endParaRPr lang="en-IN" dirty="0" smtClean="0"/>
          </a:p>
          <a:p>
            <a:r>
              <a:rPr lang="en-IN" dirty="0" smtClean="0"/>
              <a:t>Think </a:t>
            </a:r>
            <a:r>
              <a:rPr lang="en-IN" dirty="0"/>
              <a:t>of each component of the decomposition as a square-root of the covariance matrix.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7323" y="214817"/>
            <a:ext cx="7402883" cy="874951"/>
          </a:xfrm>
        </p:spPr>
        <p:txBody>
          <a:bodyPr/>
          <a:lstStyle/>
          <a:p>
            <a:r>
              <a:rPr lang="en-IN" b="1" dirty="0"/>
              <a:t>Multivariate random </a:t>
            </a:r>
            <a:r>
              <a:rPr lang="en-IN" b="1" dirty="0" smtClean="0"/>
              <a:t>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507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4" y="116632"/>
            <a:ext cx="8229600" cy="6048671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#Original matrix</a:t>
            </a:r>
          </a:p>
          <a:p>
            <a:r>
              <a:rPr lang="en-IN" dirty="0"/>
              <a:t>cv = matrix(c(0.01,0,0,0,0.04,0.02,0,0.02,0.16),3,3,byrow=TRUE)</a:t>
            </a:r>
          </a:p>
          <a:p>
            <a:r>
              <a:rPr lang="en-IN" dirty="0"/>
              <a:t>print(cv)</a:t>
            </a:r>
          </a:p>
          <a:p>
            <a:r>
              <a:rPr lang="en-IN" dirty="0"/>
              <a:t>##      [,1] [,2] [,3]</a:t>
            </a:r>
          </a:p>
          <a:p>
            <a:r>
              <a:rPr lang="en-IN" dirty="0"/>
              <a:t>## [1,] 0.01 0.00 0.00</a:t>
            </a:r>
          </a:p>
          <a:p>
            <a:r>
              <a:rPr lang="en-IN" dirty="0"/>
              <a:t>## [2,] 0.00 0.04 0.02</a:t>
            </a:r>
          </a:p>
          <a:p>
            <a:r>
              <a:rPr lang="en-IN" dirty="0"/>
              <a:t>## [3,] 0.00 0.02 0.16</a:t>
            </a:r>
          </a:p>
          <a:p>
            <a:r>
              <a:rPr lang="en-IN" dirty="0"/>
              <a:t>#Let's enhance it</a:t>
            </a:r>
          </a:p>
          <a:p>
            <a:r>
              <a:rPr lang="en-IN" dirty="0"/>
              <a:t>cv[1,2]=0.005</a:t>
            </a:r>
          </a:p>
          <a:p>
            <a:r>
              <a:rPr lang="en-IN" dirty="0"/>
              <a:t>cv[2,1]=0.005</a:t>
            </a:r>
          </a:p>
          <a:p>
            <a:r>
              <a:rPr lang="en-IN" dirty="0"/>
              <a:t>cv[1,3]=0.005</a:t>
            </a:r>
          </a:p>
          <a:p>
            <a:r>
              <a:rPr lang="en-IN" dirty="0"/>
              <a:t>cv[3,1]=0.005</a:t>
            </a:r>
          </a:p>
          <a:p>
            <a:r>
              <a:rPr lang="en-IN" dirty="0"/>
              <a:t>print(cv)</a:t>
            </a:r>
          </a:p>
          <a:p>
            <a:r>
              <a:rPr lang="en-IN" dirty="0"/>
              <a:t>##       [,1]  [,2]  [,3]</a:t>
            </a:r>
          </a:p>
          <a:p>
            <a:r>
              <a:rPr lang="en-IN" dirty="0"/>
              <a:t>## [1,] 0.010 0.005 0.005</a:t>
            </a:r>
          </a:p>
          <a:p>
            <a:r>
              <a:rPr lang="en-IN" dirty="0"/>
              <a:t>## [2,] 0.005 0.040 0.020</a:t>
            </a:r>
          </a:p>
          <a:p>
            <a:r>
              <a:rPr lang="en-IN" dirty="0"/>
              <a:t>## [3,] 0.005 0.020 0.160</a:t>
            </a:r>
          </a:p>
        </p:txBody>
      </p:sp>
    </p:spTree>
    <p:extLst>
      <p:ext uri="{BB962C8B-B14F-4D97-AF65-F5344CB8AC3E}">
        <p14:creationId xmlns:p14="http://schemas.microsoft.com/office/powerpoint/2010/main" val="3635098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4" y="260649"/>
            <a:ext cx="8229600" cy="5589944"/>
          </a:xfrm>
        </p:spPr>
        <p:txBody>
          <a:bodyPr/>
          <a:lstStyle/>
          <a:p>
            <a:r>
              <a:rPr lang="en-IN" dirty="0"/>
              <a:t>We now compute the </a:t>
            </a:r>
            <a:r>
              <a:rPr lang="en-IN" dirty="0" err="1"/>
              <a:t>Cholesky</a:t>
            </a:r>
            <a:r>
              <a:rPr lang="en-IN" dirty="0"/>
              <a:t> decomposition of the covariance matrix.</a:t>
            </a:r>
          </a:p>
          <a:p>
            <a:endParaRPr lang="en-IN" dirty="0"/>
          </a:p>
          <a:p>
            <a:r>
              <a:rPr lang="en-IN" dirty="0"/>
              <a:t>L = t(</a:t>
            </a:r>
            <a:r>
              <a:rPr lang="en-IN" dirty="0" err="1"/>
              <a:t>chol</a:t>
            </a:r>
            <a:r>
              <a:rPr lang="en-IN" dirty="0"/>
              <a:t>(cv))</a:t>
            </a:r>
          </a:p>
          <a:p>
            <a:r>
              <a:rPr lang="en-IN" dirty="0"/>
              <a:t>print(L)</a:t>
            </a:r>
          </a:p>
          <a:p>
            <a:r>
              <a:rPr lang="en-IN" dirty="0"/>
              <a:t>##      [,1]       [,2]      [,3]</a:t>
            </a:r>
          </a:p>
          <a:p>
            <a:r>
              <a:rPr lang="en-IN" dirty="0"/>
              <a:t>## [1,] 0.10 0.00000000 0.0000000</a:t>
            </a:r>
          </a:p>
          <a:p>
            <a:r>
              <a:rPr lang="en-IN" dirty="0"/>
              <a:t>## [2,] 0.05 0.19364917 0.0000000</a:t>
            </a:r>
          </a:p>
          <a:p>
            <a:r>
              <a:rPr lang="en-IN" dirty="0"/>
              <a:t>## [3,] 0.05 0.09036961 0.3864367</a:t>
            </a:r>
          </a:p>
        </p:txBody>
      </p:sp>
    </p:spTree>
    <p:extLst>
      <p:ext uri="{BB962C8B-B14F-4D97-AF65-F5344CB8AC3E}">
        <p14:creationId xmlns:p14="http://schemas.microsoft.com/office/powerpoint/2010/main" val="101493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4" y="260649"/>
            <a:ext cx="8229600" cy="5589944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 </a:t>
            </a:r>
            <a:r>
              <a:rPr lang="en-IN" dirty="0" err="1"/>
              <a:t>Cholesky</a:t>
            </a:r>
            <a:r>
              <a:rPr lang="en-IN" dirty="0"/>
              <a:t> decomposition is now used to generate multivariate random variables with the correct correlation.</a:t>
            </a:r>
          </a:p>
          <a:p>
            <a:endParaRPr lang="en-IN" dirty="0"/>
          </a:p>
          <a:p>
            <a:r>
              <a:rPr lang="en-IN" dirty="0"/>
              <a:t>e = matrix(</a:t>
            </a:r>
            <a:r>
              <a:rPr lang="en-IN" dirty="0" err="1"/>
              <a:t>rnorm</a:t>
            </a:r>
            <a:r>
              <a:rPr lang="en-IN" dirty="0"/>
              <a:t>(3*10000),10000,3)</a:t>
            </a:r>
          </a:p>
          <a:p>
            <a:r>
              <a:rPr lang="en-IN" dirty="0"/>
              <a:t>x = t(L %*% t(e))</a:t>
            </a:r>
          </a:p>
          <a:p>
            <a:r>
              <a:rPr lang="en-IN" dirty="0"/>
              <a:t>print(dim(x))</a:t>
            </a:r>
          </a:p>
          <a:p>
            <a:r>
              <a:rPr lang="en-IN" dirty="0"/>
              <a:t>## [1] 10000     3</a:t>
            </a:r>
          </a:p>
          <a:p>
            <a:r>
              <a:rPr lang="en-IN" dirty="0"/>
              <a:t>print(</a:t>
            </a:r>
            <a:r>
              <a:rPr lang="en-IN" dirty="0" err="1"/>
              <a:t>cov</a:t>
            </a:r>
            <a:r>
              <a:rPr lang="en-IN" dirty="0"/>
              <a:t>(x))</a:t>
            </a:r>
          </a:p>
          <a:p>
            <a:r>
              <a:rPr lang="en-IN" dirty="0"/>
              <a:t>##             [,1]        [,2]        [,3]</a:t>
            </a:r>
          </a:p>
          <a:p>
            <a:r>
              <a:rPr lang="en-IN" dirty="0"/>
              <a:t>## [1,] 0.009857043 0.004803601 0.005329556</a:t>
            </a:r>
          </a:p>
          <a:p>
            <a:r>
              <a:rPr lang="en-IN" dirty="0"/>
              <a:t>## [2,] 0.004803601 0.040708872 0.021150791</a:t>
            </a:r>
          </a:p>
          <a:p>
            <a:r>
              <a:rPr lang="en-IN" dirty="0"/>
              <a:t>## [3,] 0.005329556 0.021150791 0.161275573</a:t>
            </a:r>
          </a:p>
          <a:p>
            <a:r>
              <a:rPr lang="en-IN" dirty="0"/>
              <a:t>In the last calculation, we confirmed that the simulated data has the same covariance matrix as the one that we generated correlated random variables from.</a:t>
            </a:r>
          </a:p>
        </p:txBody>
      </p:sp>
    </p:spTree>
    <p:extLst>
      <p:ext uri="{BB962C8B-B14F-4D97-AF65-F5344CB8AC3E}">
        <p14:creationId xmlns:p14="http://schemas.microsoft.com/office/powerpoint/2010/main" val="215062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Portfolio </a:t>
            </a:r>
            <a:r>
              <a:rPr lang="en-IN" b="1" dirty="0" smtClean="0"/>
              <a:t>Computations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Let’s enter a sample mean vector and covariance matrix and then using some sample weights, we will perform some basic matrix computations for portfolios to illustrate the use of R.</a:t>
            </a:r>
          </a:p>
        </p:txBody>
      </p:sp>
    </p:spTree>
    <p:extLst>
      <p:ext uri="{BB962C8B-B14F-4D97-AF65-F5344CB8AC3E}">
        <p14:creationId xmlns:p14="http://schemas.microsoft.com/office/powerpoint/2010/main" val="889710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4" y="116633"/>
            <a:ext cx="8229600" cy="573396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2000" dirty="0"/>
              <a:t>mu = matrix(c(0.01,0.05,0.15),3,1)</a:t>
            </a:r>
          </a:p>
          <a:p>
            <a:pPr marL="0" indent="0">
              <a:buNone/>
            </a:pPr>
            <a:r>
              <a:rPr lang="en-IN" sz="2000" dirty="0"/>
              <a:t>cv = matrix(c(0.01,0,0,0,0.04,0.02,</a:t>
            </a:r>
          </a:p>
          <a:p>
            <a:pPr marL="0" indent="0">
              <a:buNone/>
            </a:pPr>
            <a:r>
              <a:rPr lang="en-IN" sz="2000" dirty="0"/>
              <a:t>                   0,0.02,0.16),3,3)</a:t>
            </a:r>
          </a:p>
          <a:p>
            <a:pPr marL="0" indent="0">
              <a:buNone/>
            </a:pPr>
            <a:r>
              <a:rPr lang="en-IN" sz="2000" dirty="0"/>
              <a:t>print(mu)</a:t>
            </a:r>
          </a:p>
          <a:p>
            <a:pPr marL="0" indent="0">
              <a:buNone/>
            </a:pPr>
            <a:r>
              <a:rPr lang="en-IN" sz="2000" dirty="0"/>
              <a:t>##      [,1]</a:t>
            </a:r>
          </a:p>
          <a:p>
            <a:pPr marL="0" indent="0">
              <a:buNone/>
            </a:pPr>
            <a:r>
              <a:rPr lang="en-IN" sz="2000" dirty="0"/>
              <a:t>## [1,] 0.01</a:t>
            </a:r>
          </a:p>
          <a:p>
            <a:pPr marL="0" indent="0">
              <a:buNone/>
            </a:pPr>
            <a:r>
              <a:rPr lang="en-IN" sz="2000" dirty="0"/>
              <a:t>## [2,] 0.05</a:t>
            </a:r>
          </a:p>
          <a:p>
            <a:pPr marL="0" indent="0">
              <a:buNone/>
            </a:pPr>
            <a:r>
              <a:rPr lang="en-IN" sz="2000" dirty="0"/>
              <a:t>## [3,] 0.15</a:t>
            </a:r>
          </a:p>
          <a:p>
            <a:pPr marL="0" indent="0">
              <a:buNone/>
            </a:pPr>
            <a:r>
              <a:rPr lang="en-IN" sz="2000" dirty="0"/>
              <a:t>print(cv)</a:t>
            </a:r>
          </a:p>
          <a:p>
            <a:pPr marL="0" indent="0">
              <a:buNone/>
            </a:pPr>
            <a:r>
              <a:rPr lang="en-IN" sz="2000" dirty="0"/>
              <a:t>##      [,1] [,2] [,3]</a:t>
            </a:r>
          </a:p>
          <a:p>
            <a:pPr marL="0" indent="0">
              <a:buNone/>
            </a:pPr>
            <a:r>
              <a:rPr lang="en-IN" sz="2000" dirty="0"/>
              <a:t>## [1,] 0.01 0.00 0.00</a:t>
            </a:r>
          </a:p>
          <a:p>
            <a:pPr marL="0" indent="0">
              <a:buNone/>
            </a:pPr>
            <a:r>
              <a:rPr lang="en-IN" sz="2000" dirty="0"/>
              <a:t>## [2,] 0.00 0.04 0.02</a:t>
            </a:r>
          </a:p>
          <a:p>
            <a:pPr marL="0" indent="0">
              <a:buNone/>
            </a:pPr>
            <a:r>
              <a:rPr lang="en-IN" sz="2000" dirty="0"/>
              <a:t>## [3,] 0.00 0.02 0.16</a:t>
            </a:r>
          </a:p>
          <a:p>
            <a:pPr marL="0" indent="0">
              <a:buNone/>
            </a:pPr>
            <a:r>
              <a:rPr lang="en-IN" sz="2000" dirty="0"/>
              <a:t>w = matrix(c(0.3,0.3,0.4))</a:t>
            </a:r>
          </a:p>
          <a:p>
            <a:pPr marL="0" indent="0">
              <a:buNone/>
            </a:pPr>
            <a:r>
              <a:rPr lang="en-IN" sz="2000" dirty="0"/>
              <a:t>print(w)</a:t>
            </a:r>
          </a:p>
          <a:p>
            <a:pPr marL="0" indent="0">
              <a:buNone/>
            </a:pPr>
            <a:r>
              <a:rPr lang="en-IN" sz="2000" dirty="0"/>
              <a:t>##      [,1]</a:t>
            </a:r>
          </a:p>
          <a:p>
            <a:pPr marL="0" indent="0">
              <a:buNone/>
            </a:pPr>
            <a:r>
              <a:rPr lang="en-IN" sz="2000" dirty="0"/>
              <a:t>## [1,]  0.3</a:t>
            </a:r>
          </a:p>
          <a:p>
            <a:pPr marL="0" indent="0">
              <a:buNone/>
            </a:pPr>
            <a:r>
              <a:rPr lang="en-IN" sz="2000" dirty="0"/>
              <a:t>## [2,]  0.3</a:t>
            </a:r>
          </a:p>
          <a:p>
            <a:pPr marL="0" indent="0">
              <a:buNone/>
            </a:pPr>
            <a:r>
              <a:rPr lang="en-IN" sz="2000" dirty="0"/>
              <a:t>## [3,]  </a:t>
            </a:r>
            <a:r>
              <a:rPr lang="en-IN" sz="2000" dirty="0" smtClean="0"/>
              <a:t>0.4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63177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4" y="260649"/>
            <a:ext cx="8229600" cy="558994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expected return of the portfolio is</a:t>
            </a:r>
          </a:p>
          <a:p>
            <a:endParaRPr lang="en-IN" dirty="0"/>
          </a:p>
          <a:p>
            <a:r>
              <a:rPr lang="en-IN" dirty="0" err="1"/>
              <a:t>muP</a:t>
            </a:r>
            <a:r>
              <a:rPr lang="en-IN" dirty="0"/>
              <a:t> = t(w) %*% mu</a:t>
            </a:r>
          </a:p>
          <a:p>
            <a:r>
              <a:rPr lang="en-IN" dirty="0"/>
              <a:t>print(</a:t>
            </a:r>
            <a:r>
              <a:rPr lang="en-IN" dirty="0" err="1"/>
              <a:t>muP</a:t>
            </a:r>
            <a:r>
              <a:rPr lang="en-IN" dirty="0"/>
              <a:t>)</a:t>
            </a:r>
          </a:p>
          <a:p>
            <a:r>
              <a:rPr lang="en-IN" dirty="0"/>
              <a:t>##       [,1]</a:t>
            </a:r>
          </a:p>
          <a:p>
            <a:r>
              <a:rPr lang="en-IN" dirty="0"/>
              <a:t>## [1,] 0.078</a:t>
            </a:r>
          </a:p>
          <a:p>
            <a:r>
              <a:rPr lang="en-IN" dirty="0"/>
              <a:t>And the standard deviation of the portfolio is</a:t>
            </a:r>
          </a:p>
          <a:p>
            <a:endParaRPr lang="en-IN" dirty="0"/>
          </a:p>
          <a:p>
            <a:r>
              <a:rPr lang="en-IN" dirty="0" err="1"/>
              <a:t>stdP</a:t>
            </a:r>
            <a:r>
              <a:rPr lang="en-IN" dirty="0"/>
              <a:t> = </a:t>
            </a:r>
            <a:r>
              <a:rPr lang="en-IN" dirty="0" err="1"/>
              <a:t>sqrt</a:t>
            </a:r>
            <a:r>
              <a:rPr lang="en-IN" dirty="0"/>
              <a:t>(t(w) %*% cv %*% w)</a:t>
            </a:r>
          </a:p>
          <a:p>
            <a:r>
              <a:rPr lang="en-IN" dirty="0"/>
              <a:t>print(</a:t>
            </a:r>
            <a:r>
              <a:rPr lang="en-IN" dirty="0" err="1"/>
              <a:t>stdP</a:t>
            </a:r>
            <a:r>
              <a:rPr lang="en-IN" dirty="0"/>
              <a:t>)</a:t>
            </a:r>
          </a:p>
          <a:p>
            <a:r>
              <a:rPr lang="en-IN" dirty="0"/>
              <a:t>##           [,1]</a:t>
            </a:r>
          </a:p>
          <a:p>
            <a:r>
              <a:rPr lang="en-IN" dirty="0"/>
              <a:t>## [1,] 0.1868154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779912" y="48691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We thus generated the expected return and risk of the portfolio, i.e., the values 0.0780.078 and 0.1870.187,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1804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0004" y="188641"/>
                <a:ext cx="8229600" cy="56619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We are interested in the risk of a portfolio, often measured by its variance. As we had seen in a previous chapter, as we increase 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IN" dirty="0"/>
                  <a:t>, the number of securities in the portfolio, the variance keeps dropping, and asymptotes to a level equal to the average covariance of all the assets. It is interesting to see what happens as 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IN" dirty="0"/>
                  <a:t> increases through a very simple function in R that returns the standard deviation of the </a:t>
                </a:r>
                <a:r>
                  <a:rPr lang="en-IN" dirty="0" smtClean="0"/>
                  <a:t>portfolio.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err="1" smtClean="0"/>
                  <a:t>sigport</a:t>
                </a:r>
                <a:r>
                  <a:rPr lang="en-IN" dirty="0" smtClean="0"/>
                  <a:t> </a:t>
                </a:r>
                <a:r>
                  <a:rPr lang="en-IN" dirty="0"/>
                  <a:t>= function(n,sig_i2,sig_ij) {</a:t>
                </a:r>
              </a:p>
              <a:p>
                <a:pPr marL="0" indent="0">
                  <a:buNone/>
                </a:pPr>
                <a:r>
                  <a:rPr lang="en-IN" dirty="0"/>
                  <a:t> cv = matrix(</a:t>
                </a:r>
                <a:r>
                  <a:rPr lang="en-IN" dirty="0" err="1"/>
                  <a:t>sig_ij,n,n</a:t>
                </a:r>
                <a:r>
                  <a:rPr lang="en-IN" dirty="0"/>
                  <a:t>)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err="1"/>
                  <a:t>diag</a:t>
                </a:r>
                <a:r>
                  <a:rPr lang="en-IN" dirty="0"/>
                  <a:t>(cv) = sig_i2</a:t>
                </a:r>
              </a:p>
              <a:p>
                <a:pPr marL="0" indent="0">
                  <a:buNone/>
                </a:pPr>
                <a:r>
                  <a:rPr lang="en-IN" dirty="0"/>
                  <a:t> w = matrix(1/n,n,1)</a:t>
                </a:r>
              </a:p>
              <a:p>
                <a:pPr marL="0" indent="0">
                  <a:buNone/>
                </a:pPr>
                <a:r>
                  <a:rPr lang="en-IN" dirty="0"/>
                  <a:t> result = </a:t>
                </a:r>
                <a:r>
                  <a:rPr lang="en-IN" dirty="0" err="1"/>
                  <a:t>sqrt</a:t>
                </a:r>
                <a:r>
                  <a:rPr lang="en-IN" dirty="0"/>
                  <a:t>(t(w) %*% cv %*% w)</a:t>
                </a:r>
              </a:p>
              <a:p>
                <a:pPr marL="0" indent="0">
                  <a:buNone/>
                </a:pPr>
                <a:r>
                  <a:rPr lang="en-IN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004" y="188641"/>
                <a:ext cx="8229600" cy="5661952"/>
              </a:xfrm>
              <a:blipFill rotWithShape="1">
                <a:blip r:embed="rId2"/>
                <a:stretch>
                  <a:fillRect l="-1333" t="-2906" r="-1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476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4" y="260649"/>
            <a:ext cx="8229600" cy="5589944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We now apply it to increasingly diversified portfolios.</a:t>
            </a:r>
          </a:p>
          <a:p>
            <a:endParaRPr lang="en-IN" dirty="0"/>
          </a:p>
          <a:p>
            <a:r>
              <a:rPr lang="en-IN" dirty="0"/>
              <a:t>n = </a:t>
            </a:r>
            <a:r>
              <a:rPr lang="en-IN" dirty="0" err="1"/>
              <a:t>seq</a:t>
            </a:r>
            <a:r>
              <a:rPr lang="en-IN" dirty="0"/>
              <a:t>(5,100,5)</a:t>
            </a:r>
          </a:p>
          <a:p>
            <a:r>
              <a:rPr lang="en-IN" dirty="0" err="1"/>
              <a:t>risk_n</a:t>
            </a:r>
            <a:r>
              <a:rPr lang="en-IN" dirty="0"/>
              <a:t> = NULL</a:t>
            </a:r>
          </a:p>
          <a:p>
            <a:r>
              <a:rPr lang="en-IN" dirty="0"/>
              <a:t>for (</a:t>
            </a:r>
            <a:r>
              <a:rPr lang="en-IN" dirty="0" err="1"/>
              <a:t>nn</a:t>
            </a:r>
            <a:r>
              <a:rPr lang="en-IN" dirty="0"/>
              <a:t> in n) {</a:t>
            </a:r>
          </a:p>
          <a:p>
            <a:r>
              <a:rPr lang="en-IN" dirty="0"/>
              <a:t> </a:t>
            </a:r>
            <a:r>
              <a:rPr lang="en-IN" dirty="0" err="1"/>
              <a:t>risk_n</a:t>
            </a:r>
            <a:r>
              <a:rPr lang="en-IN" dirty="0"/>
              <a:t> = c(</a:t>
            </a:r>
            <a:r>
              <a:rPr lang="en-IN" dirty="0" err="1"/>
              <a:t>risk_n,sigport</a:t>
            </a:r>
            <a:r>
              <a:rPr lang="en-IN" dirty="0"/>
              <a:t>(nn,0.04,0.01))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print(</a:t>
            </a:r>
            <a:r>
              <a:rPr lang="en-IN" dirty="0" err="1"/>
              <a:t>risk_n</a:t>
            </a:r>
            <a:r>
              <a:rPr lang="en-IN" dirty="0"/>
              <a:t>)</a:t>
            </a:r>
          </a:p>
          <a:p>
            <a:r>
              <a:rPr lang="en-IN" dirty="0"/>
              <a:t>##  [1] 0.1264911 0.1140175 0.1095445 0.1072381 0.1058301 0.1048809 0.1041976</a:t>
            </a:r>
          </a:p>
          <a:p>
            <a:r>
              <a:rPr lang="en-IN" dirty="0"/>
              <a:t>##  [8] 0.1036822 0.1032796 0.1029563 0.1026911 0.1024695 0.1022817 0.1021204</a:t>
            </a:r>
          </a:p>
          <a:p>
            <a:r>
              <a:rPr lang="en-IN" dirty="0"/>
              <a:t>## [15] 0.1019804 0.1018577 0.1017494 0.1016530 0.1015667 0.1014889</a:t>
            </a:r>
          </a:p>
          <a:p>
            <a:r>
              <a:rPr lang="en-IN" dirty="0"/>
              <a:t>We can plot this to see the classic systematic risk plot. Systematic risk declines as the number of stocks in the portfolio increases.</a:t>
            </a:r>
          </a:p>
          <a:p>
            <a:endParaRPr lang="en-IN" dirty="0"/>
          </a:p>
          <a:p>
            <a:r>
              <a:rPr lang="en-IN" dirty="0"/>
              <a:t>plot(</a:t>
            </a:r>
            <a:r>
              <a:rPr lang="en-IN" dirty="0" err="1"/>
              <a:t>n,risk_n,type</a:t>
            </a:r>
            <a:r>
              <a:rPr lang="en-IN" dirty="0"/>
              <a:t>="l",</a:t>
            </a:r>
            <a:r>
              <a:rPr lang="en-IN" dirty="0" err="1"/>
              <a:t>ylab</a:t>
            </a:r>
            <a:r>
              <a:rPr lang="en-IN" dirty="0"/>
              <a:t>="Portfolio </a:t>
            </a:r>
            <a:r>
              <a:rPr lang="en-IN" dirty="0" err="1"/>
              <a:t>Std</a:t>
            </a:r>
            <a:r>
              <a:rPr lang="en-IN" dirty="0"/>
              <a:t> Dev")</a:t>
            </a:r>
          </a:p>
        </p:txBody>
      </p:sp>
    </p:spTree>
    <p:extLst>
      <p:ext uri="{BB962C8B-B14F-4D97-AF65-F5344CB8AC3E}">
        <p14:creationId xmlns:p14="http://schemas.microsoft.com/office/powerpoint/2010/main" val="381296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Definition of Brownian </a:t>
            </a:r>
            <a:r>
              <a:rPr lang="en-IN" dirty="0" smtClean="0"/>
              <a:t>motion :</a:t>
            </a:r>
            <a:r>
              <a:rPr lang="en-IN" dirty="0"/>
              <a:t> </a:t>
            </a:r>
            <a:r>
              <a:rPr lang="en-IN" b="1" dirty="0"/>
              <a:t>a random movement of microscopic particles suspended in liquids or gases resulting from the impact of molecules of the surrounding medium</a:t>
            </a:r>
            <a:r>
              <a:rPr lang="en-IN" dirty="0"/>
              <a:t>. — called also Brownian movement.</a:t>
            </a:r>
          </a:p>
        </p:txBody>
      </p:sp>
    </p:spTree>
    <p:extLst>
      <p:ext uri="{BB962C8B-B14F-4D97-AF65-F5344CB8AC3E}">
        <p14:creationId xmlns:p14="http://schemas.microsoft.com/office/powerpoint/2010/main" val="3128263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714" y="1323975"/>
            <a:ext cx="633634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74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5841" y="2967335"/>
            <a:ext cx="28523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</a:t>
            </a:r>
          </a:p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1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Brownian </a:t>
            </a:r>
            <a:r>
              <a:rPr lang="en-IN" b="1" dirty="0" smtClean="0"/>
              <a:t>Motions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IN" dirty="0"/>
                  <a:t>The law of motion for stocks is often based on a geometric Brownian motion, i.e</a:t>
                </a:r>
                <a:r>
                  <a:rPr lang="en-IN" dirty="0" smtClean="0"/>
                  <a:t>.,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bg1"/>
                        </a:solidFill>
                        <a:latin typeface="Cambria Math"/>
                      </a:rPr>
                      <m:t>𝑑𝑆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𝑡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)=</m:t>
                    </m:r>
                    <m:r>
                      <a:rPr lang="el-GR" i="1" dirty="0">
                        <a:solidFill>
                          <a:schemeClr val="bg1"/>
                        </a:solidFill>
                        <a:latin typeface="Cambria Math"/>
                      </a:rPr>
                      <m:t>𝜇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𝑡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  <m:r>
                      <a:rPr lang="en-IN" i="1" dirty="0" err="1">
                        <a:solidFill>
                          <a:schemeClr val="bg1"/>
                        </a:solidFill>
                        <a:latin typeface="Cambria Math"/>
                      </a:rPr>
                      <m:t>𝑑𝑡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r>
                      <a:rPr lang="el-GR" i="1" dirty="0">
                        <a:solidFill>
                          <a:schemeClr val="bg1"/>
                        </a:solidFill>
                        <a:latin typeface="Cambria Math"/>
                      </a:rPr>
                      <m:t>𝜎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𝑡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𝑑𝐵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𝑡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),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(0)=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  <m:r>
                      <a:rPr lang="en-IN" i="1" dirty="0">
                        <a:solidFill>
                          <a:schemeClr val="bg1"/>
                        </a:solidFill>
                        <a:latin typeface="Cambria Math"/>
                      </a:rPr>
                      <m:t>0.</m:t>
                    </m:r>
                  </m:oMath>
                </a14:m>
                <a:r>
                  <a:rPr lang="en-IN" dirty="0"/>
                  <a:t/>
                </a:r>
                <a:br>
                  <a:rPr lang="en-IN" dirty="0"/>
                </a:br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/>
                  <a:t>This is a </a:t>
                </a:r>
                <a:r>
                  <a:rPr lang="en-IN" b="1" dirty="0"/>
                  <a:t>stochastic differential equation</a:t>
                </a:r>
                <a:r>
                  <a:rPr lang="en-IN" dirty="0"/>
                  <a:t> (SDE), because it describes random movement of the stock S(t)S(t). </a:t>
                </a:r>
                <a:endParaRPr lang="en-IN" dirty="0" smtClean="0"/>
              </a:p>
              <a:p>
                <a:r>
                  <a:rPr lang="en-IN" dirty="0" smtClean="0"/>
                  <a:t>The </a:t>
                </a:r>
                <a:r>
                  <a:rPr lang="en-IN" dirty="0"/>
                  <a:t>coefficient </a:t>
                </a:r>
                <a:r>
                  <a:rPr lang="en-IN" dirty="0" smtClean="0"/>
                  <a:t>μ</a:t>
                </a:r>
                <a:r>
                  <a:rPr lang="en-IN" dirty="0"/>
                  <a:t> determines the drift of the process, and </a:t>
                </a:r>
                <a:r>
                  <a:rPr lang="en-IN" dirty="0" smtClean="0"/>
                  <a:t>σ</a:t>
                </a:r>
                <a:r>
                  <a:rPr lang="en-IN" dirty="0"/>
                  <a:t> determines its volatility. </a:t>
                </a:r>
                <a:endParaRPr lang="en-IN" dirty="0" smtClean="0"/>
              </a:p>
              <a:p>
                <a:r>
                  <a:rPr lang="en-IN" dirty="0" smtClean="0"/>
                  <a:t>Randomness </a:t>
                </a:r>
                <a:r>
                  <a:rPr lang="en-IN" dirty="0"/>
                  <a:t>is injected by Brownian motion </a:t>
                </a:r>
                <a:r>
                  <a:rPr lang="en-IN" dirty="0" smtClean="0"/>
                  <a:t>B(t</a:t>
                </a:r>
                <a:r>
                  <a:rPr lang="en-IN" dirty="0"/>
                  <a:t>). </a:t>
                </a:r>
                <a:endParaRPr lang="en-IN" dirty="0" smtClean="0"/>
              </a:p>
              <a:p>
                <a:r>
                  <a:rPr lang="en-IN" dirty="0" smtClean="0"/>
                  <a:t>This </a:t>
                </a:r>
                <a:r>
                  <a:rPr lang="en-IN" dirty="0"/>
                  <a:t>is more general than a deterministic differential equation that is only a function of time, as with a bank account, whose accretion is based on the equation </a:t>
                </a:r>
                <a:r>
                  <a:rPr lang="en-IN" dirty="0" err="1"/>
                  <a:t>dy</a:t>
                </a:r>
                <a:r>
                  <a:rPr lang="en-IN" dirty="0"/>
                  <a:t>(t</a:t>
                </a:r>
                <a:r>
                  <a:rPr lang="en-IN" dirty="0" smtClean="0"/>
                  <a:t>)=</a:t>
                </a:r>
                <a:r>
                  <a:rPr lang="en-IN" dirty="0" err="1" smtClean="0"/>
                  <a:t>ry</a:t>
                </a:r>
                <a:r>
                  <a:rPr lang="en-IN" dirty="0" smtClean="0"/>
                  <a:t>(t)</a:t>
                </a:r>
                <a:r>
                  <a:rPr lang="en-IN" dirty="0" err="1" smtClean="0"/>
                  <a:t>dt</a:t>
                </a:r>
                <a:r>
                  <a:rPr lang="en-IN" dirty="0"/>
                  <a:t>, where </a:t>
                </a:r>
                <a:r>
                  <a:rPr lang="en-IN" dirty="0" smtClean="0"/>
                  <a:t>r</a:t>
                </a:r>
                <a:r>
                  <a:rPr lang="en-IN" dirty="0"/>
                  <a:t> is the risk-free rate of interest.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826" r="-16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3969"/>
            <a:ext cx="6973019" cy="73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30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7920880" cy="419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2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The following R code computes the annualized volatility </a:t>
            </a:r>
            <a:r>
              <a:rPr lang="en-IN" sz="2800" dirty="0" smtClean="0"/>
              <a:t>σ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library(</a:t>
            </a:r>
            <a:r>
              <a:rPr lang="en-IN" dirty="0" err="1"/>
              <a:t>quantmod</a:t>
            </a:r>
            <a:r>
              <a:rPr lang="en-IN" dirty="0"/>
              <a:t>)</a:t>
            </a:r>
          </a:p>
          <a:p>
            <a:r>
              <a:rPr lang="en-IN" dirty="0"/>
              <a:t>## Loading required package: </a:t>
            </a:r>
            <a:r>
              <a:rPr lang="en-IN" dirty="0" err="1"/>
              <a:t>xts</a:t>
            </a:r>
            <a:endParaRPr lang="en-IN" dirty="0"/>
          </a:p>
          <a:p>
            <a:r>
              <a:rPr lang="en-IN" dirty="0"/>
              <a:t>## Loading required package: zoo</a:t>
            </a:r>
          </a:p>
          <a:p>
            <a:r>
              <a:rPr lang="en-IN" dirty="0" smtClean="0"/>
              <a:t>## </a:t>
            </a:r>
          </a:p>
          <a:p>
            <a:r>
              <a:rPr lang="en-IN" dirty="0" smtClean="0"/>
              <a:t>## </a:t>
            </a:r>
            <a:r>
              <a:rPr lang="en-IN" dirty="0"/>
              <a:t>Attaching package: 'zoo'</a:t>
            </a:r>
          </a:p>
          <a:p>
            <a:r>
              <a:rPr lang="en-IN" dirty="0"/>
              <a:t>## The following objects are masked from '</a:t>
            </a:r>
            <a:r>
              <a:rPr lang="en-IN" dirty="0" err="1"/>
              <a:t>package:base</a:t>
            </a:r>
            <a:r>
              <a:rPr lang="en-IN" dirty="0"/>
              <a:t>':</a:t>
            </a:r>
          </a:p>
          <a:p>
            <a:r>
              <a:rPr lang="en-IN" dirty="0"/>
              <a:t>## </a:t>
            </a:r>
          </a:p>
          <a:p>
            <a:r>
              <a:rPr lang="en-IN" dirty="0"/>
              <a:t>##     </a:t>
            </a:r>
            <a:r>
              <a:rPr lang="en-IN" dirty="0" err="1"/>
              <a:t>as.Date</a:t>
            </a:r>
            <a:r>
              <a:rPr lang="en-IN" dirty="0"/>
              <a:t>, </a:t>
            </a:r>
            <a:r>
              <a:rPr lang="en-IN" dirty="0" err="1"/>
              <a:t>as.Date.numeric</a:t>
            </a:r>
            <a:endParaRPr lang="en-IN" dirty="0"/>
          </a:p>
          <a:p>
            <a:r>
              <a:rPr lang="en-IN" dirty="0"/>
              <a:t>## Loading required package: TTR</a:t>
            </a:r>
          </a:p>
          <a:p>
            <a:r>
              <a:rPr lang="en-IN" dirty="0"/>
              <a:t>## Loading required package: methods</a:t>
            </a:r>
          </a:p>
          <a:p>
            <a:r>
              <a:rPr lang="en-IN" dirty="0"/>
              <a:t>## Version 0.4-0 included new data defaults. See ?</a:t>
            </a:r>
            <a:r>
              <a:rPr lang="en-IN" dirty="0" err="1"/>
              <a:t>getSymbols</a:t>
            </a:r>
            <a:r>
              <a:rPr lang="en-IN" dirty="0"/>
              <a:t>.</a:t>
            </a:r>
          </a:p>
          <a:p>
            <a:r>
              <a:rPr lang="en-IN" dirty="0" err="1"/>
              <a:t>getSymbols</a:t>
            </a:r>
            <a:r>
              <a:rPr lang="en-IN" dirty="0"/>
              <a:t>('MSFT',</a:t>
            </a:r>
            <a:r>
              <a:rPr lang="en-IN" dirty="0" err="1"/>
              <a:t>src</a:t>
            </a:r>
            <a:r>
              <a:rPr lang="en-IN" dirty="0"/>
              <a:t>='google')</a:t>
            </a:r>
          </a:p>
        </p:txBody>
      </p:sp>
    </p:spTree>
    <p:extLst>
      <p:ext uri="{BB962C8B-B14F-4D97-AF65-F5344CB8AC3E}">
        <p14:creationId xmlns:p14="http://schemas.microsoft.com/office/powerpoint/2010/main" val="1873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4" y="188641"/>
            <a:ext cx="8229600" cy="5661952"/>
          </a:xfrm>
        </p:spPr>
        <p:txBody>
          <a:bodyPr>
            <a:normAutofit/>
          </a:bodyPr>
          <a:lstStyle/>
          <a:p>
            <a:r>
              <a:rPr lang="en-IN" sz="1800" dirty="0"/>
              <a:t>##     As of 0.4-0, '</a:t>
            </a:r>
            <a:r>
              <a:rPr lang="en-IN" sz="1800" dirty="0" err="1"/>
              <a:t>getSymbols</a:t>
            </a:r>
            <a:r>
              <a:rPr lang="en-IN" sz="1800" dirty="0"/>
              <a:t>' uses </a:t>
            </a:r>
            <a:r>
              <a:rPr lang="en-IN" sz="1800" dirty="0" err="1"/>
              <a:t>env</a:t>
            </a:r>
            <a:r>
              <a:rPr lang="en-IN" sz="1800" dirty="0"/>
              <a:t>=</a:t>
            </a:r>
            <a:r>
              <a:rPr lang="en-IN" sz="1800" dirty="0" err="1"/>
              <a:t>parent.frame</a:t>
            </a:r>
            <a:r>
              <a:rPr lang="en-IN" sz="1800" dirty="0"/>
              <a:t>() and</a:t>
            </a:r>
          </a:p>
          <a:p>
            <a:r>
              <a:rPr lang="en-IN" sz="1800" dirty="0"/>
              <a:t>##  </a:t>
            </a:r>
            <a:r>
              <a:rPr lang="en-IN" sz="1800" dirty="0" err="1"/>
              <a:t>auto.assign</a:t>
            </a:r>
            <a:r>
              <a:rPr lang="en-IN" sz="1800" dirty="0"/>
              <a:t>=TRUE by default.</a:t>
            </a:r>
          </a:p>
          <a:p>
            <a:r>
              <a:rPr lang="en-IN" sz="1800" dirty="0"/>
              <a:t>## </a:t>
            </a:r>
          </a:p>
          <a:p>
            <a:r>
              <a:rPr lang="en-IN" sz="1800" dirty="0"/>
              <a:t>##  This  </a:t>
            </a:r>
            <a:r>
              <a:rPr lang="en-IN" sz="1800" dirty="0" err="1"/>
              <a:t>behavior</a:t>
            </a:r>
            <a:r>
              <a:rPr lang="en-IN" sz="1800" dirty="0"/>
              <a:t>  will be  phased out in 0.5-0  when the call  will</a:t>
            </a:r>
          </a:p>
          <a:p>
            <a:r>
              <a:rPr lang="en-IN" sz="1800" dirty="0"/>
              <a:t>##  default to use </a:t>
            </a:r>
            <a:r>
              <a:rPr lang="en-IN" sz="1800" dirty="0" err="1"/>
              <a:t>auto.assign</a:t>
            </a:r>
            <a:r>
              <a:rPr lang="en-IN" sz="1800" dirty="0"/>
              <a:t>=FALSE. </a:t>
            </a:r>
            <a:r>
              <a:rPr lang="en-IN" sz="1800" dirty="0" err="1"/>
              <a:t>getOption</a:t>
            </a:r>
            <a:r>
              <a:rPr lang="en-IN" sz="1800" dirty="0"/>
              <a:t>("</a:t>
            </a:r>
            <a:r>
              <a:rPr lang="en-IN" sz="1800" dirty="0" err="1"/>
              <a:t>getSymbols.env</a:t>
            </a:r>
            <a:r>
              <a:rPr lang="en-IN" sz="1800" dirty="0"/>
              <a:t>") and </a:t>
            </a:r>
          </a:p>
          <a:p>
            <a:r>
              <a:rPr lang="en-IN" sz="1800" dirty="0"/>
              <a:t>##  </a:t>
            </a:r>
            <a:r>
              <a:rPr lang="en-IN" sz="1800" dirty="0" err="1"/>
              <a:t>getOptions</a:t>
            </a:r>
            <a:r>
              <a:rPr lang="en-IN" sz="1800" dirty="0"/>
              <a:t>("</a:t>
            </a:r>
            <a:r>
              <a:rPr lang="en-IN" sz="1800" dirty="0" err="1"/>
              <a:t>getSymbols.auto.assign</a:t>
            </a:r>
            <a:r>
              <a:rPr lang="en-IN" sz="1800" dirty="0"/>
              <a:t>") are now checked for alternate defaults</a:t>
            </a:r>
          </a:p>
          <a:p>
            <a:r>
              <a:rPr lang="en-IN" sz="1800" dirty="0"/>
              <a:t>## </a:t>
            </a:r>
          </a:p>
          <a:p>
            <a:r>
              <a:rPr lang="en-IN" sz="1800" dirty="0"/>
              <a:t>##  This message is shown once per session and may be disabled by setting </a:t>
            </a:r>
          </a:p>
          <a:p>
            <a:r>
              <a:rPr lang="en-IN" sz="1800" dirty="0"/>
              <a:t>##  options("getSymbols.warning4.0"=FALSE). See ?</a:t>
            </a:r>
            <a:r>
              <a:rPr lang="en-IN" sz="1800" dirty="0" err="1"/>
              <a:t>getSymbols</a:t>
            </a:r>
            <a:r>
              <a:rPr lang="en-IN" sz="1800" dirty="0"/>
              <a:t> for more details.</a:t>
            </a:r>
          </a:p>
          <a:p>
            <a:r>
              <a:rPr lang="en-IN" sz="1800" dirty="0"/>
              <a:t>## [1] "</a:t>
            </a:r>
            <a:r>
              <a:rPr lang="en-IN" sz="1800" dirty="0" smtClean="0"/>
              <a:t>MSFT“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663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4" y="188641"/>
            <a:ext cx="8229600" cy="566195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/>
              <a:t>stkp</a:t>
            </a:r>
            <a:r>
              <a:rPr lang="en-IN" dirty="0"/>
              <a:t> = </a:t>
            </a:r>
            <a:r>
              <a:rPr lang="en-IN" dirty="0" err="1"/>
              <a:t>MSFT$MSFT.Close</a:t>
            </a:r>
            <a:endParaRPr lang="en-IN" dirty="0"/>
          </a:p>
          <a:p>
            <a:r>
              <a:rPr lang="en-IN" dirty="0"/>
              <a:t>rets = diff(log(</a:t>
            </a:r>
            <a:r>
              <a:rPr lang="en-IN" dirty="0" err="1"/>
              <a:t>stkp</a:t>
            </a:r>
            <a:r>
              <a:rPr lang="en-IN" dirty="0"/>
              <a:t>))[-1]</a:t>
            </a:r>
          </a:p>
          <a:p>
            <a:r>
              <a:rPr lang="en-IN" dirty="0"/>
              <a:t>h = 1/252</a:t>
            </a:r>
          </a:p>
          <a:p>
            <a:r>
              <a:rPr lang="en-IN" dirty="0"/>
              <a:t>sigma = </a:t>
            </a:r>
            <a:r>
              <a:rPr lang="en-IN" dirty="0" err="1"/>
              <a:t>sd</a:t>
            </a:r>
            <a:r>
              <a:rPr lang="en-IN" dirty="0"/>
              <a:t>(rets)/</a:t>
            </a:r>
            <a:r>
              <a:rPr lang="en-IN" dirty="0" err="1"/>
              <a:t>sqrt</a:t>
            </a:r>
            <a:r>
              <a:rPr lang="en-IN" dirty="0"/>
              <a:t>(h)</a:t>
            </a:r>
          </a:p>
          <a:p>
            <a:r>
              <a:rPr lang="en-IN" dirty="0"/>
              <a:t>print(sigma)</a:t>
            </a:r>
          </a:p>
          <a:p>
            <a:r>
              <a:rPr lang="en-IN" dirty="0"/>
              <a:t>## [1] 0.2802329</a:t>
            </a:r>
          </a:p>
          <a:p>
            <a:r>
              <a:rPr lang="en-IN" dirty="0"/>
              <a:t>The parameter  </a:t>
            </a:r>
            <a:r>
              <a:rPr lang="el-GR" dirty="0"/>
              <a:t>μ  </a:t>
            </a:r>
            <a:r>
              <a:rPr lang="en-IN" dirty="0"/>
              <a:t>is also easily estimated as</a:t>
            </a:r>
          </a:p>
          <a:p>
            <a:endParaRPr lang="en-IN" dirty="0"/>
          </a:p>
          <a:p>
            <a:r>
              <a:rPr lang="en-IN" dirty="0"/>
              <a:t>mu = mean(rets)/h+0.5*sigma^2</a:t>
            </a:r>
          </a:p>
          <a:p>
            <a:r>
              <a:rPr lang="en-IN" dirty="0"/>
              <a:t>print(mu)</a:t>
            </a:r>
          </a:p>
          <a:p>
            <a:r>
              <a:rPr lang="en-IN" dirty="0"/>
              <a:t>## [1] 0.1152832</a:t>
            </a:r>
          </a:p>
          <a:p>
            <a:r>
              <a:rPr lang="en-IN" dirty="0"/>
              <a:t>So the additional term  </a:t>
            </a:r>
            <a:r>
              <a:rPr lang="en-IN" dirty="0" smtClean="0"/>
              <a:t>½ (</a:t>
            </a:r>
            <a:r>
              <a:rPr lang="el-GR" dirty="0" smtClean="0"/>
              <a:t>σ</a:t>
            </a:r>
            <a:r>
              <a:rPr lang="en-IN" dirty="0" smtClean="0"/>
              <a:t>^</a:t>
            </a:r>
            <a:r>
              <a:rPr lang="el-GR" dirty="0" smtClean="0"/>
              <a:t>2</a:t>
            </a:r>
            <a:r>
              <a:rPr lang="en-IN" dirty="0" smtClean="0"/>
              <a:t>)</a:t>
            </a:r>
            <a:r>
              <a:rPr lang="el-GR" dirty="0" smtClean="0"/>
              <a:t>  </a:t>
            </a:r>
            <a:r>
              <a:rPr lang="en-IN" dirty="0"/>
              <a:t>does matter substantially.</a:t>
            </a:r>
          </a:p>
        </p:txBody>
      </p:sp>
    </p:spTree>
    <p:extLst>
      <p:ext uri="{BB962C8B-B14F-4D97-AF65-F5344CB8AC3E}">
        <p14:creationId xmlns:p14="http://schemas.microsoft.com/office/powerpoint/2010/main" val="240184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Monte Carlo Simulation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Monte Carlo simulation is a model used to predict the probability of different outcomes when the intervention of random variables is present</a:t>
            </a:r>
            <a:r>
              <a:rPr lang="en-IN" dirty="0" smtClean="0"/>
              <a:t>.</a:t>
            </a:r>
          </a:p>
          <a:p>
            <a:r>
              <a:rPr lang="en-IN" dirty="0"/>
              <a:t>Monte Carlo simulations help to explain the impact of risk and uncertainty in prediction and forecasting models.</a:t>
            </a:r>
          </a:p>
          <a:p>
            <a:r>
              <a:rPr lang="en-IN" dirty="0"/>
              <a:t>A variety of fields utilize Monte Carlo simulations, including finance, engineering, supply chain, and science.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92126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1372</Words>
  <Application>Microsoft Office PowerPoint</Application>
  <PresentationFormat>On-screen Show (4:3)</PresentationFormat>
  <Paragraphs>224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2_Custom Design</vt:lpstr>
      <vt:lpstr>Open Source Modelling in R Finance Models</vt:lpstr>
      <vt:lpstr>Finance Models</vt:lpstr>
      <vt:lpstr>PowerPoint Presentation</vt:lpstr>
      <vt:lpstr>Brownian Motions</vt:lpstr>
      <vt:lpstr>PowerPoint Presentation</vt:lpstr>
      <vt:lpstr>The following R code computes the annualized volatility σ</vt:lpstr>
      <vt:lpstr>PowerPoint Presentation</vt:lpstr>
      <vt:lpstr>PowerPoint Presentation</vt:lpstr>
      <vt:lpstr>Monte Carlo Simulation</vt:lpstr>
      <vt:lpstr>Monte Carlo Simulation</vt:lpstr>
      <vt:lpstr>PowerPoint Presentation</vt:lpstr>
      <vt:lpstr>PowerPoint Presentation</vt:lpstr>
      <vt:lpstr>Vectorization</vt:lpstr>
      <vt:lpstr>PowerPoint Presentation</vt:lpstr>
      <vt:lpstr>PowerPoint Presentation</vt:lpstr>
      <vt:lpstr>Home work</vt:lpstr>
      <vt:lpstr>Bivariate random variables </vt:lpstr>
      <vt:lpstr>PowerPoint Presentation</vt:lpstr>
      <vt:lpstr>PowerPoint Presentation</vt:lpstr>
      <vt:lpstr>PowerPoint Presentation</vt:lpstr>
      <vt:lpstr>Multivariate random variables</vt:lpstr>
      <vt:lpstr>PowerPoint Presentation</vt:lpstr>
      <vt:lpstr>PowerPoint Presentation</vt:lpstr>
      <vt:lpstr>PowerPoint Presentation</vt:lpstr>
      <vt:lpstr>Portfolio Computations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Vaibhav Vasani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</dc:title>
  <dc:subject>ADS</dc:subject>
  <dc:creator>Vaibhav Vasani</dc:creator>
  <cp:keywords>ADS</cp:keywords>
  <dc:description>Vaibhav</dc:description>
  <cp:lastModifiedBy>Admin</cp:lastModifiedBy>
  <cp:revision>28</cp:revision>
  <dcterms:created xsi:type="dcterms:W3CDTF">2021-02-11T03:47:51Z</dcterms:created>
  <dcterms:modified xsi:type="dcterms:W3CDTF">2023-03-04T16:05:38Z</dcterms:modified>
  <cp:category>Honours</cp:category>
</cp:coreProperties>
</file>