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7C520-D64A-43AA-8F4D-9A33917E9FBC}" v="87" dt="2021-03-31T05:06:09.993"/>
    <p1510:client id="{AB31D0A2-809F-4567-AC77-2AFC8777A445}" v="893" dt="2021-03-25T06:34:43.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0" i="0" cap="none"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59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2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65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2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24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07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23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6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75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81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3/30/2021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40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0" i="0" cap="all" spc="100" baseline="0">
                <a:solidFill>
                  <a:schemeClr val="tx1">
                    <a:tint val="75000"/>
                  </a:schemeClr>
                </a:solidFill>
              </a:defRPr>
            </a:lvl1pPr>
          </a:lstStyle>
          <a:p>
            <a:fld id="{6A4B53A7-3209-46A6-9454-F38EAC8F11E7}" type="datetimeFigureOut">
              <a:rPr lang="en-US" smtClean="0"/>
              <a:pPr/>
              <a:t>3/30/2021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0" i="0" cap="none"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8852424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27" r:id="rId8"/>
    <p:sldLayoutId id="2147483728" r:id="rId9"/>
    <p:sldLayoutId id="2147483729" r:id="rId10"/>
    <p:sldLayoutId id="2147483737" r:id="rId11"/>
  </p:sldLayoutIdLst>
  <p:txStyles>
    <p:titleStyle>
      <a:lvl1pPr algn="l" defTabSz="914400" rtl="0" eaLnBrk="1" latinLnBrk="0" hangingPunct="1">
        <a:lnSpc>
          <a:spcPct val="90000"/>
        </a:lnSpc>
        <a:spcBef>
          <a:spcPct val="0"/>
        </a:spcBef>
        <a:buNone/>
        <a:defRPr sz="4800" kern="1200" spc="16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spc="13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spc="13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spc="13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spc="13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spc="1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C4440-8C11-4E3A-9756-5BFDA56C5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Abstract background of mesh">
            <a:extLst>
              <a:ext uri="{FF2B5EF4-FFF2-40B4-BE49-F238E27FC236}">
                <a16:creationId xmlns:a16="http://schemas.microsoft.com/office/drawing/2014/main" id="{E9E96A47-415E-485F-9BFE-4C0085ACDC3B}"/>
              </a:ext>
            </a:extLst>
          </p:cNvPr>
          <p:cNvPicPr>
            <a:picLocks noChangeAspect="1"/>
          </p:cNvPicPr>
          <p:nvPr/>
        </p:nvPicPr>
        <p:blipFill rotWithShape="1">
          <a:blip r:embed="rId2">
            <a:duotone>
              <a:schemeClr val="accent1">
                <a:shade val="45000"/>
                <a:satMod val="135000"/>
              </a:schemeClr>
              <a:prstClr val="white"/>
            </a:duotone>
            <a:alphaModFix amt="35000"/>
          </a:blip>
          <a:srcRect r="-2" b="15603"/>
          <a:stretch/>
        </p:blipFill>
        <p:spPr>
          <a:xfrm>
            <a:off x="20" y="-8877"/>
            <a:ext cx="12191980" cy="6858000"/>
          </a:xfrm>
          <a:prstGeom prst="rect">
            <a:avLst/>
          </a:prstGeom>
        </p:spPr>
      </p:pic>
      <p:sp>
        <p:nvSpPr>
          <p:cNvPr id="3" name="Subtitle 2"/>
          <p:cNvSpPr>
            <a:spLocks noGrp="1"/>
          </p:cNvSpPr>
          <p:nvPr>
            <p:ph type="subTitle" idx="1"/>
          </p:nvPr>
        </p:nvSpPr>
        <p:spPr>
          <a:xfrm>
            <a:off x="5792994" y="1590840"/>
            <a:ext cx="5672176" cy="5095221"/>
          </a:xfrm>
        </p:spPr>
        <p:txBody>
          <a:bodyPr lIns="109728" tIns="109728" rIns="109728" bIns="91440" anchor="t">
            <a:normAutofit/>
          </a:bodyPr>
          <a:lstStyle/>
          <a:p>
            <a:r>
              <a:rPr lang="en-US" sz="4400" dirty="0">
                <a:solidFill>
                  <a:schemeClr val="bg1"/>
                </a:solidFill>
                <a:ea typeface="+mn-lt"/>
                <a:cs typeface="+mn-lt"/>
              </a:rPr>
              <a:t>Images Classification of Dogs and Cats using Fine-Tuned VGG Models</a:t>
            </a:r>
            <a:endParaRPr lang="en-US" sz="4400">
              <a:solidFill>
                <a:schemeClr val="bg1"/>
              </a:solidFill>
              <a:ea typeface="+mn-lt"/>
              <a:cs typeface="+mn-lt"/>
            </a:endParaRPr>
          </a:p>
          <a:p>
            <a:endParaRPr lang="en-US" sz="600" dirty="0">
              <a:solidFill>
                <a:schemeClr val="bg1"/>
              </a:solidFill>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5" name="Picture 5">
            <a:extLst>
              <a:ext uri="{FF2B5EF4-FFF2-40B4-BE49-F238E27FC236}">
                <a16:creationId xmlns:a16="http://schemas.microsoft.com/office/drawing/2014/main" id="{EE1238E1-BF62-4C65-A6A0-632BB72F9749}"/>
              </a:ext>
            </a:extLst>
          </p:cNvPr>
          <p:cNvPicPr>
            <a:picLocks noChangeAspect="1"/>
          </p:cNvPicPr>
          <p:nvPr/>
        </p:nvPicPr>
        <p:blipFill>
          <a:blip r:embed="rId3"/>
          <a:stretch>
            <a:fillRect/>
          </a:stretch>
        </p:blipFill>
        <p:spPr>
          <a:xfrm>
            <a:off x="960766" y="1232375"/>
            <a:ext cx="3463446" cy="3220754"/>
          </a:xfrm>
          <a:prstGeom prst="rect">
            <a:avLst/>
          </a:prstGeom>
        </p:spPr>
      </p:pic>
      <p:sp>
        <p:nvSpPr>
          <p:cNvPr id="6" name="TextBox 5">
            <a:extLst>
              <a:ext uri="{FF2B5EF4-FFF2-40B4-BE49-F238E27FC236}">
                <a16:creationId xmlns:a16="http://schemas.microsoft.com/office/drawing/2014/main" id="{42BEA036-52B3-4E6C-A501-3AC3FA426464}"/>
              </a:ext>
            </a:extLst>
          </p:cNvPr>
          <p:cNvSpPr txBox="1"/>
          <p:nvPr/>
        </p:nvSpPr>
        <p:spPr>
          <a:xfrm>
            <a:off x="5906120" y="5329704"/>
            <a:ext cx="46429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Name: Meet Gandhi</a:t>
            </a:r>
          </a:p>
          <a:p>
            <a:r>
              <a:rPr lang="en-US" sz="2400"/>
              <a:t>RollNo: 1911076</a:t>
            </a:r>
          </a:p>
          <a:p>
            <a:r>
              <a:rPr lang="en-US" sz="2400"/>
              <a:t>Batch: B1</a:t>
            </a:r>
          </a:p>
        </p:txBody>
      </p:sp>
      <p:sp>
        <p:nvSpPr>
          <p:cNvPr id="2" name="TextBox 1">
            <a:extLst>
              <a:ext uri="{FF2B5EF4-FFF2-40B4-BE49-F238E27FC236}">
                <a16:creationId xmlns:a16="http://schemas.microsoft.com/office/drawing/2014/main" id="{9044B463-6D8F-405A-8C59-55E97EF279EA}"/>
              </a:ext>
            </a:extLst>
          </p:cNvPr>
          <p:cNvSpPr txBox="1"/>
          <p:nvPr/>
        </p:nvSpPr>
        <p:spPr>
          <a:xfrm>
            <a:off x="8419214" y="3785191"/>
            <a:ext cx="2743200" cy="1751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r>
              <a:rPr lang="en-US" dirty="0">
                <a:solidFill>
                  <a:schemeClr val="bg1"/>
                </a:solidFill>
                <a:ea typeface="+mn-lt"/>
                <a:cs typeface="+mn-lt"/>
              </a:rPr>
              <a:t>- </a:t>
            </a:r>
            <a:r>
              <a:rPr lang="en-US" dirty="0" err="1">
                <a:solidFill>
                  <a:schemeClr val="bg1"/>
                </a:solidFill>
                <a:ea typeface="+mn-lt"/>
                <a:cs typeface="+mn-lt"/>
              </a:rPr>
              <a:t>Mahardi</a:t>
            </a:r>
          </a:p>
          <a:p>
            <a:pPr algn="r">
              <a:lnSpc>
                <a:spcPct val="90000"/>
              </a:lnSpc>
              <a:spcBef>
                <a:spcPts val="1000"/>
              </a:spcBef>
            </a:pPr>
            <a:r>
              <a:rPr lang="en-US" dirty="0">
                <a:solidFill>
                  <a:schemeClr val="bg1"/>
                </a:solidFill>
                <a:ea typeface="+mn-lt"/>
                <a:cs typeface="+mn-lt"/>
              </a:rPr>
              <a:t>- I-Hung Wang</a:t>
            </a:r>
          </a:p>
          <a:p>
            <a:pPr algn="r">
              <a:lnSpc>
                <a:spcPct val="90000"/>
              </a:lnSpc>
              <a:spcBef>
                <a:spcPts val="1000"/>
              </a:spcBef>
            </a:pPr>
            <a:r>
              <a:rPr lang="en-US" dirty="0">
                <a:solidFill>
                  <a:schemeClr val="bg1"/>
                </a:solidFill>
                <a:ea typeface="+mn-lt"/>
                <a:cs typeface="+mn-lt"/>
              </a:rPr>
              <a:t>- Kuang-Chyi Lee</a:t>
            </a:r>
          </a:p>
          <a:p>
            <a:pPr algn="r">
              <a:lnSpc>
                <a:spcPct val="90000"/>
              </a:lnSpc>
              <a:spcBef>
                <a:spcPts val="1000"/>
              </a:spcBef>
            </a:pPr>
            <a:r>
              <a:rPr lang="en-US" dirty="0">
                <a:solidFill>
                  <a:schemeClr val="bg1"/>
                </a:solidFill>
                <a:ea typeface="+mn-lt"/>
                <a:cs typeface="+mn-lt"/>
              </a:rPr>
              <a:t>- Shinn-Liang Chang4</a:t>
            </a:r>
          </a:p>
          <a:p>
            <a:pPr algn="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567176" y="200380"/>
            <a:ext cx="10794039" cy="6546285"/>
          </a:xfrm>
        </p:spPr>
        <p:txBody>
          <a:bodyPr anchor="t">
            <a:normAutofit/>
          </a:bodyPr>
          <a:lstStyle/>
          <a:p>
            <a:r>
              <a:rPr lang="en-US" sz="1800">
                <a:ea typeface="+mn-lt"/>
                <a:cs typeface="+mn-lt"/>
              </a:rPr>
              <a:t>The confusion matrix of VGG19 based CDC is shown in Table 6 with the testing accuracy at 84.07%.</a:t>
            </a:r>
            <a:endParaRPr lang="en-US"/>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r>
              <a:rPr lang="en-US" sz="1800">
                <a:ea typeface="+mn-lt"/>
                <a:cs typeface="+mn-lt"/>
              </a:rPr>
              <a:t>From the testing, VGG19 based CDC has a slightly higher accuracy than VGG16 based CDC, but VGG16 has a higher recall rate in 14 classes than VGG19. VGG16 has a prediction accuracy of 97% for class Basenji and 63% for class Norwegian Forest Cat, while VGG19 has a prediction accuracy of 98% for class Basenji and 59% for class Siberian Cat. The error for class Norwegian Forest Cat is caused as Siberian Cat is predicted as Norwegian Forest Cat. The comparison of Norweigian Forest Cat and Siberian Cat is shown in Fig. 3. </a:t>
            </a:r>
          </a:p>
          <a:p>
            <a:endParaRPr lang="en-US" sz="1800" dirty="0">
              <a:solidFill>
                <a:srgbClr val="000000"/>
              </a:solidFill>
            </a:endParaRPr>
          </a:p>
        </p:txBody>
      </p:sp>
      <p:pic>
        <p:nvPicPr>
          <p:cNvPr id="4" name="Picture 5">
            <a:extLst>
              <a:ext uri="{FF2B5EF4-FFF2-40B4-BE49-F238E27FC236}">
                <a16:creationId xmlns:a16="http://schemas.microsoft.com/office/drawing/2014/main" id="{EDB72271-8CAE-4394-AA19-D117CC564F04}"/>
              </a:ext>
            </a:extLst>
          </p:cNvPr>
          <p:cNvPicPr>
            <a:picLocks noChangeAspect="1"/>
          </p:cNvPicPr>
          <p:nvPr/>
        </p:nvPicPr>
        <p:blipFill>
          <a:blip r:embed="rId3"/>
          <a:stretch>
            <a:fillRect/>
          </a:stretch>
        </p:blipFill>
        <p:spPr>
          <a:xfrm>
            <a:off x="4063507" y="713412"/>
            <a:ext cx="3345711" cy="2620707"/>
          </a:xfrm>
          <a:prstGeom prst="rect">
            <a:avLst/>
          </a:prstGeom>
        </p:spPr>
      </p:pic>
      <p:pic>
        <p:nvPicPr>
          <p:cNvPr id="6" name="Picture 6" descr="A picture containing text, cat, mammal, laying&#10;&#10;Description automatically generated">
            <a:extLst>
              <a:ext uri="{FF2B5EF4-FFF2-40B4-BE49-F238E27FC236}">
                <a16:creationId xmlns:a16="http://schemas.microsoft.com/office/drawing/2014/main" id="{B73CA2A2-281C-47EA-8518-0205EC1D9C46}"/>
              </a:ext>
            </a:extLst>
          </p:cNvPr>
          <p:cNvPicPr>
            <a:picLocks noChangeAspect="1"/>
          </p:cNvPicPr>
          <p:nvPr/>
        </p:nvPicPr>
        <p:blipFill>
          <a:blip r:embed="rId4"/>
          <a:stretch>
            <a:fillRect/>
          </a:stretch>
        </p:blipFill>
        <p:spPr>
          <a:xfrm>
            <a:off x="3765042" y="5024517"/>
            <a:ext cx="3407734" cy="1656367"/>
          </a:xfrm>
          <a:prstGeom prst="rect">
            <a:avLst/>
          </a:prstGeom>
        </p:spPr>
      </p:pic>
    </p:spTree>
    <p:extLst>
      <p:ext uri="{BB962C8B-B14F-4D97-AF65-F5344CB8AC3E}">
        <p14:creationId xmlns:p14="http://schemas.microsoft.com/office/powerpoint/2010/main" val="141503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624883" y="182659"/>
            <a:ext cx="10328751" cy="6564006"/>
          </a:xfrm>
        </p:spPr>
        <p:txBody>
          <a:bodyPr anchor="t">
            <a:normAutofit lnSpcReduction="10000"/>
          </a:bodyPr>
          <a:lstStyle/>
          <a:p>
            <a:endParaRPr lang="en-US" sz="1800" dirty="0">
              <a:solidFill>
                <a:schemeClr val="bg1"/>
              </a:solidFill>
              <a:ea typeface="+mn-lt"/>
              <a:cs typeface="+mn-lt"/>
            </a:endParaRPr>
          </a:p>
          <a:p>
            <a:r>
              <a:rPr lang="en-US" sz="1800">
                <a:solidFill>
                  <a:schemeClr val="bg1"/>
                </a:solidFill>
                <a:ea typeface="+mn-lt"/>
                <a:cs typeface="+mn-lt"/>
              </a:rPr>
              <a:t>Furthermore, we use the models to predict individual images of random cats and dogs to check the speed of predicting images. The results show the correct prediction of all pictures. The prediction images are shown in the Fig. below and the speed of the prediction is shown in Table 7.</a:t>
            </a:r>
            <a:endParaRPr lang="en-US">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ndParaRPr>
          </a:p>
          <a:p>
            <a:endParaRPr lang="en-US" sz="1800" dirty="0">
              <a:solidFill>
                <a:schemeClr val="bg1"/>
              </a:solidFill>
              <a:ea typeface="+mn-lt"/>
              <a:cs typeface="+mn-lt"/>
            </a:endParaRPr>
          </a:p>
          <a:p>
            <a:r>
              <a:rPr lang="en-US" sz="1800">
                <a:solidFill>
                  <a:schemeClr val="bg1"/>
                </a:solidFill>
                <a:ea typeface="+mn-lt"/>
                <a:cs typeface="+mn-lt"/>
              </a:rPr>
              <a:t>The sample test result shows that the prediction speed of both models is around 4 seconds. VGG19 based CDC spends 0.5 second longer time than VGG16 based CDC.</a:t>
            </a:r>
            <a:endParaRPr lang="en-US" sz="1800" dirty="0">
              <a:solidFill>
                <a:schemeClr val="bg1"/>
              </a:solidFill>
            </a:endParaRPr>
          </a:p>
        </p:txBody>
      </p:sp>
      <p:pic>
        <p:nvPicPr>
          <p:cNvPr id="4" name="Picture 5" descr="A collage of a dog and a cat&#10;&#10;Description automatically generated">
            <a:extLst>
              <a:ext uri="{FF2B5EF4-FFF2-40B4-BE49-F238E27FC236}">
                <a16:creationId xmlns:a16="http://schemas.microsoft.com/office/drawing/2014/main" id="{B6A4475C-EB69-45F5-88BA-518DCE5DC671}"/>
              </a:ext>
            </a:extLst>
          </p:cNvPr>
          <p:cNvPicPr>
            <a:picLocks noChangeAspect="1"/>
          </p:cNvPicPr>
          <p:nvPr/>
        </p:nvPicPr>
        <p:blipFill>
          <a:blip r:embed="rId3"/>
          <a:stretch>
            <a:fillRect/>
          </a:stretch>
        </p:blipFill>
        <p:spPr>
          <a:xfrm>
            <a:off x="622005" y="1655057"/>
            <a:ext cx="2743200" cy="1970725"/>
          </a:xfrm>
          <a:prstGeom prst="rect">
            <a:avLst/>
          </a:prstGeom>
        </p:spPr>
      </p:pic>
      <p:pic>
        <p:nvPicPr>
          <p:cNvPr id="6" name="Picture 6">
            <a:extLst>
              <a:ext uri="{FF2B5EF4-FFF2-40B4-BE49-F238E27FC236}">
                <a16:creationId xmlns:a16="http://schemas.microsoft.com/office/drawing/2014/main" id="{5040786B-0CAF-4AC0-AB79-4EC25972881E}"/>
              </a:ext>
            </a:extLst>
          </p:cNvPr>
          <p:cNvPicPr>
            <a:picLocks noChangeAspect="1"/>
          </p:cNvPicPr>
          <p:nvPr/>
        </p:nvPicPr>
        <p:blipFill>
          <a:blip r:embed="rId4"/>
          <a:stretch>
            <a:fillRect/>
          </a:stretch>
        </p:blipFill>
        <p:spPr>
          <a:xfrm>
            <a:off x="3359079" y="1655467"/>
            <a:ext cx="2316791" cy="1969904"/>
          </a:xfrm>
          <a:prstGeom prst="rect">
            <a:avLst/>
          </a:prstGeom>
        </p:spPr>
      </p:pic>
      <p:pic>
        <p:nvPicPr>
          <p:cNvPr id="7" name="Picture 7">
            <a:extLst>
              <a:ext uri="{FF2B5EF4-FFF2-40B4-BE49-F238E27FC236}">
                <a16:creationId xmlns:a16="http://schemas.microsoft.com/office/drawing/2014/main" id="{FA06D66D-FF72-4085-AEAA-4B5A7EC9FB44}"/>
              </a:ext>
            </a:extLst>
          </p:cNvPr>
          <p:cNvPicPr>
            <a:picLocks noChangeAspect="1"/>
          </p:cNvPicPr>
          <p:nvPr/>
        </p:nvPicPr>
        <p:blipFill rotWithShape="1">
          <a:blip r:embed="rId5"/>
          <a:srcRect t="6967" r="1905" b="10197"/>
          <a:stretch/>
        </p:blipFill>
        <p:spPr>
          <a:xfrm>
            <a:off x="5677695" y="1636657"/>
            <a:ext cx="5777228" cy="1993142"/>
          </a:xfrm>
          <a:prstGeom prst="rect">
            <a:avLst/>
          </a:prstGeom>
        </p:spPr>
      </p:pic>
      <p:pic>
        <p:nvPicPr>
          <p:cNvPr id="8" name="Picture 8" descr="Table&#10;&#10;Description automatically generated">
            <a:extLst>
              <a:ext uri="{FF2B5EF4-FFF2-40B4-BE49-F238E27FC236}">
                <a16:creationId xmlns:a16="http://schemas.microsoft.com/office/drawing/2014/main" id="{C86E6F95-314C-4881-9A54-D3363A44D7DD}"/>
              </a:ext>
            </a:extLst>
          </p:cNvPr>
          <p:cNvPicPr>
            <a:picLocks noChangeAspect="1"/>
          </p:cNvPicPr>
          <p:nvPr/>
        </p:nvPicPr>
        <p:blipFill>
          <a:blip r:embed="rId6"/>
          <a:stretch>
            <a:fillRect/>
          </a:stretch>
        </p:blipFill>
        <p:spPr>
          <a:xfrm>
            <a:off x="3855848" y="3912590"/>
            <a:ext cx="3797595" cy="1958816"/>
          </a:xfrm>
          <a:prstGeom prst="rect">
            <a:avLst/>
          </a:prstGeom>
        </p:spPr>
      </p:pic>
    </p:spTree>
    <p:extLst>
      <p:ext uri="{BB962C8B-B14F-4D97-AF65-F5344CB8AC3E}">
        <p14:creationId xmlns:p14="http://schemas.microsoft.com/office/powerpoint/2010/main" val="2426364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927111" y="292540"/>
            <a:ext cx="10428640" cy="1488895"/>
          </a:xfrm>
        </p:spPr>
        <p:txBody>
          <a:bodyPr anchor="b">
            <a:normAutofit/>
          </a:bodyPr>
          <a:lstStyle/>
          <a:p>
            <a:r>
              <a:rPr lang="en-US" sz="7200">
                <a:solidFill>
                  <a:schemeClr val="bg1"/>
                </a:solidFill>
                <a:ea typeface="+mj-lt"/>
                <a:cs typeface="+mj-lt"/>
              </a:rPr>
              <a:t>Conclusion</a:t>
            </a:r>
            <a:endParaRPr lang="en-US">
              <a:solidFill>
                <a:schemeClr val="bg1"/>
              </a:solidFill>
            </a:endParaRP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969533" y="2172401"/>
            <a:ext cx="10381913" cy="5199495"/>
          </a:xfrm>
        </p:spPr>
        <p:txBody>
          <a:bodyPr anchor="t">
            <a:normAutofit/>
          </a:bodyPr>
          <a:lstStyle/>
          <a:p>
            <a:r>
              <a:rPr lang="en-US" sz="2000">
                <a:ea typeface="+mn-lt"/>
                <a:cs typeface="+mn-lt"/>
              </a:rPr>
              <a:t>In this experiment, we developed an image classifier for classifying breeds of dogs and cats (CDC). </a:t>
            </a:r>
            <a:endParaRPr lang="en-US" sz="3600"/>
          </a:p>
          <a:p>
            <a:r>
              <a:rPr lang="en-US" sz="2000">
                <a:ea typeface="+mn-lt"/>
                <a:cs typeface="+mn-lt"/>
              </a:rPr>
              <a:t>We retrain VGG16 and VGG19 with new classes to classify the images of various breeds of dogs and cats. Both models have the same validation accuracy of 98.56%, but VGG19 has a better training accuracy of 98.59% and testing accuracy of 84.07% than VGG16 with a training accuracy of 98.47% and testing accuracy of 83.68%. </a:t>
            </a:r>
            <a:endParaRPr lang="en-US" sz="3600">
              <a:ea typeface="+mn-lt"/>
              <a:cs typeface="+mn-lt"/>
            </a:endParaRPr>
          </a:p>
          <a:p>
            <a:r>
              <a:rPr lang="en-US" sz="2000">
                <a:ea typeface="+mn-lt"/>
                <a:cs typeface="+mn-lt"/>
              </a:rPr>
              <a:t>The lowest recall for VGG19 is 59% for class Siberian Cat and that for VGG16 is 63% for class Norwegian Forest Cat. </a:t>
            </a:r>
            <a:endParaRPr lang="en-US" sz="3600">
              <a:ea typeface="+mn-lt"/>
              <a:cs typeface="+mn-lt"/>
            </a:endParaRPr>
          </a:p>
          <a:p>
            <a:r>
              <a:rPr lang="en-US" sz="2000">
                <a:ea typeface="+mn-lt"/>
                <a:cs typeface="+mn-lt"/>
              </a:rPr>
              <a:t>The prediction speed of CDC of individual images has an average prediction time of 4.59 seconds for VGG19 based CDC and 4.18 seconds for VGG16 based CDC.</a:t>
            </a:r>
          </a:p>
          <a:p>
            <a:endParaRPr lang="en-US" sz="2000" dirty="0"/>
          </a:p>
        </p:txBody>
      </p:sp>
    </p:spTree>
    <p:extLst>
      <p:ext uri="{BB962C8B-B14F-4D97-AF65-F5344CB8AC3E}">
        <p14:creationId xmlns:p14="http://schemas.microsoft.com/office/powerpoint/2010/main" val="3030013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927111" y="-98229"/>
            <a:ext cx="10428640" cy="1488895"/>
          </a:xfrm>
        </p:spPr>
        <p:txBody>
          <a:bodyPr anchor="b">
            <a:normAutofit/>
          </a:bodyPr>
          <a:lstStyle/>
          <a:p>
            <a:r>
              <a:rPr lang="en-US" sz="7200">
                <a:ea typeface="+mj-lt"/>
                <a:cs typeface="+mj-lt"/>
              </a:rPr>
              <a:t>References</a:t>
            </a:r>
            <a:endParaRPr lang="en-US"/>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979302" y="1547170"/>
            <a:ext cx="10381913" cy="5199495"/>
          </a:xfrm>
        </p:spPr>
        <p:txBody>
          <a:bodyPr anchor="t">
            <a:normAutofit lnSpcReduction="10000"/>
          </a:bodyPr>
          <a:lstStyle/>
          <a:p>
            <a:r>
              <a:rPr lang="en-US" sz="1800">
                <a:solidFill>
                  <a:schemeClr val="bg1"/>
                </a:solidFill>
                <a:ea typeface="+mn-lt"/>
                <a:cs typeface="+mn-lt"/>
              </a:rPr>
              <a:t>J. Patterson and A. Gibson, Deep Learning. Sebastopol, U.S. State: O’Reilly Media, Inc., 2017. </a:t>
            </a:r>
            <a:endParaRPr lang="en-US" sz="1800" dirty="0">
              <a:solidFill>
                <a:schemeClr val="bg1"/>
              </a:solidFill>
              <a:ea typeface="+mn-lt"/>
              <a:cs typeface="+mn-lt"/>
            </a:endParaRPr>
          </a:p>
          <a:p>
            <a:r>
              <a:rPr lang="en-US" sz="1800">
                <a:solidFill>
                  <a:schemeClr val="bg1"/>
                </a:solidFill>
                <a:ea typeface="+mn-lt"/>
                <a:cs typeface="+mn-lt"/>
              </a:rPr>
              <a:t>N. Buduma and N. Lacascio, Fundamentals of Deep Learning. Sebastopol, U.S. State: O’Reilly Media, Inc., 2017. </a:t>
            </a:r>
            <a:endParaRPr lang="en-US" sz="1800" dirty="0">
              <a:solidFill>
                <a:schemeClr val="bg1"/>
              </a:solidFill>
              <a:ea typeface="+mn-lt"/>
              <a:cs typeface="+mn-lt"/>
            </a:endParaRPr>
          </a:p>
          <a:p>
            <a:r>
              <a:rPr lang="en-US" sz="1800">
                <a:solidFill>
                  <a:schemeClr val="bg1"/>
                </a:solidFill>
                <a:ea typeface="+mn-lt"/>
                <a:cs typeface="+mn-lt"/>
              </a:rPr>
              <a:t>N. Tajbakhsh et al., "Convolutional Neural Networks for Medical Image Analysis: Full Training or Fine Tuning?," in IEEE Transactions on Medical Imaging, vol. 35, no. 5, pp. 1299-1312, May 2016. </a:t>
            </a:r>
            <a:endParaRPr lang="en-US" sz="1800" dirty="0">
              <a:solidFill>
                <a:schemeClr val="bg1"/>
              </a:solidFill>
              <a:ea typeface="+mn-lt"/>
              <a:cs typeface="+mn-lt"/>
            </a:endParaRPr>
          </a:p>
          <a:p>
            <a:r>
              <a:rPr lang="en-US" sz="1800">
                <a:solidFill>
                  <a:schemeClr val="bg1"/>
                </a:solidFill>
                <a:ea typeface="+mn-lt"/>
                <a:cs typeface="+mn-lt"/>
              </a:rPr>
              <a:t>N. K. Manaswi, Deep Learning with Applications Using Python. Banglore, India: Apress, 2018. </a:t>
            </a:r>
            <a:endParaRPr lang="en-US" sz="1800" dirty="0">
              <a:solidFill>
                <a:schemeClr val="bg1"/>
              </a:solidFill>
              <a:ea typeface="+mn-lt"/>
              <a:cs typeface="+mn-lt"/>
            </a:endParaRPr>
          </a:p>
          <a:p>
            <a:r>
              <a:rPr lang="en-US" sz="1800">
                <a:solidFill>
                  <a:schemeClr val="bg1"/>
                </a:solidFill>
                <a:ea typeface="+mn-lt"/>
                <a:cs typeface="+mn-lt"/>
              </a:rPr>
              <a:t>Parkhi et al. "Cats and dogs," 2012 IEEE Conference on Computer Vision and Pattern Recognition, Providence, RI, 2012, pp. 3498-3505. </a:t>
            </a:r>
            <a:endParaRPr lang="en-US" sz="1800" dirty="0">
              <a:solidFill>
                <a:schemeClr val="bg1"/>
              </a:solidFill>
              <a:ea typeface="+mn-lt"/>
              <a:cs typeface="+mn-lt"/>
            </a:endParaRPr>
          </a:p>
          <a:p>
            <a:r>
              <a:rPr lang="en-US" sz="1800">
                <a:solidFill>
                  <a:schemeClr val="bg1"/>
                </a:solidFill>
                <a:ea typeface="+mn-lt"/>
                <a:cs typeface="+mn-lt"/>
              </a:rPr>
              <a:t>Panigrahi et al., "Deep Learning Approach for Image Classification," 2018 2nd International Conference on Data Science and Business Analytics (ICDSBA), Changsha, 2018, pp. 511-516. </a:t>
            </a:r>
            <a:endParaRPr lang="en-US" sz="1800" dirty="0">
              <a:solidFill>
                <a:schemeClr val="bg1"/>
              </a:solidFill>
              <a:ea typeface="+mn-lt"/>
              <a:cs typeface="+mn-lt"/>
            </a:endParaRPr>
          </a:p>
          <a:p>
            <a:r>
              <a:rPr lang="en-US" sz="1800">
                <a:solidFill>
                  <a:schemeClr val="bg1"/>
                </a:solidFill>
                <a:ea typeface="+mn-lt"/>
                <a:cs typeface="+mn-lt"/>
              </a:rPr>
              <a:t>"Dreamtime Stock Photos,” [Online] Available: https://www.dreamstime.com/photos-</a:t>
            </a:r>
            <a:r>
              <a:rPr lang="en-US" sz="1800" dirty="0">
                <a:solidFill>
                  <a:schemeClr val="bg1"/>
                </a:solidFill>
                <a:ea typeface="+mn-lt"/>
                <a:cs typeface="+mn-lt"/>
              </a:rPr>
              <a:t>images/dreamtime.html </a:t>
            </a:r>
          </a:p>
          <a:p>
            <a:r>
              <a:rPr lang="en-US" sz="1800">
                <a:solidFill>
                  <a:schemeClr val="bg1"/>
                </a:solidFill>
                <a:ea typeface="+mn-lt"/>
                <a:cs typeface="+mn-lt"/>
              </a:rPr>
              <a:t>Simonyan, Karen, et al. "Very deep convolutional networks for large-scale image recognition." arXiv preprint arXiv:1409.1556. 2014.</a:t>
            </a:r>
            <a:endParaRPr lang="en-US" sz="1800">
              <a:solidFill>
                <a:schemeClr val="bg1"/>
              </a:solidFill>
            </a:endParaRPr>
          </a:p>
        </p:txBody>
      </p:sp>
    </p:spTree>
    <p:extLst>
      <p:ext uri="{BB962C8B-B14F-4D97-AF65-F5344CB8AC3E}">
        <p14:creationId xmlns:p14="http://schemas.microsoft.com/office/powerpoint/2010/main" val="364845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1188069" y="196320"/>
            <a:ext cx="9812778" cy="1488895"/>
          </a:xfrm>
        </p:spPr>
        <p:txBody>
          <a:bodyPr anchor="b">
            <a:normAutofit/>
          </a:bodyPr>
          <a:lstStyle/>
          <a:p>
            <a:r>
              <a:rPr lang="en-US" sz="7200">
                <a:solidFill>
                  <a:schemeClr val="bg1"/>
                </a:solidFill>
                <a:ea typeface="+mj-lt"/>
                <a:cs typeface="+mj-lt"/>
              </a:rPr>
              <a:t>Introduction</a:t>
            </a:r>
            <a:endParaRPr lang="en-US">
              <a:solidFill>
                <a:schemeClr val="bg1"/>
              </a:solidFill>
            </a:endParaRP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916672" y="1826463"/>
            <a:ext cx="10094616" cy="4794941"/>
          </a:xfrm>
        </p:spPr>
        <p:txBody>
          <a:bodyPr anchor="t">
            <a:normAutofit/>
          </a:bodyPr>
          <a:lstStyle/>
          <a:p>
            <a:r>
              <a:rPr lang="en-US" sz="1800">
                <a:ea typeface="+mn-lt"/>
                <a:cs typeface="+mn-lt"/>
              </a:rPr>
              <a:t>In recent years, deep learning has become popular to solve many problems. Peterson and Gibson mentioned in their book that deep learning used a computational model that shares some properties of how the human brain works. It is built from several neural network layers that are given weight and can be trained by a learning algorithm to minimize the error of the output.</a:t>
            </a:r>
          </a:p>
          <a:p>
            <a:r>
              <a:rPr lang="en-US" sz="1800">
                <a:ea typeface="+mn-lt"/>
                <a:cs typeface="+mn-lt"/>
              </a:rPr>
              <a:t>The deep network for the image classification is called Convolutional Neural Network (CNN). Buduma and Lacascio mentioned that CNN used layers of convolutional filters to arrange the network into three dimensions: width, height, and depth. The depth of the layers allows the filter to combine the information from all the learned features.</a:t>
            </a:r>
          </a:p>
          <a:p>
            <a:r>
              <a:rPr lang="en-US" sz="1800">
                <a:ea typeface="+mn-lt"/>
                <a:cs typeface="+mn-lt"/>
              </a:rPr>
              <a:t>The problem is that training data for CNN is not easy to create, as CNN requires a large amount of training data and training is time-consuming. The alternative to train CNN is a fine-tuned CNN model that is trained from another application.</a:t>
            </a:r>
          </a:p>
          <a:p>
            <a:r>
              <a:rPr lang="en-US" sz="1800">
                <a:ea typeface="+mn-lt"/>
                <a:cs typeface="+mn-lt"/>
              </a:rPr>
              <a:t>Tajbakhsh et al. proved that using fine-tuned CNNs outperformed fully trained CNNs especially when there was limited training data. Manaswi mentioned that fine-tuning replaces and retrains the classifier on the top of CNN and fine-tune the weight of the pre-trained network via backpropagation.</a:t>
            </a:r>
            <a:endParaRPr lang="en-US" sz="1800" dirty="0">
              <a:ea typeface="+mn-lt"/>
              <a:cs typeface="+mn-lt"/>
            </a:endParaRPr>
          </a:p>
        </p:txBody>
      </p:sp>
    </p:spTree>
    <p:extLst>
      <p:ext uri="{BB962C8B-B14F-4D97-AF65-F5344CB8AC3E}">
        <p14:creationId xmlns:p14="http://schemas.microsoft.com/office/powerpoint/2010/main" val="3689179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1188069" y="215858"/>
            <a:ext cx="9812778" cy="1488895"/>
          </a:xfrm>
        </p:spPr>
        <p:txBody>
          <a:bodyPr anchor="b">
            <a:normAutofit/>
          </a:bodyPr>
          <a:lstStyle/>
          <a:p>
            <a:r>
              <a:rPr lang="en-US" sz="8000"/>
              <a:t>Introduction </a:t>
            </a: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1188069" y="2274937"/>
            <a:ext cx="9832988" cy="4350109"/>
          </a:xfrm>
        </p:spPr>
        <p:txBody>
          <a:bodyPr anchor="t">
            <a:normAutofit/>
          </a:bodyPr>
          <a:lstStyle/>
          <a:p>
            <a:r>
              <a:rPr lang="en-US" sz="2400">
                <a:solidFill>
                  <a:schemeClr val="bg1"/>
                </a:solidFill>
                <a:ea typeface="+mn-lt"/>
                <a:cs typeface="+mn-lt"/>
              </a:rPr>
              <a:t>Image classification of dogs and cats is a common problem that practices deep learning. </a:t>
            </a:r>
          </a:p>
          <a:p>
            <a:r>
              <a:rPr lang="en-US" sz="2400">
                <a:solidFill>
                  <a:schemeClr val="bg1"/>
                </a:solidFill>
                <a:ea typeface="+mn-lt"/>
                <a:cs typeface="+mn-lt"/>
              </a:rPr>
              <a:t>In 2012, Parkhi et al. proposed the method to classify the images of 37 different breeds of dogs and cats with an accuracy of 59%. </a:t>
            </a:r>
          </a:p>
          <a:p>
            <a:r>
              <a:rPr lang="en-US" sz="2400">
                <a:solidFill>
                  <a:schemeClr val="bg1"/>
                </a:solidFill>
                <a:ea typeface="+mn-lt"/>
                <a:cs typeface="+mn-lt"/>
              </a:rPr>
              <a:t>In 2018, Panigrahi et al. used deep learning to classify images of dogs and cats with an accuracy of 88.31%. </a:t>
            </a:r>
          </a:p>
          <a:p>
            <a:r>
              <a:rPr lang="en-US" sz="2400">
                <a:solidFill>
                  <a:schemeClr val="bg1"/>
                </a:solidFill>
                <a:ea typeface="+mn-lt"/>
                <a:cs typeface="+mn-lt"/>
              </a:rPr>
              <a:t>The objective of this study is to develop a better image classifier for various breeds of dogs and cats, later called CDC by a fine tuning VGG model.</a:t>
            </a:r>
            <a:endParaRPr lang="en-US" sz="2400">
              <a:solidFill>
                <a:schemeClr val="bg1"/>
              </a:solidFill>
            </a:endParaRPr>
          </a:p>
        </p:txBody>
      </p:sp>
    </p:spTree>
    <p:extLst>
      <p:ext uri="{BB962C8B-B14F-4D97-AF65-F5344CB8AC3E}">
        <p14:creationId xmlns:p14="http://schemas.microsoft.com/office/powerpoint/2010/main" val="237841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436507" y="68784"/>
            <a:ext cx="9812778" cy="1488895"/>
          </a:xfrm>
        </p:spPr>
        <p:txBody>
          <a:bodyPr anchor="b">
            <a:normAutofit/>
          </a:bodyPr>
          <a:lstStyle/>
          <a:p>
            <a:r>
              <a:rPr lang="en-US" sz="7200">
                <a:solidFill>
                  <a:schemeClr val="bg1"/>
                </a:solidFill>
                <a:ea typeface="+mj-lt"/>
                <a:cs typeface="+mj-lt"/>
              </a:rPr>
              <a:t>Dataset for CDC</a:t>
            </a:r>
            <a:endParaRPr lang="en-US">
              <a:solidFill>
                <a:schemeClr val="bg1"/>
              </a:solidFill>
            </a:endParaRP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796631" y="1771862"/>
            <a:ext cx="6070495" cy="5241248"/>
          </a:xfrm>
        </p:spPr>
        <p:txBody>
          <a:bodyPr anchor="t">
            <a:normAutofit/>
          </a:bodyPr>
          <a:lstStyle/>
          <a:p>
            <a:r>
              <a:rPr lang="en-US" sz="1800">
                <a:ea typeface="+mn-lt"/>
                <a:cs typeface="+mn-lt"/>
              </a:rPr>
              <a:t>The pre-trained models are developed for general image classification. To classify the new classes, the models have to be trained with the new dataset using the labeled new classes. In this paper, pictures of 21 different breeds of dogs and cats were used as the dataset to be trained for a CDC model which were separated into three datasets: training data, validation data, and test data. </a:t>
            </a:r>
          </a:p>
          <a:p>
            <a:endParaRPr lang="en-US" sz="1800" dirty="0">
              <a:ea typeface="+mn-lt"/>
              <a:cs typeface="+mn-lt"/>
            </a:endParaRPr>
          </a:p>
          <a:p>
            <a:r>
              <a:rPr lang="en-US" sz="1800">
                <a:ea typeface="+mn-lt"/>
                <a:cs typeface="+mn-lt"/>
              </a:rPr>
              <a:t>Each of the main folders has a subfolder that separates the breed of dogs and cats. The quantity of each breed is shown in Table 1. The source of the images is the Dreamtime Stock Photos. The total number of pictures in this experiment is 20,574 for training data, 2,572 for validation data, and 2,590 for test data. </a:t>
            </a:r>
            <a:endParaRPr lang="en-US" sz="1800">
              <a:solidFill>
                <a:srgbClr val="000000"/>
              </a:solidFill>
            </a:endParaRPr>
          </a:p>
        </p:txBody>
      </p:sp>
      <p:pic>
        <p:nvPicPr>
          <p:cNvPr id="4" name="Picture 5" descr="Table&#10;&#10;Description automatically generated">
            <a:extLst>
              <a:ext uri="{FF2B5EF4-FFF2-40B4-BE49-F238E27FC236}">
                <a16:creationId xmlns:a16="http://schemas.microsoft.com/office/drawing/2014/main" id="{387A09BC-C9A8-44A2-9D27-C45183F03F10}"/>
              </a:ext>
            </a:extLst>
          </p:cNvPr>
          <p:cNvPicPr>
            <a:picLocks noChangeAspect="1"/>
          </p:cNvPicPr>
          <p:nvPr/>
        </p:nvPicPr>
        <p:blipFill>
          <a:blip r:embed="rId3"/>
          <a:stretch>
            <a:fillRect/>
          </a:stretch>
        </p:blipFill>
        <p:spPr>
          <a:xfrm>
            <a:off x="7845468" y="1341564"/>
            <a:ext cx="3776597" cy="5521423"/>
          </a:xfrm>
          <a:prstGeom prst="rect">
            <a:avLst/>
          </a:prstGeom>
        </p:spPr>
      </p:pic>
    </p:spTree>
    <p:extLst>
      <p:ext uri="{BB962C8B-B14F-4D97-AF65-F5344CB8AC3E}">
        <p14:creationId xmlns:p14="http://schemas.microsoft.com/office/powerpoint/2010/main" val="409955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731726" y="-107998"/>
            <a:ext cx="10428640" cy="1488895"/>
          </a:xfrm>
        </p:spPr>
        <p:txBody>
          <a:bodyPr anchor="b">
            <a:normAutofit fontScale="90000"/>
          </a:bodyPr>
          <a:lstStyle/>
          <a:p>
            <a:r>
              <a:rPr lang="en-US" sz="7200">
                <a:ea typeface="+mj-lt"/>
                <a:cs typeface="+mj-lt"/>
              </a:rPr>
              <a:t>Fine Tuning Models for CDC</a:t>
            </a:r>
            <a:endParaRPr lang="en-US"/>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979302" y="1547170"/>
            <a:ext cx="6368123" cy="5199495"/>
          </a:xfrm>
        </p:spPr>
        <p:txBody>
          <a:bodyPr anchor="t">
            <a:normAutofit lnSpcReduction="10000"/>
          </a:bodyPr>
          <a:lstStyle/>
          <a:p>
            <a:r>
              <a:rPr lang="en-US" sz="1800">
                <a:solidFill>
                  <a:schemeClr val="bg1"/>
                </a:solidFill>
                <a:ea typeface="+mn-lt"/>
                <a:cs typeface="+mn-lt"/>
              </a:rPr>
              <a:t>In 2014, Simoyan et al. developed a model of Convolutional Network called VGG. </a:t>
            </a:r>
          </a:p>
          <a:p>
            <a:r>
              <a:rPr lang="en-US" sz="1800">
                <a:solidFill>
                  <a:schemeClr val="bg1"/>
                </a:solidFill>
                <a:ea typeface="+mn-lt"/>
                <a:cs typeface="+mn-lt"/>
              </a:rPr>
              <a:t>It consists of layers of 3 x 3 convolutional filter which has a small receptive field. The convolution filters are separated into five blocks with a maxpooling filter as spatial pooling at the end of each block. </a:t>
            </a:r>
          </a:p>
          <a:p>
            <a:r>
              <a:rPr lang="en-US" sz="1800">
                <a:solidFill>
                  <a:schemeClr val="bg1"/>
                </a:solidFill>
                <a:ea typeface="+mn-lt"/>
                <a:cs typeface="+mn-lt"/>
              </a:rPr>
              <a:t>The two most commonly used models with VGG configuration are VGG16 and VGG19.</a:t>
            </a:r>
          </a:p>
          <a:p>
            <a:r>
              <a:rPr lang="en-US" sz="1800" dirty="0">
                <a:solidFill>
                  <a:schemeClr val="bg1"/>
                </a:solidFill>
                <a:ea typeface="+mn-lt"/>
                <a:cs typeface="+mn-lt"/>
              </a:rPr>
              <a:t> </a:t>
            </a:r>
            <a:r>
              <a:rPr lang="en-US" sz="1800">
                <a:solidFill>
                  <a:schemeClr val="bg1"/>
                </a:solidFill>
                <a:ea typeface="+mn-lt"/>
                <a:cs typeface="+mn-lt"/>
              </a:rPr>
              <a:t>VGG16 consists of 13 convolutional layers and 3 fully connected layers, while VGG19 has 16 convolutional layers and 3 fully connected layers. </a:t>
            </a:r>
          </a:p>
          <a:p>
            <a:r>
              <a:rPr lang="en-US" sz="1800">
                <a:solidFill>
                  <a:schemeClr val="bg1"/>
                </a:solidFill>
                <a:ea typeface="+mn-lt"/>
                <a:cs typeface="+mn-lt"/>
              </a:rPr>
              <a:t>The configuration of VGG models is shown in Table 2. </a:t>
            </a:r>
          </a:p>
          <a:p>
            <a:r>
              <a:rPr lang="en-US" sz="1800">
                <a:solidFill>
                  <a:schemeClr val="bg1"/>
                </a:solidFill>
                <a:ea typeface="+mn-lt"/>
                <a:cs typeface="+mn-lt"/>
              </a:rPr>
              <a:t>The width of the layers is small, starting from 64 in the first layer and increasing by the factor of 2 in each block until it reaches 512. </a:t>
            </a:r>
          </a:p>
          <a:p>
            <a:r>
              <a:rPr lang="en-US" sz="1800">
                <a:solidFill>
                  <a:schemeClr val="bg1"/>
                </a:solidFill>
                <a:ea typeface="+mn-lt"/>
                <a:cs typeface="+mn-lt"/>
              </a:rPr>
              <a:t>The input of VGG has a fixed size 224 x 224 RGB image</a:t>
            </a:r>
            <a:endParaRPr lang="en-US" sz="1800">
              <a:solidFill>
                <a:schemeClr val="bg1"/>
              </a:solidFill>
            </a:endParaRPr>
          </a:p>
        </p:txBody>
      </p:sp>
      <p:pic>
        <p:nvPicPr>
          <p:cNvPr id="4" name="Picture 5" descr="Table 2 conf of vcg models pic">
            <a:extLst>
              <a:ext uri="{FF2B5EF4-FFF2-40B4-BE49-F238E27FC236}">
                <a16:creationId xmlns:a16="http://schemas.microsoft.com/office/drawing/2014/main" id="{1231A50E-1931-4307-BE36-C1DA8346FFA2}"/>
              </a:ext>
            </a:extLst>
          </p:cNvPr>
          <p:cNvPicPr>
            <a:picLocks noChangeAspect="1"/>
          </p:cNvPicPr>
          <p:nvPr/>
        </p:nvPicPr>
        <p:blipFill>
          <a:blip r:embed="rId3"/>
          <a:stretch>
            <a:fillRect/>
          </a:stretch>
        </p:blipFill>
        <p:spPr>
          <a:xfrm>
            <a:off x="7732436" y="1442021"/>
            <a:ext cx="3609583" cy="5294855"/>
          </a:xfrm>
          <a:prstGeom prst="rect">
            <a:avLst/>
          </a:prstGeom>
        </p:spPr>
      </p:pic>
    </p:spTree>
    <p:extLst>
      <p:ext uri="{BB962C8B-B14F-4D97-AF65-F5344CB8AC3E}">
        <p14:creationId xmlns:p14="http://schemas.microsoft.com/office/powerpoint/2010/main" val="3716820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616995" y="-159888"/>
            <a:ext cx="10738756" cy="1488895"/>
          </a:xfrm>
        </p:spPr>
        <p:txBody>
          <a:bodyPr anchor="b">
            <a:normAutofit fontScale="90000"/>
          </a:bodyPr>
          <a:lstStyle/>
          <a:p>
            <a:r>
              <a:rPr lang="en-US" sz="7200">
                <a:solidFill>
                  <a:schemeClr val="bg1"/>
                </a:solidFill>
                <a:ea typeface="+mj-lt"/>
                <a:cs typeface="+mj-lt"/>
              </a:rPr>
              <a:t>Fine Tuning Models for CDC</a:t>
            </a:r>
            <a:endParaRPr lang="en-US">
              <a:solidFill>
                <a:schemeClr val="bg1"/>
              </a:solidFill>
              <a:ea typeface="+mj-lt"/>
              <a:cs typeface="+mj-lt"/>
            </a:endParaRPr>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908418" y="1662356"/>
            <a:ext cx="10381913" cy="5199495"/>
          </a:xfrm>
        </p:spPr>
        <p:txBody>
          <a:bodyPr anchor="t">
            <a:normAutofit/>
          </a:bodyPr>
          <a:lstStyle/>
          <a:p>
            <a:r>
              <a:rPr lang="en-US" sz="1800">
                <a:ea typeface="+mn-lt"/>
                <a:cs typeface="+mn-lt"/>
              </a:rPr>
              <a:t>To train the models into a new set of classes, we took out the top layer of the pre-trained VGG model and redefined the fully connected layers into new classes. After the model was built, the model was retrained with the training and validation dataset. The parameters are shown in Table 3. We used 50 epochs with a batch size of 16. Optimizer Stochastic gradient was used with a learning rate of 0.0001 and binary crossentropy as the loss function</a:t>
            </a:r>
            <a:endParaRPr lang="en-US" sz="1800" dirty="0">
              <a:solidFill>
                <a:schemeClr val="bg1"/>
              </a:solidFill>
            </a:endParaRPr>
          </a:p>
        </p:txBody>
      </p:sp>
      <p:pic>
        <p:nvPicPr>
          <p:cNvPr id="4" name="Picture 5" descr="Table&#10;&#10;Description automatically generated">
            <a:extLst>
              <a:ext uri="{FF2B5EF4-FFF2-40B4-BE49-F238E27FC236}">
                <a16:creationId xmlns:a16="http://schemas.microsoft.com/office/drawing/2014/main" id="{A77E8528-2D8A-4E09-ADB3-621D3DFAB2FF}"/>
              </a:ext>
            </a:extLst>
          </p:cNvPr>
          <p:cNvPicPr>
            <a:picLocks noChangeAspect="1"/>
          </p:cNvPicPr>
          <p:nvPr/>
        </p:nvPicPr>
        <p:blipFill rotWithShape="1">
          <a:blip r:embed="rId3"/>
          <a:srcRect l="2314" t="5058" r="1653" b="10117"/>
          <a:stretch/>
        </p:blipFill>
        <p:spPr>
          <a:xfrm>
            <a:off x="2276064" y="3609288"/>
            <a:ext cx="7137851" cy="2685792"/>
          </a:xfrm>
          <a:prstGeom prst="rect">
            <a:avLst/>
          </a:prstGeom>
        </p:spPr>
      </p:pic>
    </p:spTree>
    <p:extLst>
      <p:ext uri="{BB962C8B-B14F-4D97-AF65-F5344CB8AC3E}">
        <p14:creationId xmlns:p14="http://schemas.microsoft.com/office/powerpoint/2010/main" val="213535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747BDA07-F973-4E79-834C-D3D370453385}"/>
              </a:ext>
            </a:extLst>
          </p:cNvPr>
          <p:cNvSpPr>
            <a:spLocks noGrp="1"/>
          </p:cNvSpPr>
          <p:nvPr>
            <p:ph type="title"/>
          </p:nvPr>
        </p:nvSpPr>
        <p:spPr>
          <a:xfrm>
            <a:off x="927111" y="-98229"/>
            <a:ext cx="10428640" cy="1488895"/>
          </a:xfrm>
        </p:spPr>
        <p:txBody>
          <a:bodyPr anchor="b">
            <a:normAutofit fontScale="90000"/>
          </a:bodyPr>
          <a:lstStyle/>
          <a:p>
            <a:r>
              <a:rPr lang="en-US" sz="7200">
                <a:ea typeface="+mj-lt"/>
                <a:cs typeface="+mj-lt"/>
              </a:rPr>
              <a:t>CDC Models Training Result</a:t>
            </a:r>
            <a:endParaRPr lang="en-US"/>
          </a:p>
        </p:txBody>
      </p:sp>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979302" y="1547170"/>
            <a:ext cx="10381913" cy="5199495"/>
          </a:xfrm>
        </p:spPr>
        <p:txBody>
          <a:bodyPr anchor="t">
            <a:normAutofit/>
          </a:bodyPr>
          <a:lstStyle/>
          <a:p>
            <a:r>
              <a:rPr lang="en-US" sz="1800">
                <a:solidFill>
                  <a:schemeClr val="bg1"/>
                </a:solidFill>
                <a:ea typeface="+mn-lt"/>
                <a:cs typeface="+mn-lt"/>
              </a:rPr>
              <a:t>The training result using the VGG16 model is shown in the Fig. below, which has two graphs of how much the accuracy and loss function by each epoch of training. While doing the training, the validation data is used to check the validation accuracy so that the model is not overfitting into the training data. The accuracy of the training data of CDC based on VGG16 is 98.47% and the validation accuracy in this training is 98.56%. The time consumed for training CDC by the VGG16 model is 6 hours and 36 minutes.</a:t>
            </a:r>
          </a:p>
          <a:p>
            <a:endParaRPr lang="en-US" sz="1800" dirty="0">
              <a:solidFill>
                <a:schemeClr val="bg1"/>
              </a:solidFill>
            </a:endParaRPr>
          </a:p>
        </p:txBody>
      </p:sp>
      <p:pic>
        <p:nvPicPr>
          <p:cNvPr id="4" name="Picture 5" descr="Chart, line chart&#10;&#10;Description automatically generated">
            <a:extLst>
              <a:ext uri="{FF2B5EF4-FFF2-40B4-BE49-F238E27FC236}">
                <a16:creationId xmlns:a16="http://schemas.microsoft.com/office/drawing/2014/main" id="{739D8771-C5B0-4C80-BAA1-6295293C06EF}"/>
              </a:ext>
            </a:extLst>
          </p:cNvPr>
          <p:cNvPicPr>
            <a:picLocks noChangeAspect="1"/>
          </p:cNvPicPr>
          <p:nvPr/>
        </p:nvPicPr>
        <p:blipFill rotWithShape="1">
          <a:blip r:embed="rId3"/>
          <a:srcRect l="3900" t="5495" r="6128" b="332"/>
          <a:stretch/>
        </p:blipFill>
        <p:spPr>
          <a:xfrm>
            <a:off x="1361793" y="3416995"/>
            <a:ext cx="3735075" cy="2867383"/>
          </a:xfrm>
          <a:prstGeom prst="rect">
            <a:avLst/>
          </a:prstGeom>
        </p:spPr>
      </p:pic>
      <p:pic>
        <p:nvPicPr>
          <p:cNvPr id="6" name="Picture 6" descr="Chart&#10;&#10;Description automatically generated">
            <a:extLst>
              <a:ext uri="{FF2B5EF4-FFF2-40B4-BE49-F238E27FC236}">
                <a16:creationId xmlns:a16="http://schemas.microsoft.com/office/drawing/2014/main" id="{7BD658A7-46BC-4125-884F-A17DF803AFEE}"/>
              </a:ext>
            </a:extLst>
          </p:cNvPr>
          <p:cNvPicPr>
            <a:picLocks noChangeAspect="1"/>
          </p:cNvPicPr>
          <p:nvPr/>
        </p:nvPicPr>
        <p:blipFill rotWithShape="1">
          <a:blip r:embed="rId4"/>
          <a:srcRect l="1705" t="6299" r="7386" b="364"/>
          <a:stretch/>
        </p:blipFill>
        <p:spPr>
          <a:xfrm>
            <a:off x="6164893" y="3353366"/>
            <a:ext cx="3745475" cy="2994484"/>
          </a:xfrm>
          <a:prstGeom prst="rect">
            <a:avLst/>
          </a:prstGeom>
        </p:spPr>
      </p:pic>
    </p:spTree>
    <p:extLst>
      <p:ext uri="{BB962C8B-B14F-4D97-AF65-F5344CB8AC3E}">
        <p14:creationId xmlns:p14="http://schemas.microsoft.com/office/powerpoint/2010/main" val="160053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979302" y="242377"/>
            <a:ext cx="10381913" cy="6504288"/>
          </a:xfrm>
        </p:spPr>
        <p:txBody>
          <a:bodyPr anchor="t">
            <a:normAutofit/>
          </a:bodyPr>
          <a:lstStyle/>
          <a:p>
            <a:r>
              <a:rPr lang="en-US" sz="1800">
                <a:ea typeface="+mn-lt"/>
                <a:cs typeface="+mn-lt"/>
              </a:rPr>
              <a:t>The graph of accuracy and loss in training using VGG19 is shown in the Fig. below. The training time for VGG19 based CDC is 6 hours and 38 minutes. The training accuracy is 98.59% and the validation accuracy in this training is 98.56%. The comparison of the accuracy of both models is shown in Table 4.</a:t>
            </a:r>
            <a:endParaRPr lang="en-US" sz="1800" dirty="0">
              <a:solidFill>
                <a:schemeClr val="bg1"/>
              </a:solidFill>
            </a:endParaRPr>
          </a:p>
        </p:txBody>
      </p:sp>
      <p:pic>
        <p:nvPicPr>
          <p:cNvPr id="4" name="Picture 5" descr="Chart, line chart&#10;&#10;Description automatically generated">
            <a:extLst>
              <a:ext uri="{FF2B5EF4-FFF2-40B4-BE49-F238E27FC236}">
                <a16:creationId xmlns:a16="http://schemas.microsoft.com/office/drawing/2014/main" id="{F079F22B-1621-43CA-81F0-E9DD0E88B57A}"/>
              </a:ext>
            </a:extLst>
          </p:cNvPr>
          <p:cNvPicPr>
            <a:picLocks noChangeAspect="1"/>
          </p:cNvPicPr>
          <p:nvPr/>
        </p:nvPicPr>
        <p:blipFill rotWithShape="1">
          <a:blip r:embed="rId3"/>
          <a:srcRect l="2695" t="3285" r="4582" b="-365"/>
          <a:stretch/>
        </p:blipFill>
        <p:spPr>
          <a:xfrm>
            <a:off x="1031042" y="1677739"/>
            <a:ext cx="3588861" cy="2780046"/>
          </a:xfrm>
          <a:prstGeom prst="rect">
            <a:avLst/>
          </a:prstGeom>
        </p:spPr>
      </p:pic>
      <p:pic>
        <p:nvPicPr>
          <p:cNvPr id="6" name="Picture 6" descr="Chart&#10;&#10;Description automatically generated">
            <a:extLst>
              <a:ext uri="{FF2B5EF4-FFF2-40B4-BE49-F238E27FC236}">
                <a16:creationId xmlns:a16="http://schemas.microsoft.com/office/drawing/2014/main" id="{3C98B9D4-D788-41E5-A4B0-F2D363E279ED}"/>
              </a:ext>
            </a:extLst>
          </p:cNvPr>
          <p:cNvPicPr>
            <a:picLocks noChangeAspect="1"/>
          </p:cNvPicPr>
          <p:nvPr/>
        </p:nvPicPr>
        <p:blipFill rotWithShape="1">
          <a:blip r:embed="rId4"/>
          <a:srcRect l="4094" t="4869" r="3509" b="-140"/>
          <a:stretch/>
        </p:blipFill>
        <p:spPr>
          <a:xfrm>
            <a:off x="5550182" y="1665715"/>
            <a:ext cx="3453171" cy="2788172"/>
          </a:xfrm>
          <a:prstGeom prst="rect">
            <a:avLst/>
          </a:prstGeom>
        </p:spPr>
      </p:pic>
      <p:pic>
        <p:nvPicPr>
          <p:cNvPr id="8" name="Picture 8" descr="Table&#10;&#10;Description automatically generated">
            <a:extLst>
              <a:ext uri="{FF2B5EF4-FFF2-40B4-BE49-F238E27FC236}">
                <a16:creationId xmlns:a16="http://schemas.microsoft.com/office/drawing/2014/main" id="{3F8664CC-37BA-4E03-99FC-542BA1885539}"/>
              </a:ext>
            </a:extLst>
          </p:cNvPr>
          <p:cNvPicPr>
            <a:picLocks noChangeAspect="1"/>
          </p:cNvPicPr>
          <p:nvPr/>
        </p:nvPicPr>
        <p:blipFill>
          <a:blip r:embed="rId5"/>
          <a:stretch>
            <a:fillRect/>
          </a:stretch>
        </p:blipFill>
        <p:spPr>
          <a:xfrm>
            <a:off x="3243970" y="5106995"/>
            <a:ext cx="5259571" cy="1279242"/>
          </a:xfrm>
          <a:prstGeom prst="rect">
            <a:avLst/>
          </a:prstGeom>
        </p:spPr>
      </p:pic>
    </p:spTree>
    <p:extLst>
      <p:ext uri="{BB962C8B-B14F-4D97-AF65-F5344CB8AC3E}">
        <p14:creationId xmlns:p14="http://schemas.microsoft.com/office/powerpoint/2010/main" val="258854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bstract background of mesh">
            <a:extLst>
              <a:ext uri="{FF2B5EF4-FFF2-40B4-BE49-F238E27FC236}">
                <a16:creationId xmlns:a16="http://schemas.microsoft.com/office/drawing/2014/main" id="{61B6F82B-3C30-476D-AB3C-82D4929824D0}"/>
              </a:ext>
            </a:extLst>
          </p:cNvPr>
          <p:cNvPicPr>
            <a:picLocks noChangeAspect="1"/>
          </p:cNvPicPr>
          <p:nvPr/>
        </p:nvPicPr>
        <p:blipFill rotWithShape="1">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1E771A6-DBB5-491E-957D-D4D070EE50F6}"/>
              </a:ext>
            </a:extLst>
          </p:cNvPr>
          <p:cNvSpPr>
            <a:spLocks noGrp="1"/>
          </p:cNvSpPr>
          <p:nvPr>
            <p:ph idx="1"/>
          </p:nvPr>
        </p:nvSpPr>
        <p:spPr>
          <a:xfrm>
            <a:off x="385651" y="235822"/>
            <a:ext cx="10975564" cy="6510843"/>
          </a:xfrm>
        </p:spPr>
        <p:txBody>
          <a:bodyPr anchor="t">
            <a:normAutofit/>
          </a:bodyPr>
          <a:lstStyle/>
          <a:p>
            <a:r>
              <a:rPr lang="en-US" sz="1800">
                <a:solidFill>
                  <a:schemeClr val="bg1"/>
                </a:solidFill>
                <a:ea typeface="+mn-lt"/>
                <a:cs typeface="+mn-lt"/>
              </a:rPr>
              <a:t>After the training was finished, the testing accuracy of CDC was calculated using a confusion matrix that was created from the prediction using the test data folder of a dataset. The result of generating confusion matrix of VGG16 based CDC is shown in Table 5 which shows the prediction and recall the percentage of each class. By Eq. (1), the testing accuracy of VGG16 based CDC is 83.68%.</a:t>
            </a:r>
          </a:p>
          <a:p>
            <a:endParaRPr lang="en-US" sz="1800" dirty="0">
              <a:solidFill>
                <a:srgbClr val="000000"/>
              </a:solidFill>
            </a:endParaRPr>
          </a:p>
          <a:p>
            <a:pPr marL="0" indent="0">
              <a:buNone/>
            </a:pPr>
            <a:endParaRPr lang="en-US" sz="1800" dirty="0">
              <a:solidFill>
                <a:srgbClr val="000000"/>
              </a:solidFill>
            </a:endParaRPr>
          </a:p>
          <a:p>
            <a:pPr marL="285750" indent="-285750"/>
            <a:endParaRPr lang="en-US" sz="1800" dirty="0">
              <a:solidFill>
                <a:schemeClr val="bg1"/>
              </a:solidFill>
              <a:ea typeface="+mn-lt"/>
              <a:cs typeface="+mn-lt"/>
            </a:endParaRPr>
          </a:p>
          <a:p>
            <a:pPr marL="285750" indent="-285750"/>
            <a:r>
              <a:rPr lang="en-US" sz="1800">
                <a:solidFill>
                  <a:schemeClr val="bg1"/>
                </a:solidFill>
                <a:ea typeface="+mn-lt"/>
                <a:cs typeface="+mn-lt"/>
              </a:rPr>
              <a:t>where TPi is the true positive value for each class, FNi is the false negative value for each </a:t>
            </a:r>
            <a:r>
              <a:rPr lang="en-US" sz="1800" dirty="0">
                <a:solidFill>
                  <a:schemeClr val="bg1"/>
                </a:solidFill>
                <a:ea typeface="+mn-lt"/>
                <a:cs typeface="+mn-lt"/>
              </a:rPr>
              <a:t>class, and n is 21 classes of dogs and cats.</a:t>
            </a:r>
            <a:endParaRPr lang="en-US">
              <a:solidFill>
                <a:schemeClr val="bg1"/>
              </a:solidFill>
            </a:endParaRPr>
          </a:p>
          <a:p>
            <a:pPr marL="285750" indent="-285750"/>
            <a:endParaRPr lang="en-US" sz="1800" dirty="0">
              <a:solidFill>
                <a:schemeClr val="bg1"/>
              </a:solidFill>
            </a:endParaRPr>
          </a:p>
          <a:p>
            <a:pPr marL="285750" indent="-285750"/>
            <a:r>
              <a:rPr lang="en-US" sz="1800">
                <a:solidFill>
                  <a:schemeClr val="bg1"/>
                </a:solidFill>
                <a:ea typeface="+mn-lt"/>
                <a:cs typeface="+mn-lt"/>
              </a:rPr>
              <a:t>The confusion matrix was also generated for CDC based on the VGG19 model that was fine-tuned and finished training using the training and validation dataset.</a:t>
            </a:r>
            <a:endParaRPr lang="en-US" sz="1800" dirty="0">
              <a:solidFill>
                <a:schemeClr val="bg1"/>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0" indent="0">
              <a:buNone/>
            </a:pPr>
            <a:endParaRPr lang="en-US" sz="1800" dirty="0">
              <a:solidFill>
                <a:srgbClr val="000000"/>
              </a:solidFill>
            </a:endParaRPr>
          </a:p>
          <a:p>
            <a:pPr marL="285750" indent="-285750"/>
            <a:endParaRPr lang="en-US" sz="1800" dirty="0">
              <a:solidFill>
                <a:srgbClr val="000000"/>
              </a:solidFill>
            </a:endParaRPr>
          </a:p>
        </p:txBody>
      </p:sp>
      <p:pic>
        <p:nvPicPr>
          <p:cNvPr id="4" name="Picture 5" descr="Text&#10;&#10;Description automatically generated">
            <a:extLst>
              <a:ext uri="{FF2B5EF4-FFF2-40B4-BE49-F238E27FC236}">
                <a16:creationId xmlns:a16="http://schemas.microsoft.com/office/drawing/2014/main" id="{8A163DBB-5ECC-4DE8-A912-0081986027AB}"/>
              </a:ext>
            </a:extLst>
          </p:cNvPr>
          <p:cNvPicPr>
            <a:picLocks noChangeAspect="1"/>
          </p:cNvPicPr>
          <p:nvPr/>
        </p:nvPicPr>
        <p:blipFill>
          <a:blip r:embed="rId3"/>
          <a:stretch>
            <a:fillRect/>
          </a:stretch>
        </p:blipFill>
        <p:spPr>
          <a:xfrm>
            <a:off x="811473" y="1714135"/>
            <a:ext cx="3903920" cy="786521"/>
          </a:xfrm>
          <a:prstGeom prst="rect">
            <a:avLst/>
          </a:prstGeom>
        </p:spPr>
      </p:pic>
      <p:pic>
        <p:nvPicPr>
          <p:cNvPr id="6" name="Picture 6">
            <a:extLst>
              <a:ext uri="{FF2B5EF4-FFF2-40B4-BE49-F238E27FC236}">
                <a16:creationId xmlns:a16="http://schemas.microsoft.com/office/drawing/2014/main" id="{76E6A598-6DBC-41D7-AA03-F1932140DACB}"/>
              </a:ext>
            </a:extLst>
          </p:cNvPr>
          <p:cNvPicPr>
            <a:picLocks noChangeAspect="1"/>
          </p:cNvPicPr>
          <p:nvPr/>
        </p:nvPicPr>
        <p:blipFill>
          <a:blip r:embed="rId4"/>
          <a:stretch>
            <a:fillRect/>
          </a:stretch>
        </p:blipFill>
        <p:spPr>
          <a:xfrm>
            <a:off x="5938285" y="1650735"/>
            <a:ext cx="4063408" cy="916109"/>
          </a:xfrm>
          <a:prstGeom prst="rect">
            <a:avLst/>
          </a:prstGeom>
        </p:spPr>
      </p:pic>
      <p:pic>
        <p:nvPicPr>
          <p:cNvPr id="7" name="Picture 7" descr="A picture containing background pattern&#10;&#10;Description automatically generated">
            <a:extLst>
              <a:ext uri="{FF2B5EF4-FFF2-40B4-BE49-F238E27FC236}">
                <a16:creationId xmlns:a16="http://schemas.microsoft.com/office/drawing/2014/main" id="{AF2B587E-BF65-49C0-ABFD-1351CE143536}"/>
              </a:ext>
            </a:extLst>
          </p:cNvPr>
          <p:cNvPicPr>
            <a:picLocks noChangeAspect="1"/>
          </p:cNvPicPr>
          <p:nvPr/>
        </p:nvPicPr>
        <p:blipFill>
          <a:blip r:embed="rId5"/>
          <a:stretch>
            <a:fillRect/>
          </a:stretch>
        </p:blipFill>
        <p:spPr>
          <a:xfrm>
            <a:off x="4068725" y="4356798"/>
            <a:ext cx="3514060" cy="2388566"/>
          </a:xfrm>
          <a:prstGeom prst="rect">
            <a:avLst/>
          </a:prstGeom>
        </p:spPr>
      </p:pic>
    </p:spTree>
    <p:extLst>
      <p:ext uri="{BB962C8B-B14F-4D97-AF65-F5344CB8AC3E}">
        <p14:creationId xmlns:p14="http://schemas.microsoft.com/office/powerpoint/2010/main" val="3087683474"/>
      </p:ext>
    </p:extLst>
  </p:cSld>
  <p:clrMapOvr>
    <a:masterClrMapping/>
  </p:clrMapOvr>
</p:sld>
</file>

<file path=ppt/theme/theme1.xml><?xml version="1.0" encoding="utf-8"?>
<a:theme xmlns:a="http://schemas.openxmlformats.org/drawingml/2006/main" name="GradientVTI">
  <a:themeElements>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GradientVTI</vt:lpstr>
      <vt:lpstr>PowerPoint Presentation</vt:lpstr>
      <vt:lpstr>Introduction</vt:lpstr>
      <vt:lpstr>Introduction </vt:lpstr>
      <vt:lpstr>Dataset for CDC</vt:lpstr>
      <vt:lpstr>Fine Tuning Models for CDC</vt:lpstr>
      <vt:lpstr>Fine Tuning Models for CDC</vt:lpstr>
      <vt:lpstr>CDC Models Training Result</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339</cp:revision>
  <dcterms:created xsi:type="dcterms:W3CDTF">2021-03-24T08:30:21Z</dcterms:created>
  <dcterms:modified xsi:type="dcterms:W3CDTF">2021-03-31T05:06:18Z</dcterms:modified>
</cp:coreProperties>
</file>