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0" r:id="rId4"/>
    <p:sldId id="258" r:id="rId5"/>
    <p:sldId id="259" r:id="rId6"/>
    <p:sldId id="260" r:id="rId7"/>
    <p:sldId id="261" r:id="rId8"/>
    <p:sldId id="262" r:id="rId9"/>
    <p:sldId id="263" r:id="rId10"/>
    <p:sldId id="264" r:id="rId11"/>
    <p:sldId id="265" r:id="rId12"/>
    <p:sldId id="266" r:id="rId13"/>
    <p:sldId id="267" r:id="rId14"/>
    <p:sldId id="268" r:id="rId15"/>
    <p:sldId id="269" r:id="rId16"/>
    <p:sldId id="281" r:id="rId17"/>
    <p:sldId id="270" r:id="rId18"/>
    <p:sldId id="271" r:id="rId19"/>
    <p:sldId id="272" r:id="rId20"/>
    <p:sldId id="273" r:id="rId21"/>
    <p:sldId id="274" r:id="rId22"/>
    <p:sldId id="275" r:id="rId23"/>
    <p:sldId id="282" r:id="rId24"/>
    <p:sldId id="276" r:id="rId25"/>
    <p:sldId id="277" r:id="rId2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FEAF24-FE18-4DDE-B16A-3A9F542E788A}" v="36" dt="2024-07-14T08:40:50.52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p:cViewPr varScale="1">
        <p:scale>
          <a:sx n="78" d="100"/>
          <a:sy n="78" d="100"/>
        </p:scale>
        <p:origin x="86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41400" y="796226"/>
            <a:ext cx="10489565" cy="1302385"/>
          </a:xfrm>
          <a:prstGeom prst="rect">
            <a:avLst/>
          </a:prstGeom>
        </p:spPr>
        <p:txBody>
          <a:bodyPr wrap="square" lIns="0" tIns="0" rIns="0" bIns="0">
            <a:spAutoFit/>
          </a:bodyPr>
          <a:lstStyle>
            <a:lvl1pPr>
              <a:defRPr sz="36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CCFFFF"/>
          </a:solidFill>
        </p:spPr>
        <p:txBody>
          <a:bodyPr wrap="square" lIns="0" tIns="0" rIns="0" bIns="0" rtlCol="0"/>
          <a:lstStyle/>
          <a:p>
            <a:endParaRPr/>
          </a:p>
        </p:txBody>
      </p:sp>
      <p:sp>
        <p:nvSpPr>
          <p:cNvPr id="2" name="Holder 2"/>
          <p:cNvSpPr>
            <a:spLocks noGrp="1"/>
          </p:cNvSpPr>
          <p:nvPr>
            <p:ph type="title"/>
          </p:nvPr>
        </p:nvSpPr>
        <p:spPr>
          <a:xfrm>
            <a:off x="917575" y="169862"/>
            <a:ext cx="10371455" cy="1324610"/>
          </a:xfrm>
          <a:prstGeom prst="rect">
            <a:avLst/>
          </a:prstGeom>
        </p:spPr>
        <p:txBody>
          <a:bodyPr wrap="square" lIns="0" tIns="0" rIns="0" bIns="0">
            <a:spAutoFit/>
          </a:bodyPr>
          <a:lstStyle>
            <a:lvl1pPr>
              <a:defRPr sz="3600" b="1" i="0">
                <a:solidFill>
                  <a:schemeClr val="tx1"/>
                </a:solidFill>
                <a:latin typeface="Calibri"/>
                <a:cs typeface="Calibri"/>
              </a:defRPr>
            </a:lvl1pPr>
          </a:lstStyle>
          <a:p>
            <a:endParaRPr/>
          </a:p>
        </p:txBody>
      </p:sp>
      <p:sp>
        <p:nvSpPr>
          <p:cNvPr id="3" name="Holder 3"/>
          <p:cNvSpPr>
            <a:spLocks noGrp="1"/>
          </p:cNvSpPr>
          <p:nvPr>
            <p:ph type="body" idx="1"/>
          </p:nvPr>
        </p:nvSpPr>
        <p:spPr>
          <a:xfrm>
            <a:off x="905509" y="1794255"/>
            <a:ext cx="10380980" cy="3339465"/>
          </a:xfrm>
          <a:prstGeom prst="rect">
            <a:avLst/>
          </a:prstGeom>
        </p:spPr>
        <p:txBody>
          <a:bodyPr wrap="square" lIns="0" tIns="0" rIns="0" bIns="0">
            <a:spAutoFit/>
          </a:bodyPr>
          <a:lstStyle>
            <a:lvl1pPr>
              <a:defRPr sz="24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041400" y="796226"/>
            <a:ext cx="10489565" cy="1300997"/>
          </a:xfrm>
          <a:prstGeom prst="rect">
            <a:avLst/>
          </a:prstGeom>
        </p:spPr>
        <p:txBody>
          <a:bodyPr vert="horz" wrap="square" lIns="0" tIns="94615" rIns="0" bIns="0" rtlCol="0">
            <a:spAutoFit/>
          </a:bodyPr>
          <a:lstStyle/>
          <a:p>
            <a:pPr marL="3204845" marR="5080" indent="-3192145">
              <a:lnSpc>
                <a:spcPts val="4730"/>
              </a:lnSpc>
              <a:spcBef>
                <a:spcPts val="745"/>
              </a:spcBef>
            </a:pPr>
            <a:r>
              <a:rPr lang="en-US" sz="4400" dirty="0"/>
              <a:t>               Analyzing App Success in the </a:t>
            </a:r>
            <a:br>
              <a:rPr lang="en-US" sz="4400" dirty="0"/>
            </a:br>
            <a:r>
              <a:rPr lang="en-US" sz="4400" dirty="0"/>
              <a:t>Google Play Store</a:t>
            </a:r>
          </a:p>
        </p:txBody>
      </p:sp>
      <p:sp>
        <p:nvSpPr>
          <p:cNvPr id="3" name="object 3"/>
          <p:cNvSpPr txBox="1"/>
          <p:nvPr/>
        </p:nvSpPr>
        <p:spPr>
          <a:xfrm>
            <a:off x="2035175" y="3566160"/>
            <a:ext cx="8171180" cy="575310"/>
          </a:xfrm>
          <a:prstGeom prst="rect">
            <a:avLst/>
          </a:prstGeom>
        </p:spPr>
        <p:txBody>
          <a:bodyPr vert="horz" wrap="square" lIns="0" tIns="13335" rIns="0" bIns="0" rtlCol="0">
            <a:spAutoFit/>
          </a:bodyPr>
          <a:lstStyle/>
          <a:p>
            <a:pPr marL="12700">
              <a:lnSpc>
                <a:spcPct val="100000"/>
              </a:lnSpc>
              <a:spcBef>
                <a:spcPts val="105"/>
              </a:spcBef>
            </a:pPr>
            <a:r>
              <a:rPr sz="3600" b="1" dirty="0">
                <a:latin typeface="Calibri"/>
                <a:cs typeface="Calibri"/>
              </a:rPr>
              <a:t>An</a:t>
            </a:r>
            <a:r>
              <a:rPr sz="3600" b="1" spc="-35" dirty="0">
                <a:latin typeface="Calibri"/>
                <a:cs typeface="Calibri"/>
              </a:rPr>
              <a:t> </a:t>
            </a:r>
            <a:r>
              <a:rPr sz="3600" b="1" spc="-20" dirty="0">
                <a:latin typeface="Calibri"/>
                <a:cs typeface="Calibri"/>
              </a:rPr>
              <a:t>SQL-</a:t>
            </a:r>
            <a:r>
              <a:rPr sz="3600" b="1" dirty="0">
                <a:latin typeface="Calibri"/>
                <a:cs typeface="Calibri"/>
              </a:rPr>
              <a:t>Driven</a:t>
            </a:r>
            <a:r>
              <a:rPr sz="3600" b="1" spc="-100" dirty="0">
                <a:latin typeface="Calibri"/>
                <a:cs typeface="Calibri"/>
              </a:rPr>
              <a:t> </a:t>
            </a:r>
            <a:r>
              <a:rPr sz="3600" b="1" dirty="0">
                <a:latin typeface="Calibri"/>
                <a:cs typeface="Calibri"/>
              </a:rPr>
              <a:t>Exploration</a:t>
            </a:r>
            <a:r>
              <a:rPr sz="3600" b="1" spc="-95" dirty="0">
                <a:latin typeface="Calibri"/>
                <a:cs typeface="Calibri"/>
              </a:rPr>
              <a:t> </a:t>
            </a:r>
            <a:r>
              <a:rPr sz="3600" b="1" dirty="0">
                <a:latin typeface="Calibri"/>
                <a:cs typeface="Calibri"/>
              </a:rPr>
              <a:t>of</a:t>
            </a:r>
            <a:r>
              <a:rPr sz="3600" b="1" spc="-55" dirty="0">
                <a:latin typeface="Calibri"/>
                <a:cs typeface="Calibri"/>
              </a:rPr>
              <a:t> </a:t>
            </a:r>
            <a:r>
              <a:rPr lang="en-IN" sz="3600" b="1" spc="-55" dirty="0">
                <a:latin typeface="Calibri"/>
                <a:cs typeface="Calibri"/>
              </a:rPr>
              <a:t>Key Metrics</a:t>
            </a:r>
            <a:endParaRPr sz="36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169862"/>
            <a:ext cx="10371455" cy="1567416"/>
          </a:xfrm>
          <a:prstGeom prst="rect">
            <a:avLst/>
          </a:prstGeom>
        </p:spPr>
        <p:txBody>
          <a:bodyPr vert="horz" wrap="square" lIns="0" tIns="454977" rIns="0" bIns="0" rtlCol="0">
            <a:spAutoFit/>
          </a:bodyPr>
          <a:lstStyle/>
          <a:p>
            <a:pPr marL="154305" algn="ctr">
              <a:lnSpc>
                <a:spcPct val="100000"/>
              </a:lnSpc>
              <a:spcBef>
                <a:spcPts val="105"/>
              </a:spcBef>
            </a:pPr>
            <a:r>
              <a:rPr dirty="0"/>
              <a:t>3.</a:t>
            </a:r>
            <a:r>
              <a:rPr spc="-75" dirty="0"/>
              <a:t> </a:t>
            </a:r>
            <a:r>
              <a:rPr lang="en-US" dirty="0"/>
              <a:t>Distribution of Gaming Apps Across Different Categories</a:t>
            </a:r>
            <a:endParaRPr spc="-10" dirty="0"/>
          </a:p>
        </p:txBody>
      </p:sp>
      <p:sp>
        <p:nvSpPr>
          <p:cNvPr id="3" name="object 3"/>
          <p:cNvSpPr txBox="1">
            <a:spLocks noGrp="1"/>
          </p:cNvSpPr>
          <p:nvPr>
            <p:ph type="body" idx="1"/>
          </p:nvPr>
        </p:nvSpPr>
        <p:spPr>
          <a:xfrm>
            <a:off x="905510" y="2057400"/>
            <a:ext cx="10380980" cy="3697166"/>
          </a:xfrm>
          <a:prstGeom prst="rect">
            <a:avLst/>
          </a:prstGeom>
        </p:spPr>
        <p:txBody>
          <a:bodyPr vert="horz" wrap="square" lIns="0" tIns="16510" rIns="0" bIns="0" rtlCol="0">
            <a:spAutoFit/>
          </a:bodyPr>
          <a:lstStyle/>
          <a:p>
            <a:pPr marL="24766">
              <a:lnSpc>
                <a:spcPts val="3250"/>
              </a:lnSpc>
              <a:spcBef>
                <a:spcPts val="130"/>
              </a:spcBef>
              <a:tabLst>
                <a:tab pos="252095" algn="l"/>
                <a:tab pos="1751964" algn="l"/>
                <a:tab pos="2002155" algn="l"/>
                <a:tab pos="3402329" algn="l"/>
                <a:tab pos="7591425" algn="l"/>
                <a:tab pos="7955280" algn="l"/>
              </a:tabLst>
            </a:pPr>
            <a:r>
              <a:rPr b="1" spc="-10" dirty="0">
                <a:latin typeface="Arial"/>
                <a:cs typeface="Arial"/>
              </a:rPr>
              <a:t>Objective</a:t>
            </a:r>
            <a:r>
              <a:rPr lang="en-IN" b="1" spc="-10" dirty="0">
                <a:latin typeface="Arial"/>
                <a:cs typeface="Arial"/>
              </a:rPr>
              <a:t> </a:t>
            </a:r>
            <a:r>
              <a:rPr sz="2750" b="1" spc="-50" dirty="0">
                <a:latin typeface="Calibri"/>
                <a:cs typeface="Calibri"/>
              </a:rPr>
              <a:t>:</a:t>
            </a:r>
            <a:r>
              <a:rPr lang="en-IN" sz="2750" b="1" spc="-50" dirty="0">
                <a:latin typeface="Calibri"/>
                <a:cs typeface="Calibri"/>
              </a:rPr>
              <a:t> </a:t>
            </a:r>
            <a:r>
              <a:rPr lang="en-US" dirty="0"/>
              <a:t>Calculate the percentage of games within each category to help the company understand the distribution of gaming apps.</a:t>
            </a:r>
            <a:br>
              <a:rPr lang="en-US" dirty="0"/>
            </a:br>
            <a:endParaRPr spc="-20" dirty="0"/>
          </a:p>
          <a:p>
            <a:pPr marL="24131" marR="10795">
              <a:lnSpc>
                <a:spcPts val="2780"/>
              </a:lnSpc>
              <a:tabLst>
                <a:tab pos="253365" algn="l"/>
              </a:tabLst>
            </a:pPr>
            <a:r>
              <a:rPr b="1" dirty="0">
                <a:latin typeface="Arial"/>
                <a:cs typeface="Arial"/>
              </a:rPr>
              <a:t>Result</a:t>
            </a:r>
            <a:r>
              <a:rPr b="1" spc="75" dirty="0">
                <a:latin typeface="Arial"/>
                <a:cs typeface="Arial"/>
              </a:rPr>
              <a:t> </a:t>
            </a:r>
            <a:r>
              <a:rPr sz="2750" b="1" dirty="0">
                <a:latin typeface="Calibri"/>
                <a:cs typeface="Calibri"/>
              </a:rPr>
              <a:t>:</a:t>
            </a:r>
            <a:r>
              <a:rPr sz="2750" b="1" spc="310" dirty="0">
                <a:latin typeface="Calibri"/>
                <a:cs typeface="Calibri"/>
              </a:rPr>
              <a:t> </a:t>
            </a:r>
            <a:r>
              <a:rPr dirty="0"/>
              <a:t>Our</a:t>
            </a:r>
            <a:r>
              <a:rPr spc="40" dirty="0"/>
              <a:t> </a:t>
            </a:r>
            <a:r>
              <a:rPr dirty="0"/>
              <a:t>data</a:t>
            </a:r>
            <a:r>
              <a:rPr spc="30" dirty="0"/>
              <a:t> </a:t>
            </a:r>
            <a:r>
              <a:rPr dirty="0"/>
              <a:t>shows</a:t>
            </a:r>
            <a:r>
              <a:rPr spc="45" dirty="0"/>
              <a:t> </a:t>
            </a:r>
            <a:r>
              <a:rPr dirty="0"/>
              <a:t>a</a:t>
            </a:r>
            <a:r>
              <a:rPr spc="50" dirty="0"/>
              <a:t> </a:t>
            </a:r>
            <a:r>
              <a:rPr dirty="0"/>
              <a:t>percentage</a:t>
            </a:r>
            <a:r>
              <a:rPr spc="30" dirty="0"/>
              <a:t> </a:t>
            </a:r>
            <a:r>
              <a:rPr dirty="0"/>
              <a:t>of</a:t>
            </a:r>
            <a:r>
              <a:rPr spc="50" dirty="0"/>
              <a:t> </a:t>
            </a:r>
            <a:r>
              <a:rPr lang="en-IN" spc="-10" dirty="0"/>
              <a:t>gaming apps across different categories.</a:t>
            </a:r>
            <a:r>
              <a:rPr spc="-10" dirty="0"/>
              <a:t> </a:t>
            </a:r>
            <a:br>
              <a:rPr lang="en-IN" spc="-10" dirty="0"/>
            </a:br>
            <a:endParaRPr sz="2750" dirty="0">
              <a:latin typeface="Calibri"/>
              <a:cs typeface="Calibri"/>
            </a:endParaRPr>
          </a:p>
          <a:p>
            <a:pPr marL="24131" marR="10795">
              <a:lnSpc>
                <a:spcPts val="2630"/>
              </a:lnSpc>
              <a:tabLst>
                <a:tab pos="253365" algn="l"/>
              </a:tabLst>
            </a:pPr>
            <a:r>
              <a:rPr lang="en-US" dirty="0"/>
              <a:t>These percentages reveal the distribution of gaming apps across various categories, providing insights into the prevalence of each category in the gaming market. This information can guide strategic decisions regarding category focus and app development.</a:t>
            </a:r>
            <a:endParaRPr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4077" y="594677"/>
            <a:ext cx="10794365" cy="1047210"/>
          </a:xfrm>
          <a:prstGeom prst="rect">
            <a:avLst/>
          </a:prstGeom>
        </p:spPr>
        <p:txBody>
          <a:bodyPr vert="horz" wrap="square" lIns="0" tIns="49530" rIns="0" bIns="0" rtlCol="0">
            <a:spAutoFit/>
          </a:bodyPr>
          <a:lstStyle/>
          <a:p>
            <a:pPr marL="12700" marR="5080">
              <a:lnSpc>
                <a:spcPct val="90000"/>
              </a:lnSpc>
              <a:spcBef>
                <a:spcPts val="390"/>
              </a:spcBef>
            </a:pPr>
            <a:r>
              <a:rPr sz="2400" dirty="0"/>
              <a:t>3.</a:t>
            </a:r>
            <a:r>
              <a:rPr sz="2400" spc="-50" dirty="0"/>
              <a:t> </a:t>
            </a:r>
            <a:r>
              <a:rPr lang="en-US" sz="2400" dirty="0"/>
              <a:t>As a data analyst for a gaming company, you're tasked with calculating the percentage of games within each category. This information will help the company understand the distribution of gaming apps across different categories.</a:t>
            </a:r>
            <a:endParaRPr sz="2400" dirty="0"/>
          </a:p>
        </p:txBody>
      </p:sp>
      <p:pic>
        <p:nvPicPr>
          <p:cNvPr id="5" name="Picture 4">
            <a:extLst>
              <a:ext uri="{FF2B5EF4-FFF2-40B4-BE49-F238E27FC236}">
                <a16:creationId xmlns:a16="http://schemas.microsoft.com/office/drawing/2014/main" id="{FA390436-C0A1-6002-6F15-D3A3CEAAD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076" y="2438400"/>
            <a:ext cx="10479723" cy="3657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169862"/>
            <a:ext cx="10371455" cy="2194126"/>
          </a:xfrm>
          <a:prstGeom prst="rect">
            <a:avLst/>
          </a:prstGeom>
        </p:spPr>
        <p:txBody>
          <a:bodyPr vert="horz" wrap="square" lIns="0" tIns="526986" rIns="0" bIns="0" rtlCol="0">
            <a:spAutoFit/>
          </a:bodyPr>
          <a:lstStyle/>
          <a:p>
            <a:pPr marL="12700" algn="ctr">
              <a:lnSpc>
                <a:spcPct val="100000"/>
              </a:lnSpc>
              <a:spcBef>
                <a:spcPts val="105"/>
              </a:spcBef>
            </a:pPr>
            <a:r>
              <a:rPr dirty="0"/>
              <a:t>4.</a:t>
            </a:r>
            <a:r>
              <a:rPr spc="-60" dirty="0"/>
              <a:t> </a:t>
            </a:r>
            <a:r>
              <a:rPr lang="en-US" dirty="0"/>
              <a:t>Recommendations for App Development Strategy by Category</a:t>
            </a:r>
            <a:br>
              <a:rPr lang="en-US" dirty="0"/>
            </a:br>
            <a:endParaRPr spc="-10" dirty="0"/>
          </a:p>
        </p:txBody>
      </p:sp>
      <p:sp>
        <p:nvSpPr>
          <p:cNvPr id="3" name="object 3"/>
          <p:cNvSpPr txBox="1"/>
          <p:nvPr/>
        </p:nvSpPr>
        <p:spPr>
          <a:xfrm>
            <a:off x="685800" y="2057400"/>
            <a:ext cx="11203305" cy="3826047"/>
          </a:xfrm>
          <a:prstGeom prst="rect">
            <a:avLst/>
          </a:prstGeom>
        </p:spPr>
        <p:txBody>
          <a:bodyPr vert="horz" wrap="square" lIns="0" tIns="50165" rIns="0" bIns="0" rtlCol="0">
            <a:spAutoFit/>
          </a:bodyPr>
          <a:lstStyle/>
          <a:p>
            <a:pPr marL="12066" marR="6350">
              <a:lnSpc>
                <a:spcPts val="2630"/>
              </a:lnSpc>
              <a:spcBef>
                <a:spcPts val="395"/>
              </a:spcBef>
              <a:tabLst>
                <a:tab pos="241300" algn="l"/>
                <a:tab pos="1851660" algn="l"/>
                <a:tab pos="2903855" algn="l"/>
                <a:tab pos="4618990" algn="l"/>
                <a:tab pos="5925820" algn="l"/>
                <a:tab pos="7369175" algn="l"/>
                <a:tab pos="8439785" algn="l"/>
                <a:tab pos="10086340" algn="l"/>
              </a:tabLst>
            </a:pPr>
            <a:r>
              <a:rPr sz="2400" b="1" spc="-10" dirty="0">
                <a:latin typeface="Arial"/>
                <a:cs typeface="Arial"/>
              </a:rPr>
              <a:t>Objective</a:t>
            </a:r>
            <a:r>
              <a:rPr sz="2400" b="1" dirty="0">
                <a:latin typeface="Arial"/>
                <a:cs typeface="Arial"/>
              </a:rPr>
              <a:t>	</a:t>
            </a:r>
            <a:r>
              <a:rPr lang="en-US" sz="2400" dirty="0"/>
              <a:t>Guide the company in deciding whether to develop paid or free apps for each category based on the average ratings.</a:t>
            </a:r>
            <a:br>
              <a:rPr lang="en-US" sz="2400" dirty="0"/>
            </a:br>
            <a:br>
              <a:rPr lang="en-US" sz="2400" dirty="0"/>
            </a:br>
            <a:r>
              <a:rPr sz="2400" b="1" dirty="0">
                <a:latin typeface="Arial"/>
                <a:cs typeface="Arial"/>
              </a:rPr>
              <a:t>Result:</a:t>
            </a:r>
            <a:r>
              <a:rPr sz="2400" b="1" spc="-100" dirty="0">
                <a:latin typeface="Arial"/>
                <a:cs typeface="Arial"/>
              </a:rPr>
              <a:t> </a:t>
            </a:r>
            <a:r>
              <a:rPr lang="en-US" sz="2400" dirty="0"/>
              <a:t>Develop paid apps for </a:t>
            </a:r>
            <a:r>
              <a:rPr lang="en-US" sz="2400" b="1" dirty="0"/>
              <a:t>ART_AND_DESIGN, AUTO_AND_VEHICLES, and BUSINESS</a:t>
            </a:r>
            <a:r>
              <a:rPr lang="en-US" sz="2400" dirty="0"/>
              <a:t> (higher ratings for paid apps), and develop free apps for </a:t>
            </a:r>
            <a:r>
              <a:rPr lang="en-US" sz="2400" b="1" dirty="0"/>
              <a:t>BOOKS_AND_REFERENCE and COMMUNICATION </a:t>
            </a:r>
            <a:r>
              <a:rPr lang="en-US" sz="2400" dirty="0"/>
              <a:t>(higher ratings for free apps).</a:t>
            </a:r>
            <a:br>
              <a:rPr lang="en-US" sz="2400" dirty="0"/>
            </a:br>
            <a:endParaRPr sz="2400" dirty="0">
              <a:latin typeface="Arial MT"/>
              <a:cs typeface="Arial MT"/>
            </a:endParaRPr>
          </a:p>
          <a:p>
            <a:r>
              <a:rPr lang="en-US" sz="2400" dirty="0"/>
              <a:t>By following these recommendations, the company can maximize user satisfaction and potential revenue by focusing on the app types that have historically received better ratings within each category</a:t>
            </a:r>
            <a:r>
              <a:rPr sz="2400" spc="-10" dirty="0">
                <a:latin typeface="Arial MT"/>
                <a:cs typeface="Arial MT"/>
              </a:rPr>
              <a:t>.</a:t>
            </a:r>
            <a:endParaRPr sz="2400" dirty="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5519" y="203136"/>
            <a:ext cx="9817100" cy="1045286"/>
          </a:xfrm>
          <a:prstGeom prst="rect">
            <a:avLst/>
          </a:prstGeom>
        </p:spPr>
        <p:txBody>
          <a:bodyPr vert="horz" wrap="square" lIns="0" tIns="47625" rIns="0" bIns="0" rtlCol="0">
            <a:spAutoFit/>
          </a:bodyPr>
          <a:lstStyle/>
          <a:p>
            <a:pPr marL="12700" marR="5080" algn="just">
              <a:lnSpc>
                <a:spcPct val="90400"/>
              </a:lnSpc>
              <a:spcBef>
                <a:spcPts val="375"/>
              </a:spcBef>
            </a:pPr>
            <a:r>
              <a:rPr sz="2400" dirty="0"/>
              <a:t>4.</a:t>
            </a:r>
            <a:r>
              <a:rPr lang="en-US" sz="2400" dirty="0"/>
              <a:t> As a data analyst at a mobile app-focused market research firm you’ll recommend whether the company should develop paid or free apps for each category based on the ratings of that category. </a:t>
            </a:r>
            <a:endParaRPr sz="2400" dirty="0"/>
          </a:p>
        </p:txBody>
      </p:sp>
      <p:pic>
        <p:nvPicPr>
          <p:cNvPr id="5" name="Picture 4">
            <a:extLst>
              <a:ext uri="{FF2B5EF4-FFF2-40B4-BE49-F238E27FC236}">
                <a16:creationId xmlns:a16="http://schemas.microsoft.com/office/drawing/2014/main" id="{0E3B8B8A-6019-17C8-E06D-B3D0DCEA8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447800"/>
            <a:ext cx="10602805" cy="5077534"/>
          </a:xfrm>
          <a:prstGeom prst="rect">
            <a:avLst/>
          </a:prstGeom>
        </p:spPr>
      </p:pic>
      <p:pic>
        <p:nvPicPr>
          <p:cNvPr id="7" name="Picture 6">
            <a:extLst>
              <a:ext uri="{FF2B5EF4-FFF2-40B4-BE49-F238E27FC236}">
                <a16:creationId xmlns:a16="http://schemas.microsoft.com/office/drawing/2014/main" id="{F518CBAC-2451-AF10-DAF4-6943858B40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447800"/>
            <a:ext cx="228600" cy="15240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169862"/>
            <a:ext cx="10371455" cy="1074012"/>
          </a:xfrm>
          <a:prstGeom prst="rect">
            <a:avLst/>
          </a:prstGeom>
        </p:spPr>
        <p:txBody>
          <a:bodyPr vert="horz" wrap="square" lIns="0" tIns="73025" rIns="0" bIns="0" rtlCol="0">
            <a:spAutoFit/>
          </a:bodyPr>
          <a:lstStyle/>
          <a:p>
            <a:pPr marL="12700" marR="5080" algn="ctr">
              <a:lnSpc>
                <a:spcPts val="3910"/>
              </a:lnSpc>
              <a:spcBef>
                <a:spcPts val="575"/>
              </a:spcBef>
            </a:pPr>
            <a:r>
              <a:rPr dirty="0"/>
              <a:t>5.</a:t>
            </a:r>
            <a:r>
              <a:rPr spc="-45" dirty="0"/>
              <a:t> </a:t>
            </a:r>
            <a:r>
              <a:rPr lang="en-US" dirty="0"/>
              <a:t>Measure to Record Changes in App Prices During a Database Hack</a:t>
            </a:r>
            <a:endParaRPr spc="-20" dirty="0"/>
          </a:p>
        </p:txBody>
      </p:sp>
      <p:sp>
        <p:nvSpPr>
          <p:cNvPr id="3" name="object 3"/>
          <p:cNvSpPr txBox="1"/>
          <p:nvPr/>
        </p:nvSpPr>
        <p:spPr>
          <a:xfrm>
            <a:off x="874077" y="1522094"/>
            <a:ext cx="10870565" cy="3911968"/>
          </a:xfrm>
          <a:prstGeom prst="rect">
            <a:avLst/>
          </a:prstGeom>
        </p:spPr>
        <p:txBody>
          <a:bodyPr vert="horz" wrap="square" lIns="0" tIns="13335" rIns="0" bIns="0" rtlCol="0">
            <a:spAutoFit/>
          </a:bodyPr>
          <a:lstStyle/>
          <a:p>
            <a:pPr marL="12700">
              <a:lnSpc>
                <a:spcPts val="2755"/>
              </a:lnSpc>
              <a:spcBef>
                <a:spcPts val="105"/>
              </a:spcBef>
              <a:tabLst>
                <a:tab pos="240029" algn="l"/>
              </a:tabLst>
            </a:pPr>
            <a:r>
              <a:rPr sz="2400" b="1" dirty="0">
                <a:latin typeface="Arial"/>
                <a:cs typeface="Arial"/>
              </a:rPr>
              <a:t>Objective:</a:t>
            </a:r>
            <a:r>
              <a:rPr sz="2400" b="1" spc="290" dirty="0">
                <a:latin typeface="Arial"/>
                <a:cs typeface="Arial"/>
              </a:rPr>
              <a:t> </a:t>
            </a:r>
            <a:r>
              <a:rPr lang="en-IN" sz="2400" dirty="0">
                <a:latin typeface="+mn-lt"/>
                <a:cs typeface="Arial MT"/>
              </a:rPr>
              <a:t>I</a:t>
            </a:r>
            <a:r>
              <a:rPr lang="en-US" sz="2400" dirty="0" err="1">
                <a:latin typeface="+mn-lt"/>
              </a:rPr>
              <a:t>mplement</a:t>
            </a:r>
            <a:r>
              <a:rPr lang="en-US" sz="2400" dirty="0">
                <a:latin typeface="+mn-lt"/>
              </a:rPr>
              <a:t> a measure to log all price changes of apps to track unauthorized modifications during a hacking incident.</a:t>
            </a:r>
            <a:endParaRPr sz="2400" dirty="0">
              <a:latin typeface="+mn-lt"/>
              <a:cs typeface="Arial MT"/>
            </a:endParaRPr>
          </a:p>
          <a:p>
            <a:pPr marL="12066" marR="12065">
              <a:lnSpc>
                <a:spcPts val="2550"/>
              </a:lnSpc>
              <a:spcBef>
                <a:spcPts val="1085"/>
              </a:spcBef>
              <a:tabLst>
                <a:tab pos="241300" algn="l"/>
              </a:tabLst>
            </a:pPr>
            <a:r>
              <a:rPr sz="2400" b="1" dirty="0">
                <a:latin typeface="+mj-lt"/>
                <a:cs typeface="Arial"/>
              </a:rPr>
              <a:t>Result</a:t>
            </a:r>
            <a:r>
              <a:rPr sz="2400" b="1" spc="50" dirty="0">
                <a:latin typeface="+mn-lt"/>
                <a:cs typeface="Arial"/>
              </a:rPr>
              <a:t> </a:t>
            </a:r>
            <a:r>
              <a:rPr sz="2400" b="1" dirty="0">
                <a:latin typeface="+mn-lt"/>
                <a:cs typeface="Arial"/>
              </a:rPr>
              <a:t>:</a:t>
            </a:r>
            <a:r>
              <a:rPr lang="en-IN" sz="2400" b="1" dirty="0">
                <a:latin typeface="+mn-lt"/>
                <a:cs typeface="Arial"/>
              </a:rPr>
              <a:t> </a:t>
            </a:r>
            <a:r>
              <a:rPr lang="en-IN" sz="2400" dirty="0">
                <a:latin typeface="+mn-lt"/>
                <a:cs typeface="Arial"/>
              </a:rPr>
              <a:t>Create a `</a:t>
            </a:r>
            <a:r>
              <a:rPr lang="en-IN" sz="2400" dirty="0" err="1">
                <a:latin typeface="+mn-lt"/>
                <a:cs typeface="Arial"/>
              </a:rPr>
              <a:t>PriceChangeLog</a:t>
            </a:r>
            <a:r>
              <a:rPr lang="en-IN" sz="2400" dirty="0">
                <a:latin typeface="+mn-lt"/>
                <a:cs typeface="Arial"/>
              </a:rPr>
              <a:t>` </a:t>
            </a:r>
            <a:r>
              <a:rPr lang="en-US" sz="2400" dirty="0"/>
              <a:t>able to store app name, old price, new price, operation type, and timestamp of changes. Make a copy of the original table (`play`) and create a trigger to log price updates into the `</a:t>
            </a:r>
            <a:r>
              <a:rPr lang="en-US" sz="2400" dirty="0" err="1"/>
              <a:t>PriceChangeLog</a:t>
            </a:r>
            <a:r>
              <a:rPr lang="en-US" sz="2400" dirty="0"/>
              <a:t>` table. For example, updating the price of an app `Infinite Painter` will be logged automatically. Verify logged changes by querying the `</a:t>
            </a:r>
            <a:r>
              <a:rPr lang="en-US" sz="2400" dirty="0" err="1"/>
              <a:t>PriceChangeLog</a:t>
            </a:r>
            <a:r>
              <a:rPr lang="en-US" sz="2400" dirty="0"/>
              <a:t>` table.</a:t>
            </a:r>
            <a:br>
              <a:rPr lang="en-IN" sz="2400" b="1" dirty="0">
                <a:latin typeface="+mn-lt"/>
                <a:cs typeface="Arial"/>
              </a:rPr>
            </a:br>
            <a:endParaRPr sz="2000" dirty="0">
              <a:latin typeface="+mn-lt"/>
              <a:cs typeface="Arial MT"/>
            </a:endParaRPr>
          </a:p>
          <a:p>
            <a:pPr marL="12700">
              <a:lnSpc>
                <a:spcPts val="2715"/>
              </a:lnSpc>
              <a:spcBef>
                <a:spcPts val="5"/>
              </a:spcBef>
              <a:tabLst>
                <a:tab pos="240029" algn="l"/>
                <a:tab pos="1275715" algn="l"/>
                <a:tab pos="2497455" algn="l"/>
                <a:tab pos="3176270" algn="l"/>
                <a:tab pos="3940810" algn="l"/>
                <a:tab pos="4535170" algn="l"/>
                <a:tab pos="5790565" algn="l"/>
                <a:tab pos="6756400" algn="l"/>
                <a:tab pos="8181340" algn="l"/>
                <a:tab pos="8876665" algn="l"/>
                <a:tab pos="9666605" algn="l"/>
                <a:tab pos="10277475" algn="l"/>
              </a:tabLst>
            </a:pPr>
            <a:r>
              <a:rPr lang="en-US" sz="2400" dirty="0"/>
              <a:t>By implementing this logging mechanism, the database administrator can effectively monitor and record unauthorized price changes during a hack, ensuring data integrity and providing a detailed change history</a:t>
            </a:r>
            <a:r>
              <a:rPr sz="2400" spc="-10" dirty="0">
                <a:latin typeface="Arial MT"/>
                <a:cs typeface="Arial MT"/>
              </a:rPr>
              <a:t>.</a:t>
            </a:r>
            <a:endParaRPr sz="2400" dirty="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188277"/>
            <a:ext cx="10156190" cy="1745029"/>
          </a:xfrm>
          <a:prstGeom prst="rect">
            <a:avLst/>
          </a:prstGeom>
        </p:spPr>
        <p:txBody>
          <a:bodyPr vert="horz" wrap="square" lIns="0" tIns="45720" rIns="0" bIns="0" rtlCol="0">
            <a:spAutoFit/>
          </a:bodyPr>
          <a:lstStyle/>
          <a:p>
            <a:pPr marL="12700" marR="5080">
              <a:lnSpc>
                <a:spcPct val="92000"/>
              </a:lnSpc>
              <a:spcBef>
                <a:spcPts val="360"/>
              </a:spcBef>
            </a:pPr>
            <a:r>
              <a:rPr sz="2400" dirty="0"/>
              <a:t>5.</a:t>
            </a:r>
            <a:r>
              <a:rPr lang="en-US" sz="2400" dirty="0"/>
              <a:t> Suppose you're a database administrator your databases have been hacked and hackers are changing price of certain apps on the database, it is taking long for IT team to neutralize the hack, however you as a responsible manager don’t want your data to be changed, do some measure where the changes in price can be recorded as you can’t stop hackers from making changes.</a:t>
            </a:r>
            <a:endParaRPr sz="2400" dirty="0"/>
          </a:p>
        </p:txBody>
      </p:sp>
      <p:pic>
        <p:nvPicPr>
          <p:cNvPr id="5" name="Picture 4">
            <a:extLst>
              <a:ext uri="{FF2B5EF4-FFF2-40B4-BE49-F238E27FC236}">
                <a16:creationId xmlns:a16="http://schemas.microsoft.com/office/drawing/2014/main" id="{457BCC79-E0EE-B0F5-344F-69E35AC7A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574" y="2057401"/>
            <a:ext cx="9979025" cy="2057400"/>
          </a:xfrm>
          <a:prstGeom prst="rect">
            <a:avLst/>
          </a:prstGeom>
        </p:spPr>
      </p:pic>
      <p:pic>
        <p:nvPicPr>
          <p:cNvPr id="7" name="Picture 6">
            <a:extLst>
              <a:ext uri="{FF2B5EF4-FFF2-40B4-BE49-F238E27FC236}">
                <a16:creationId xmlns:a16="http://schemas.microsoft.com/office/drawing/2014/main" id="{3E5F0BAE-4E24-21D1-31CE-897A175EE5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098" y="4114802"/>
            <a:ext cx="10011501" cy="255492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B5D8-EB13-D9A1-EB27-F17627464E88}"/>
              </a:ext>
            </a:extLst>
          </p:cNvPr>
          <p:cNvSpPr>
            <a:spLocks noGrp="1"/>
          </p:cNvSpPr>
          <p:nvPr>
            <p:ph type="title"/>
          </p:nvPr>
        </p:nvSpPr>
        <p:spPr>
          <a:xfrm>
            <a:off x="4953000" y="1219200"/>
            <a:ext cx="1295400" cy="553998"/>
          </a:xfrm>
        </p:spPr>
        <p:txBody>
          <a:bodyPr/>
          <a:lstStyle/>
          <a:p>
            <a:r>
              <a:rPr lang="en-IN" dirty="0"/>
              <a:t> </a:t>
            </a:r>
          </a:p>
        </p:txBody>
      </p:sp>
      <p:pic>
        <p:nvPicPr>
          <p:cNvPr id="6" name="Picture 5">
            <a:extLst>
              <a:ext uri="{FF2B5EF4-FFF2-40B4-BE49-F238E27FC236}">
                <a16:creationId xmlns:a16="http://schemas.microsoft.com/office/drawing/2014/main" id="{84D317EE-A1D0-A329-48B4-76802338E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762000"/>
            <a:ext cx="10439400" cy="3733800"/>
          </a:xfrm>
          <a:prstGeom prst="rect">
            <a:avLst/>
          </a:prstGeom>
        </p:spPr>
      </p:pic>
    </p:spTree>
    <p:extLst>
      <p:ext uri="{BB962C8B-B14F-4D97-AF65-F5344CB8AC3E}">
        <p14:creationId xmlns:p14="http://schemas.microsoft.com/office/powerpoint/2010/main" val="881573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457200"/>
            <a:ext cx="8386445" cy="567463"/>
          </a:xfrm>
          <a:prstGeom prst="rect">
            <a:avLst/>
          </a:prstGeom>
        </p:spPr>
        <p:txBody>
          <a:bodyPr vert="horz" wrap="square" lIns="0" tIns="13335" rIns="0" bIns="0" rtlCol="0">
            <a:spAutoFit/>
          </a:bodyPr>
          <a:lstStyle/>
          <a:p>
            <a:pPr marL="12700" algn="ctr">
              <a:lnSpc>
                <a:spcPct val="100000"/>
              </a:lnSpc>
              <a:spcBef>
                <a:spcPts val="105"/>
              </a:spcBef>
            </a:pPr>
            <a:r>
              <a:rPr dirty="0"/>
              <a:t>6.</a:t>
            </a:r>
            <a:r>
              <a:rPr spc="-85" dirty="0"/>
              <a:t> </a:t>
            </a:r>
            <a:r>
              <a:rPr lang="en-IN" spc="-85" dirty="0"/>
              <a:t>Correcting Price Data in Database</a:t>
            </a:r>
            <a:endParaRPr spc="-10" dirty="0"/>
          </a:p>
        </p:txBody>
      </p:sp>
      <p:sp>
        <p:nvSpPr>
          <p:cNvPr id="3" name="object 3"/>
          <p:cNvSpPr txBox="1"/>
          <p:nvPr/>
        </p:nvSpPr>
        <p:spPr>
          <a:xfrm>
            <a:off x="612139" y="2057400"/>
            <a:ext cx="11276965" cy="3909788"/>
          </a:xfrm>
          <a:prstGeom prst="rect">
            <a:avLst/>
          </a:prstGeom>
        </p:spPr>
        <p:txBody>
          <a:bodyPr vert="horz" wrap="square" lIns="0" tIns="121285" rIns="0" bIns="0" rtlCol="0">
            <a:spAutoFit/>
          </a:bodyPr>
          <a:lstStyle/>
          <a:p>
            <a:pPr marL="12700" marR="11430">
              <a:lnSpc>
                <a:spcPct val="70400"/>
              </a:lnSpc>
              <a:spcBef>
                <a:spcPts val="955"/>
              </a:spcBef>
              <a:tabLst>
                <a:tab pos="241300" algn="l"/>
                <a:tab pos="1856739" algn="l"/>
                <a:tab pos="2981960" algn="l"/>
                <a:tab pos="4328795" algn="l"/>
                <a:tab pos="5013960" algn="l"/>
                <a:tab pos="6529705" algn="l"/>
                <a:tab pos="7486015" algn="l"/>
                <a:tab pos="8543925" algn="l"/>
                <a:tab pos="9279255" algn="l"/>
                <a:tab pos="9845040" algn="l"/>
                <a:tab pos="10562590" algn="l"/>
              </a:tabLst>
            </a:pPr>
            <a:r>
              <a:rPr sz="2400" b="1" spc="-10" dirty="0">
                <a:latin typeface="Arial"/>
                <a:cs typeface="Arial"/>
              </a:rPr>
              <a:t>Objective:</a:t>
            </a:r>
            <a:r>
              <a:rPr sz="2400" b="1" dirty="0">
                <a:latin typeface="Arial"/>
                <a:cs typeface="Arial"/>
              </a:rPr>
              <a:t>	</a:t>
            </a:r>
            <a:r>
              <a:rPr lang="en-US" sz="2400" spc="-10" dirty="0">
                <a:latin typeface="Arial MT"/>
                <a:cs typeface="Arial MT"/>
              </a:rPr>
              <a:t>Revert prices in the `play` </a:t>
            </a:r>
            <a:r>
              <a:rPr lang="en-US" sz="2400" dirty="0"/>
              <a:t>table to their original values as recorded before unauthorized changes.</a:t>
            </a:r>
            <a:br>
              <a:rPr lang="en-US" sz="2400" dirty="0"/>
            </a:br>
            <a:br>
              <a:rPr lang="en-US" sz="2400" dirty="0"/>
            </a:br>
            <a:br>
              <a:rPr lang="en-US" sz="2400" dirty="0"/>
            </a:br>
            <a:br>
              <a:rPr lang="en-US" sz="2400" dirty="0"/>
            </a:br>
            <a:endParaRPr sz="2400" dirty="0">
              <a:latin typeface="Arial MT"/>
              <a:cs typeface="Arial MT"/>
            </a:endParaRPr>
          </a:p>
          <a:p>
            <a:pPr marL="12700" marR="10160">
              <a:lnSpc>
                <a:spcPct val="101800"/>
              </a:lnSpc>
              <a:spcBef>
                <a:spcPts val="5"/>
              </a:spcBef>
              <a:tabLst>
                <a:tab pos="241300" algn="l"/>
                <a:tab pos="1429385" algn="l"/>
                <a:tab pos="2109470" algn="l"/>
                <a:tab pos="2293620" algn="l"/>
                <a:tab pos="3453765" algn="l"/>
                <a:tab pos="4813300" algn="l"/>
                <a:tab pos="5629910" algn="l"/>
                <a:tab pos="6667500" algn="l"/>
                <a:tab pos="6991350" algn="l"/>
                <a:tab pos="8453120" algn="l"/>
                <a:tab pos="9762490" algn="l"/>
                <a:tab pos="10154920" algn="l"/>
              </a:tabLst>
            </a:pPr>
            <a:r>
              <a:rPr sz="2400" b="1" spc="-10" dirty="0">
                <a:latin typeface="Arial"/>
                <a:cs typeface="Arial"/>
              </a:rPr>
              <a:t>Result:</a:t>
            </a:r>
            <a:r>
              <a:rPr sz="2400" b="1" dirty="0">
                <a:latin typeface="Arial"/>
                <a:cs typeface="Arial"/>
              </a:rPr>
              <a:t>	</a:t>
            </a:r>
            <a:r>
              <a:rPr lang="en-US" sz="2400" dirty="0"/>
              <a:t>The following SQL query will update the `play` table to reflect the correct prices based on the `</a:t>
            </a:r>
            <a:r>
              <a:rPr lang="en-US" sz="2400" dirty="0" err="1"/>
              <a:t>PriceChangeLog</a:t>
            </a:r>
            <a:r>
              <a:rPr lang="en-US" sz="2400" dirty="0"/>
              <a:t>` table.</a:t>
            </a:r>
            <a:br>
              <a:rPr lang="en-US" sz="2400" dirty="0"/>
            </a:br>
            <a:r>
              <a:rPr lang="en-US" sz="2400" dirty="0"/>
              <a:t>By executing this query, the `play` table will have its prices corrected to the values stored before the unauthorized changes, ensuring data accuracy and integrity.</a:t>
            </a:r>
            <a:br>
              <a:rPr lang="en-IN" sz="2400" dirty="0">
                <a:latin typeface="Arial MT"/>
                <a:cs typeface="Arial MT"/>
              </a:rPr>
            </a:br>
            <a:br>
              <a:rPr lang="en-IN" sz="2400" dirty="0">
                <a:latin typeface="Arial MT"/>
                <a:cs typeface="Arial MT"/>
              </a:rPr>
            </a:br>
            <a:endParaRPr sz="2400" dirty="0">
              <a:latin typeface="Arial MT"/>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639" y="457200"/>
            <a:ext cx="10332720" cy="1066126"/>
          </a:xfrm>
          <a:prstGeom prst="rect">
            <a:avLst/>
          </a:prstGeom>
        </p:spPr>
        <p:txBody>
          <a:bodyPr vert="horz" wrap="square" lIns="0" tIns="46355" rIns="0" bIns="0" rtlCol="0">
            <a:spAutoFit/>
          </a:bodyPr>
          <a:lstStyle/>
          <a:p>
            <a:pPr marL="12700" marR="5080">
              <a:lnSpc>
                <a:spcPct val="92000"/>
              </a:lnSpc>
              <a:spcBef>
                <a:spcPts val="365"/>
              </a:spcBef>
            </a:pPr>
            <a:r>
              <a:rPr sz="2400" dirty="0"/>
              <a:t>6.</a:t>
            </a:r>
            <a:r>
              <a:rPr sz="2400" spc="20" dirty="0"/>
              <a:t> </a:t>
            </a:r>
            <a:r>
              <a:rPr lang="en-US" sz="2400" dirty="0"/>
              <a:t>Your IT team have neutralized the threat; however, hackers have made some changes in the prices, but because of your measure you have noted the changes, now you want correct data to be inserted into the database again.</a:t>
            </a:r>
            <a:endParaRPr sz="2400" dirty="0"/>
          </a:p>
        </p:txBody>
      </p:sp>
      <p:pic>
        <p:nvPicPr>
          <p:cNvPr id="5" name="Picture 4">
            <a:extLst>
              <a:ext uri="{FF2B5EF4-FFF2-40B4-BE49-F238E27FC236}">
                <a16:creationId xmlns:a16="http://schemas.microsoft.com/office/drawing/2014/main" id="{9B3FFBDC-FD33-B026-FCB8-D97A1575A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275" y="2209800"/>
            <a:ext cx="10207625" cy="1295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169862"/>
            <a:ext cx="10371455" cy="1503680"/>
          </a:xfrm>
          <a:prstGeom prst="rect">
            <a:avLst/>
          </a:prstGeom>
        </p:spPr>
        <p:txBody>
          <a:bodyPr vert="horz" wrap="square" lIns="0" tIns="391858" rIns="0" bIns="0" rtlCol="0">
            <a:spAutoFit/>
          </a:bodyPr>
          <a:lstStyle/>
          <a:p>
            <a:pPr marL="118110" algn="ctr">
              <a:lnSpc>
                <a:spcPct val="100000"/>
              </a:lnSpc>
              <a:spcBef>
                <a:spcPts val="105"/>
              </a:spcBef>
            </a:pPr>
            <a:r>
              <a:rPr dirty="0"/>
              <a:t>7.</a:t>
            </a:r>
            <a:r>
              <a:rPr spc="-100" dirty="0"/>
              <a:t> </a:t>
            </a:r>
            <a:r>
              <a:rPr lang="en-US" dirty="0"/>
              <a:t>Investigating the Correlation Between App Ratings and Quantity of Reviews</a:t>
            </a:r>
            <a:endParaRPr spc="-20" dirty="0"/>
          </a:p>
        </p:txBody>
      </p:sp>
      <p:sp>
        <p:nvSpPr>
          <p:cNvPr id="3" name="object 3"/>
          <p:cNvSpPr txBox="1"/>
          <p:nvPr/>
        </p:nvSpPr>
        <p:spPr>
          <a:xfrm>
            <a:off x="685800" y="2362200"/>
            <a:ext cx="11035030" cy="2857834"/>
          </a:xfrm>
          <a:prstGeom prst="rect">
            <a:avLst/>
          </a:prstGeom>
        </p:spPr>
        <p:txBody>
          <a:bodyPr vert="horz" wrap="square" lIns="0" tIns="13335" rIns="0" bIns="0" rtlCol="0">
            <a:spAutoFit/>
          </a:bodyPr>
          <a:lstStyle/>
          <a:p>
            <a:pPr marL="12700">
              <a:lnSpc>
                <a:spcPts val="2755"/>
              </a:lnSpc>
              <a:spcBef>
                <a:spcPts val="105"/>
              </a:spcBef>
              <a:tabLst>
                <a:tab pos="240029" algn="l"/>
              </a:tabLst>
            </a:pPr>
            <a:r>
              <a:rPr sz="2400" b="1" dirty="0">
                <a:latin typeface="Arial"/>
                <a:cs typeface="Arial"/>
              </a:rPr>
              <a:t>Objective:</a:t>
            </a:r>
            <a:r>
              <a:rPr sz="2400" b="1" spc="135" dirty="0">
                <a:latin typeface="Arial"/>
                <a:cs typeface="Arial"/>
              </a:rPr>
              <a:t> </a:t>
            </a:r>
            <a:r>
              <a:rPr lang="en-US" sz="2400" dirty="0"/>
              <a:t>Determine the Pearson correlation coefficient between app ratings and the number of reviews to understand their relationship.</a:t>
            </a:r>
            <a:br>
              <a:rPr lang="en-US" sz="2400" dirty="0"/>
            </a:br>
            <a:br>
              <a:rPr lang="en-US" sz="2400" dirty="0"/>
            </a:br>
            <a:endParaRPr sz="2400" dirty="0">
              <a:latin typeface="Arial MT"/>
              <a:cs typeface="Arial MT"/>
            </a:endParaRPr>
          </a:p>
          <a:p>
            <a:pPr marL="12700">
              <a:lnSpc>
                <a:spcPts val="2715"/>
              </a:lnSpc>
              <a:spcBef>
                <a:spcPts val="5"/>
              </a:spcBef>
              <a:tabLst>
                <a:tab pos="240029" algn="l"/>
                <a:tab pos="1437005" algn="l"/>
                <a:tab pos="2310130" algn="l"/>
                <a:tab pos="3151505" algn="l"/>
                <a:tab pos="3566795" algn="l"/>
                <a:tab pos="4492625" algn="l"/>
                <a:tab pos="5603875" algn="l"/>
                <a:tab pos="6410325" algn="l"/>
                <a:tab pos="7998459" algn="l"/>
                <a:tab pos="9058910" algn="l"/>
                <a:tab pos="9526905" algn="l"/>
              </a:tabLst>
            </a:pPr>
            <a:r>
              <a:rPr sz="2400" b="1" spc="-10" dirty="0">
                <a:latin typeface="Arial"/>
                <a:cs typeface="Arial"/>
              </a:rPr>
              <a:t>Result:</a:t>
            </a:r>
            <a:r>
              <a:rPr lang="en-IN" sz="2400" b="1" spc="-10" dirty="0">
                <a:latin typeface="Arial"/>
                <a:cs typeface="Arial"/>
              </a:rPr>
              <a:t> </a:t>
            </a:r>
            <a:r>
              <a:rPr lang="en-US" sz="2400" dirty="0"/>
              <a:t>The correlation coefficient, as calculated in the query, is `0.07`, indicating a very weak positive linear relationship between app ratings and the quantity of reviews.</a:t>
            </a:r>
            <a:endParaRPr sz="2400" dirty="0">
              <a:latin typeface="Arial MT"/>
              <a:cs typeface="Arial MT"/>
            </a:endParaRPr>
          </a:p>
          <a:p>
            <a:pPr marL="12700">
              <a:lnSpc>
                <a:spcPct val="100000"/>
              </a:lnSpc>
              <a:spcBef>
                <a:spcPts val="5"/>
              </a:spcBef>
              <a:tabLst>
                <a:tab pos="240029" algn="l"/>
              </a:tabLst>
            </a:pPr>
            <a:endParaRPr sz="2400" dirty="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4122" y="609600"/>
            <a:ext cx="4643755" cy="632460"/>
          </a:xfrm>
          <a:prstGeom prst="rect">
            <a:avLst/>
          </a:prstGeom>
        </p:spPr>
        <p:txBody>
          <a:bodyPr vert="horz" wrap="square" lIns="0" tIns="16510" rIns="0" bIns="0" rtlCol="0">
            <a:spAutoFit/>
          </a:bodyPr>
          <a:lstStyle/>
          <a:p>
            <a:pPr marL="12700">
              <a:lnSpc>
                <a:spcPct val="100000"/>
              </a:lnSpc>
              <a:spcBef>
                <a:spcPts val="130"/>
              </a:spcBef>
              <a:tabLst>
                <a:tab pos="2080895" algn="l"/>
              </a:tabLst>
            </a:pPr>
            <a:r>
              <a:rPr sz="3950" u="sng" spc="-10" dirty="0">
                <a:uFill>
                  <a:solidFill>
                    <a:srgbClr val="000000"/>
                  </a:solidFill>
                </a:uFill>
              </a:rPr>
              <a:t>DATASET</a:t>
            </a:r>
            <a:r>
              <a:rPr sz="3950" u="sng" dirty="0">
                <a:uFill>
                  <a:solidFill>
                    <a:srgbClr val="000000"/>
                  </a:solidFill>
                </a:uFill>
              </a:rPr>
              <a:t>	OVERVIEW</a:t>
            </a:r>
            <a:r>
              <a:rPr sz="3950" u="sng" spc="-85" dirty="0">
                <a:uFill>
                  <a:solidFill>
                    <a:srgbClr val="000000"/>
                  </a:solidFill>
                </a:uFill>
              </a:rPr>
              <a:t> </a:t>
            </a:r>
            <a:r>
              <a:rPr sz="3950" b="0" u="sng" spc="-50" dirty="0">
                <a:uFill>
                  <a:solidFill>
                    <a:srgbClr val="000000"/>
                  </a:solidFill>
                </a:uFill>
                <a:latin typeface="Calibri Light"/>
                <a:cs typeface="Calibri Light"/>
              </a:rPr>
              <a:t>:</a:t>
            </a:r>
            <a:endParaRPr sz="3950" dirty="0">
              <a:latin typeface="Calibri Light"/>
              <a:cs typeface="Calibri Light"/>
            </a:endParaRPr>
          </a:p>
        </p:txBody>
      </p:sp>
      <p:sp>
        <p:nvSpPr>
          <p:cNvPr id="3" name="object 3"/>
          <p:cNvSpPr txBox="1"/>
          <p:nvPr/>
        </p:nvSpPr>
        <p:spPr>
          <a:xfrm>
            <a:off x="1219200" y="2362200"/>
            <a:ext cx="10183495" cy="2622641"/>
          </a:xfrm>
          <a:prstGeom prst="rect">
            <a:avLst/>
          </a:prstGeom>
        </p:spPr>
        <p:txBody>
          <a:bodyPr vert="horz" wrap="square" lIns="0" tIns="15875" rIns="0" bIns="0" rtlCol="0">
            <a:spAutoFit/>
          </a:bodyPr>
          <a:lstStyle/>
          <a:p>
            <a:pPr marL="12700">
              <a:lnSpc>
                <a:spcPct val="100000"/>
              </a:lnSpc>
              <a:spcBef>
                <a:spcPts val="125"/>
              </a:spcBef>
              <a:tabLst>
                <a:tab pos="240665" algn="l"/>
              </a:tabLst>
            </a:pPr>
            <a:r>
              <a:rPr sz="2750" b="1" dirty="0">
                <a:latin typeface="Calibri"/>
                <a:cs typeface="Calibri"/>
              </a:rPr>
              <a:t>Key</a:t>
            </a:r>
            <a:r>
              <a:rPr sz="2750" b="1" spc="15" dirty="0">
                <a:latin typeface="Calibri"/>
                <a:cs typeface="Calibri"/>
              </a:rPr>
              <a:t> </a:t>
            </a:r>
            <a:r>
              <a:rPr sz="2750" b="1" dirty="0">
                <a:latin typeface="Calibri"/>
                <a:cs typeface="Calibri"/>
              </a:rPr>
              <a:t>features</a:t>
            </a:r>
            <a:r>
              <a:rPr sz="2750" b="1" spc="-10" dirty="0">
                <a:latin typeface="Calibri"/>
                <a:cs typeface="Calibri"/>
              </a:rPr>
              <a:t> </a:t>
            </a:r>
            <a:r>
              <a:rPr sz="2750" dirty="0">
                <a:latin typeface="Calibri"/>
                <a:cs typeface="Calibri"/>
              </a:rPr>
              <a:t>-</a:t>
            </a:r>
            <a:r>
              <a:rPr sz="2400" dirty="0">
                <a:latin typeface="Arial MT"/>
                <a:cs typeface="Arial MT"/>
              </a:rPr>
              <a:t>The</a:t>
            </a:r>
            <a:r>
              <a:rPr sz="2400" spc="-25" dirty="0">
                <a:latin typeface="Arial MT"/>
                <a:cs typeface="Arial MT"/>
              </a:rPr>
              <a:t> </a:t>
            </a:r>
            <a:r>
              <a:rPr sz="2400" dirty="0">
                <a:latin typeface="Arial MT"/>
                <a:cs typeface="Arial MT"/>
              </a:rPr>
              <a:t>data</a:t>
            </a:r>
            <a:r>
              <a:rPr sz="2400" spc="-90" dirty="0">
                <a:latin typeface="Arial MT"/>
                <a:cs typeface="Arial MT"/>
              </a:rPr>
              <a:t> </a:t>
            </a:r>
            <a:r>
              <a:rPr sz="2400" dirty="0">
                <a:latin typeface="Arial MT"/>
                <a:cs typeface="Arial MT"/>
              </a:rPr>
              <a:t>set</a:t>
            </a:r>
            <a:r>
              <a:rPr sz="2400" spc="-25" dirty="0">
                <a:latin typeface="Arial MT"/>
                <a:cs typeface="Arial MT"/>
              </a:rPr>
              <a:t> </a:t>
            </a:r>
            <a:r>
              <a:rPr sz="2400" dirty="0">
                <a:latin typeface="Arial MT"/>
                <a:cs typeface="Arial MT"/>
              </a:rPr>
              <a:t>has</a:t>
            </a:r>
            <a:r>
              <a:rPr sz="2400" spc="-35" dirty="0">
                <a:latin typeface="Arial MT"/>
                <a:cs typeface="Arial MT"/>
              </a:rPr>
              <a:t> </a:t>
            </a:r>
            <a:r>
              <a:rPr sz="2400" dirty="0">
                <a:latin typeface="Arial MT"/>
                <a:cs typeface="Arial MT"/>
              </a:rPr>
              <a:t>(1</a:t>
            </a:r>
            <a:r>
              <a:rPr lang="en-IN" sz="2400" dirty="0">
                <a:latin typeface="Arial MT"/>
                <a:cs typeface="Arial MT"/>
              </a:rPr>
              <a:t>0842</a:t>
            </a:r>
            <a:r>
              <a:rPr sz="2400" spc="-25" dirty="0">
                <a:latin typeface="Arial MT"/>
                <a:cs typeface="Arial MT"/>
              </a:rPr>
              <a:t> </a:t>
            </a:r>
            <a:r>
              <a:rPr sz="2400" dirty="0">
                <a:latin typeface="Arial MT"/>
                <a:cs typeface="Arial MT"/>
              </a:rPr>
              <a:t>rows,</a:t>
            </a:r>
            <a:r>
              <a:rPr sz="2400" spc="-105" dirty="0">
                <a:latin typeface="Arial MT"/>
                <a:cs typeface="Arial MT"/>
              </a:rPr>
              <a:t> </a:t>
            </a:r>
            <a:r>
              <a:rPr sz="2400" spc="-55" dirty="0">
                <a:latin typeface="Arial MT"/>
                <a:cs typeface="Arial MT"/>
              </a:rPr>
              <a:t>1</a:t>
            </a:r>
            <a:r>
              <a:rPr lang="en-IN" sz="2400" spc="-55" dirty="0">
                <a:latin typeface="Arial MT"/>
                <a:cs typeface="Arial MT"/>
              </a:rPr>
              <a:t>3</a:t>
            </a:r>
            <a:r>
              <a:rPr sz="2400" spc="-90" dirty="0">
                <a:latin typeface="Arial MT"/>
                <a:cs typeface="Arial MT"/>
              </a:rPr>
              <a:t> </a:t>
            </a:r>
            <a:r>
              <a:rPr sz="2400" spc="-10" dirty="0">
                <a:latin typeface="Arial MT"/>
                <a:cs typeface="Arial MT"/>
              </a:rPr>
              <a:t>columns)</a:t>
            </a:r>
            <a:endParaRPr sz="2400" dirty="0">
              <a:latin typeface="Arial MT"/>
              <a:cs typeface="Arial MT"/>
            </a:endParaRPr>
          </a:p>
          <a:p>
            <a:pPr>
              <a:lnSpc>
                <a:spcPct val="100000"/>
              </a:lnSpc>
              <a:spcBef>
                <a:spcPts val="1600"/>
              </a:spcBef>
              <a:buFont typeface="Arial MT"/>
              <a:buChar char="•"/>
            </a:pPr>
            <a:endParaRPr sz="2400" dirty="0">
              <a:latin typeface="Arial MT"/>
              <a:cs typeface="Arial MT"/>
            </a:endParaRPr>
          </a:p>
          <a:p>
            <a:pPr marL="12700">
              <a:lnSpc>
                <a:spcPts val="3215"/>
              </a:lnSpc>
              <a:tabLst>
                <a:tab pos="240665" algn="l"/>
                <a:tab pos="5044440" algn="l"/>
              </a:tabLst>
            </a:pPr>
            <a:r>
              <a:rPr sz="2750" b="1" dirty="0">
                <a:latin typeface="Calibri"/>
                <a:cs typeface="Calibri"/>
              </a:rPr>
              <a:t>Scope</a:t>
            </a:r>
            <a:r>
              <a:rPr lang="en-IN" sz="2750" b="1" dirty="0">
                <a:latin typeface="Calibri"/>
                <a:cs typeface="Calibri"/>
              </a:rPr>
              <a:t> </a:t>
            </a:r>
            <a:r>
              <a:rPr sz="2750" b="1" dirty="0">
                <a:latin typeface="Calibri"/>
                <a:cs typeface="Calibri"/>
              </a:rPr>
              <a:t>of</a:t>
            </a:r>
            <a:r>
              <a:rPr lang="en-IN" sz="2750" b="1" dirty="0">
                <a:latin typeface="Calibri"/>
                <a:cs typeface="Calibri"/>
              </a:rPr>
              <a:t> D</a:t>
            </a:r>
            <a:r>
              <a:rPr sz="2750" b="1" dirty="0" err="1">
                <a:latin typeface="Calibri"/>
                <a:cs typeface="Calibri"/>
              </a:rPr>
              <a:t>ataset</a:t>
            </a:r>
            <a:r>
              <a:rPr sz="2750" b="1" spc="60" dirty="0">
                <a:latin typeface="Calibri"/>
                <a:cs typeface="Calibri"/>
              </a:rPr>
              <a:t> </a:t>
            </a:r>
            <a:r>
              <a:rPr lang="en-IN" sz="2750" b="1" dirty="0">
                <a:latin typeface="Calibri"/>
                <a:cs typeface="Calibri"/>
              </a:rPr>
              <a:t>– </a:t>
            </a:r>
            <a:r>
              <a:rPr lang="en-US" sz="2400" dirty="0"/>
              <a:t>The dataset used in this study was created through web scraping and may not reflect the current scenario accurately.</a:t>
            </a:r>
            <a:br>
              <a:rPr lang="en-US" sz="2400" dirty="0"/>
            </a:br>
            <a:br>
              <a:rPr lang="en-US" sz="2400" dirty="0"/>
            </a:br>
            <a:endParaRPr sz="2400" dirty="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164" y="533400"/>
            <a:ext cx="11025505" cy="714106"/>
          </a:xfrm>
          <a:prstGeom prst="rect">
            <a:avLst/>
          </a:prstGeom>
        </p:spPr>
        <p:txBody>
          <a:bodyPr vert="horz" wrap="square" lIns="0" tIns="47625" rIns="0" bIns="0" rtlCol="0">
            <a:spAutoFit/>
          </a:bodyPr>
          <a:lstStyle/>
          <a:p>
            <a:pPr marL="12700" marR="5080" algn="l">
              <a:lnSpc>
                <a:spcPct val="90400"/>
              </a:lnSpc>
              <a:spcBef>
                <a:spcPts val="375"/>
              </a:spcBef>
            </a:pPr>
            <a:r>
              <a:rPr sz="2400" dirty="0">
                <a:latin typeface="+mj-lt"/>
              </a:rPr>
              <a:t>7.</a:t>
            </a:r>
            <a:r>
              <a:rPr sz="2400" spc="-45" dirty="0">
                <a:latin typeface="+mj-lt"/>
              </a:rPr>
              <a:t> </a:t>
            </a:r>
            <a:r>
              <a:rPr lang="en-US" sz="2400" i="0" u="none" strike="noStrike" dirty="0">
                <a:solidFill>
                  <a:srgbClr val="000000"/>
                </a:solidFill>
                <a:effectLst/>
                <a:latin typeface="+mj-lt"/>
              </a:rPr>
              <a:t>As a data person you are assigned the task of investigating the correlation between two numeric factors: app ratings and the quantity of reviews.</a:t>
            </a:r>
            <a:endParaRPr sz="2400" dirty="0">
              <a:latin typeface="+mj-lt"/>
            </a:endParaRPr>
          </a:p>
        </p:txBody>
      </p:sp>
      <p:pic>
        <p:nvPicPr>
          <p:cNvPr id="5" name="Picture 4">
            <a:extLst>
              <a:ext uri="{FF2B5EF4-FFF2-40B4-BE49-F238E27FC236}">
                <a16:creationId xmlns:a16="http://schemas.microsoft.com/office/drawing/2014/main" id="{2B7711C8-ADF5-289F-DE90-068727F50F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435" y="2057400"/>
            <a:ext cx="10768965" cy="402011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299719"/>
            <a:ext cx="10671810" cy="1735732"/>
          </a:xfrm>
          <a:prstGeom prst="rect">
            <a:avLst/>
          </a:prstGeom>
        </p:spPr>
        <p:txBody>
          <a:bodyPr vert="horz" wrap="square" lIns="0" tIns="73025" rIns="0" bIns="0" rtlCol="0">
            <a:spAutoFit/>
          </a:bodyPr>
          <a:lstStyle/>
          <a:p>
            <a:pPr algn="ctr"/>
            <a:r>
              <a:rPr dirty="0"/>
              <a:t>8.</a:t>
            </a:r>
            <a:r>
              <a:rPr spc="-50" dirty="0"/>
              <a:t> </a:t>
            </a:r>
            <a:r>
              <a:rPr lang="en-IN" b="1" dirty="0"/>
              <a:t>Cleaning the `genres` </a:t>
            </a:r>
            <a:r>
              <a:rPr lang="en-US" dirty="0"/>
              <a:t>Column for Recommender System Development</a:t>
            </a:r>
            <a:r>
              <a:rPr lang="en-IN" b="1" dirty="0"/>
              <a:t> </a:t>
            </a:r>
            <a:br>
              <a:rPr lang="en-IN" b="1" dirty="0"/>
            </a:br>
            <a:endParaRPr spc="-20" dirty="0"/>
          </a:p>
        </p:txBody>
      </p:sp>
      <p:sp>
        <p:nvSpPr>
          <p:cNvPr id="3" name="object 3"/>
          <p:cNvSpPr txBox="1"/>
          <p:nvPr/>
        </p:nvSpPr>
        <p:spPr>
          <a:xfrm>
            <a:off x="854623" y="2036531"/>
            <a:ext cx="10797713" cy="2786019"/>
          </a:xfrm>
          <a:prstGeom prst="rect">
            <a:avLst/>
          </a:prstGeom>
        </p:spPr>
        <p:txBody>
          <a:bodyPr vert="horz" wrap="square" lIns="0" tIns="15875" rIns="0" bIns="0" rtlCol="0">
            <a:spAutoFit/>
          </a:bodyPr>
          <a:lstStyle/>
          <a:p>
            <a:pPr marL="12700" marR="5080">
              <a:lnSpc>
                <a:spcPct val="100000"/>
              </a:lnSpc>
              <a:spcBef>
                <a:spcPts val="125"/>
              </a:spcBef>
              <a:tabLst>
                <a:tab pos="241300" algn="l"/>
              </a:tabLst>
            </a:pPr>
            <a:r>
              <a:rPr sz="2000" b="1" dirty="0">
                <a:latin typeface="Arial"/>
                <a:cs typeface="Arial"/>
              </a:rPr>
              <a:t>Objective:</a:t>
            </a:r>
            <a:r>
              <a:rPr sz="2000" b="1" spc="229" dirty="0">
                <a:latin typeface="Arial"/>
                <a:cs typeface="Arial"/>
              </a:rPr>
              <a:t> </a:t>
            </a:r>
            <a:r>
              <a:rPr lang="en-IN" sz="2000" dirty="0"/>
              <a:t>To clean the `genres` </a:t>
            </a:r>
            <a:r>
              <a:rPr lang="en-US" sz="2000" dirty="0"/>
              <a:t>column by splitting multiple genres into two separate columns, leaving the second column blank for rows with only one genre.</a:t>
            </a:r>
            <a:br>
              <a:rPr lang="en-US" sz="2000" dirty="0"/>
            </a:br>
            <a:r>
              <a:rPr lang="en-IN" sz="2000" dirty="0"/>
              <a:t> </a:t>
            </a:r>
            <a:endParaRPr sz="2000" dirty="0">
              <a:latin typeface="Arial MT"/>
              <a:cs typeface="Arial MT"/>
            </a:endParaRPr>
          </a:p>
          <a:p>
            <a:pPr marL="12700">
              <a:lnSpc>
                <a:spcPct val="100000"/>
              </a:lnSpc>
              <a:tabLst>
                <a:tab pos="240665" algn="l"/>
                <a:tab pos="1819910" algn="l"/>
              </a:tabLst>
            </a:pPr>
            <a:r>
              <a:rPr sz="2000" b="1" dirty="0">
                <a:latin typeface="Arial"/>
                <a:cs typeface="Arial"/>
              </a:rPr>
              <a:t>Result:</a:t>
            </a:r>
            <a:r>
              <a:rPr sz="2000" b="1" spc="-60" dirty="0">
                <a:latin typeface="Arial"/>
                <a:cs typeface="Arial"/>
              </a:rPr>
              <a:t> </a:t>
            </a:r>
            <a:r>
              <a:rPr lang="en-IN" sz="2000" dirty="0">
                <a:latin typeface="Arial MT"/>
                <a:cs typeface="Arial MT"/>
              </a:rPr>
              <a:t>The `genres` column </a:t>
            </a:r>
            <a:r>
              <a:rPr lang="en-US" sz="2000" dirty="0"/>
              <a:t>was successfully split into two columns: `genre 1` for the first genre and `genre 2` for the second genre, with the second column left blank for single-genre rows.</a:t>
            </a:r>
            <a:br>
              <a:rPr lang="en-US" sz="2000" dirty="0"/>
            </a:br>
            <a:br>
              <a:rPr lang="en-US" sz="2000" dirty="0"/>
            </a:br>
            <a:r>
              <a:rPr lang="en-US" sz="2000" dirty="0"/>
              <a:t>This cleaning process ensures that each genre is individually accessible, improving the accuracy and efficiency of the recommender system.</a:t>
            </a:r>
            <a:endParaRPr sz="2000" dirty="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169862"/>
            <a:ext cx="10371455" cy="1382172"/>
          </a:xfrm>
          <a:prstGeom prst="rect">
            <a:avLst/>
          </a:prstGeom>
        </p:spPr>
        <p:txBody>
          <a:bodyPr vert="horz" wrap="square" lIns="0" tIns="52069" rIns="0" bIns="0" rtlCol="0">
            <a:spAutoFit/>
          </a:bodyPr>
          <a:lstStyle/>
          <a:p>
            <a:pPr marL="12700" marR="5080" algn="just">
              <a:lnSpc>
                <a:spcPct val="89800"/>
              </a:lnSpc>
              <a:spcBef>
                <a:spcPts val="409"/>
              </a:spcBef>
            </a:pPr>
            <a:r>
              <a:rPr sz="2400" dirty="0"/>
              <a:t>8.</a:t>
            </a:r>
            <a:r>
              <a:rPr lang="en-US" sz="2400" dirty="0"/>
              <a:t> Your boss noticed that some rows in genres columns have multiple genres in them, which was creating issue when developing the recommender system from the data he/she assigned you the task to clean the genres column and make two genres out of it, rows that have only one genre will have other column as blank</a:t>
            </a:r>
            <a:r>
              <a:rPr sz="2400" spc="-10" dirty="0"/>
              <a:t>.</a:t>
            </a:r>
            <a:endParaRPr sz="2400" dirty="0"/>
          </a:p>
        </p:txBody>
      </p:sp>
      <p:pic>
        <p:nvPicPr>
          <p:cNvPr id="7" name="Picture 6">
            <a:extLst>
              <a:ext uri="{FF2B5EF4-FFF2-40B4-BE49-F238E27FC236}">
                <a16:creationId xmlns:a16="http://schemas.microsoft.com/office/drawing/2014/main" id="{9A89B7B4-08EA-054F-24C2-3D6848039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575" y="1810657"/>
            <a:ext cx="10371455" cy="487748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0304E-0555-066B-428F-D22E698B74AF}"/>
              </a:ext>
            </a:extLst>
          </p:cNvPr>
          <p:cNvSpPr>
            <a:spLocks noGrp="1"/>
          </p:cNvSpPr>
          <p:nvPr>
            <p:ph type="title"/>
          </p:nvPr>
        </p:nvSpPr>
        <p:spPr>
          <a:xfrm>
            <a:off x="917575" y="169862"/>
            <a:ext cx="10371455" cy="553998"/>
          </a:xfrm>
        </p:spPr>
        <p:txBody>
          <a:bodyPr/>
          <a:lstStyle/>
          <a:p>
            <a:r>
              <a:rPr lang="en-IN" dirty="0"/>
              <a:t> </a:t>
            </a:r>
          </a:p>
        </p:txBody>
      </p:sp>
      <p:pic>
        <p:nvPicPr>
          <p:cNvPr id="5" name="Picture 4">
            <a:extLst>
              <a:ext uri="{FF2B5EF4-FFF2-40B4-BE49-F238E27FC236}">
                <a16:creationId xmlns:a16="http://schemas.microsoft.com/office/drawing/2014/main" id="{E4F9F829-A708-7B4A-15B7-875AEF9C2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184" y="990600"/>
            <a:ext cx="10371455" cy="4629562"/>
          </a:xfrm>
          <a:prstGeom prst="rect">
            <a:avLst/>
          </a:prstGeom>
        </p:spPr>
      </p:pic>
    </p:spTree>
    <p:extLst>
      <p:ext uri="{BB962C8B-B14F-4D97-AF65-F5344CB8AC3E}">
        <p14:creationId xmlns:p14="http://schemas.microsoft.com/office/powerpoint/2010/main" val="4028005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169862"/>
            <a:ext cx="10371455" cy="1640128"/>
          </a:xfrm>
          <a:prstGeom prst="rect">
            <a:avLst/>
          </a:prstGeom>
        </p:spPr>
        <p:txBody>
          <a:bodyPr vert="horz" wrap="square" lIns="0" tIns="526986" rIns="0" bIns="0" rtlCol="0">
            <a:spAutoFit/>
          </a:bodyPr>
          <a:lstStyle/>
          <a:p>
            <a:pPr marL="12700" algn="ctr">
              <a:lnSpc>
                <a:spcPct val="100000"/>
              </a:lnSpc>
              <a:spcBef>
                <a:spcPts val="105"/>
              </a:spcBef>
            </a:pPr>
            <a:r>
              <a:rPr dirty="0"/>
              <a:t>9.</a:t>
            </a:r>
            <a:r>
              <a:rPr spc="-65" dirty="0"/>
              <a:t> </a:t>
            </a:r>
            <a:r>
              <a:rPr lang="en-US" dirty="0"/>
              <a:t>Dynamic Tool for Identifying Underperforming Apps by Category</a:t>
            </a:r>
            <a:endParaRPr spc="-10" dirty="0"/>
          </a:p>
        </p:txBody>
      </p:sp>
      <p:sp>
        <p:nvSpPr>
          <p:cNvPr id="3" name="object 3"/>
          <p:cNvSpPr txBox="1"/>
          <p:nvPr/>
        </p:nvSpPr>
        <p:spPr>
          <a:xfrm>
            <a:off x="990600" y="2438400"/>
            <a:ext cx="10367645" cy="2526974"/>
          </a:xfrm>
          <a:prstGeom prst="rect">
            <a:avLst/>
          </a:prstGeom>
        </p:spPr>
        <p:txBody>
          <a:bodyPr vert="horz" wrap="square" lIns="0" tIns="13335" rIns="0" bIns="0" rtlCol="0">
            <a:spAutoFit/>
          </a:bodyPr>
          <a:lstStyle/>
          <a:p>
            <a:pPr marL="12700" algn="l">
              <a:lnSpc>
                <a:spcPts val="2755"/>
              </a:lnSpc>
              <a:spcBef>
                <a:spcPts val="105"/>
              </a:spcBef>
              <a:tabLst>
                <a:tab pos="240029" algn="l"/>
              </a:tabLst>
            </a:pPr>
            <a:r>
              <a:rPr sz="2400" b="1" dirty="0">
                <a:latin typeface="Arial"/>
                <a:cs typeface="Arial"/>
              </a:rPr>
              <a:t>Objective:</a:t>
            </a:r>
            <a:r>
              <a:rPr sz="2400" b="1" spc="495" dirty="0">
                <a:latin typeface="Arial"/>
                <a:cs typeface="Arial"/>
              </a:rPr>
              <a:t> </a:t>
            </a:r>
            <a:r>
              <a:rPr lang="en-US" sz="2400" dirty="0"/>
              <a:t>Create a dynamic tool that allows senior management to input an app category and receive real-time feedback on apps with ratings lower </a:t>
            </a:r>
            <a:br>
              <a:rPr lang="en-US" sz="2400" dirty="0"/>
            </a:br>
            <a:r>
              <a:rPr lang="en-US" sz="2400" dirty="0"/>
              <a:t>than the average for that category.</a:t>
            </a:r>
            <a:br>
              <a:rPr lang="en-US" sz="2400" dirty="0"/>
            </a:br>
            <a:br>
              <a:rPr lang="en-US" sz="2400" dirty="0"/>
            </a:br>
            <a:r>
              <a:rPr sz="2400" b="1" dirty="0">
                <a:latin typeface="Arial"/>
                <a:cs typeface="Arial"/>
              </a:rPr>
              <a:t>Result:</a:t>
            </a:r>
            <a:r>
              <a:rPr lang="en-IN" sz="2400" b="1" spc="385" dirty="0">
                <a:latin typeface="Arial"/>
                <a:cs typeface="Arial"/>
              </a:rPr>
              <a:t> </a:t>
            </a:r>
            <a:r>
              <a:rPr lang="en-US" sz="2400" dirty="0"/>
              <a:t>The tool enables users to identify underperforming apps in any specified category by displaying apps with below-average ratings, providing quick and actionable insights for decision-making.</a:t>
            </a:r>
            <a:endParaRPr sz="2400" dirty="0">
              <a:latin typeface="Arial MT"/>
              <a:cs typeface="Arial M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7727" y="125666"/>
            <a:ext cx="10385425" cy="1867306"/>
          </a:xfrm>
          <a:prstGeom prst="rect">
            <a:avLst/>
          </a:prstGeom>
        </p:spPr>
        <p:txBody>
          <a:bodyPr vert="horz" wrap="square" lIns="0" tIns="40640" rIns="0" bIns="0" rtlCol="0">
            <a:spAutoFit/>
          </a:bodyPr>
          <a:lstStyle/>
          <a:p>
            <a:pPr marL="12700" marR="5080">
              <a:lnSpc>
                <a:spcPct val="92400"/>
              </a:lnSpc>
              <a:spcBef>
                <a:spcPts val="320"/>
              </a:spcBef>
            </a:pPr>
            <a:r>
              <a:rPr sz="2150" spc="-25" dirty="0"/>
              <a:t>9.</a:t>
            </a:r>
            <a:r>
              <a:rPr lang="en-US" sz="2150" i="0" u="none" strike="noStrike" dirty="0">
                <a:solidFill>
                  <a:srgbClr val="000000"/>
                </a:solidFill>
                <a:effectLst/>
                <a:latin typeface="Aptos" panose="020B0004020202020204" pitchFamily="34" charset="0"/>
              </a:rPr>
              <a:t> Your senior manager wants to know which apps are not performing as par in their particular category, however he is not interested in handling too many files or list for every  category and he/she assigned  you with a task of creating a dynamic tool where he/she  can input a category of apps he/she  interested in  and your tool then provides real-time feedback by displaying apps within that category that have ratings lower than the average rating for that specific category.</a:t>
            </a:r>
            <a:endParaRPr sz="2150" dirty="0"/>
          </a:p>
        </p:txBody>
      </p:sp>
      <p:pic>
        <p:nvPicPr>
          <p:cNvPr id="5" name="Picture 4">
            <a:extLst>
              <a:ext uri="{FF2B5EF4-FFF2-40B4-BE49-F238E27FC236}">
                <a16:creationId xmlns:a16="http://schemas.microsoft.com/office/drawing/2014/main" id="{B31F5015-3E03-9A01-B457-5FDFF8B20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018" y="2020681"/>
            <a:ext cx="10316346" cy="47393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6EEC-D72B-A4A8-DBDD-5F25D80E4A96}"/>
              </a:ext>
            </a:extLst>
          </p:cNvPr>
          <p:cNvSpPr>
            <a:spLocks noGrp="1"/>
          </p:cNvSpPr>
          <p:nvPr>
            <p:ph type="title"/>
          </p:nvPr>
        </p:nvSpPr>
        <p:spPr>
          <a:xfrm>
            <a:off x="917575" y="169862"/>
            <a:ext cx="10371455" cy="677108"/>
          </a:xfrm>
        </p:spPr>
        <p:txBody>
          <a:bodyPr/>
          <a:lstStyle/>
          <a:p>
            <a:pPr algn="ctr"/>
            <a:r>
              <a:rPr lang="en-IN" sz="4400" u="sng" dirty="0"/>
              <a:t>Data Cleaning</a:t>
            </a:r>
          </a:p>
        </p:txBody>
      </p:sp>
      <p:sp>
        <p:nvSpPr>
          <p:cNvPr id="3" name="Text Placeholder 2">
            <a:extLst>
              <a:ext uri="{FF2B5EF4-FFF2-40B4-BE49-F238E27FC236}">
                <a16:creationId xmlns:a16="http://schemas.microsoft.com/office/drawing/2014/main" id="{F6A361DE-27AD-449C-AABB-5F193CF7F777}"/>
              </a:ext>
            </a:extLst>
          </p:cNvPr>
          <p:cNvSpPr>
            <a:spLocks noGrp="1"/>
          </p:cNvSpPr>
          <p:nvPr>
            <p:ph type="body" idx="1"/>
          </p:nvPr>
        </p:nvSpPr>
        <p:spPr>
          <a:xfrm>
            <a:off x="905509" y="1794255"/>
            <a:ext cx="10380980" cy="3447098"/>
          </a:xfrm>
        </p:spPr>
        <p:txBody>
          <a:bodyPr/>
          <a:lstStyle/>
          <a:p>
            <a:r>
              <a:rPr lang="en-US" sz="2800" dirty="0"/>
              <a:t>Initially, the dataset contained </a:t>
            </a:r>
            <a:r>
              <a:rPr lang="en-US" sz="2800" b="1" dirty="0"/>
              <a:t>10,842 rows and 13 columns</a:t>
            </a:r>
            <a:r>
              <a:rPr lang="en-US" sz="2800" dirty="0"/>
              <a:t>, but  it was highly impure. After importing the data into MySQL, only </a:t>
            </a:r>
            <a:r>
              <a:rPr lang="en-US" sz="2800" b="1" dirty="0"/>
              <a:t>381 rows and 13 columns were imported.</a:t>
            </a:r>
            <a:br>
              <a:rPr lang="en-US" sz="2800" b="1" dirty="0"/>
            </a:br>
            <a:br>
              <a:rPr lang="en-US" sz="2800" dirty="0"/>
            </a:br>
            <a:br>
              <a:rPr lang="en-US" sz="2800" dirty="0"/>
            </a:br>
            <a:r>
              <a:rPr lang="en-US" sz="2800" dirty="0"/>
              <a:t>After cleaning the data using </a:t>
            </a:r>
            <a:r>
              <a:rPr lang="en-US" sz="2800" b="1" dirty="0"/>
              <a:t>Python</a:t>
            </a:r>
            <a:r>
              <a:rPr lang="en-US" sz="2800" dirty="0"/>
              <a:t>, the dataset was reduced to </a:t>
            </a:r>
            <a:r>
              <a:rPr lang="en-US" sz="2800" b="1" dirty="0"/>
              <a:t>9,360 rows</a:t>
            </a:r>
            <a:r>
              <a:rPr lang="en-US" sz="2800" dirty="0"/>
              <a:t>. This cleaned dataset, still with </a:t>
            </a:r>
            <a:r>
              <a:rPr lang="en-US" sz="2800" b="1" dirty="0"/>
              <a:t>13 columns</a:t>
            </a:r>
            <a:r>
              <a:rPr lang="en-US" sz="2800" dirty="0"/>
              <a:t>, was then loaded into MySQL </a:t>
            </a:r>
            <a:r>
              <a:rPr lang="en-US" sz="2800" b="1" dirty="0"/>
              <a:t>locally</a:t>
            </a:r>
            <a:r>
              <a:rPr lang="en-US" sz="2800" dirty="0"/>
              <a:t>.</a:t>
            </a:r>
            <a:endParaRPr lang="en-IN" sz="2800" dirty="0"/>
          </a:p>
        </p:txBody>
      </p:sp>
    </p:spTree>
    <p:extLst>
      <p:ext uri="{BB962C8B-B14F-4D97-AF65-F5344CB8AC3E}">
        <p14:creationId xmlns:p14="http://schemas.microsoft.com/office/powerpoint/2010/main" val="157663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0565" y="656336"/>
            <a:ext cx="5099685" cy="632460"/>
          </a:xfrm>
          <a:prstGeom prst="rect">
            <a:avLst/>
          </a:prstGeom>
        </p:spPr>
        <p:txBody>
          <a:bodyPr vert="horz" wrap="square" lIns="0" tIns="16510" rIns="0" bIns="0" rtlCol="0">
            <a:spAutoFit/>
          </a:bodyPr>
          <a:lstStyle/>
          <a:p>
            <a:pPr marL="12700">
              <a:lnSpc>
                <a:spcPct val="100000"/>
              </a:lnSpc>
              <a:spcBef>
                <a:spcPts val="130"/>
              </a:spcBef>
              <a:tabLst>
                <a:tab pos="1973580" algn="l"/>
              </a:tabLst>
            </a:pPr>
            <a:r>
              <a:rPr sz="3950" u="sng" spc="-10" dirty="0">
                <a:uFill>
                  <a:solidFill>
                    <a:srgbClr val="000000"/>
                  </a:solidFill>
                </a:uFill>
              </a:rPr>
              <a:t>Purpose</a:t>
            </a:r>
            <a:r>
              <a:rPr sz="3950" u="sng" dirty="0">
                <a:uFill>
                  <a:solidFill>
                    <a:srgbClr val="000000"/>
                  </a:solidFill>
                </a:uFill>
              </a:rPr>
              <a:t>	of</a:t>
            </a:r>
            <a:r>
              <a:rPr sz="3950" u="sng" spc="30" dirty="0">
                <a:uFill>
                  <a:solidFill>
                    <a:srgbClr val="000000"/>
                  </a:solidFill>
                </a:uFill>
              </a:rPr>
              <a:t> </a:t>
            </a:r>
            <a:r>
              <a:rPr sz="3950" u="sng" dirty="0">
                <a:uFill>
                  <a:solidFill>
                    <a:srgbClr val="000000"/>
                  </a:solidFill>
                </a:uFill>
              </a:rPr>
              <a:t>the</a:t>
            </a:r>
            <a:r>
              <a:rPr sz="3950" u="sng" spc="25" dirty="0">
                <a:uFill>
                  <a:solidFill>
                    <a:srgbClr val="000000"/>
                  </a:solidFill>
                </a:uFill>
              </a:rPr>
              <a:t> </a:t>
            </a:r>
            <a:r>
              <a:rPr sz="3950" u="sng" dirty="0">
                <a:uFill>
                  <a:solidFill>
                    <a:srgbClr val="000000"/>
                  </a:solidFill>
                </a:uFill>
              </a:rPr>
              <a:t>project</a:t>
            </a:r>
            <a:r>
              <a:rPr sz="3950" u="sng" spc="-20" dirty="0">
                <a:uFill>
                  <a:solidFill>
                    <a:srgbClr val="000000"/>
                  </a:solidFill>
                </a:uFill>
              </a:rPr>
              <a:t> </a:t>
            </a:r>
            <a:r>
              <a:rPr sz="3950" u="sng" spc="-50" dirty="0">
                <a:uFill>
                  <a:solidFill>
                    <a:srgbClr val="000000"/>
                  </a:solidFill>
                </a:uFill>
              </a:rPr>
              <a:t>:</a:t>
            </a:r>
            <a:endParaRPr sz="3950"/>
          </a:p>
        </p:txBody>
      </p:sp>
      <p:sp>
        <p:nvSpPr>
          <p:cNvPr id="3" name="object 3"/>
          <p:cNvSpPr txBox="1"/>
          <p:nvPr/>
        </p:nvSpPr>
        <p:spPr>
          <a:xfrm>
            <a:off x="710565" y="1905888"/>
            <a:ext cx="11031855" cy="3927998"/>
          </a:xfrm>
          <a:prstGeom prst="rect">
            <a:avLst/>
          </a:prstGeom>
        </p:spPr>
        <p:txBody>
          <a:bodyPr vert="horz" wrap="square" lIns="0" tIns="16510" rIns="0" bIns="0" rtlCol="0">
            <a:spAutoFit/>
          </a:bodyPr>
          <a:lstStyle/>
          <a:p>
            <a:pPr marL="12700">
              <a:lnSpc>
                <a:spcPct val="100000"/>
              </a:lnSpc>
              <a:spcBef>
                <a:spcPts val="130"/>
              </a:spcBef>
            </a:pPr>
            <a:r>
              <a:rPr sz="2750" dirty="0">
                <a:latin typeface="Arial MT"/>
                <a:cs typeface="Arial MT"/>
              </a:rPr>
              <a:t>The</a:t>
            </a:r>
            <a:r>
              <a:rPr sz="2750" spc="105" dirty="0">
                <a:latin typeface="Arial MT"/>
                <a:cs typeface="Arial MT"/>
              </a:rPr>
              <a:t> </a:t>
            </a:r>
            <a:r>
              <a:rPr sz="2750" dirty="0">
                <a:latin typeface="Arial MT"/>
                <a:cs typeface="Arial MT"/>
              </a:rPr>
              <a:t>purpose</a:t>
            </a:r>
            <a:r>
              <a:rPr sz="2750" spc="95" dirty="0">
                <a:latin typeface="Arial MT"/>
                <a:cs typeface="Arial MT"/>
              </a:rPr>
              <a:t> </a:t>
            </a:r>
            <a:r>
              <a:rPr sz="2750" dirty="0">
                <a:latin typeface="Arial MT"/>
                <a:cs typeface="Arial MT"/>
              </a:rPr>
              <a:t>of</a:t>
            </a:r>
            <a:r>
              <a:rPr sz="2750" spc="100" dirty="0">
                <a:latin typeface="Arial MT"/>
                <a:cs typeface="Arial MT"/>
              </a:rPr>
              <a:t> </a:t>
            </a:r>
            <a:r>
              <a:rPr sz="2750" dirty="0">
                <a:latin typeface="Arial MT"/>
                <a:cs typeface="Arial MT"/>
              </a:rPr>
              <a:t>this</a:t>
            </a:r>
            <a:r>
              <a:rPr sz="2750" spc="80" dirty="0">
                <a:latin typeface="Arial MT"/>
                <a:cs typeface="Arial MT"/>
              </a:rPr>
              <a:t> </a:t>
            </a:r>
            <a:r>
              <a:rPr sz="2750" dirty="0">
                <a:latin typeface="Arial MT"/>
                <a:cs typeface="Arial MT"/>
              </a:rPr>
              <a:t>project</a:t>
            </a:r>
            <a:r>
              <a:rPr sz="2750" spc="125" dirty="0">
                <a:latin typeface="Arial MT"/>
                <a:cs typeface="Arial MT"/>
              </a:rPr>
              <a:t> </a:t>
            </a:r>
            <a:r>
              <a:rPr sz="2750" dirty="0">
                <a:latin typeface="Arial MT"/>
                <a:cs typeface="Arial MT"/>
              </a:rPr>
              <a:t>is</a:t>
            </a:r>
            <a:r>
              <a:rPr sz="2750" spc="145" dirty="0">
                <a:latin typeface="Arial MT"/>
                <a:cs typeface="Arial MT"/>
              </a:rPr>
              <a:t> </a:t>
            </a:r>
            <a:r>
              <a:rPr sz="2750" spc="-10" dirty="0">
                <a:latin typeface="Arial MT"/>
                <a:cs typeface="Arial MT"/>
              </a:rPr>
              <a:t>two</a:t>
            </a:r>
            <a:r>
              <a:rPr lang="en-IN" sz="2750" spc="-10" dirty="0">
                <a:latin typeface="Arial MT"/>
                <a:cs typeface="Arial MT"/>
              </a:rPr>
              <a:t> </a:t>
            </a:r>
            <a:r>
              <a:rPr sz="2750" spc="-10" dirty="0">
                <a:latin typeface="Arial MT"/>
                <a:cs typeface="Arial MT"/>
              </a:rPr>
              <a:t>fold.</a:t>
            </a:r>
            <a:endParaRPr sz="2750" dirty="0">
              <a:latin typeface="Arial MT"/>
              <a:cs typeface="Arial MT"/>
            </a:endParaRPr>
          </a:p>
          <a:p>
            <a:pPr>
              <a:lnSpc>
                <a:spcPct val="100000"/>
              </a:lnSpc>
              <a:spcBef>
                <a:spcPts val="270"/>
              </a:spcBef>
            </a:pPr>
            <a:endParaRPr sz="2750" dirty="0">
              <a:latin typeface="Arial MT"/>
              <a:cs typeface="Arial MT"/>
            </a:endParaRPr>
          </a:p>
          <a:p>
            <a:pPr marL="469265" indent="-457200">
              <a:lnSpc>
                <a:spcPts val="2865"/>
              </a:lnSpc>
              <a:buSzPct val="95833"/>
              <a:buFont typeface="+mj-lt"/>
              <a:buAutoNum type="arabicPeriod"/>
              <a:tabLst>
                <a:tab pos="283845" algn="l"/>
                <a:tab pos="956944" algn="l"/>
                <a:tab pos="2122170" algn="l"/>
                <a:tab pos="2761615" algn="l"/>
                <a:tab pos="3162935" algn="l"/>
                <a:tab pos="3784600" algn="l"/>
                <a:tab pos="4848225" algn="l"/>
                <a:tab pos="5215890" algn="l"/>
                <a:tab pos="5617210" algn="l"/>
                <a:tab pos="6849109" algn="l"/>
                <a:tab pos="7453630" algn="l"/>
                <a:tab pos="8619490" algn="l"/>
                <a:tab pos="10389870" algn="l"/>
              </a:tabLst>
            </a:pPr>
            <a:r>
              <a:rPr lang="en-US" sz="2400" dirty="0"/>
              <a:t>The primary aim of this project is to explore the factors influencing app </a:t>
            </a:r>
          </a:p>
          <a:p>
            <a:pPr marL="12065">
              <a:lnSpc>
                <a:spcPts val="2865"/>
              </a:lnSpc>
              <a:buSzPct val="95833"/>
              <a:tabLst>
                <a:tab pos="283845" algn="l"/>
                <a:tab pos="956944" algn="l"/>
                <a:tab pos="2122170" algn="l"/>
                <a:tab pos="2761615" algn="l"/>
                <a:tab pos="3162935" algn="l"/>
                <a:tab pos="3784600" algn="l"/>
                <a:tab pos="4848225" algn="l"/>
                <a:tab pos="5215890" algn="l"/>
                <a:tab pos="5617210" algn="l"/>
                <a:tab pos="6849109" algn="l"/>
                <a:tab pos="7453630" algn="l"/>
                <a:tab pos="8619490" algn="l"/>
                <a:tab pos="10389870" algn="l"/>
              </a:tabLst>
            </a:pPr>
            <a:r>
              <a:rPr lang="en-US" sz="2400" dirty="0"/>
              <a:t>     success  on the </a:t>
            </a:r>
            <a:r>
              <a:rPr lang="en-US" sz="2400" b="1" dirty="0"/>
              <a:t>Google Play Store</a:t>
            </a:r>
            <a:r>
              <a:rPr lang="en-US" sz="2400" dirty="0"/>
              <a:t>.</a:t>
            </a:r>
            <a:br>
              <a:rPr lang="en-US" sz="2400" dirty="0"/>
            </a:br>
            <a:endParaRPr lang="en-US" sz="2400" dirty="0"/>
          </a:p>
          <a:p>
            <a:pPr marL="12065">
              <a:lnSpc>
                <a:spcPts val="2865"/>
              </a:lnSpc>
              <a:buSzPct val="95833"/>
              <a:tabLst>
                <a:tab pos="283845" algn="l"/>
                <a:tab pos="956944" algn="l"/>
                <a:tab pos="2122170" algn="l"/>
                <a:tab pos="2761615" algn="l"/>
                <a:tab pos="3162935" algn="l"/>
                <a:tab pos="3784600" algn="l"/>
                <a:tab pos="4848225" algn="l"/>
                <a:tab pos="5215890" algn="l"/>
                <a:tab pos="5617210" algn="l"/>
                <a:tab pos="6849109" algn="l"/>
                <a:tab pos="7453630" algn="l"/>
                <a:tab pos="8619490" algn="l"/>
                <a:tab pos="10389870" algn="l"/>
              </a:tabLst>
            </a:pPr>
            <a:r>
              <a:rPr lang="en-US" sz="2400" dirty="0"/>
              <a:t>   We aim to identify trends and patterns in app performance based on various </a:t>
            </a:r>
          </a:p>
          <a:p>
            <a:pPr marL="12065">
              <a:lnSpc>
                <a:spcPts val="2865"/>
              </a:lnSpc>
              <a:buSzPct val="95833"/>
              <a:tabLst>
                <a:tab pos="283845" algn="l"/>
                <a:tab pos="956944" algn="l"/>
                <a:tab pos="2122170" algn="l"/>
                <a:tab pos="2761615" algn="l"/>
                <a:tab pos="3162935" algn="l"/>
                <a:tab pos="3784600" algn="l"/>
                <a:tab pos="4848225" algn="l"/>
                <a:tab pos="5215890" algn="l"/>
                <a:tab pos="5617210" algn="l"/>
                <a:tab pos="6849109" algn="l"/>
                <a:tab pos="7453630" algn="l"/>
                <a:tab pos="8619490" algn="l"/>
                <a:tab pos="10389870" algn="l"/>
              </a:tabLst>
            </a:pPr>
            <a:r>
              <a:rPr lang="en-US" sz="2400" dirty="0"/>
              <a:t>    attributes such as </a:t>
            </a:r>
            <a:r>
              <a:rPr lang="en-US" sz="2400" b="1" dirty="0"/>
              <a:t>category, rating, number of installs, and more.</a:t>
            </a:r>
            <a:br>
              <a:rPr lang="en-US" sz="2400" b="1" dirty="0"/>
            </a:br>
            <a:endParaRPr lang="en-US" sz="2400" b="1" dirty="0"/>
          </a:p>
          <a:p>
            <a:pPr marL="12065">
              <a:lnSpc>
                <a:spcPts val="2865"/>
              </a:lnSpc>
              <a:buSzPct val="95833"/>
              <a:tabLst>
                <a:tab pos="283845" algn="l"/>
                <a:tab pos="956944" algn="l"/>
                <a:tab pos="2122170" algn="l"/>
                <a:tab pos="2761615" algn="l"/>
                <a:tab pos="3162935" algn="l"/>
                <a:tab pos="3784600" algn="l"/>
                <a:tab pos="4848225" algn="l"/>
                <a:tab pos="5215890" algn="l"/>
                <a:tab pos="5617210" algn="l"/>
                <a:tab pos="6849109" algn="l"/>
                <a:tab pos="7453630" algn="l"/>
                <a:tab pos="8619490" algn="l"/>
                <a:tab pos="10389870" algn="l"/>
              </a:tabLst>
            </a:pPr>
            <a:endParaRPr sz="2000" b="1" dirty="0">
              <a:latin typeface="Arial"/>
              <a:cs typeface="Arial"/>
            </a:endParaRPr>
          </a:p>
          <a:p>
            <a:pPr marL="12700">
              <a:lnSpc>
                <a:spcPct val="100000"/>
              </a:lnSpc>
              <a:buSzPct val="95833"/>
              <a:tabLst>
                <a:tab pos="361315" algn="l"/>
              </a:tabLst>
            </a:pPr>
            <a:r>
              <a:rPr lang="en-IN" sz="2000" spc="-114" dirty="0">
                <a:latin typeface="Arial MT"/>
                <a:cs typeface="Arial MT"/>
              </a:rPr>
              <a:t>2. </a:t>
            </a:r>
            <a:r>
              <a:rPr sz="2400" spc="-114" dirty="0">
                <a:latin typeface="Arial MT"/>
                <a:cs typeface="Arial MT"/>
              </a:rPr>
              <a:t>To</a:t>
            </a:r>
            <a:r>
              <a:rPr sz="2400" spc="-55" dirty="0">
                <a:latin typeface="Arial MT"/>
                <a:cs typeface="Arial MT"/>
              </a:rPr>
              <a:t> </a:t>
            </a:r>
            <a:r>
              <a:rPr sz="2400" dirty="0">
                <a:latin typeface="Arial MT"/>
                <a:cs typeface="Arial MT"/>
              </a:rPr>
              <a:t>demonstrate</a:t>
            </a:r>
            <a:r>
              <a:rPr sz="2400" spc="-55" dirty="0">
                <a:latin typeface="Arial MT"/>
                <a:cs typeface="Arial MT"/>
              </a:rPr>
              <a:t> </a:t>
            </a:r>
            <a:r>
              <a:rPr sz="2400" dirty="0">
                <a:latin typeface="Arial MT"/>
                <a:cs typeface="Arial MT"/>
              </a:rPr>
              <a:t>the</a:t>
            </a:r>
            <a:r>
              <a:rPr sz="2400" spc="-75" dirty="0">
                <a:latin typeface="Arial MT"/>
                <a:cs typeface="Arial MT"/>
              </a:rPr>
              <a:t> </a:t>
            </a:r>
            <a:r>
              <a:rPr sz="2400" dirty="0">
                <a:latin typeface="Arial MT"/>
                <a:cs typeface="Arial MT"/>
              </a:rPr>
              <a:t>practical</a:t>
            </a:r>
            <a:r>
              <a:rPr sz="2400" spc="-30" dirty="0">
                <a:latin typeface="Arial MT"/>
                <a:cs typeface="Arial MT"/>
              </a:rPr>
              <a:t> </a:t>
            </a:r>
            <a:r>
              <a:rPr sz="2400" dirty="0">
                <a:latin typeface="Arial MT"/>
                <a:cs typeface="Arial MT"/>
              </a:rPr>
              <a:t>application</a:t>
            </a:r>
            <a:r>
              <a:rPr sz="2400" spc="-75" dirty="0">
                <a:latin typeface="Arial MT"/>
                <a:cs typeface="Arial MT"/>
              </a:rPr>
              <a:t> </a:t>
            </a:r>
            <a:r>
              <a:rPr sz="2400" dirty="0">
                <a:latin typeface="Arial MT"/>
                <a:cs typeface="Arial MT"/>
              </a:rPr>
              <a:t>of</a:t>
            </a:r>
            <a:r>
              <a:rPr sz="2400" spc="-75" dirty="0">
                <a:latin typeface="Arial MT"/>
                <a:cs typeface="Arial MT"/>
              </a:rPr>
              <a:t> </a:t>
            </a:r>
            <a:r>
              <a:rPr sz="2400" dirty="0">
                <a:latin typeface="Arial MT"/>
                <a:cs typeface="Arial MT"/>
              </a:rPr>
              <a:t>SQL</a:t>
            </a:r>
            <a:r>
              <a:rPr sz="2400" spc="-125" dirty="0">
                <a:latin typeface="Arial MT"/>
                <a:cs typeface="Arial MT"/>
              </a:rPr>
              <a:t> </a:t>
            </a:r>
            <a:r>
              <a:rPr sz="2400" dirty="0">
                <a:latin typeface="Arial MT"/>
                <a:cs typeface="Arial MT"/>
              </a:rPr>
              <a:t>in</a:t>
            </a:r>
            <a:r>
              <a:rPr sz="2400" spc="-50" dirty="0">
                <a:latin typeface="Arial MT"/>
                <a:cs typeface="Arial MT"/>
              </a:rPr>
              <a:t> </a:t>
            </a:r>
            <a:r>
              <a:rPr sz="2400" dirty="0">
                <a:latin typeface="Arial MT"/>
                <a:cs typeface="Arial MT"/>
              </a:rPr>
              <a:t>analyzing</a:t>
            </a:r>
            <a:r>
              <a:rPr sz="2400" spc="-75" dirty="0">
                <a:latin typeface="Arial MT"/>
                <a:cs typeface="Arial MT"/>
              </a:rPr>
              <a:t> </a:t>
            </a:r>
            <a:r>
              <a:rPr sz="2400" spc="-10" dirty="0">
                <a:latin typeface="Arial MT"/>
                <a:cs typeface="Arial MT"/>
              </a:rPr>
              <a:t>real-</a:t>
            </a:r>
            <a:r>
              <a:rPr sz="2400" dirty="0">
                <a:latin typeface="Arial MT"/>
                <a:cs typeface="Arial MT"/>
              </a:rPr>
              <a:t>world</a:t>
            </a:r>
            <a:r>
              <a:rPr sz="2400" spc="-70" dirty="0">
                <a:latin typeface="Arial MT"/>
                <a:cs typeface="Arial MT"/>
              </a:rPr>
              <a:t> </a:t>
            </a:r>
            <a:r>
              <a:rPr sz="2400" spc="-10" dirty="0">
                <a:latin typeface="Arial MT"/>
                <a:cs typeface="Arial MT"/>
              </a:rPr>
              <a:t>data</a:t>
            </a:r>
            <a:r>
              <a:rPr sz="2750" spc="-10" dirty="0">
                <a:latin typeface="Arial MT"/>
                <a:cs typeface="Arial MT"/>
              </a:rPr>
              <a:t>.</a:t>
            </a:r>
            <a:endParaRPr sz="275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8508" rIns="0" bIns="0" rtlCol="0">
            <a:spAutoFit/>
          </a:bodyPr>
          <a:lstStyle/>
          <a:p>
            <a:pPr marL="436880">
              <a:lnSpc>
                <a:spcPct val="100000"/>
              </a:lnSpc>
              <a:spcBef>
                <a:spcPts val="130"/>
              </a:spcBef>
            </a:pPr>
            <a:r>
              <a:rPr sz="3950" u="sng" dirty="0">
                <a:uFill>
                  <a:solidFill>
                    <a:srgbClr val="000000"/>
                  </a:solidFill>
                </a:uFill>
              </a:rPr>
              <a:t>SQL</a:t>
            </a:r>
            <a:r>
              <a:rPr sz="3950" u="sng" spc="20" dirty="0">
                <a:uFill>
                  <a:solidFill>
                    <a:srgbClr val="000000"/>
                  </a:solidFill>
                </a:uFill>
              </a:rPr>
              <a:t> </a:t>
            </a:r>
            <a:r>
              <a:rPr sz="3950" u="sng" dirty="0">
                <a:uFill>
                  <a:solidFill>
                    <a:srgbClr val="000000"/>
                  </a:solidFill>
                </a:uFill>
              </a:rPr>
              <a:t>FUNCTIONS</a:t>
            </a:r>
            <a:r>
              <a:rPr sz="3950" u="sng" spc="65" dirty="0">
                <a:uFill>
                  <a:solidFill>
                    <a:srgbClr val="000000"/>
                  </a:solidFill>
                </a:uFill>
              </a:rPr>
              <a:t> </a:t>
            </a:r>
            <a:r>
              <a:rPr sz="3950" u="sng" dirty="0">
                <a:uFill>
                  <a:solidFill>
                    <a:srgbClr val="000000"/>
                  </a:solidFill>
                </a:uFill>
              </a:rPr>
              <a:t>USED</a:t>
            </a:r>
            <a:r>
              <a:rPr sz="3950" u="sng" spc="110" dirty="0">
                <a:uFill>
                  <a:solidFill>
                    <a:srgbClr val="000000"/>
                  </a:solidFill>
                </a:uFill>
              </a:rPr>
              <a:t> </a:t>
            </a:r>
            <a:r>
              <a:rPr sz="4400" u="sng" spc="-50" dirty="0">
                <a:uFill>
                  <a:solidFill>
                    <a:srgbClr val="000000"/>
                  </a:solidFill>
                </a:uFill>
              </a:rPr>
              <a:t>:</a:t>
            </a:r>
            <a:endParaRPr sz="4400"/>
          </a:p>
        </p:txBody>
      </p:sp>
      <p:sp>
        <p:nvSpPr>
          <p:cNvPr id="3" name="object 3"/>
          <p:cNvSpPr txBox="1"/>
          <p:nvPr/>
        </p:nvSpPr>
        <p:spPr>
          <a:xfrm>
            <a:off x="1342389" y="1792541"/>
            <a:ext cx="8985885" cy="2786019"/>
          </a:xfrm>
          <a:prstGeom prst="rect">
            <a:avLst/>
          </a:prstGeom>
        </p:spPr>
        <p:txBody>
          <a:bodyPr vert="horz" wrap="square" lIns="0" tIns="15875" rIns="0" bIns="0" rtlCol="0">
            <a:spAutoFit/>
          </a:bodyPr>
          <a:lstStyle/>
          <a:p>
            <a:pPr marL="470534" marR="8255" indent="-457834">
              <a:lnSpc>
                <a:spcPct val="100000"/>
              </a:lnSpc>
              <a:spcBef>
                <a:spcPts val="125"/>
              </a:spcBef>
              <a:buAutoNum type="arabicPeriod"/>
              <a:tabLst>
                <a:tab pos="470534" algn="l"/>
              </a:tabLst>
            </a:pPr>
            <a:r>
              <a:rPr sz="2000" b="1" dirty="0">
                <a:latin typeface="Arial"/>
                <a:cs typeface="Arial"/>
              </a:rPr>
              <a:t>Basic</a:t>
            </a:r>
            <a:r>
              <a:rPr sz="2000" b="1" spc="240" dirty="0">
                <a:latin typeface="Arial"/>
                <a:cs typeface="Arial"/>
              </a:rPr>
              <a:t> </a:t>
            </a:r>
            <a:r>
              <a:rPr sz="2000" b="1" dirty="0">
                <a:latin typeface="Arial"/>
                <a:cs typeface="Arial"/>
              </a:rPr>
              <a:t>SQL</a:t>
            </a:r>
            <a:r>
              <a:rPr sz="2000" b="1" spc="150" dirty="0">
                <a:latin typeface="Arial"/>
                <a:cs typeface="Arial"/>
              </a:rPr>
              <a:t> </a:t>
            </a:r>
            <a:r>
              <a:rPr sz="2000" b="1" dirty="0">
                <a:latin typeface="Arial"/>
                <a:cs typeface="Arial"/>
              </a:rPr>
              <a:t>Operations</a:t>
            </a:r>
            <a:r>
              <a:rPr sz="2000" b="1" spc="215" dirty="0">
                <a:latin typeface="Arial"/>
                <a:cs typeface="Arial"/>
              </a:rPr>
              <a:t> </a:t>
            </a:r>
            <a:r>
              <a:rPr sz="2000" b="1" dirty="0">
                <a:latin typeface="Arial"/>
                <a:cs typeface="Arial"/>
              </a:rPr>
              <a:t>-</a:t>
            </a:r>
            <a:r>
              <a:rPr sz="2000" b="1" spc="220" dirty="0">
                <a:latin typeface="Arial"/>
                <a:cs typeface="Arial"/>
              </a:rPr>
              <a:t> </a:t>
            </a:r>
            <a:r>
              <a:rPr lang="en-US" sz="2000" dirty="0"/>
              <a:t>SELECT, FROM, WHERE, GROUP BY, SET</a:t>
            </a:r>
            <a:endParaRPr sz="2000" dirty="0">
              <a:latin typeface="Arial MT"/>
              <a:cs typeface="Arial MT"/>
            </a:endParaRPr>
          </a:p>
          <a:p>
            <a:pPr marL="470534" marR="5080" indent="-457834">
              <a:lnSpc>
                <a:spcPct val="100000"/>
              </a:lnSpc>
              <a:spcBef>
                <a:spcPts val="10"/>
              </a:spcBef>
              <a:buAutoNum type="arabicPeriod"/>
              <a:tabLst>
                <a:tab pos="470534" algn="l"/>
              </a:tabLst>
            </a:pPr>
            <a:r>
              <a:rPr sz="2000" b="1" dirty="0">
                <a:latin typeface="Arial"/>
                <a:cs typeface="Arial"/>
              </a:rPr>
              <a:t>Advanced</a:t>
            </a:r>
            <a:r>
              <a:rPr sz="2000" b="1" spc="50" dirty="0">
                <a:latin typeface="Arial"/>
                <a:cs typeface="Arial"/>
              </a:rPr>
              <a:t> </a:t>
            </a:r>
            <a:r>
              <a:rPr sz="2000" b="1" dirty="0">
                <a:latin typeface="Arial"/>
                <a:cs typeface="Arial"/>
              </a:rPr>
              <a:t>Querying</a:t>
            </a:r>
            <a:r>
              <a:rPr sz="2000" b="1" spc="-5" dirty="0">
                <a:latin typeface="Arial"/>
                <a:cs typeface="Arial"/>
              </a:rPr>
              <a:t> </a:t>
            </a:r>
            <a:r>
              <a:rPr sz="2000" b="1" dirty="0">
                <a:latin typeface="Arial"/>
                <a:cs typeface="Arial"/>
              </a:rPr>
              <a:t>and</a:t>
            </a:r>
            <a:r>
              <a:rPr sz="2000" b="1" spc="30" dirty="0">
                <a:latin typeface="Arial"/>
                <a:cs typeface="Arial"/>
              </a:rPr>
              <a:t> </a:t>
            </a:r>
            <a:r>
              <a:rPr sz="2000" b="1" dirty="0">
                <a:latin typeface="Arial"/>
                <a:cs typeface="Arial"/>
              </a:rPr>
              <a:t>Filtering</a:t>
            </a:r>
            <a:r>
              <a:rPr sz="2000" b="1" spc="5" dirty="0">
                <a:latin typeface="Arial"/>
                <a:cs typeface="Arial"/>
              </a:rPr>
              <a:t> </a:t>
            </a:r>
            <a:r>
              <a:rPr sz="2000" b="1" dirty="0">
                <a:latin typeface="Arial"/>
                <a:cs typeface="Arial"/>
              </a:rPr>
              <a:t>-</a:t>
            </a:r>
            <a:r>
              <a:rPr sz="2000" b="1" spc="15" dirty="0">
                <a:latin typeface="Arial"/>
                <a:cs typeface="Arial"/>
              </a:rPr>
              <a:t> </a:t>
            </a:r>
            <a:r>
              <a:rPr sz="2000" dirty="0">
                <a:latin typeface="Arial MT"/>
                <a:cs typeface="Arial MT"/>
              </a:rPr>
              <a:t>AND,</a:t>
            </a:r>
            <a:r>
              <a:rPr sz="2000" spc="-15" dirty="0">
                <a:latin typeface="Arial MT"/>
                <a:cs typeface="Arial MT"/>
              </a:rPr>
              <a:t> </a:t>
            </a:r>
            <a:r>
              <a:rPr sz="2000" dirty="0">
                <a:latin typeface="Arial MT"/>
                <a:cs typeface="Arial MT"/>
              </a:rPr>
              <a:t>OR</a:t>
            </a:r>
            <a:r>
              <a:rPr sz="2000" spc="-10" dirty="0">
                <a:latin typeface="Arial MT"/>
                <a:cs typeface="Arial MT"/>
              </a:rPr>
              <a:t> </a:t>
            </a:r>
            <a:r>
              <a:rPr sz="2000" dirty="0">
                <a:latin typeface="Arial MT"/>
                <a:cs typeface="Arial MT"/>
              </a:rPr>
              <a:t>,NOT</a:t>
            </a:r>
            <a:r>
              <a:rPr sz="2000" spc="10" dirty="0">
                <a:latin typeface="Arial MT"/>
                <a:cs typeface="Arial MT"/>
              </a:rPr>
              <a:t> </a:t>
            </a:r>
            <a:r>
              <a:rPr sz="2000" dirty="0">
                <a:latin typeface="Arial MT"/>
                <a:cs typeface="Arial MT"/>
              </a:rPr>
              <a:t>,IN ,CASE</a:t>
            </a:r>
            <a:r>
              <a:rPr sz="2000" spc="40" dirty="0">
                <a:latin typeface="Arial MT"/>
                <a:cs typeface="Arial MT"/>
              </a:rPr>
              <a:t> </a:t>
            </a:r>
            <a:r>
              <a:rPr sz="2000" spc="-10" dirty="0">
                <a:latin typeface="Arial MT"/>
                <a:cs typeface="Arial MT"/>
              </a:rPr>
              <a:t>statement, Subquery</a:t>
            </a:r>
            <a:endParaRPr sz="2000" dirty="0">
              <a:latin typeface="Arial MT"/>
              <a:cs typeface="Arial MT"/>
            </a:endParaRPr>
          </a:p>
          <a:p>
            <a:pPr marL="469900" indent="-457200">
              <a:lnSpc>
                <a:spcPct val="100000"/>
              </a:lnSpc>
              <a:spcBef>
                <a:spcPts val="5"/>
              </a:spcBef>
              <a:buAutoNum type="arabicPeriod"/>
              <a:tabLst>
                <a:tab pos="469900" algn="l"/>
              </a:tabLst>
            </a:pPr>
            <a:r>
              <a:rPr sz="2000" b="1" dirty="0">
                <a:latin typeface="Arial"/>
                <a:cs typeface="Arial"/>
              </a:rPr>
              <a:t>Ordering</a:t>
            </a:r>
            <a:r>
              <a:rPr sz="2000" b="1" spc="-20" dirty="0">
                <a:latin typeface="Arial"/>
                <a:cs typeface="Arial"/>
              </a:rPr>
              <a:t> </a:t>
            </a:r>
            <a:r>
              <a:rPr sz="2000" b="1" dirty="0">
                <a:latin typeface="Arial"/>
                <a:cs typeface="Arial"/>
              </a:rPr>
              <a:t>and</a:t>
            </a:r>
            <a:r>
              <a:rPr sz="2000" b="1" spc="-20" dirty="0">
                <a:latin typeface="Arial"/>
                <a:cs typeface="Arial"/>
              </a:rPr>
              <a:t> </a:t>
            </a:r>
            <a:r>
              <a:rPr sz="2000" b="1" dirty="0">
                <a:latin typeface="Arial"/>
                <a:cs typeface="Arial"/>
              </a:rPr>
              <a:t>Limiting</a:t>
            </a:r>
            <a:r>
              <a:rPr sz="2000" b="1" spc="-15" dirty="0">
                <a:latin typeface="Arial"/>
                <a:cs typeface="Arial"/>
              </a:rPr>
              <a:t> </a:t>
            </a:r>
            <a:r>
              <a:rPr sz="2000" b="1" dirty="0">
                <a:latin typeface="Arial"/>
                <a:cs typeface="Arial"/>
              </a:rPr>
              <a:t>Results</a:t>
            </a:r>
            <a:r>
              <a:rPr sz="2000" b="1" spc="-70" dirty="0">
                <a:latin typeface="Arial"/>
                <a:cs typeface="Arial"/>
              </a:rPr>
              <a:t> </a:t>
            </a:r>
            <a:r>
              <a:rPr sz="2000" b="1" dirty="0">
                <a:latin typeface="Arial"/>
                <a:cs typeface="Arial"/>
              </a:rPr>
              <a:t>-</a:t>
            </a:r>
            <a:r>
              <a:rPr sz="2000" b="1" spc="-35" dirty="0">
                <a:latin typeface="Arial"/>
                <a:cs typeface="Arial"/>
              </a:rPr>
              <a:t> </a:t>
            </a:r>
            <a:r>
              <a:rPr sz="2000" dirty="0">
                <a:latin typeface="Arial MT"/>
                <a:cs typeface="Arial MT"/>
              </a:rPr>
              <a:t>ORDER</a:t>
            </a:r>
            <a:r>
              <a:rPr sz="2000" spc="-15" dirty="0">
                <a:latin typeface="Arial MT"/>
                <a:cs typeface="Arial MT"/>
              </a:rPr>
              <a:t> </a:t>
            </a:r>
            <a:r>
              <a:rPr sz="2000" dirty="0">
                <a:latin typeface="Arial MT"/>
                <a:cs typeface="Arial MT"/>
              </a:rPr>
              <a:t>BY</a:t>
            </a:r>
            <a:r>
              <a:rPr sz="2000" spc="-80" dirty="0">
                <a:latin typeface="Arial MT"/>
                <a:cs typeface="Arial MT"/>
              </a:rPr>
              <a:t> </a:t>
            </a:r>
            <a:r>
              <a:rPr sz="2000" spc="-10" dirty="0">
                <a:latin typeface="Arial MT"/>
                <a:cs typeface="Arial MT"/>
              </a:rPr>
              <a:t>,LIMIT</a:t>
            </a:r>
            <a:endParaRPr sz="2000" dirty="0">
              <a:latin typeface="Arial MT"/>
              <a:cs typeface="Arial MT"/>
            </a:endParaRPr>
          </a:p>
          <a:p>
            <a:pPr marL="469900" indent="-457200">
              <a:lnSpc>
                <a:spcPct val="100000"/>
              </a:lnSpc>
              <a:buAutoNum type="arabicPeriod"/>
              <a:tabLst>
                <a:tab pos="469900" algn="l"/>
              </a:tabLst>
            </a:pPr>
            <a:r>
              <a:rPr sz="2000" b="1" dirty="0">
                <a:latin typeface="Arial"/>
                <a:cs typeface="Arial"/>
              </a:rPr>
              <a:t>Aggregation</a:t>
            </a:r>
            <a:r>
              <a:rPr sz="2000" b="1" spc="-50" dirty="0">
                <a:latin typeface="Arial"/>
                <a:cs typeface="Arial"/>
              </a:rPr>
              <a:t> </a:t>
            </a:r>
            <a:r>
              <a:rPr sz="2000" b="1" dirty="0">
                <a:latin typeface="Arial"/>
                <a:cs typeface="Arial"/>
              </a:rPr>
              <a:t>Functions</a:t>
            </a:r>
            <a:r>
              <a:rPr sz="2000" b="1" spc="-75" dirty="0">
                <a:latin typeface="Arial"/>
                <a:cs typeface="Arial"/>
              </a:rPr>
              <a:t> </a:t>
            </a:r>
            <a:r>
              <a:rPr sz="2000" b="1" dirty="0">
                <a:latin typeface="Arial"/>
                <a:cs typeface="Arial"/>
              </a:rPr>
              <a:t>-</a:t>
            </a:r>
            <a:r>
              <a:rPr sz="2000" b="1" spc="-40" dirty="0">
                <a:latin typeface="Arial"/>
                <a:cs typeface="Arial"/>
              </a:rPr>
              <a:t> </a:t>
            </a:r>
            <a:r>
              <a:rPr sz="2000" dirty="0">
                <a:latin typeface="Arial MT"/>
                <a:cs typeface="Arial MT"/>
              </a:rPr>
              <a:t>SUM,</a:t>
            </a:r>
            <a:r>
              <a:rPr sz="2000" spc="-120" dirty="0">
                <a:latin typeface="Arial MT"/>
                <a:cs typeface="Arial MT"/>
              </a:rPr>
              <a:t> </a:t>
            </a:r>
            <a:r>
              <a:rPr sz="2000" spc="-20" dirty="0">
                <a:latin typeface="Arial MT"/>
                <a:cs typeface="Arial MT"/>
              </a:rPr>
              <a:t>AVG</a:t>
            </a:r>
            <a:r>
              <a:rPr lang="en-IN" sz="2000" spc="-20" dirty="0">
                <a:latin typeface="Arial MT"/>
                <a:cs typeface="Arial MT"/>
              </a:rPr>
              <a:t>,</a:t>
            </a:r>
            <a:r>
              <a:rPr sz="2000" spc="-10" dirty="0">
                <a:latin typeface="Arial MT"/>
                <a:cs typeface="Arial MT"/>
              </a:rPr>
              <a:t>COUNT</a:t>
            </a:r>
            <a:endParaRPr sz="2000" dirty="0">
              <a:latin typeface="Arial MT"/>
              <a:cs typeface="Arial MT"/>
            </a:endParaRPr>
          </a:p>
          <a:p>
            <a:pPr marL="469900" indent="-457200">
              <a:lnSpc>
                <a:spcPct val="100000"/>
              </a:lnSpc>
              <a:spcBef>
                <a:spcPts val="5"/>
              </a:spcBef>
              <a:buAutoNum type="arabicPeriod"/>
              <a:tabLst>
                <a:tab pos="469900" algn="l"/>
              </a:tabLst>
            </a:pPr>
            <a:r>
              <a:rPr sz="2000" b="1" dirty="0">
                <a:latin typeface="Arial"/>
                <a:cs typeface="Arial"/>
              </a:rPr>
              <a:t>Joining</a:t>
            </a:r>
            <a:r>
              <a:rPr sz="2000" b="1" spc="-75" dirty="0">
                <a:latin typeface="Arial"/>
                <a:cs typeface="Arial"/>
              </a:rPr>
              <a:t> </a:t>
            </a:r>
            <a:r>
              <a:rPr sz="2000" b="1" spc="-10" dirty="0">
                <a:latin typeface="Arial"/>
                <a:cs typeface="Arial"/>
              </a:rPr>
              <a:t>Tables</a:t>
            </a:r>
            <a:r>
              <a:rPr sz="2000" b="1" spc="-65" dirty="0">
                <a:latin typeface="Arial"/>
                <a:cs typeface="Arial"/>
              </a:rPr>
              <a:t> </a:t>
            </a:r>
            <a:r>
              <a:rPr sz="2000" b="1" dirty="0">
                <a:latin typeface="Arial"/>
                <a:cs typeface="Arial"/>
              </a:rPr>
              <a:t>-</a:t>
            </a:r>
            <a:r>
              <a:rPr sz="2000" b="1" spc="-40" dirty="0">
                <a:latin typeface="Arial"/>
                <a:cs typeface="Arial"/>
              </a:rPr>
              <a:t> </a:t>
            </a:r>
            <a:r>
              <a:rPr sz="2000" dirty="0">
                <a:latin typeface="Arial MT"/>
                <a:cs typeface="Arial MT"/>
              </a:rPr>
              <a:t>INNER</a:t>
            </a:r>
            <a:r>
              <a:rPr sz="2000" spc="-55" dirty="0">
                <a:latin typeface="Arial MT"/>
                <a:cs typeface="Arial MT"/>
              </a:rPr>
              <a:t> </a:t>
            </a:r>
            <a:r>
              <a:rPr sz="2000" dirty="0">
                <a:latin typeface="Arial MT"/>
                <a:cs typeface="Arial MT"/>
              </a:rPr>
              <a:t>JOIN</a:t>
            </a:r>
            <a:r>
              <a:rPr sz="2000" spc="-15" dirty="0">
                <a:latin typeface="Arial MT"/>
                <a:cs typeface="Arial MT"/>
              </a:rPr>
              <a:t> </a:t>
            </a:r>
            <a:r>
              <a:rPr sz="2000" dirty="0">
                <a:latin typeface="Arial MT"/>
                <a:cs typeface="Arial MT"/>
              </a:rPr>
              <a:t>, SELF</a:t>
            </a:r>
            <a:r>
              <a:rPr sz="2000" spc="-60" dirty="0">
                <a:latin typeface="Arial MT"/>
                <a:cs typeface="Arial MT"/>
              </a:rPr>
              <a:t> </a:t>
            </a:r>
            <a:r>
              <a:rPr sz="2000" spc="-20" dirty="0">
                <a:latin typeface="Arial MT"/>
                <a:cs typeface="Arial MT"/>
              </a:rPr>
              <a:t>JOIN</a:t>
            </a:r>
            <a:endParaRPr sz="2000" dirty="0">
              <a:latin typeface="Arial MT"/>
              <a:cs typeface="Arial MT"/>
            </a:endParaRPr>
          </a:p>
          <a:p>
            <a:pPr marL="469900" marR="1140460" indent="-457200">
              <a:lnSpc>
                <a:spcPct val="100000"/>
              </a:lnSpc>
              <a:spcBef>
                <a:spcPts val="5"/>
              </a:spcBef>
              <a:buAutoNum type="arabicPeriod"/>
              <a:tabLst>
                <a:tab pos="502284" algn="l"/>
              </a:tabLst>
            </a:pPr>
            <a:r>
              <a:rPr sz="2000" b="1" dirty="0">
                <a:latin typeface="Arial"/>
                <a:cs typeface="Arial"/>
              </a:rPr>
              <a:t>Advanced</a:t>
            </a:r>
            <a:r>
              <a:rPr sz="2000" b="1" spc="-10" dirty="0">
                <a:latin typeface="Arial"/>
                <a:cs typeface="Arial"/>
              </a:rPr>
              <a:t> </a:t>
            </a:r>
            <a:r>
              <a:rPr sz="2000" b="1" dirty="0">
                <a:latin typeface="Arial"/>
                <a:cs typeface="Arial"/>
              </a:rPr>
              <a:t>SQL</a:t>
            </a:r>
            <a:r>
              <a:rPr sz="2000" b="1" spc="-110" dirty="0">
                <a:latin typeface="Arial"/>
                <a:cs typeface="Arial"/>
              </a:rPr>
              <a:t> </a:t>
            </a:r>
            <a:r>
              <a:rPr sz="2000" b="1" dirty="0">
                <a:latin typeface="Arial"/>
                <a:cs typeface="Arial"/>
              </a:rPr>
              <a:t>Concepts</a:t>
            </a:r>
            <a:r>
              <a:rPr sz="2000" b="1" spc="-50" dirty="0">
                <a:latin typeface="Arial"/>
                <a:cs typeface="Arial"/>
              </a:rPr>
              <a:t> </a:t>
            </a:r>
            <a:r>
              <a:rPr sz="2000" dirty="0">
                <a:latin typeface="Arial MT"/>
                <a:cs typeface="Arial MT"/>
              </a:rPr>
              <a:t>-</a:t>
            </a:r>
            <a:r>
              <a:rPr sz="2000" spc="-45" dirty="0">
                <a:latin typeface="Arial MT"/>
                <a:cs typeface="Arial MT"/>
              </a:rPr>
              <a:t> </a:t>
            </a:r>
            <a:r>
              <a:rPr sz="2000" dirty="0">
                <a:latin typeface="Arial MT"/>
                <a:cs typeface="Arial MT"/>
              </a:rPr>
              <a:t>CTEs</a:t>
            </a:r>
            <a:r>
              <a:rPr sz="2000" spc="-75" dirty="0">
                <a:latin typeface="Arial MT"/>
                <a:cs typeface="Arial MT"/>
              </a:rPr>
              <a:t> </a:t>
            </a:r>
            <a:r>
              <a:rPr sz="2000" dirty="0">
                <a:latin typeface="Arial MT"/>
                <a:cs typeface="Arial MT"/>
              </a:rPr>
              <a:t>(Common</a:t>
            </a:r>
            <a:r>
              <a:rPr sz="2000" spc="-65" dirty="0">
                <a:latin typeface="Arial MT"/>
                <a:cs typeface="Arial MT"/>
              </a:rPr>
              <a:t> </a:t>
            </a:r>
            <a:r>
              <a:rPr sz="2000" spc="-30" dirty="0">
                <a:latin typeface="Arial MT"/>
                <a:cs typeface="Arial MT"/>
              </a:rPr>
              <a:t>Table</a:t>
            </a:r>
            <a:r>
              <a:rPr sz="2000" spc="-50" dirty="0">
                <a:latin typeface="Arial MT"/>
                <a:cs typeface="Arial MT"/>
              </a:rPr>
              <a:t> </a:t>
            </a:r>
            <a:r>
              <a:rPr sz="2000" spc="-10" dirty="0">
                <a:latin typeface="Arial MT"/>
                <a:cs typeface="Arial MT"/>
              </a:rPr>
              <a:t>Expressions), 	</a:t>
            </a:r>
            <a:r>
              <a:rPr lang="en-IN" sz="2000" spc="-10" dirty="0">
                <a:latin typeface="Arial MT"/>
                <a:cs typeface="Arial MT"/>
              </a:rPr>
              <a:t>Procedures, Functions</a:t>
            </a:r>
            <a:endParaRPr sz="2000" dirty="0">
              <a:latin typeface="Arial MT"/>
              <a:cs typeface="Arial MT"/>
            </a:endParaRPr>
          </a:p>
          <a:p>
            <a:pPr marL="433070" indent="-420370">
              <a:lnSpc>
                <a:spcPct val="100000"/>
              </a:lnSpc>
              <a:spcBef>
                <a:spcPts val="5"/>
              </a:spcBef>
              <a:buAutoNum type="arabicPeriod"/>
              <a:tabLst>
                <a:tab pos="433070" algn="l"/>
              </a:tabLst>
            </a:pPr>
            <a:r>
              <a:rPr sz="2000" b="1" dirty="0">
                <a:latin typeface="Arial"/>
                <a:cs typeface="Arial"/>
              </a:rPr>
              <a:t>Data</a:t>
            </a:r>
            <a:r>
              <a:rPr sz="2000" b="1" spc="-40" dirty="0">
                <a:latin typeface="Arial"/>
                <a:cs typeface="Arial"/>
              </a:rPr>
              <a:t> </a:t>
            </a:r>
            <a:r>
              <a:rPr sz="2000" b="1" spc="-10" dirty="0">
                <a:latin typeface="Arial"/>
                <a:cs typeface="Arial"/>
              </a:rPr>
              <a:t>Transformation</a:t>
            </a:r>
            <a:r>
              <a:rPr sz="2000" b="1" spc="-50" dirty="0">
                <a:latin typeface="Arial"/>
                <a:cs typeface="Arial"/>
              </a:rPr>
              <a:t> </a:t>
            </a:r>
            <a:r>
              <a:rPr sz="2000" dirty="0">
                <a:latin typeface="Arial MT"/>
                <a:cs typeface="Arial MT"/>
              </a:rPr>
              <a:t>-</a:t>
            </a:r>
            <a:r>
              <a:rPr sz="2000" spc="-35" dirty="0">
                <a:latin typeface="Arial MT"/>
                <a:cs typeface="Arial MT"/>
              </a:rPr>
              <a:t> </a:t>
            </a:r>
            <a:r>
              <a:rPr lang="en-IN" sz="2000" dirty="0"/>
              <a:t>Round, LOCATE, SUBSTRING</a:t>
            </a:r>
            <a:endParaRPr sz="2000" dirty="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169862"/>
            <a:ext cx="10371455" cy="1342995"/>
          </a:xfrm>
          <a:prstGeom prst="rect">
            <a:avLst/>
          </a:prstGeom>
        </p:spPr>
        <p:txBody>
          <a:bodyPr vert="horz" wrap="square" lIns="0" tIns="339407" rIns="0" bIns="0" rtlCol="0">
            <a:spAutoFit/>
          </a:bodyPr>
          <a:lstStyle/>
          <a:p>
            <a:pPr marL="12700" marR="5080" algn="ctr">
              <a:lnSpc>
                <a:spcPts val="3910"/>
              </a:lnSpc>
              <a:spcBef>
                <a:spcPts val="575"/>
              </a:spcBef>
            </a:pPr>
            <a:r>
              <a:rPr dirty="0"/>
              <a:t>1.</a:t>
            </a:r>
            <a:r>
              <a:rPr spc="-65" dirty="0"/>
              <a:t> </a:t>
            </a:r>
            <a:r>
              <a:rPr lang="en-US" dirty="0"/>
              <a:t>Identifying the Most Promising Categories for  Launching New Free Apps</a:t>
            </a:r>
            <a:endParaRPr spc="-10" dirty="0"/>
          </a:p>
        </p:txBody>
      </p:sp>
      <p:sp>
        <p:nvSpPr>
          <p:cNvPr id="3" name="object 3"/>
          <p:cNvSpPr txBox="1"/>
          <p:nvPr/>
        </p:nvSpPr>
        <p:spPr>
          <a:xfrm>
            <a:off x="917575" y="1813305"/>
            <a:ext cx="10367010" cy="3761158"/>
          </a:xfrm>
          <a:prstGeom prst="rect">
            <a:avLst/>
          </a:prstGeom>
        </p:spPr>
        <p:txBody>
          <a:bodyPr vert="horz" wrap="square" lIns="0" tIns="13335" rIns="0" bIns="0" rtlCol="0">
            <a:spAutoFit/>
          </a:bodyPr>
          <a:lstStyle/>
          <a:p>
            <a:pPr marL="12700">
              <a:lnSpc>
                <a:spcPts val="2755"/>
              </a:lnSpc>
              <a:spcBef>
                <a:spcPts val="105"/>
              </a:spcBef>
              <a:tabLst>
                <a:tab pos="240029" algn="l"/>
              </a:tabLst>
            </a:pPr>
            <a:r>
              <a:rPr sz="2400" b="1" dirty="0">
                <a:latin typeface="Arial"/>
                <a:cs typeface="Arial"/>
              </a:rPr>
              <a:t>Objective:</a:t>
            </a:r>
            <a:r>
              <a:rPr sz="2400" b="1" spc="145" dirty="0">
                <a:latin typeface="Arial"/>
                <a:cs typeface="Arial"/>
              </a:rPr>
              <a:t> </a:t>
            </a:r>
            <a:r>
              <a:rPr lang="en-US" sz="2400" dirty="0"/>
              <a:t>Pinpoint the top 5 categories for launching new free apps based on their average ratings.</a:t>
            </a:r>
            <a:br>
              <a:rPr lang="en-US" sz="2400" dirty="0"/>
            </a:br>
            <a:endParaRPr sz="2400" dirty="0">
              <a:latin typeface="Arial MT"/>
              <a:cs typeface="Arial MT"/>
            </a:endParaRPr>
          </a:p>
          <a:p>
            <a:pPr marL="12700">
              <a:lnSpc>
                <a:spcPct val="100000"/>
              </a:lnSpc>
              <a:tabLst>
                <a:tab pos="240029" algn="l"/>
              </a:tabLst>
            </a:pPr>
            <a:r>
              <a:rPr sz="2400" b="1" dirty="0">
                <a:latin typeface="Arial"/>
                <a:cs typeface="Arial"/>
              </a:rPr>
              <a:t>Result:</a:t>
            </a:r>
            <a:r>
              <a:rPr lang="en-IN" sz="2400" b="1" spc="-75" dirty="0">
                <a:latin typeface="Arial"/>
                <a:cs typeface="Arial"/>
              </a:rPr>
              <a:t> </a:t>
            </a:r>
            <a:r>
              <a:rPr lang="en-IN" sz="2400" dirty="0">
                <a:latin typeface="Arial MT"/>
                <a:cs typeface="Arial MT"/>
              </a:rPr>
              <a:t>Events (4.44) , </a:t>
            </a:r>
            <a:r>
              <a:rPr lang="en-IN" sz="2400" dirty="0" err="1">
                <a:latin typeface="Arial MT"/>
                <a:cs typeface="Arial MT"/>
              </a:rPr>
              <a:t>Eduaction</a:t>
            </a:r>
            <a:r>
              <a:rPr lang="en-IN" sz="2400" dirty="0">
                <a:latin typeface="Arial MT"/>
                <a:cs typeface="Arial MT"/>
              </a:rPr>
              <a:t> (4.38) , Art &amp; Design (4.36) , Books and </a:t>
            </a:r>
            <a:r>
              <a:rPr lang="en-IN" sz="2400" dirty="0" err="1">
                <a:latin typeface="Arial MT"/>
                <a:cs typeface="Arial MT"/>
              </a:rPr>
              <a:t>Refrence</a:t>
            </a:r>
            <a:r>
              <a:rPr lang="en-IN" sz="2400" dirty="0">
                <a:latin typeface="Arial MT"/>
                <a:cs typeface="Arial MT"/>
              </a:rPr>
              <a:t> (4.35) , Parenting (4.34)</a:t>
            </a:r>
            <a:endParaRPr sz="2400" dirty="0">
              <a:latin typeface="Arial MT"/>
              <a:cs typeface="Arial MT"/>
            </a:endParaRPr>
          </a:p>
          <a:p>
            <a:pPr>
              <a:lnSpc>
                <a:spcPct val="100000"/>
              </a:lnSpc>
              <a:spcBef>
                <a:spcPts val="1745"/>
              </a:spcBef>
              <a:buFont typeface="Arial MT"/>
              <a:buChar char="•"/>
            </a:pPr>
            <a:endParaRPr sz="2400" dirty="0">
              <a:latin typeface="Arial MT"/>
              <a:cs typeface="Arial MT"/>
            </a:endParaRPr>
          </a:p>
          <a:p>
            <a:pPr marL="12066" marR="5080" algn="just">
              <a:lnSpc>
                <a:spcPct val="91300"/>
              </a:lnSpc>
              <a:tabLst>
                <a:tab pos="241300" algn="l"/>
              </a:tabLst>
            </a:pPr>
            <a:r>
              <a:rPr lang="en-US" sz="2400" dirty="0"/>
              <a:t>These categories offer significant potential for launching new free apps due to their high average ratings. By targeting these top-rated categories, the company can leverage user satisfaction and positive reception to enhance app visibility and user engagement.</a:t>
            </a:r>
            <a:endParaRPr sz="2400" dirty="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565467"/>
            <a:ext cx="10667365" cy="1047210"/>
          </a:xfrm>
          <a:prstGeom prst="rect">
            <a:avLst/>
          </a:prstGeom>
        </p:spPr>
        <p:txBody>
          <a:bodyPr vert="horz" wrap="square" lIns="0" tIns="49530" rIns="0" bIns="0" rtlCol="0">
            <a:spAutoFit/>
          </a:bodyPr>
          <a:lstStyle/>
          <a:p>
            <a:pPr marL="12700" marR="5080" algn="just">
              <a:lnSpc>
                <a:spcPct val="90000"/>
              </a:lnSpc>
              <a:spcBef>
                <a:spcPts val="390"/>
              </a:spcBef>
            </a:pPr>
            <a:r>
              <a:rPr sz="2400" spc="-10" dirty="0"/>
              <a:t>1-</a:t>
            </a:r>
            <a:r>
              <a:rPr lang="en-US" sz="2400" dirty="0"/>
              <a:t>You're working as a market analyst for a mobile app development company. Your task is to identify the most promising categories (TOP 5) for launching new free apps based on their average ratings..</a:t>
            </a:r>
            <a:endParaRPr sz="2400" dirty="0"/>
          </a:p>
        </p:txBody>
      </p:sp>
      <p:pic>
        <p:nvPicPr>
          <p:cNvPr id="9" name="Picture 8">
            <a:extLst>
              <a:ext uri="{FF2B5EF4-FFF2-40B4-BE49-F238E27FC236}">
                <a16:creationId xmlns:a16="http://schemas.microsoft.com/office/drawing/2014/main" id="{DCFD7340-5EF6-231F-B15E-06CB61956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038" y="2362200"/>
            <a:ext cx="11012437" cy="2819400"/>
          </a:xfrm>
          <a:prstGeom prst="rect">
            <a:avLst/>
          </a:prstGeom>
        </p:spPr>
      </p:pic>
      <p:pic>
        <p:nvPicPr>
          <p:cNvPr id="11" name="Picture 10">
            <a:extLst>
              <a:ext uri="{FF2B5EF4-FFF2-40B4-BE49-F238E27FC236}">
                <a16:creationId xmlns:a16="http://schemas.microsoft.com/office/drawing/2014/main" id="{57EB3DB0-C129-A320-5966-DF14E2EEA8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362200"/>
            <a:ext cx="342894" cy="228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8847" y="360044"/>
            <a:ext cx="10308590" cy="567463"/>
          </a:xfrm>
          <a:prstGeom prst="rect">
            <a:avLst/>
          </a:prstGeom>
        </p:spPr>
        <p:txBody>
          <a:bodyPr vert="horz" wrap="square" lIns="0" tIns="13335" rIns="0" bIns="0" rtlCol="0">
            <a:spAutoFit/>
          </a:bodyPr>
          <a:lstStyle/>
          <a:p>
            <a:pPr marL="12700">
              <a:lnSpc>
                <a:spcPct val="100000"/>
              </a:lnSpc>
              <a:spcBef>
                <a:spcPts val="105"/>
              </a:spcBef>
            </a:pPr>
            <a:r>
              <a:rPr dirty="0"/>
              <a:t>2.</a:t>
            </a:r>
            <a:r>
              <a:rPr spc="-60" dirty="0"/>
              <a:t> </a:t>
            </a:r>
            <a:r>
              <a:rPr lang="en-US" dirty="0"/>
              <a:t>Top Revenue-Generating Categories for Paid Apps</a:t>
            </a:r>
            <a:endParaRPr spc="-10" dirty="0"/>
          </a:p>
        </p:txBody>
      </p:sp>
      <p:sp>
        <p:nvSpPr>
          <p:cNvPr id="3" name="object 3"/>
          <p:cNvSpPr txBox="1"/>
          <p:nvPr/>
        </p:nvSpPr>
        <p:spPr>
          <a:xfrm>
            <a:off x="874077" y="1354455"/>
            <a:ext cx="10891520" cy="5135380"/>
          </a:xfrm>
          <a:prstGeom prst="rect">
            <a:avLst/>
          </a:prstGeom>
        </p:spPr>
        <p:txBody>
          <a:bodyPr vert="horz" wrap="square" lIns="0" tIns="13335" rIns="0" bIns="0" rtlCol="0">
            <a:spAutoFit/>
          </a:bodyPr>
          <a:lstStyle/>
          <a:p>
            <a:pPr marL="12700">
              <a:lnSpc>
                <a:spcPts val="2755"/>
              </a:lnSpc>
              <a:spcBef>
                <a:spcPts val="105"/>
              </a:spcBef>
              <a:tabLst>
                <a:tab pos="240029" algn="l"/>
                <a:tab pos="1780539" algn="l"/>
                <a:tab pos="2048510" algn="l"/>
                <a:tab pos="3197860" algn="l"/>
                <a:tab pos="3788410" algn="l"/>
                <a:tab pos="4378960" algn="l"/>
                <a:tab pos="4715510" algn="l"/>
                <a:tab pos="6120765" algn="l"/>
                <a:tab pos="6830059" algn="l"/>
                <a:tab pos="7420609" algn="l"/>
                <a:tab pos="8571865" algn="l"/>
                <a:tab pos="9773920" algn="l"/>
                <a:tab pos="10194925" algn="l"/>
              </a:tabLst>
            </a:pPr>
            <a:r>
              <a:rPr sz="2400" b="1" spc="-10" dirty="0">
                <a:latin typeface="Arial"/>
                <a:cs typeface="Arial"/>
              </a:rPr>
              <a:t>Objective</a:t>
            </a:r>
            <a:r>
              <a:rPr sz="2400" b="1" dirty="0">
                <a:latin typeface="Arial"/>
                <a:cs typeface="Arial"/>
              </a:rPr>
              <a:t>	</a:t>
            </a:r>
            <a:r>
              <a:rPr sz="2400" b="1" spc="-50" dirty="0">
                <a:latin typeface="Arial"/>
                <a:cs typeface="Arial"/>
              </a:rPr>
              <a:t>:</a:t>
            </a:r>
            <a:r>
              <a:rPr sz="2400" b="1" dirty="0">
                <a:latin typeface="Arial"/>
                <a:cs typeface="Arial"/>
              </a:rPr>
              <a:t>	</a:t>
            </a:r>
            <a:r>
              <a:rPr lang="en-US" sz="2400" dirty="0"/>
              <a:t>Pinpoint the top 3 categories that generate the most revenue from paid apps. This calculation is based on the product of the app price and its number of installations</a:t>
            </a:r>
            <a:r>
              <a:rPr sz="2400" spc="-10" dirty="0">
                <a:latin typeface="Arial MT"/>
                <a:cs typeface="Arial MT"/>
              </a:rPr>
              <a:t>.</a:t>
            </a:r>
            <a:br>
              <a:rPr lang="en-IN" sz="2400" spc="-10" dirty="0">
                <a:latin typeface="Arial MT"/>
                <a:cs typeface="Arial MT"/>
              </a:rPr>
            </a:br>
            <a:endParaRPr sz="2400" dirty="0">
              <a:latin typeface="Arial MT"/>
              <a:cs typeface="Arial MT"/>
            </a:endParaRPr>
          </a:p>
          <a:p>
            <a:pPr marL="12700">
              <a:lnSpc>
                <a:spcPct val="100000"/>
              </a:lnSpc>
              <a:tabLst>
                <a:tab pos="240029" algn="l"/>
              </a:tabLst>
            </a:pPr>
            <a:r>
              <a:rPr sz="2400" b="1" dirty="0">
                <a:latin typeface="Arial"/>
                <a:cs typeface="Arial"/>
              </a:rPr>
              <a:t>Result</a:t>
            </a:r>
            <a:r>
              <a:rPr sz="2400" b="1" spc="-55" dirty="0">
                <a:latin typeface="Arial"/>
                <a:cs typeface="Arial"/>
              </a:rPr>
              <a:t> </a:t>
            </a:r>
            <a:r>
              <a:rPr sz="2400" b="1" spc="-50" dirty="0">
                <a:latin typeface="Arial"/>
                <a:cs typeface="Arial"/>
              </a:rPr>
              <a:t>:</a:t>
            </a:r>
            <a:endParaRPr sz="2400" dirty="0">
              <a:latin typeface="Arial"/>
              <a:cs typeface="Arial"/>
            </a:endParaRPr>
          </a:p>
          <a:p>
            <a:pPr>
              <a:lnSpc>
                <a:spcPct val="100000"/>
              </a:lnSpc>
              <a:spcBef>
                <a:spcPts val="1930"/>
              </a:spcBef>
              <a:buFont typeface="Arial"/>
              <a:buAutoNum type="arabicPeriod"/>
            </a:pPr>
            <a:r>
              <a:rPr lang="en-IN" sz="2400" b="1" dirty="0">
                <a:latin typeface="Arial MT"/>
                <a:cs typeface="Arial MT"/>
              </a:rPr>
              <a:t>Lifestyle</a:t>
            </a:r>
            <a:r>
              <a:rPr lang="en-IN" sz="2400" dirty="0">
                <a:latin typeface="Arial MT"/>
                <a:cs typeface="Arial MT"/>
              </a:rPr>
              <a:t> : </a:t>
            </a:r>
            <a:r>
              <a:rPr lang="en-IN" sz="2400" dirty="0"/>
              <a:t>$3,199,340.56</a:t>
            </a:r>
          </a:p>
          <a:p>
            <a:pPr>
              <a:lnSpc>
                <a:spcPct val="100000"/>
              </a:lnSpc>
              <a:spcBef>
                <a:spcPts val="1930"/>
              </a:spcBef>
              <a:buFont typeface="Arial"/>
              <a:buAutoNum type="arabicPeriod"/>
            </a:pPr>
            <a:r>
              <a:rPr lang="en-IN" sz="2400" b="1" dirty="0">
                <a:latin typeface="Arial MT"/>
                <a:cs typeface="Arial MT"/>
              </a:rPr>
              <a:t>Finance </a:t>
            </a:r>
            <a:r>
              <a:rPr lang="en-IN" sz="2400" dirty="0">
                <a:latin typeface="Arial MT"/>
                <a:cs typeface="Arial MT"/>
              </a:rPr>
              <a:t>: </a:t>
            </a:r>
            <a:r>
              <a:rPr lang="en-IN" sz="2400" dirty="0"/>
              <a:t>$1,979,115.38</a:t>
            </a:r>
          </a:p>
          <a:p>
            <a:pPr>
              <a:lnSpc>
                <a:spcPct val="100000"/>
              </a:lnSpc>
              <a:spcBef>
                <a:spcPts val="1930"/>
              </a:spcBef>
            </a:pPr>
            <a:r>
              <a:rPr lang="en-IN" sz="2400" b="1" dirty="0"/>
              <a:t>3.Photography</a:t>
            </a:r>
            <a:r>
              <a:rPr lang="en-IN" sz="2400" dirty="0"/>
              <a:t> : $1,162,143.33</a:t>
            </a:r>
            <a:br>
              <a:rPr lang="en-IN" sz="2400" dirty="0"/>
            </a:br>
            <a:br>
              <a:rPr lang="en-IN" sz="2400" dirty="0"/>
            </a:br>
            <a:r>
              <a:rPr lang="en-US" sz="2400" dirty="0"/>
              <a:t>These categories are the most lucrative for paid apps, demonstrating significant revenue generation. Focusing on these categories could maximize financial returns and capitalize on market demand for paid applications.</a:t>
            </a:r>
            <a:endParaRPr sz="2400" dirty="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7575" y="298767"/>
            <a:ext cx="10320655" cy="1383665"/>
          </a:xfrm>
          <a:prstGeom prst="rect">
            <a:avLst/>
          </a:prstGeom>
        </p:spPr>
        <p:txBody>
          <a:bodyPr vert="horz" wrap="square" lIns="0" tIns="47625" rIns="0" bIns="0" rtlCol="0">
            <a:spAutoFit/>
          </a:bodyPr>
          <a:lstStyle/>
          <a:p>
            <a:pPr marL="12700" marR="5080" algn="l">
              <a:lnSpc>
                <a:spcPct val="90400"/>
              </a:lnSpc>
              <a:spcBef>
                <a:spcPts val="375"/>
              </a:spcBef>
              <a:tabLst>
                <a:tab pos="635635" algn="l"/>
                <a:tab pos="982980" algn="l"/>
                <a:tab pos="2186305" algn="l"/>
                <a:tab pos="3245485" algn="l"/>
                <a:tab pos="4471670" algn="l"/>
                <a:tab pos="5384800" algn="l"/>
                <a:tab pos="5838190" algn="l"/>
                <a:tab pos="6656070" algn="l"/>
                <a:tab pos="8098790" algn="l"/>
                <a:tab pos="8853170" algn="l"/>
                <a:tab pos="10046970" algn="l"/>
              </a:tabLst>
            </a:pPr>
            <a:r>
              <a:rPr sz="2400" b="1" dirty="0">
                <a:latin typeface="Calibri"/>
                <a:cs typeface="Calibri"/>
              </a:rPr>
              <a:t>2-</a:t>
            </a:r>
            <a:r>
              <a:rPr sz="2400" b="1" spc="250" dirty="0">
                <a:latin typeface="Calibri"/>
                <a:cs typeface="Calibri"/>
              </a:rPr>
              <a:t> </a:t>
            </a:r>
            <a:r>
              <a:rPr lang="en-US" sz="2400" b="1" dirty="0"/>
              <a:t>As a business strategist for a mobile app company, your objective is to pinpoint the three categories that generate the most revenue from paid apps. This calculation is based on the product of the app price and its number of installations.</a:t>
            </a:r>
            <a:endParaRPr sz="2400" b="1" dirty="0">
              <a:latin typeface="Calibri"/>
              <a:cs typeface="Calibri"/>
            </a:endParaRPr>
          </a:p>
        </p:txBody>
      </p:sp>
      <p:pic>
        <p:nvPicPr>
          <p:cNvPr id="5" name="Picture 4">
            <a:extLst>
              <a:ext uri="{FF2B5EF4-FFF2-40B4-BE49-F238E27FC236}">
                <a16:creationId xmlns:a16="http://schemas.microsoft.com/office/drawing/2014/main" id="{185DCF55-76F0-43A3-BDD2-07A739EAA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38" y="2438400"/>
            <a:ext cx="10661361" cy="3200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958</TotalTime>
  <Words>1629</Words>
  <Application>Microsoft Office PowerPoint</Application>
  <PresentationFormat>Widescreen</PresentationFormat>
  <Paragraphs>69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Arial</vt:lpstr>
      <vt:lpstr>Arial MT</vt:lpstr>
      <vt:lpstr>Calibri</vt:lpstr>
      <vt:lpstr>Calibri Light</vt:lpstr>
      <vt:lpstr>Office Theme</vt:lpstr>
      <vt:lpstr>               Analyzing App Success in the  Google Play Store</vt:lpstr>
      <vt:lpstr>DATASET OVERVIEW :</vt:lpstr>
      <vt:lpstr>Data Cleaning</vt:lpstr>
      <vt:lpstr>Purpose of the project :</vt:lpstr>
      <vt:lpstr>SQL FUNCTIONS USED :</vt:lpstr>
      <vt:lpstr>1. Identifying the Most Promising Categories for  Launching New Free Apps</vt:lpstr>
      <vt:lpstr>1-You're working as a market analyst for a mobile app development company. Your task is to identify the most promising categories (TOP 5) for launching new free apps based on their average ratings..</vt:lpstr>
      <vt:lpstr>2. Top Revenue-Generating Categories for Paid Apps</vt:lpstr>
      <vt:lpstr>PowerPoint Presentation</vt:lpstr>
      <vt:lpstr>3. Distribution of Gaming Apps Across Different Categories</vt:lpstr>
      <vt:lpstr>3. As a data analyst for a gaming company, you're tasked with calculating the percentage of games within each category. This information will help the company understand the distribution of gaming apps across different categories.</vt:lpstr>
      <vt:lpstr>4. Recommendations for App Development Strategy by Category </vt:lpstr>
      <vt:lpstr>4. As a data analyst at a mobile app-focused market research firm you’ll recommend whether the company should develop paid or free apps for each category based on the ratings of that category. </vt:lpstr>
      <vt:lpstr>5. Measure to Record Changes in App Prices During a Database Hack</vt:lpstr>
      <vt:lpstr>5. Suppose you're a database administrator your databases have been hacked and hackers are changing price of certain apps on the database, it is taking long for IT team to neutralize the hack, however you as a responsible manager don’t want your data to be changed, do some measure where the changes in price can be recorded as you can’t stop hackers from making changes.</vt:lpstr>
      <vt:lpstr> </vt:lpstr>
      <vt:lpstr>6. Correcting Price Data in Database</vt:lpstr>
      <vt:lpstr>6. Your IT team have neutralized the threat; however, hackers have made some changes in the prices, but because of your measure you have noted the changes, now you want correct data to be inserted into the database again.</vt:lpstr>
      <vt:lpstr>7. Investigating the Correlation Between App Ratings and Quantity of Reviews</vt:lpstr>
      <vt:lpstr>7. As a data person you are assigned the task of investigating the correlation between two numeric factors: app ratings and the quantity of reviews.</vt:lpstr>
      <vt:lpstr>8. Cleaning the `genres` Column for Recommender System Development  </vt:lpstr>
      <vt:lpstr>8. Your boss noticed that some rows in genres columns have multiple genres in them, which was creating issue when developing the recommender system from the data he/she assigned you the task to clean the genres column and make two genres out of it, rows that have only one genre will have other column as blank.</vt:lpstr>
      <vt:lpstr> </vt:lpstr>
      <vt:lpstr>9. Dynamic Tool for Identifying Underperforming Apps by Category</vt:lpstr>
      <vt:lpstr>9. Your senior manager wants to know which apps are not performing as par in their particular category, however he is not interested in handling too many files or list for every  category and he/she assigned  you with a task of creating a dynamic tool where he/she  can input a category of apps he/she  interested in  and your tool then provides real-time feedback by displaying apps within that category that have ratings lower than the average rating for that specific category.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Meet Gupta</dc:creator>
  <cp:lastModifiedBy>Meet Gupta</cp:lastModifiedBy>
  <cp:revision>1</cp:revision>
  <dcterms:created xsi:type="dcterms:W3CDTF">2024-07-13T16:42:04Z</dcterms:created>
  <dcterms:modified xsi:type="dcterms:W3CDTF">2024-07-14T08:40:50Z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2024-07-05T00:00:00Z</vt:filetime>
  </property>
  <property fmtid="{D5CDD505-2E9C-101B-9397-08002B2CF9AE}" pid="3" name="LastSaved">
    <vt:filetime>2024-07-13T00:00:00Z</vt:filetime>
  </property>
</Properties>
</file>