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embeddedFontLs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144"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1142132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360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We are using Standard SITL simulation with Flightgear Visualization</a:t>
            </a:r>
          </a:p>
          <a:p>
            <a:pPr lvl="0">
              <a:spcBef>
                <a:spcPts val="0"/>
              </a:spcBef>
              <a:buNone/>
            </a:pPr>
            <a:endParaRPr/>
          </a:p>
          <a:p>
            <a:pPr lvl="0">
              <a:spcBef>
                <a:spcPts val="0"/>
              </a:spcBef>
              <a:buNone/>
            </a:pPr>
            <a:r>
              <a:rPr lang="en"/>
              <a:t>We tested our flight mode using the SITL. </a:t>
            </a:r>
          </a:p>
        </p:txBody>
      </p:sp>
    </p:spTree>
    <p:extLst>
      <p:ext uri="{BB962C8B-B14F-4D97-AF65-F5344CB8AC3E}">
        <p14:creationId xmlns:p14="http://schemas.microsoft.com/office/powerpoint/2010/main" val="2558122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95442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Before we did real life testing we did some simulations to see if drone was behaving the way we wanted it to. Graph here shows the altitude in two modes: stabilize mode and crashproof mode. In the stabilize mode, the drone behaves normally where if the throttle is pushed up the altitude increases while when no throttle is given the drone drops to the ground. In stabilize mode, the we give the thrust and increase altitude, when we let go the of throttle, the drone comes back to around half a meter. You can see here that the altitude oscillates due to the fact that the drone is trying to correct itself from over throttling and eventually evens out at the desired height. as the drone comes back to the ground normally as shown by the decrease altitude. Here u can see the altitude is pretty close to the zero but not exactly zero due to the sensor offset.  </a:t>
            </a:r>
          </a:p>
        </p:txBody>
      </p:sp>
    </p:spTree>
    <p:extLst>
      <p:ext uri="{BB962C8B-B14F-4D97-AF65-F5344CB8AC3E}">
        <p14:creationId xmlns:p14="http://schemas.microsoft.com/office/powerpoint/2010/main" val="2169000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simulation tracks the power given to the servo motors at the ascent and descent in both stabilize and crash proof mode. In stabilize mode where the drone just listens to users commands as it either goes up if throttle is given or comes crashing down if no throttle is given. It shows the behavior of the servo motors increasing in power. In crash proof mode as throttle up and down commands are given, the drone automatically increases power in the servo motor to increase altitude and stop itself from crashing. The oscillation in power is due to the fact that as the drone reaches above its hover altitude, it reduces power in the motors and  to bring it down and realizing that its under the threshold altitude, it increases power in the servo motors to  eventually stabilize at threshold altitude is achieved. </a:t>
            </a:r>
          </a:p>
        </p:txBody>
      </p:sp>
    </p:spTree>
    <p:extLst>
      <p:ext uri="{BB962C8B-B14F-4D97-AF65-F5344CB8AC3E}">
        <p14:creationId xmlns:p14="http://schemas.microsoft.com/office/powerpoint/2010/main" val="3806706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01754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412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Giving the drone the ability to be crash proof is essential as it will prevent catastrophic damages that might incur due to pilot errors. It will also give a better flying experience to the pilot as he/she does not have to worry about crashing it.</a:t>
            </a:r>
          </a:p>
          <a:p>
            <a:pPr lvl="0">
              <a:spcBef>
                <a:spcPts val="0"/>
              </a:spcBef>
              <a:buNone/>
            </a:pPr>
            <a:r>
              <a:rPr lang="en"/>
              <a:t>In the past, people have attempted to make drones crash resilient most notably the Elios which has a carbon fiber cage. The other notable attempt was made to make the drone with shock absorbing material. Both of these though are unique ideas, increase the weight of the drone, decrease the maneuverability etc. </a:t>
            </a:r>
          </a:p>
        </p:txBody>
      </p:sp>
    </p:spTree>
    <p:extLst>
      <p:ext uri="{BB962C8B-B14F-4D97-AF65-F5344CB8AC3E}">
        <p14:creationId xmlns:p14="http://schemas.microsoft.com/office/powerpoint/2010/main" val="330360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 our primary goal was to give the drone crash proof capability without making any significant changes to the frame that might for example increase its weight. Our differentiator is that the crash proof ability is done mostly through software using </a:t>
            </a:r>
          </a:p>
          <a:p>
            <a:pPr lvl="0">
              <a:spcBef>
                <a:spcPts val="0"/>
              </a:spcBef>
              <a:buNone/>
            </a:pPr>
            <a:r>
              <a:rPr lang="en"/>
              <a:t> an ultrasonic sensor. In the crash proof mode, the drone will not descend below a certain height even if the pilot tries to.</a:t>
            </a:r>
          </a:p>
        </p:txBody>
      </p:sp>
    </p:spTree>
    <p:extLst>
      <p:ext uri="{BB962C8B-B14F-4D97-AF65-F5344CB8AC3E}">
        <p14:creationId xmlns:p14="http://schemas.microsoft.com/office/powerpoint/2010/main" val="143027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is the overall system architecture of our drone. The hardware setup will now be explained by Alex.</a:t>
            </a:r>
          </a:p>
        </p:txBody>
      </p:sp>
    </p:spTree>
    <p:extLst>
      <p:ext uri="{BB962C8B-B14F-4D97-AF65-F5344CB8AC3E}">
        <p14:creationId xmlns:p14="http://schemas.microsoft.com/office/powerpoint/2010/main" val="2585111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As displayed in front of us and on the screen to the right we used a carbon fiber frame hexacopter provided to us by Dr. Sichitu. The flight control module for the drone is the pixhawk. We ended up going with the Pixhawk after multiple unknown crashes while using the BBB and BBM setup, as soon as we would take-off the drone would flip immediately. The Pixhawk is running a modified version of Ardupilot which will be discussed more in the software section. We have a PPM-PWM converter that takes the signal that is being received from the Aurora9 transmitter and converts it into a signal that can be understood by the Pixhawk Flight controller.</a:t>
            </a:r>
            <a:r>
              <a:rPr lang="en" b="1"/>
              <a:t> </a:t>
            </a:r>
            <a:r>
              <a:rPr lang="en"/>
              <a:t>To control the drone we are using the the Optima 9 channel receiver and the Aurora 9 channel transmitter. The motors we are using are propdrive 28-30s spinning 12inch propellers with a 4.5 degree angle of attack at a max speed of 800rpm/v. To control these motors we ae using the turnigy Multistar 20A ESC. The power source for the whole system is a Turnigy 3 cell 500mAh li-po battery.</a:t>
            </a:r>
          </a:p>
        </p:txBody>
      </p:sp>
    </p:spTree>
    <p:extLst>
      <p:ext uri="{BB962C8B-B14F-4D97-AF65-F5344CB8AC3E}">
        <p14:creationId xmlns:p14="http://schemas.microsoft.com/office/powerpoint/2010/main" val="3928576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For our sensor selection we started by testing the XCSR04 ultrasonic sensor, the blue one to the right. We chose this sensor because it was the most commonly available and was a common one used in recreational equipment. We created a breadboard test circuit for this sensor and connected it to a function generator and an oscilloscope to see the measured outputs. We found that this sensor had a max range of 1 meter which is a lot lower than what we want. Since we will be flying at high altitudes and there is a possibility of falling quickly we want to have a sensor with a larger max range so we can pickup the ground earlier. We ended up using the MAXbotix EZ0 which has a 7 meter range. Another sensor that was considered was a Laser distance detector but we ended up dismissing this before we switched to the Pixhawk. We are using the integrated accelerometer in the Pixhawk to get acceleration reads. The accelerometer helps us establish the decent when in crash proof mode is enabled.</a:t>
            </a:r>
          </a:p>
        </p:txBody>
      </p:sp>
    </p:spTree>
    <p:extLst>
      <p:ext uri="{BB962C8B-B14F-4D97-AF65-F5344CB8AC3E}">
        <p14:creationId xmlns:p14="http://schemas.microsoft.com/office/powerpoint/2010/main" val="1942294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0694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02468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2406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0B4VqEPB7_vKlNm9memdTTGVPbUk/view?usp=shar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drive.google.com/file/d/0B4VqEPB7_vKlQTVjUlZBSVNMdUU/view?usp=sharing"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ieeexplore.ieee.org.prox.lib.ncsu.edu/document/7833174/" TargetMode="External"/><Relationship Id="rId4" Type="http://schemas.openxmlformats.org/officeDocument/2006/relationships/hyperlink" Target="http://www.flyability.com/elio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lIns="91425" tIns="91425" rIns="91425" bIns="91425" anchor="b" anchorCtr="0">
            <a:noAutofit/>
          </a:bodyPr>
          <a:lstStyle/>
          <a:p>
            <a:pPr marL="914400" lvl="0" indent="457200">
              <a:spcBef>
                <a:spcPts val="0"/>
              </a:spcBef>
              <a:buNone/>
            </a:pPr>
            <a:r>
              <a:rPr lang="en"/>
              <a:t>Crash Proof Drone</a:t>
            </a:r>
          </a:p>
          <a:p>
            <a:pPr marL="1371600" lvl="0" indent="457200" algn="l">
              <a:spcBef>
                <a:spcPts val="0"/>
              </a:spcBef>
              <a:buNone/>
            </a:pPr>
            <a:r>
              <a:rPr lang="en"/>
              <a:t>ECE592-063 E2</a:t>
            </a:r>
          </a:p>
        </p:txBody>
      </p:sp>
      <p:sp>
        <p:nvSpPr>
          <p:cNvPr id="86" name="Shape 86"/>
          <p:cNvSpPr txBox="1">
            <a:spLocks noGrp="1"/>
          </p:cNvSpPr>
          <p:nvPr>
            <p:ph type="subTitle" idx="1"/>
          </p:nvPr>
        </p:nvSpPr>
        <p:spPr>
          <a:xfrm>
            <a:off x="248825" y="3148550"/>
            <a:ext cx="8520600" cy="1203300"/>
          </a:xfrm>
          <a:prstGeom prst="rect">
            <a:avLst/>
          </a:prstGeom>
        </p:spPr>
        <p:txBody>
          <a:bodyPr lIns="91425" tIns="91425" rIns="91425" bIns="91425" anchor="t" anchorCtr="0">
            <a:noAutofit/>
          </a:bodyPr>
          <a:lstStyle/>
          <a:p>
            <a:pPr marL="2743200" lvl="0" indent="387350" rtl="0">
              <a:spcBef>
                <a:spcPts val="0"/>
              </a:spcBef>
              <a:buClr>
                <a:srgbClr val="000000"/>
              </a:buClr>
              <a:buSzPct val="52380"/>
              <a:buFont typeface="Arial"/>
              <a:buNone/>
            </a:pPr>
            <a:r>
              <a:rPr lang="en"/>
              <a:t>Dr. Mihail Sichitiu</a:t>
            </a:r>
          </a:p>
          <a:p>
            <a:pPr lvl="0" rtl="0">
              <a:spcBef>
                <a:spcPts val="0"/>
              </a:spcBef>
              <a:buClr>
                <a:srgbClr val="000000"/>
              </a:buClr>
              <a:buSzPct val="52380"/>
              <a:buFont typeface="Arial"/>
              <a:buNone/>
            </a:pPr>
            <a:endParaRPr/>
          </a:p>
          <a:p>
            <a:pPr lvl="0" rtl="0">
              <a:spcBef>
                <a:spcPts val="0"/>
              </a:spcBef>
              <a:buClr>
                <a:srgbClr val="000000"/>
              </a:buClr>
              <a:buSzPct val="61111"/>
              <a:buFont typeface="Arial"/>
              <a:buNone/>
            </a:pPr>
            <a:r>
              <a:rPr lang="en"/>
              <a:t>Eric Beppler, Alex Gavric, Anmol Nayak, Diwakar Posam, Meet Thakkar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10000"/>
            <a:ext cx="8520600" cy="976500"/>
          </a:xfrm>
          <a:prstGeom prst="rect">
            <a:avLst/>
          </a:prstGeom>
        </p:spPr>
        <p:txBody>
          <a:bodyPr lIns="91425" tIns="91425" rIns="91425" bIns="91425" anchor="t" anchorCtr="0">
            <a:noAutofit/>
          </a:bodyPr>
          <a:lstStyle/>
          <a:p>
            <a:pPr lvl="0">
              <a:spcBef>
                <a:spcPts val="0"/>
              </a:spcBef>
              <a:buNone/>
            </a:pPr>
            <a:r>
              <a:rPr lang="en"/>
              <a:t>SITL Simulation and Visualization</a:t>
            </a:r>
          </a:p>
        </p:txBody>
      </p:sp>
      <p:sp>
        <p:nvSpPr>
          <p:cNvPr id="160" name="Shape 160"/>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a:t>Used standard SITL</a:t>
            </a:r>
          </a:p>
          <a:p>
            <a:pPr lvl="0">
              <a:spcBef>
                <a:spcPts val="0"/>
              </a:spcBef>
              <a:buNone/>
            </a:pPr>
            <a:endParaRPr/>
          </a:p>
          <a:p>
            <a:pPr lvl="0">
              <a:spcBef>
                <a:spcPts val="0"/>
              </a:spcBef>
              <a:buNone/>
            </a:pPr>
            <a:endParaRPr/>
          </a:p>
        </p:txBody>
      </p:sp>
      <p:pic>
        <p:nvPicPr>
          <p:cNvPr id="161" name="Shape 161"/>
          <p:cNvPicPr preferRelativeResize="0"/>
          <p:nvPr/>
        </p:nvPicPr>
        <p:blipFill>
          <a:blip r:embed="rId3">
            <a:alphaModFix/>
          </a:blip>
          <a:stretch>
            <a:fillRect/>
          </a:stretch>
        </p:blipFill>
        <p:spPr>
          <a:xfrm>
            <a:off x="358727" y="1229875"/>
            <a:ext cx="6021329" cy="333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SITL and Visualization </a:t>
            </a:r>
          </a:p>
        </p:txBody>
      </p:sp>
      <p:sp>
        <p:nvSpPr>
          <p:cNvPr id="167" name="Shape 167"/>
          <p:cNvSpPr txBox="1">
            <a:spLocks noGrp="1"/>
          </p:cNvSpPr>
          <p:nvPr>
            <p:ph type="body" idx="1"/>
          </p:nvPr>
        </p:nvSpPr>
        <p:spPr>
          <a:xfrm>
            <a:off x="311700" y="1229875"/>
            <a:ext cx="8520600" cy="3339000"/>
          </a:xfrm>
          <a:prstGeom prst="rect">
            <a:avLst/>
          </a:prstGeom>
          <a:ln>
            <a:noFill/>
          </a:ln>
        </p:spPr>
        <p:txBody>
          <a:bodyPr lIns="91425" tIns="91425" rIns="91425" bIns="91425" anchor="t" anchorCtr="0">
            <a:noAutofit/>
          </a:bodyPr>
          <a:lstStyle/>
          <a:p>
            <a:pPr lvl="0">
              <a:spcBef>
                <a:spcPts val="0"/>
              </a:spcBef>
              <a:buNone/>
            </a:pPr>
            <a:endParaRPr/>
          </a:p>
        </p:txBody>
      </p:sp>
      <p:pic>
        <p:nvPicPr>
          <p:cNvPr id="168" name="Shape 168"/>
          <p:cNvPicPr preferRelativeResize="0"/>
          <p:nvPr/>
        </p:nvPicPr>
        <p:blipFill>
          <a:blip r:embed="rId3">
            <a:alphaModFix/>
          </a:blip>
          <a:stretch>
            <a:fillRect/>
          </a:stretch>
        </p:blipFill>
        <p:spPr>
          <a:xfrm>
            <a:off x="311700" y="1165725"/>
            <a:ext cx="6050044" cy="3403150"/>
          </a:xfrm>
          <a:prstGeom prst="rect">
            <a:avLst/>
          </a:prstGeom>
          <a:noFill/>
          <a:ln>
            <a:noFill/>
          </a:ln>
        </p:spPr>
      </p:pic>
      <p:sp>
        <p:nvSpPr>
          <p:cNvPr id="169" name="Shape 169"/>
          <p:cNvSpPr txBox="1"/>
          <p:nvPr/>
        </p:nvSpPr>
        <p:spPr>
          <a:xfrm>
            <a:off x="6510550" y="1307225"/>
            <a:ext cx="2321700" cy="2298300"/>
          </a:xfrm>
          <a:prstGeom prst="rect">
            <a:avLst/>
          </a:prstGeom>
          <a:noFill/>
          <a:ln>
            <a:noFill/>
          </a:ln>
        </p:spPr>
        <p:txBody>
          <a:bodyPr lIns="91425" tIns="91425" rIns="91425" bIns="91425" anchor="t" anchorCtr="0">
            <a:noAutofit/>
          </a:bodyPr>
          <a:lstStyle/>
          <a:p>
            <a:pPr lvl="0">
              <a:spcBef>
                <a:spcPts val="0"/>
              </a:spcBef>
              <a:buNone/>
            </a:pPr>
            <a:r>
              <a:rPr lang="en"/>
              <a:t>On the Screen</a:t>
            </a:r>
          </a:p>
          <a:p>
            <a:pPr marL="457200" lvl="0" indent="-228600" rtl="0">
              <a:spcBef>
                <a:spcPts val="0"/>
              </a:spcBef>
              <a:buAutoNum type="arabicPeriod"/>
            </a:pPr>
            <a:r>
              <a:rPr lang="en"/>
              <a:t>Flightgear Visualization </a:t>
            </a:r>
          </a:p>
          <a:p>
            <a:pPr marL="457200" lvl="0" indent="-228600" rtl="0">
              <a:spcBef>
                <a:spcPts val="0"/>
              </a:spcBef>
              <a:buAutoNum type="arabicPeriod"/>
            </a:pPr>
            <a:r>
              <a:rPr lang="en"/>
              <a:t>Rangefinder distance graph</a:t>
            </a:r>
          </a:p>
          <a:p>
            <a:pPr marL="457200" lvl="0" indent="-228600" rtl="0">
              <a:spcBef>
                <a:spcPts val="0"/>
              </a:spcBef>
              <a:buAutoNum type="arabicPeriod"/>
            </a:pPr>
            <a:r>
              <a:rPr lang="en"/>
              <a:t>Simulation Console</a:t>
            </a:r>
          </a:p>
          <a:p>
            <a:pPr marL="457200" lvl="0" indent="-228600">
              <a:spcBef>
                <a:spcPts val="0"/>
              </a:spcBef>
              <a:buAutoNum type="arabicPeriod"/>
            </a:pPr>
            <a:r>
              <a:rPr lang="en"/>
              <a:t>MAVProxy console ( in background)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10475" y="83000"/>
            <a:ext cx="8520600" cy="607800"/>
          </a:xfrm>
          <a:prstGeom prst="rect">
            <a:avLst/>
          </a:prstGeom>
        </p:spPr>
        <p:txBody>
          <a:bodyPr lIns="91425" tIns="91425" rIns="91425" bIns="91425" anchor="t" anchorCtr="0">
            <a:noAutofit/>
          </a:bodyPr>
          <a:lstStyle/>
          <a:p>
            <a:pPr lvl="0">
              <a:spcBef>
                <a:spcPts val="0"/>
              </a:spcBef>
              <a:buNone/>
            </a:pPr>
            <a:r>
              <a:rPr lang="en"/>
              <a:t>Results</a:t>
            </a:r>
          </a:p>
        </p:txBody>
      </p:sp>
      <p:pic>
        <p:nvPicPr>
          <p:cNvPr id="175" name="Shape 175" descr="Final.png"/>
          <p:cNvPicPr preferRelativeResize="0"/>
          <p:nvPr/>
        </p:nvPicPr>
        <p:blipFill rotWithShape="1">
          <a:blip r:embed="rId3">
            <a:alphaModFix/>
          </a:blip>
          <a:srcRect l="12368" t="11968" r="8748" b="15097"/>
          <a:stretch/>
        </p:blipFill>
        <p:spPr>
          <a:xfrm>
            <a:off x="2187150" y="690800"/>
            <a:ext cx="6956850" cy="4204675"/>
          </a:xfrm>
          <a:prstGeom prst="rect">
            <a:avLst/>
          </a:prstGeom>
          <a:noFill/>
          <a:ln>
            <a:noFill/>
          </a:ln>
        </p:spPr>
      </p:pic>
      <p:pic>
        <p:nvPicPr>
          <p:cNvPr id="176" name="Shape 176"/>
          <p:cNvPicPr preferRelativeResize="0"/>
          <p:nvPr/>
        </p:nvPicPr>
        <p:blipFill>
          <a:blip r:embed="rId4">
            <a:alphaModFix/>
          </a:blip>
          <a:stretch>
            <a:fillRect/>
          </a:stretch>
        </p:blipFill>
        <p:spPr>
          <a:xfrm>
            <a:off x="2683200" y="376462"/>
            <a:ext cx="6096000" cy="314325"/>
          </a:xfrm>
          <a:prstGeom prst="rect">
            <a:avLst/>
          </a:prstGeom>
          <a:noFill/>
          <a:ln>
            <a:noFill/>
          </a:ln>
        </p:spPr>
      </p:pic>
      <p:sp>
        <p:nvSpPr>
          <p:cNvPr id="177" name="Shape 177"/>
          <p:cNvSpPr txBox="1"/>
          <p:nvPr/>
        </p:nvSpPr>
        <p:spPr>
          <a:xfrm>
            <a:off x="4348475" y="3071650"/>
            <a:ext cx="301200" cy="314400"/>
          </a:xfrm>
          <a:prstGeom prst="rect">
            <a:avLst/>
          </a:prstGeom>
          <a:noFill/>
          <a:ln>
            <a:noFill/>
          </a:ln>
        </p:spPr>
        <p:txBody>
          <a:bodyPr lIns="91425" tIns="91425" rIns="91425" bIns="91425" anchor="t" anchorCtr="0">
            <a:noAutofit/>
          </a:bodyPr>
          <a:lstStyle/>
          <a:p>
            <a:pPr lvl="0">
              <a:spcBef>
                <a:spcPts val="0"/>
              </a:spcBef>
              <a:buNone/>
            </a:pPr>
            <a:r>
              <a:rPr lang="en"/>
              <a:t>1</a:t>
            </a:r>
          </a:p>
          <a:p>
            <a:pPr lvl="0">
              <a:spcBef>
                <a:spcPts val="0"/>
              </a:spcBef>
              <a:buNone/>
            </a:pPr>
            <a:endParaRPr/>
          </a:p>
        </p:txBody>
      </p:sp>
      <p:sp>
        <p:nvSpPr>
          <p:cNvPr id="178" name="Shape 178"/>
          <p:cNvSpPr txBox="1"/>
          <p:nvPr/>
        </p:nvSpPr>
        <p:spPr>
          <a:xfrm>
            <a:off x="6866025" y="3758250"/>
            <a:ext cx="301200" cy="373500"/>
          </a:xfrm>
          <a:prstGeom prst="rect">
            <a:avLst/>
          </a:prstGeom>
          <a:noFill/>
          <a:ln>
            <a:noFill/>
          </a:ln>
        </p:spPr>
        <p:txBody>
          <a:bodyPr lIns="91425" tIns="91425" rIns="91425" bIns="91425" anchor="t" anchorCtr="0">
            <a:noAutofit/>
          </a:bodyPr>
          <a:lstStyle/>
          <a:p>
            <a:pPr lvl="0">
              <a:spcBef>
                <a:spcPts val="0"/>
              </a:spcBef>
              <a:buNone/>
            </a:pPr>
            <a:r>
              <a:rPr lang="en"/>
              <a:t>2</a:t>
            </a:r>
          </a:p>
          <a:p>
            <a:pPr lvl="0">
              <a:spcBef>
                <a:spcPts val="0"/>
              </a:spcBef>
              <a:buNone/>
            </a:pPr>
            <a:endParaRPr/>
          </a:p>
        </p:txBody>
      </p:sp>
      <p:sp>
        <p:nvSpPr>
          <p:cNvPr id="179" name="Shape 179"/>
          <p:cNvSpPr txBox="1"/>
          <p:nvPr/>
        </p:nvSpPr>
        <p:spPr>
          <a:xfrm>
            <a:off x="6034875" y="2782450"/>
            <a:ext cx="2927100" cy="289200"/>
          </a:xfrm>
          <a:prstGeom prst="rect">
            <a:avLst/>
          </a:prstGeom>
          <a:noFill/>
          <a:ln>
            <a:noFill/>
          </a:ln>
        </p:spPr>
        <p:txBody>
          <a:bodyPr lIns="91425" tIns="91425" rIns="91425" bIns="91425" anchor="t" anchorCtr="0">
            <a:noAutofit/>
          </a:bodyPr>
          <a:lstStyle/>
          <a:p>
            <a:pPr lvl="0">
              <a:spcBef>
                <a:spcPts val="0"/>
              </a:spcBef>
              <a:buNone/>
            </a:pPr>
            <a:r>
              <a:rPr lang="en"/>
              <a:t>Threshold Altitude = .65 meters</a:t>
            </a:r>
          </a:p>
        </p:txBody>
      </p:sp>
      <p:cxnSp>
        <p:nvCxnSpPr>
          <p:cNvPr id="180" name="Shape 180"/>
          <p:cNvCxnSpPr/>
          <p:nvPr/>
        </p:nvCxnSpPr>
        <p:spPr>
          <a:xfrm>
            <a:off x="8179000" y="3131875"/>
            <a:ext cx="144600" cy="11565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97875" y="82975"/>
            <a:ext cx="8520600" cy="607800"/>
          </a:xfrm>
          <a:prstGeom prst="rect">
            <a:avLst/>
          </a:prstGeom>
        </p:spPr>
        <p:txBody>
          <a:bodyPr lIns="91425" tIns="91425" rIns="91425" bIns="91425" anchor="t" anchorCtr="0">
            <a:noAutofit/>
          </a:bodyPr>
          <a:lstStyle/>
          <a:p>
            <a:pPr lvl="0">
              <a:spcBef>
                <a:spcPts val="0"/>
              </a:spcBef>
              <a:buNone/>
            </a:pPr>
            <a:r>
              <a:rPr lang="en"/>
              <a:t>Results</a:t>
            </a:r>
          </a:p>
        </p:txBody>
      </p:sp>
      <p:pic>
        <p:nvPicPr>
          <p:cNvPr id="186" name="Shape 186" descr="SERVO OUTPUT.png"/>
          <p:cNvPicPr preferRelativeResize="0"/>
          <p:nvPr/>
        </p:nvPicPr>
        <p:blipFill>
          <a:blip r:embed="rId3">
            <a:alphaModFix/>
          </a:blip>
          <a:stretch>
            <a:fillRect/>
          </a:stretch>
        </p:blipFill>
        <p:spPr>
          <a:xfrm>
            <a:off x="2227725" y="690775"/>
            <a:ext cx="6916275" cy="4211849"/>
          </a:xfrm>
          <a:prstGeom prst="rect">
            <a:avLst/>
          </a:prstGeom>
          <a:noFill/>
          <a:ln>
            <a:noFill/>
          </a:ln>
        </p:spPr>
      </p:pic>
      <p:pic>
        <p:nvPicPr>
          <p:cNvPr id="187" name="Shape 187"/>
          <p:cNvPicPr preferRelativeResize="0"/>
          <p:nvPr/>
        </p:nvPicPr>
        <p:blipFill>
          <a:blip r:embed="rId4">
            <a:alphaModFix/>
          </a:blip>
          <a:stretch>
            <a:fillRect/>
          </a:stretch>
        </p:blipFill>
        <p:spPr>
          <a:xfrm>
            <a:off x="2557475" y="410599"/>
            <a:ext cx="6360124" cy="280175"/>
          </a:xfrm>
          <a:prstGeom prst="rect">
            <a:avLst/>
          </a:prstGeom>
          <a:noFill/>
          <a:ln>
            <a:noFill/>
          </a:ln>
        </p:spPr>
      </p:pic>
      <p:sp>
        <p:nvSpPr>
          <p:cNvPr id="188" name="Shape 188"/>
          <p:cNvSpPr txBox="1"/>
          <p:nvPr/>
        </p:nvSpPr>
        <p:spPr>
          <a:xfrm>
            <a:off x="505925" y="2698225"/>
            <a:ext cx="1566000" cy="373500"/>
          </a:xfrm>
          <a:prstGeom prst="rect">
            <a:avLst/>
          </a:prstGeom>
          <a:noFill/>
          <a:ln>
            <a:noFill/>
          </a:ln>
        </p:spPr>
        <p:txBody>
          <a:bodyPr lIns="91425" tIns="91425" rIns="91425" bIns="91425" anchor="t" anchorCtr="0">
            <a:noAutofit/>
          </a:bodyPr>
          <a:lstStyle/>
          <a:p>
            <a:pPr lvl="0">
              <a:spcBef>
                <a:spcPts val="0"/>
              </a:spcBef>
              <a:buNone/>
            </a:pPr>
            <a:r>
              <a:rPr lang="en"/>
              <a:t>Throttle up</a:t>
            </a:r>
          </a:p>
          <a:p>
            <a:pPr lvl="0">
              <a:spcBef>
                <a:spcPts val="0"/>
              </a:spcBef>
              <a:buNone/>
            </a:pPr>
            <a:endParaRPr/>
          </a:p>
        </p:txBody>
      </p:sp>
      <p:cxnSp>
        <p:nvCxnSpPr>
          <p:cNvPr id="189" name="Shape 189"/>
          <p:cNvCxnSpPr/>
          <p:nvPr/>
        </p:nvCxnSpPr>
        <p:spPr>
          <a:xfrm rot="10800000" flipH="1">
            <a:off x="1602075" y="2541700"/>
            <a:ext cx="1517700" cy="252900"/>
          </a:xfrm>
          <a:prstGeom prst="straightConnector1">
            <a:avLst/>
          </a:prstGeom>
          <a:noFill/>
          <a:ln w="9525" cap="flat" cmpd="sng">
            <a:solidFill>
              <a:schemeClr val="dk2"/>
            </a:solidFill>
            <a:prstDash val="solid"/>
            <a:round/>
            <a:headEnd type="none" w="lg" len="lg"/>
            <a:tailEnd type="triangle" w="lg" len="lg"/>
          </a:ln>
        </p:spPr>
      </p:cxnSp>
      <p:sp>
        <p:nvSpPr>
          <p:cNvPr id="190" name="Shape 190"/>
          <p:cNvSpPr txBox="1"/>
          <p:nvPr/>
        </p:nvSpPr>
        <p:spPr>
          <a:xfrm>
            <a:off x="3950975" y="3589600"/>
            <a:ext cx="1059900" cy="373500"/>
          </a:xfrm>
          <a:prstGeom prst="rect">
            <a:avLst/>
          </a:prstGeom>
          <a:noFill/>
          <a:ln>
            <a:noFill/>
          </a:ln>
        </p:spPr>
        <p:txBody>
          <a:bodyPr lIns="91425" tIns="91425" rIns="91425" bIns="91425" anchor="t" anchorCtr="0">
            <a:noAutofit/>
          </a:bodyPr>
          <a:lstStyle/>
          <a:p>
            <a:pPr lvl="0">
              <a:spcBef>
                <a:spcPts val="0"/>
              </a:spcBef>
              <a:buNone/>
            </a:pPr>
            <a:r>
              <a:rPr lang="en"/>
              <a:t>Throttle down</a:t>
            </a:r>
          </a:p>
          <a:p>
            <a:pPr lvl="0">
              <a:spcBef>
                <a:spcPts val="0"/>
              </a:spcBef>
              <a:buNone/>
            </a:pPr>
            <a:endParaRPr/>
          </a:p>
        </p:txBody>
      </p:sp>
      <p:cxnSp>
        <p:nvCxnSpPr>
          <p:cNvPr id="191" name="Shape 191"/>
          <p:cNvCxnSpPr>
            <a:stCxn id="190" idx="0"/>
          </p:cNvCxnSpPr>
          <p:nvPr/>
        </p:nvCxnSpPr>
        <p:spPr>
          <a:xfrm rot="10800000" flipH="1">
            <a:off x="4480925" y="2975200"/>
            <a:ext cx="626400" cy="614400"/>
          </a:xfrm>
          <a:prstGeom prst="straightConnector1">
            <a:avLst/>
          </a:prstGeom>
          <a:noFill/>
          <a:ln w="9525" cap="flat" cmpd="sng">
            <a:solidFill>
              <a:schemeClr val="dk2"/>
            </a:solidFill>
            <a:prstDash val="solid"/>
            <a:round/>
            <a:headEnd type="none" w="lg" len="lg"/>
            <a:tailEnd type="triangle" w="lg" len="lg"/>
          </a:ln>
        </p:spPr>
      </p:cxnSp>
      <p:sp>
        <p:nvSpPr>
          <p:cNvPr id="192" name="Shape 192"/>
          <p:cNvSpPr txBox="1"/>
          <p:nvPr/>
        </p:nvSpPr>
        <p:spPr>
          <a:xfrm>
            <a:off x="5249737" y="1469550"/>
            <a:ext cx="975600" cy="252900"/>
          </a:xfrm>
          <a:prstGeom prst="rect">
            <a:avLst/>
          </a:prstGeom>
          <a:noFill/>
          <a:ln>
            <a:noFill/>
          </a:ln>
        </p:spPr>
        <p:txBody>
          <a:bodyPr lIns="91425" tIns="91425" rIns="91425" bIns="91425" anchor="t" anchorCtr="0">
            <a:noAutofit/>
          </a:bodyPr>
          <a:lstStyle/>
          <a:p>
            <a:pPr lvl="0">
              <a:spcBef>
                <a:spcPts val="0"/>
              </a:spcBef>
              <a:buNone/>
            </a:pPr>
            <a:r>
              <a:rPr lang="en"/>
              <a:t>Throttle up</a:t>
            </a:r>
          </a:p>
          <a:p>
            <a:pPr lvl="0">
              <a:spcBef>
                <a:spcPts val="0"/>
              </a:spcBef>
              <a:buNone/>
            </a:pPr>
            <a:endParaRPr/>
          </a:p>
        </p:txBody>
      </p:sp>
      <p:cxnSp>
        <p:nvCxnSpPr>
          <p:cNvPr id="193" name="Shape 193"/>
          <p:cNvCxnSpPr/>
          <p:nvPr/>
        </p:nvCxnSpPr>
        <p:spPr>
          <a:xfrm>
            <a:off x="5757825" y="1782750"/>
            <a:ext cx="228900" cy="240900"/>
          </a:xfrm>
          <a:prstGeom prst="straightConnector1">
            <a:avLst/>
          </a:prstGeom>
          <a:noFill/>
          <a:ln w="9525" cap="flat" cmpd="sng">
            <a:solidFill>
              <a:schemeClr val="dk2"/>
            </a:solidFill>
            <a:prstDash val="solid"/>
            <a:round/>
            <a:headEnd type="none" w="lg" len="lg"/>
            <a:tailEnd type="triangle" w="lg" len="lg"/>
          </a:ln>
        </p:spPr>
      </p:cxnSp>
      <p:sp>
        <p:nvSpPr>
          <p:cNvPr id="194" name="Shape 194"/>
          <p:cNvSpPr txBox="1"/>
          <p:nvPr/>
        </p:nvSpPr>
        <p:spPr>
          <a:xfrm>
            <a:off x="7347850" y="1312975"/>
            <a:ext cx="975600" cy="240900"/>
          </a:xfrm>
          <a:prstGeom prst="rect">
            <a:avLst/>
          </a:prstGeom>
          <a:noFill/>
          <a:ln>
            <a:noFill/>
          </a:ln>
        </p:spPr>
        <p:txBody>
          <a:bodyPr lIns="91425" tIns="91425" rIns="91425" bIns="91425" anchor="t" anchorCtr="0">
            <a:noAutofit/>
          </a:bodyPr>
          <a:lstStyle/>
          <a:p>
            <a:pPr lvl="0">
              <a:spcBef>
                <a:spcPts val="0"/>
              </a:spcBef>
              <a:buNone/>
            </a:pPr>
            <a:r>
              <a:rPr lang="en"/>
              <a:t>Throttle down</a:t>
            </a:r>
          </a:p>
        </p:txBody>
      </p:sp>
      <p:cxnSp>
        <p:nvCxnSpPr>
          <p:cNvPr id="195" name="Shape 195"/>
          <p:cNvCxnSpPr/>
          <p:nvPr/>
        </p:nvCxnSpPr>
        <p:spPr>
          <a:xfrm flipH="1">
            <a:off x="6348175" y="1770725"/>
            <a:ext cx="975600" cy="7830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Field Testing</a:t>
            </a:r>
          </a:p>
        </p:txBody>
      </p:sp>
      <p:sp>
        <p:nvSpPr>
          <p:cNvPr id="201" name="Shape 20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dirty="0"/>
              <a:t>Test Summary:</a:t>
            </a:r>
          </a:p>
          <a:p>
            <a:pPr lvl="0">
              <a:spcBef>
                <a:spcPts val="0"/>
              </a:spcBef>
              <a:buNone/>
            </a:pPr>
            <a:r>
              <a:rPr lang="en" u="sng" dirty="0">
                <a:solidFill>
                  <a:schemeClr val="hlink"/>
                </a:solidFill>
                <a:hlinkClick r:id="rId3"/>
              </a:rPr>
              <a:t>https://drive.google.com/file/d/0B4VqEPB7_vKlNm9memdTTGVPbUk/view?usp=sharing</a:t>
            </a:r>
          </a:p>
          <a:p>
            <a:pPr lvl="0">
              <a:spcBef>
                <a:spcPts val="0"/>
              </a:spcBef>
              <a:buNone/>
            </a:pPr>
            <a:r>
              <a:rPr lang="en" dirty="0" smtClean="0"/>
              <a:t>Full </a:t>
            </a:r>
            <a:r>
              <a:rPr lang="en" dirty="0"/>
              <a:t>Testing Run:</a:t>
            </a:r>
          </a:p>
          <a:p>
            <a:pPr lvl="0">
              <a:spcBef>
                <a:spcPts val="0"/>
              </a:spcBef>
              <a:buNone/>
            </a:pPr>
            <a:r>
              <a:rPr lang="en" u="sng" dirty="0">
                <a:solidFill>
                  <a:schemeClr val="hlink"/>
                </a:solidFill>
                <a:hlinkClick r:id="rId4"/>
              </a:rPr>
              <a:t>https://drive.google.com/file/d/0B4VqEPB7_vKlQTVjUlZBSVNMdUU/view?usp=sharing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1256050"/>
            <a:ext cx="8520600" cy="2030700"/>
          </a:xfrm>
          <a:prstGeom prst="rect">
            <a:avLst/>
          </a:prstGeom>
        </p:spPr>
        <p:txBody>
          <a:bodyPr lIns="91425" tIns="91425" rIns="91425" bIns="91425" anchor="b" anchorCtr="0">
            <a:noAutofit/>
          </a:bodyPr>
          <a:lstStyle/>
          <a:p>
            <a:pPr lvl="0">
              <a:spcBef>
                <a:spcPts val="0"/>
              </a:spcBef>
              <a:buNone/>
            </a:pPr>
            <a:r>
              <a:rPr lang="en" sz="740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7893844" y="1528763"/>
            <a:ext cx="983376" cy="1102412"/>
          </a:xfrm>
          <a:prstGeom prst="rect">
            <a:avLst/>
          </a:prstGeom>
          <a:noFill/>
          <a:ln>
            <a:noFill/>
          </a:ln>
        </p:spPr>
      </p:pic>
      <p:sp>
        <p:nvSpPr>
          <p:cNvPr id="99" name="Shape 99"/>
          <p:cNvSpPr txBox="1">
            <a:spLocks noGrp="1"/>
          </p:cNvSpPr>
          <p:nvPr>
            <p:ph type="title"/>
          </p:nvPr>
        </p:nvSpPr>
        <p:spPr>
          <a:xfrm>
            <a:off x="93100" y="47975"/>
            <a:ext cx="8520600" cy="607800"/>
          </a:xfrm>
          <a:prstGeom prst="rect">
            <a:avLst/>
          </a:prstGeom>
        </p:spPr>
        <p:txBody>
          <a:bodyPr lIns="91425" tIns="91425" rIns="91425" bIns="91425" anchor="t" anchorCtr="0">
            <a:noAutofit/>
          </a:bodyPr>
          <a:lstStyle/>
          <a:p>
            <a:pPr lvl="0">
              <a:spcBef>
                <a:spcPts val="0"/>
              </a:spcBef>
              <a:buNone/>
            </a:pPr>
            <a:r>
              <a:rPr lang="en"/>
              <a:t>Why need this feature in a drone?</a:t>
            </a:r>
          </a:p>
        </p:txBody>
      </p:sp>
      <p:sp>
        <p:nvSpPr>
          <p:cNvPr id="100" name="Shape 100"/>
          <p:cNvSpPr txBox="1">
            <a:spLocks noGrp="1"/>
          </p:cNvSpPr>
          <p:nvPr>
            <p:ph type="body" idx="1"/>
          </p:nvPr>
        </p:nvSpPr>
        <p:spPr>
          <a:xfrm>
            <a:off x="140925" y="655775"/>
            <a:ext cx="8520600" cy="3339000"/>
          </a:xfrm>
          <a:prstGeom prst="rect">
            <a:avLst/>
          </a:prstGeom>
        </p:spPr>
        <p:txBody>
          <a:bodyPr lIns="91425" tIns="91425" rIns="91425" bIns="91425" anchor="t" anchorCtr="0">
            <a:noAutofit/>
          </a:bodyPr>
          <a:lstStyle/>
          <a:p>
            <a:pPr marL="457200" lvl="0" indent="-228600" rtl="0">
              <a:spcBef>
                <a:spcPts val="0"/>
              </a:spcBef>
            </a:pPr>
            <a:r>
              <a:rPr lang="en" sz="1600" b="1" dirty="0">
                <a:solidFill>
                  <a:srgbClr val="00FF00"/>
                </a:solidFill>
              </a:rPr>
              <a:t>Safety of the drone:</a:t>
            </a:r>
            <a:r>
              <a:rPr lang="en" sz="1600" dirty="0"/>
              <a:t> Highly useful if the pilot is inexperienced or an amateur</a:t>
            </a:r>
          </a:p>
          <a:p>
            <a:pPr marL="457200" lvl="0" indent="-228600" rtl="0">
              <a:spcBef>
                <a:spcPts val="0"/>
              </a:spcBef>
            </a:pPr>
            <a:r>
              <a:rPr lang="en" sz="1600" b="1" dirty="0">
                <a:solidFill>
                  <a:srgbClr val="00FF00"/>
                </a:solidFill>
              </a:rPr>
              <a:t>Better flying experience for the pilot</a:t>
            </a:r>
            <a:r>
              <a:rPr lang="en" sz="1600" b="1" dirty="0"/>
              <a:t>:</a:t>
            </a:r>
            <a:r>
              <a:rPr lang="en" sz="1600" dirty="0"/>
              <a:t>  Doesn't need to worry about crashing the drone to the ground</a:t>
            </a:r>
          </a:p>
          <a:p>
            <a:pPr lvl="0">
              <a:spcBef>
                <a:spcPts val="0"/>
              </a:spcBef>
              <a:buNone/>
            </a:pPr>
            <a:r>
              <a:rPr lang="en" sz="1600" dirty="0"/>
              <a:t>Previous attempts made to make drones crash proof:</a:t>
            </a:r>
          </a:p>
          <a:p>
            <a:pPr marL="457200" lvl="0" indent="-228600" rtl="0">
              <a:spcBef>
                <a:spcPts val="0"/>
              </a:spcBef>
              <a:buAutoNum type="arabicPeriod"/>
            </a:pPr>
            <a:r>
              <a:rPr lang="en" sz="1600" dirty="0"/>
              <a:t>Carbon fiber cage around the drone - Most notable attempt the “</a:t>
            </a:r>
            <a:r>
              <a:rPr lang="en" sz="1600" u="sng" dirty="0">
                <a:solidFill>
                  <a:schemeClr val="hlink"/>
                </a:solidFill>
                <a:hlinkClick r:id="rId4"/>
              </a:rPr>
              <a:t>Elios</a:t>
            </a:r>
            <a:r>
              <a:rPr lang="en" sz="1600" dirty="0"/>
              <a:t>” , </a:t>
            </a:r>
            <a:r>
              <a:rPr lang="en" sz="1600" dirty="0">
                <a:solidFill>
                  <a:srgbClr val="FF0000"/>
                </a:solidFill>
              </a:rPr>
              <a:t>Increased overall weight, Reduced maneuverability etc.</a:t>
            </a:r>
            <a:r>
              <a:rPr lang="en" sz="1600" dirty="0"/>
              <a:t> </a:t>
            </a:r>
          </a:p>
          <a:p>
            <a:pPr marL="457200" lvl="0" indent="-228600" rtl="0">
              <a:spcBef>
                <a:spcPts val="0"/>
              </a:spcBef>
              <a:buAutoNum type="arabicPeriod"/>
            </a:pPr>
            <a:r>
              <a:rPr lang="en" sz="1600" u="sng" dirty="0">
                <a:solidFill>
                  <a:srgbClr val="000000"/>
                </a:solidFill>
                <a:hlinkClick r:id="rId5"/>
              </a:rPr>
              <a:t>Flexible </a:t>
            </a:r>
            <a:r>
              <a:rPr lang="en" sz="1600" u="sng" dirty="0">
                <a:solidFill>
                  <a:srgbClr val="000000"/>
                </a:solidFill>
                <a:hlinkClick r:id="rId5"/>
              </a:rPr>
              <a:t>fiberglass</a:t>
            </a:r>
            <a:r>
              <a:rPr lang="en" sz="1600" u="sng" dirty="0">
                <a:solidFill>
                  <a:srgbClr val="000000"/>
                </a:solidFill>
                <a:hlinkClick r:id="rId5"/>
              </a:rPr>
              <a:t> frame that can expand &amp; contract on impact</a:t>
            </a:r>
            <a:r>
              <a:rPr lang="en" sz="1600" dirty="0"/>
              <a:t>,                Needs additional protection for parts like propellers (</a:t>
            </a:r>
            <a:r>
              <a:rPr lang="en" sz="1600" dirty="0">
                <a:solidFill>
                  <a:srgbClr val="FF0000"/>
                </a:solidFill>
              </a:rPr>
              <a:t>increases overall weight</a:t>
            </a:r>
            <a:r>
              <a:rPr lang="en" sz="1600" dirty="0"/>
              <a:t>), </a:t>
            </a:r>
            <a:r>
              <a:rPr lang="en" sz="1600" dirty="0">
                <a:solidFill>
                  <a:srgbClr val="FF0000"/>
                </a:solidFill>
              </a:rPr>
              <a:t>Requires large magnets</a:t>
            </a:r>
            <a:r>
              <a:rPr lang="en" sz="1600" dirty="0"/>
              <a:t> to hold the core (Autopilot etc.)</a:t>
            </a:r>
          </a:p>
          <a:p>
            <a:pPr lvl="0">
              <a:spcBef>
                <a:spcPts val="0"/>
              </a:spcBef>
              <a:buNone/>
            </a:pPr>
            <a:endParaRPr dirty="0"/>
          </a:p>
        </p:txBody>
      </p:sp>
      <p:pic>
        <p:nvPicPr>
          <p:cNvPr id="101" name="Shape 101"/>
          <p:cNvPicPr preferRelativeResize="0"/>
          <p:nvPr/>
        </p:nvPicPr>
        <p:blipFill>
          <a:blip r:embed="rId6">
            <a:alphaModFix/>
          </a:blip>
          <a:stretch>
            <a:fillRect/>
          </a:stretch>
        </p:blipFill>
        <p:spPr>
          <a:xfrm>
            <a:off x="4522062" y="3844103"/>
            <a:ext cx="1389754" cy="1181649"/>
          </a:xfrm>
          <a:prstGeom prst="rect">
            <a:avLst/>
          </a:prstGeom>
          <a:noFill/>
          <a:ln>
            <a:noFill/>
          </a:ln>
        </p:spPr>
      </p:pic>
      <p:pic>
        <p:nvPicPr>
          <p:cNvPr id="102" name="Shape 102"/>
          <p:cNvPicPr preferRelativeResize="0"/>
          <p:nvPr/>
        </p:nvPicPr>
        <p:blipFill>
          <a:blip r:embed="rId7">
            <a:alphaModFix/>
          </a:blip>
          <a:stretch>
            <a:fillRect/>
          </a:stretch>
        </p:blipFill>
        <p:spPr>
          <a:xfrm>
            <a:off x="6706356" y="3897803"/>
            <a:ext cx="1907344" cy="107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Goal</a:t>
            </a:r>
          </a:p>
        </p:txBody>
      </p:sp>
      <p:sp>
        <p:nvSpPr>
          <p:cNvPr id="108" name="Shape 10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a:t>Build a drone ( in our case a hexacopter) with the required hardware and software components to give it a “crash proof” capability.</a:t>
            </a:r>
          </a:p>
          <a:p>
            <a:pPr marL="457200" lvl="0" indent="-228600" rtl="0">
              <a:spcBef>
                <a:spcPts val="0"/>
              </a:spcBef>
            </a:pPr>
            <a:r>
              <a:rPr lang="en"/>
              <a:t>The drone should not crash to the ground under any circumstance while the “crash proof” mode is active (even if the pilot attempts to).</a:t>
            </a:r>
          </a:p>
          <a:p>
            <a:pPr marL="457200" lvl="0" indent="-228600" rtl="0">
              <a:spcBef>
                <a:spcPts val="0"/>
              </a:spcBef>
            </a:pPr>
            <a:r>
              <a:rPr lang="en"/>
              <a:t>The drone must eventually hover at a set altitude threshold below which it does not descent when the “crash proof” mode is active.</a:t>
            </a:r>
          </a:p>
          <a:p>
            <a:pPr lvl="0" rtl="0">
              <a:spcBef>
                <a:spcPts val="0"/>
              </a:spcBef>
              <a:buNone/>
            </a:pPr>
            <a:r>
              <a:rPr lang="en"/>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13625" y="50375"/>
            <a:ext cx="8520600" cy="607800"/>
          </a:xfrm>
          <a:prstGeom prst="rect">
            <a:avLst/>
          </a:prstGeom>
        </p:spPr>
        <p:txBody>
          <a:bodyPr lIns="91425" tIns="91425" rIns="91425" bIns="91425" anchor="t" anchorCtr="0">
            <a:noAutofit/>
          </a:bodyPr>
          <a:lstStyle/>
          <a:p>
            <a:pPr lvl="0">
              <a:spcBef>
                <a:spcPts val="0"/>
              </a:spcBef>
              <a:buNone/>
            </a:pPr>
            <a:r>
              <a:rPr lang="en"/>
              <a:t>System architecture</a:t>
            </a:r>
          </a:p>
        </p:txBody>
      </p:sp>
      <p:pic>
        <p:nvPicPr>
          <p:cNvPr id="114" name="Shape 114"/>
          <p:cNvPicPr preferRelativeResize="0"/>
          <p:nvPr/>
        </p:nvPicPr>
        <p:blipFill>
          <a:blip r:embed="rId3">
            <a:alphaModFix/>
          </a:blip>
          <a:stretch>
            <a:fillRect/>
          </a:stretch>
        </p:blipFill>
        <p:spPr>
          <a:xfrm>
            <a:off x="760325" y="596700"/>
            <a:ext cx="7163549" cy="4212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The Drone</a:t>
            </a:r>
          </a:p>
        </p:txBody>
      </p:sp>
      <p:sp>
        <p:nvSpPr>
          <p:cNvPr id="120" name="Shape 120"/>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dirty="0"/>
              <a:t>Pixhawk</a:t>
            </a:r>
          </a:p>
          <a:p>
            <a:pPr marL="457200" lvl="0" indent="-228600" rtl="0">
              <a:spcBef>
                <a:spcPts val="0"/>
              </a:spcBef>
            </a:pPr>
            <a:r>
              <a:rPr lang="en" dirty="0"/>
              <a:t>PPM-PWM converter</a:t>
            </a:r>
          </a:p>
          <a:p>
            <a:pPr marL="457200" lvl="0" indent="-228600" rtl="0">
              <a:spcBef>
                <a:spcPts val="0"/>
              </a:spcBef>
            </a:pPr>
            <a:r>
              <a:rPr lang="en" dirty="0"/>
              <a:t>Optima9/Aurora9</a:t>
            </a:r>
          </a:p>
          <a:p>
            <a:pPr marL="457200" lvl="0" indent="-228600" rtl="0">
              <a:lnSpc>
                <a:spcPct val="120000"/>
              </a:lnSpc>
              <a:spcBef>
                <a:spcPts val="0"/>
              </a:spcBef>
              <a:spcAft>
                <a:spcPts val="0"/>
              </a:spcAft>
              <a:buClr>
                <a:srgbClr val="000000"/>
              </a:buClr>
            </a:pPr>
            <a:r>
              <a:rPr lang="en" dirty="0">
                <a:solidFill>
                  <a:srgbClr val="000000"/>
                </a:solidFill>
              </a:rPr>
              <a:t>Propdrive 28-30s</a:t>
            </a:r>
          </a:p>
          <a:p>
            <a:pPr marL="457200" lvl="0" indent="-228600" rtl="0">
              <a:lnSpc>
                <a:spcPct val="120000"/>
              </a:lnSpc>
              <a:spcBef>
                <a:spcPts val="0"/>
              </a:spcBef>
              <a:spcAft>
                <a:spcPts val="0"/>
              </a:spcAft>
              <a:buClr>
                <a:srgbClr val="000000"/>
              </a:buClr>
            </a:pPr>
            <a:r>
              <a:rPr lang="en" dirty="0">
                <a:solidFill>
                  <a:srgbClr val="000000"/>
                </a:solidFill>
              </a:rPr>
              <a:t>Turnigy Multistar 20A ESC</a:t>
            </a:r>
          </a:p>
          <a:p>
            <a:pPr marL="457200" lvl="0" indent="-228600" rtl="0">
              <a:lnSpc>
                <a:spcPct val="120000"/>
              </a:lnSpc>
              <a:spcBef>
                <a:spcPts val="0"/>
              </a:spcBef>
              <a:spcAft>
                <a:spcPts val="0"/>
              </a:spcAft>
              <a:buClr>
                <a:srgbClr val="000000"/>
              </a:buClr>
            </a:pPr>
            <a:r>
              <a:rPr lang="en" dirty="0">
                <a:solidFill>
                  <a:srgbClr val="000000"/>
                </a:solidFill>
              </a:rPr>
              <a:t>12x4.5 Gemfan Propellers</a:t>
            </a:r>
          </a:p>
          <a:p>
            <a:pPr marL="457200" lvl="0" indent="-228600" rtl="0">
              <a:spcBef>
                <a:spcPts val="0"/>
              </a:spcBef>
            </a:pPr>
            <a:r>
              <a:rPr lang="en" dirty="0">
                <a:solidFill>
                  <a:srgbClr val="000000"/>
                </a:solidFill>
              </a:rPr>
              <a:t>Turnigy 5000mAh</a:t>
            </a:r>
          </a:p>
          <a:p>
            <a:pPr lvl="0">
              <a:spcBef>
                <a:spcPts val="0"/>
              </a:spcBef>
              <a:buNone/>
            </a:pPr>
            <a:endParaRPr dirty="0"/>
          </a:p>
        </p:txBody>
      </p:sp>
      <p:pic>
        <p:nvPicPr>
          <p:cNvPr id="121" name="Shape 121" descr="20170423_180349.jpg"/>
          <p:cNvPicPr preferRelativeResize="0"/>
          <p:nvPr/>
        </p:nvPicPr>
        <p:blipFill>
          <a:blip r:embed="rId3">
            <a:alphaModFix/>
          </a:blip>
          <a:stretch>
            <a:fillRect/>
          </a:stretch>
        </p:blipFill>
        <p:spPr>
          <a:xfrm>
            <a:off x="4317308" y="436912"/>
            <a:ext cx="4146667" cy="311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descr="Image result for pixhawk" title="View source image"/>
          <p:cNvPicPr preferRelativeResize="0"/>
          <p:nvPr/>
        </p:nvPicPr>
        <p:blipFill>
          <a:blip r:embed="rId3">
            <a:alphaModFix/>
          </a:blip>
          <a:stretch>
            <a:fillRect/>
          </a:stretch>
        </p:blipFill>
        <p:spPr>
          <a:xfrm>
            <a:off x="1890750" y="2651400"/>
            <a:ext cx="2536549" cy="2113775"/>
          </a:xfrm>
          <a:prstGeom prst="rect">
            <a:avLst/>
          </a:prstGeom>
          <a:noFill/>
          <a:ln>
            <a:noFill/>
          </a:ln>
        </p:spPr>
      </p:pic>
      <p:sp>
        <p:nvSpPr>
          <p:cNvPr id="127" name="Shape 12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Sensors</a:t>
            </a:r>
          </a:p>
        </p:txBody>
      </p:sp>
      <p:sp>
        <p:nvSpPr>
          <p:cNvPr id="128" name="Shape 128"/>
          <p:cNvSpPr txBox="1">
            <a:spLocks noGrp="1"/>
          </p:cNvSpPr>
          <p:nvPr>
            <p:ph type="body" idx="1"/>
          </p:nvPr>
        </p:nvSpPr>
        <p:spPr>
          <a:xfrm>
            <a:off x="311700" y="1236375"/>
            <a:ext cx="8520600" cy="3339000"/>
          </a:xfrm>
          <a:prstGeom prst="rect">
            <a:avLst/>
          </a:prstGeom>
        </p:spPr>
        <p:txBody>
          <a:bodyPr lIns="91425" tIns="91425" rIns="91425" bIns="91425" anchor="t" anchorCtr="0">
            <a:noAutofit/>
          </a:bodyPr>
          <a:lstStyle/>
          <a:p>
            <a:pPr marL="457200" lvl="0" indent="-228600" rtl="0">
              <a:spcBef>
                <a:spcPts val="0"/>
              </a:spcBef>
            </a:pPr>
            <a:r>
              <a:rPr lang="en">
                <a:solidFill>
                  <a:srgbClr val="000000"/>
                </a:solidFill>
              </a:rPr>
              <a:t>XCSR04 ultrasonic sensor</a:t>
            </a:r>
          </a:p>
          <a:p>
            <a:pPr marL="457200" lvl="0" indent="-228600" rtl="0">
              <a:spcBef>
                <a:spcPts val="0"/>
              </a:spcBef>
            </a:pPr>
            <a:r>
              <a:rPr lang="en">
                <a:solidFill>
                  <a:srgbClr val="000000"/>
                </a:solidFill>
              </a:rPr>
              <a:t>MAXbotix EZ0 ultrasonic sensor</a:t>
            </a:r>
          </a:p>
          <a:p>
            <a:pPr marL="457200" lvl="0" indent="-228600" rtl="0">
              <a:spcBef>
                <a:spcPts val="0"/>
              </a:spcBef>
            </a:pPr>
            <a:r>
              <a:rPr lang="en"/>
              <a:t>Laser distance sensor</a:t>
            </a:r>
          </a:p>
          <a:p>
            <a:pPr marL="457200" lvl="0" indent="-228600" rtl="0">
              <a:spcBef>
                <a:spcPts val="0"/>
              </a:spcBef>
            </a:pPr>
            <a:r>
              <a:rPr lang="en"/>
              <a:t>Accelerometer </a:t>
            </a:r>
          </a:p>
        </p:txBody>
      </p:sp>
      <p:pic>
        <p:nvPicPr>
          <p:cNvPr id="129" name="Shape 129"/>
          <p:cNvPicPr preferRelativeResize="0"/>
          <p:nvPr/>
        </p:nvPicPr>
        <p:blipFill>
          <a:blip r:embed="rId4">
            <a:alphaModFix/>
          </a:blip>
          <a:stretch>
            <a:fillRect/>
          </a:stretch>
        </p:blipFill>
        <p:spPr>
          <a:xfrm>
            <a:off x="6721750" y="410000"/>
            <a:ext cx="1803400" cy="1523999"/>
          </a:xfrm>
          <a:prstGeom prst="rect">
            <a:avLst/>
          </a:prstGeom>
          <a:noFill/>
          <a:ln>
            <a:noFill/>
          </a:ln>
        </p:spPr>
      </p:pic>
      <p:sp>
        <p:nvSpPr>
          <p:cNvPr id="130" name="Shape 130"/>
          <p:cNvSpPr txBox="1"/>
          <p:nvPr/>
        </p:nvSpPr>
        <p:spPr>
          <a:xfrm>
            <a:off x="304800" y="304800"/>
            <a:ext cx="3000000" cy="3000000"/>
          </a:xfrm>
          <a:prstGeom prst="rect">
            <a:avLst/>
          </a:prstGeom>
          <a:noFill/>
          <a:ln>
            <a:noFill/>
          </a:ln>
        </p:spPr>
        <p:txBody>
          <a:bodyPr lIns="91425" tIns="91425" rIns="91425" bIns="91425" anchor="ctr" anchorCtr="0">
            <a:noAutofit/>
          </a:bodyPr>
          <a:lstStyle/>
          <a:p>
            <a:pPr lvl="0" rtl="0">
              <a:spcBef>
                <a:spcPts val="0"/>
              </a:spcBef>
              <a:buNone/>
            </a:pPr>
            <a:endParaRPr/>
          </a:p>
        </p:txBody>
      </p:sp>
      <p:pic>
        <p:nvPicPr>
          <p:cNvPr id="131" name="Shape 131" descr="Image result for xcsr04 ultrasonic sensor" title="View source image"/>
          <p:cNvPicPr preferRelativeResize="0"/>
          <p:nvPr/>
        </p:nvPicPr>
        <p:blipFill>
          <a:blip r:embed="rId5">
            <a:alphaModFix/>
          </a:blip>
          <a:stretch>
            <a:fillRect/>
          </a:stretch>
        </p:blipFill>
        <p:spPr>
          <a:xfrm>
            <a:off x="4293200" y="1858225"/>
            <a:ext cx="2695575" cy="161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How It determines crash Conditions</a:t>
            </a:r>
          </a:p>
        </p:txBody>
      </p:sp>
      <p:pic>
        <p:nvPicPr>
          <p:cNvPr id="137" name="Shape 137"/>
          <p:cNvPicPr preferRelativeResize="0"/>
          <p:nvPr/>
        </p:nvPicPr>
        <p:blipFill>
          <a:blip r:embed="rId3">
            <a:alphaModFix/>
          </a:blip>
          <a:stretch>
            <a:fillRect/>
          </a:stretch>
        </p:blipFill>
        <p:spPr>
          <a:xfrm>
            <a:off x="409175" y="895600"/>
            <a:ext cx="6976350" cy="3629199"/>
          </a:xfrm>
          <a:prstGeom prst="rect">
            <a:avLst/>
          </a:prstGeom>
          <a:noFill/>
          <a:ln>
            <a:noFill/>
          </a:ln>
        </p:spPr>
      </p:pic>
      <p:sp>
        <p:nvSpPr>
          <p:cNvPr id="138" name="Shape 138"/>
          <p:cNvSpPr txBox="1"/>
          <p:nvPr/>
        </p:nvSpPr>
        <p:spPr>
          <a:xfrm>
            <a:off x="521175" y="1017800"/>
            <a:ext cx="4921500" cy="574200"/>
          </a:xfrm>
          <a:prstGeom prst="rect">
            <a:avLst/>
          </a:prstGeom>
          <a:noFill/>
          <a:ln>
            <a:noFill/>
          </a:ln>
        </p:spPr>
        <p:txBody>
          <a:bodyPr lIns="91425" tIns="91425" rIns="91425" bIns="91425" anchor="t" anchorCtr="0">
            <a:noAutofit/>
          </a:bodyPr>
          <a:lstStyle/>
          <a:p>
            <a:pPr lvl="0" rtl="0">
              <a:spcBef>
                <a:spcPts val="0"/>
              </a:spcBef>
              <a:buNone/>
            </a:pPr>
            <a:r>
              <a:rPr lang="en"/>
              <a:t>High School Physics Projectile Motion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172225"/>
            <a:ext cx="8520600" cy="607800"/>
          </a:xfrm>
          <a:prstGeom prst="rect">
            <a:avLst/>
          </a:prstGeom>
        </p:spPr>
        <p:txBody>
          <a:bodyPr lIns="91425" tIns="91425" rIns="91425" bIns="91425" anchor="t" anchorCtr="0">
            <a:noAutofit/>
          </a:bodyPr>
          <a:lstStyle/>
          <a:p>
            <a:pPr lvl="0">
              <a:spcBef>
                <a:spcPts val="0"/>
              </a:spcBef>
              <a:buNone/>
            </a:pPr>
            <a:r>
              <a:rPr lang="en"/>
              <a:t>Software - Algorithm</a:t>
            </a:r>
          </a:p>
        </p:txBody>
      </p:sp>
      <p:sp>
        <p:nvSpPr>
          <p:cNvPr id="144" name="Shape 144"/>
          <p:cNvSpPr txBox="1">
            <a:spLocks noGrp="1"/>
          </p:cNvSpPr>
          <p:nvPr>
            <p:ph type="body" idx="1"/>
          </p:nvPr>
        </p:nvSpPr>
        <p:spPr>
          <a:xfrm>
            <a:off x="3392925" y="813975"/>
            <a:ext cx="5439300" cy="846600"/>
          </a:xfrm>
          <a:prstGeom prst="rect">
            <a:avLst/>
          </a:prstGeom>
        </p:spPr>
        <p:txBody>
          <a:bodyPr lIns="91425" tIns="91425" rIns="91425" bIns="91425" anchor="t" anchorCtr="0">
            <a:noAutofit/>
          </a:bodyPr>
          <a:lstStyle/>
          <a:p>
            <a:pPr lvl="0" rtl="0">
              <a:spcBef>
                <a:spcPts val="0"/>
              </a:spcBef>
              <a:buNone/>
            </a:pPr>
            <a:r>
              <a:rPr lang="en" sz="1400" b="1"/>
              <a:t>Danger Mode:</a:t>
            </a:r>
            <a:r>
              <a:rPr lang="en" sz="1400"/>
              <a:t/>
            </a:r>
            <a:br>
              <a:rPr lang="en" sz="1400"/>
            </a:br>
            <a:r>
              <a:rPr lang="en" sz="1400"/>
              <a:t/>
            </a:r>
            <a:br>
              <a:rPr lang="en" sz="1400"/>
            </a:br>
            <a:r>
              <a:rPr lang="en" sz="1400"/>
              <a:t>float alpha = (MIN(current_alt,target_stop_alt) - g2.cp_min_alt) /  g2.cp_min_alt;</a:t>
            </a:r>
            <a:br>
              <a:rPr lang="en" sz="1400"/>
            </a:br>
            <a:r>
              <a:rPr lang="en" sz="1400"/>
              <a:t/>
            </a:r>
            <a:br>
              <a:rPr lang="en" sz="1400"/>
            </a:br>
            <a:r>
              <a:rPr lang="en" sz="1400"/>
              <a:t>target_climb_rate= constrain_float(target_climb_rate, -1*g.pilot_velocity_z_max*alpha,g.pilot_velocity_z_max);</a:t>
            </a:r>
          </a:p>
        </p:txBody>
      </p:sp>
      <p:pic>
        <p:nvPicPr>
          <p:cNvPr id="145" name="Shape 145" descr="Untitled Diagram.png"/>
          <p:cNvPicPr preferRelativeResize="0"/>
          <p:nvPr/>
        </p:nvPicPr>
        <p:blipFill>
          <a:blip r:embed="rId3">
            <a:alphaModFix/>
          </a:blip>
          <a:stretch>
            <a:fillRect/>
          </a:stretch>
        </p:blipFill>
        <p:spPr>
          <a:xfrm>
            <a:off x="387899" y="1085150"/>
            <a:ext cx="2592025" cy="2992825"/>
          </a:xfrm>
          <a:prstGeom prst="rect">
            <a:avLst/>
          </a:prstGeom>
          <a:noFill/>
          <a:ln>
            <a:noFill/>
          </a:ln>
        </p:spPr>
      </p:pic>
      <p:sp>
        <p:nvSpPr>
          <p:cNvPr id="146" name="Shape 146"/>
          <p:cNvSpPr txBox="1">
            <a:spLocks noGrp="1"/>
          </p:cNvSpPr>
          <p:nvPr>
            <p:ph type="body" idx="1"/>
          </p:nvPr>
        </p:nvSpPr>
        <p:spPr>
          <a:xfrm>
            <a:off x="3392925" y="2773450"/>
            <a:ext cx="4596300" cy="846600"/>
          </a:xfrm>
          <a:prstGeom prst="rect">
            <a:avLst/>
          </a:prstGeom>
        </p:spPr>
        <p:txBody>
          <a:bodyPr lIns="91425" tIns="91425" rIns="91425" bIns="91425" anchor="t" anchorCtr="0">
            <a:noAutofit/>
          </a:bodyPr>
          <a:lstStyle/>
          <a:p>
            <a:pPr lvl="0" rtl="0">
              <a:spcBef>
                <a:spcPts val="0"/>
              </a:spcBef>
              <a:buNone/>
            </a:pPr>
            <a:r>
              <a:rPr lang="en" sz="1400" b="1"/>
              <a:t>Recover Mode:</a:t>
            </a:r>
            <a:br>
              <a:rPr lang="en" sz="1400" b="1"/>
            </a:br>
            <a:r>
              <a:rPr lang="en" sz="1400" b="1"/>
              <a:t/>
            </a:r>
            <a:br>
              <a:rPr lang="en" sz="1400" b="1"/>
            </a:br>
            <a:r>
              <a:rPr lang="en" sz="1400"/>
              <a:t>pos_control.set_speed_z(-1,g.pilot_velocity_z_max);</a:t>
            </a:r>
            <a:r>
              <a:rPr lang="en" sz="1400" b="1"/>
              <a:t/>
            </a:r>
            <a:br>
              <a:rPr lang="en" sz="1400" b="1"/>
            </a:br>
            <a:r>
              <a:rPr lang="en" sz="1400" b="1"/>
              <a:t/>
            </a:r>
            <a:br>
              <a:rPr lang="en" sz="1400" b="1"/>
            </a:br>
            <a:r>
              <a:rPr lang="en" sz="1400"/>
              <a:t>target_climb_rate = g.pilot_velocity_z_max*0.1;</a:t>
            </a:r>
          </a:p>
        </p:txBody>
      </p:sp>
      <p:sp>
        <p:nvSpPr>
          <p:cNvPr id="147" name="Shape 147"/>
          <p:cNvSpPr txBox="1">
            <a:spLocks noGrp="1"/>
          </p:cNvSpPr>
          <p:nvPr>
            <p:ph type="body" idx="1"/>
          </p:nvPr>
        </p:nvSpPr>
        <p:spPr>
          <a:xfrm>
            <a:off x="929850" y="4383100"/>
            <a:ext cx="5439300" cy="846600"/>
          </a:xfrm>
          <a:prstGeom prst="rect">
            <a:avLst/>
          </a:prstGeom>
        </p:spPr>
        <p:txBody>
          <a:bodyPr lIns="91425" tIns="91425" rIns="91425" bIns="91425" anchor="t" anchorCtr="0">
            <a:noAutofit/>
          </a:bodyPr>
          <a:lstStyle/>
          <a:p>
            <a:pPr lvl="0" rtl="0">
              <a:spcBef>
                <a:spcPts val="0"/>
              </a:spcBef>
              <a:buNone/>
            </a:pPr>
            <a:r>
              <a:rPr lang="en" sz="1400" b="1"/>
              <a:t>Always Uses Max of User Input and Calculated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Software - Algorithm Alternative Approach </a:t>
            </a:r>
          </a:p>
        </p:txBody>
      </p:sp>
      <p:sp>
        <p:nvSpPr>
          <p:cNvPr id="153" name="Shape 153"/>
          <p:cNvSpPr txBox="1">
            <a:spLocks noGrp="1"/>
          </p:cNvSpPr>
          <p:nvPr>
            <p:ph type="body" idx="1"/>
          </p:nvPr>
        </p:nvSpPr>
        <p:spPr>
          <a:xfrm>
            <a:off x="311700" y="1229875"/>
            <a:ext cx="4191000" cy="3339000"/>
          </a:xfrm>
          <a:prstGeom prst="rect">
            <a:avLst/>
          </a:prstGeom>
        </p:spPr>
        <p:txBody>
          <a:bodyPr lIns="91425" tIns="91425" rIns="91425" bIns="91425" anchor="t" anchorCtr="0">
            <a:noAutofit/>
          </a:bodyPr>
          <a:lstStyle/>
          <a:p>
            <a:pPr lvl="0">
              <a:spcBef>
                <a:spcPts val="0"/>
              </a:spcBef>
              <a:buNone/>
            </a:pPr>
            <a:r>
              <a:rPr lang="en"/>
              <a:t>There is one more approach which gives more power to user.</a:t>
            </a:r>
          </a:p>
          <a:p>
            <a:pPr lvl="0">
              <a:spcBef>
                <a:spcPts val="0"/>
              </a:spcBef>
              <a:buNone/>
            </a:pPr>
            <a:r>
              <a:rPr lang="en"/>
              <a:t>Here, Instead of controlling velocity of drone we control throttle</a:t>
            </a:r>
          </a:p>
          <a:p>
            <a:pPr lvl="0" rtl="0">
              <a:spcBef>
                <a:spcPts val="0"/>
              </a:spcBef>
              <a:buNone/>
            </a:pPr>
            <a:r>
              <a:rPr lang="en"/>
              <a:t>This will allow faster maneuver of drone</a:t>
            </a:r>
          </a:p>
        </p:txBody>
      </p:sp>
      <p:pic>
        <p:nvPicPr>
          <p:cNvPr id="154" name="Shape 154"/>
          <p:cNvPicPr preferRelativeResize="0"/>
          <p:nvPr/>
        </p:nvPicPr>
        <p:blipFill rotWithShape="1">
          <a:blip r:embed="rId3">
            <a:alphaModFix/>
          </a:blip>
          <a:srcRect t="62477"/>
          <a:stretch/>
        </p:blipFill>
        <p:spPr>
          <a:xfrm>
            <a:off x="4428914" y="1010350"/>
            <a:ext cx="3668899" cy="37780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1287</Words>
  <Application>Microsoft Office PowerPoint</Application>
  <PresentationFormat>On-screen Show (16:9)</PresentationFormat>
  <Paragraphs>75</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Roboto</vt:lpstr>
      <vt:lpstr>Arial</vt:lpstr>
      <vt:lpstr>geometric</vt:lpstr>
      <vt:lpstr>Crash Proof Drone ECE592-063 E2</vt:lpstr>
      <vt:lpstr>Why need this feature in a drone?</vt:lpstr>
      <vt:lpstr>Goal</vt:lpstr>
      <vt:lpstr>System architecture</vt:lpstr>
      <vt:lpstr>The Drone</vt:lpstr>
      <vt:lpstr>Sensors</vt:lpstr>
      <vt:lpstr>How It determines crash Conditions</vt:lpstr>
      <vt:lpstr>Software - Algorithm</vt:lpstr>
      <vt:lpstr>Software - Algorithm Alternative Approach </vt:lpstr>
      <vt:lpstr>SITL Simulation and Visualization</vt:lpstr>
      <vt:lpstr>SITL and Visualization </vt:lpstr>
      <vt:lpstr>Results</vt:lpstr>
      <vt:lpstr>Results</vt:lpstr>
      <vt:lpstr>Field Testing</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Proof Drone ECE592-063 E2</dc:title>
  <dc:creator>Eric Beppler</dc:creator>
  <cp:lastModifiedBy>Eric Beppler</cp:lastModifiedBy>
  <cp:revision>1</cp:revision>
  <dcterms:modified xsi:type="dcterms:W3CDTF">2017-04-26T03:45:18Z</dcterms:modified>
</cp:coreProperties>
</file>