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01"/>
  </p:normalViewPr>
  <p:slideViewPr>
    <p:cSldViewPr snapToGrid="0" snapToObjects="1">
      <p:cViewPr varScale="1">
        <p:scale>
          <a:sx n="76" d="100"/>
          <a:sy n="76" d="100"/>
        </p:scale>
        <p:origin x="21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CB667-4FD0-C640-B058-CBCA5A0F9623}" type="doc">
      <dgm:prSet loTypeId="urn:microsoft.com/office/officeart/2005/8/layout/hProcess10" loCatId="" qsTypeId="urn:microsoft.com/office/officeart/2005/8/quickstyle/simple1" qsCatId="simple" csTypeId="urn:microsoft.com/office/officeart/2005/8/colors/accent1_2" csCatId="accent1" phldr="1"/>
      <dgm:spPr/>
      <dgm:t>
        <a:bodyPr/>
        <a:lstStyle/>
        <a:p>
          <a:endParaRPr lang="en-US"/>
        </a:p>
      </dgm:t>
    </dgm:pt>
    <dgm:pt modelId="{006E5E34-66FF-5145-98E7-8235740097E0}">
      <dgm:prSet phldrT="[Text]"/>
      <dgm:spPr/>
      <dgm:t>
        <a:bodyPr/>
        <a:lstStyle/>
        <a:p>
          <a:r>
            <a:rPr lang="en-US" dirty="0" err="1"/>
            <a:t>avant</a:t>
          </a:r>
          <a:endParaRPr lang="en-US" dirty="0"/>
        </a:p>
      </dgm:t>
    </dgm:pt>
    <dgm:pt modelId="{8736AAA1-8E10-BC4E-9989-7B16213D21C9}" type="parTrans" cxnId="{A531ADD7-EE9F-D141-8EB5-8FA79E17E27F}">
      <dgm:prSet/>
      <dgm:spPr/>
      <dgm:t>
        <a:bodyPr/>
        <a:lstStyle/>
        <a:p>
          <a:endParaRPr lang="en-US"/>
        </a:p>
      </dgm:t>
    </dgm:pt>
    <dgm:pt modelId="{C513D49C-DA00-9048-95B7-3AEEAF8FFB69}" type="sibTrans" cxnId="{A531ADD7-EE9F-D141-8EB5-8FA79E17E27F}">
      <dgm:prSet/>
      <dgm:spPr/>
      <dgm:t>
        <a:bodyPr/>
        <a:lstStyle/>
        <a:p>
          <a:endParaRPr lang="en-US"/>
        </a:p>
      </dgm:t>
    </dgm:pt>
    <dgm:pt modelId="{BD774812-2706-1045-B57E-5CE92A0DC7D0}">
      <dgm:prSet phldrT="[Text]"/>
      <dgm:spPr/>
      <dgm:t>
        <a:bodyPr/>
        <a:lstStyle/>
        <a:p>
          <a:r>
            <a:rPr lang="en-US" dirty="0"/>
            <a:t>après</a:t>
          </a:r>
        </a:p>
      </dgm:t>
    </dgm:pt>
    <dgm:pt modelId="{F3A6B9D2-F07C-C84B-8528-63475A3986BF}" type="parTrans" cxnId="{C962A560-5002-0D4A-B08D-AE749120947E}">
      <dgm:prSet/>
      <dgm:spPr/>
      <dgm:t>
        <a:bodyPr/>
        <a:lstStyle/>
        <a:p>
          <a:endParaRPr lang="en-US"/>
        </a:p>
      </dgm:t>
    </dgm:pt>
    <dgm:pt modelId="{6543FA8C-7CF9-5F4E-9FEB-5BC6C1A5BCAD}" type="sibTrans" cxnId="{C962A560-5002-0D4A-B08D-AE749120947E}">
      <dgm:prSet/>
      <dgm:spPr/>
      <dgm:t>
        <a:bodyPr/>
        <a:lstStyle/>
        <a:p>
          <a:endParaRPr lang="en-US"/>
        </a:p>
      </dgm:t>
    </dgm:pt>
    <dgm:pt modelId="{ED8B9E3D-3012-2448-8D87-53806156484E}" type="pres">
      <dgm:prSet presAssocID="{D17CB667-4FD0-C640-B058-CBCA5A0F9623}" presName="Name0" presStyleCnt="0">
        <dgm:presLayoutVars>
          <dgm:dir/>
          <dgm:resizeHandles val="exact"/>
        </dgm:presLayoutVars>
      </dgm:prSet>
      <dgm:spPr/>
    </dgm:pt>
    <dgm:pt modelId="{7D33C4AE-85BB-1B48-8338-D375E99CD682}" type="pres">
      <dgm:prSet presAssocID="{006E5E34-66FF-5145-98E7-8235740097E0}" presName="composite" presStyleCnt="0"/>
      <dgm:spPr/>
    </dgm:pt>
    <dgm:pt modelId="{D9EAE6E5-0EC2-8D46-A16D-967B834F16A4}" type="pres">
      <dgm:prSet presAssocID="{006E5E34-66FF-5145-98E7-8235740097E0}" presName="imagSh" presStyleLbl="b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37497A61-768F-5547-BF45-7C9A4C494451}" type="pres">
      <dgm:prSet presAssocID="{006E5E34-66FF-5145-98E7-8235740097E0}" presName="txNode" presStyleLbl="node1" presStyleIdx="0" presStyleCnt="2" custScaleX="62607" custScaleY="17505">
        <dgm:presLayoutVars>
          <dgm:bulletEnabled val="1"/>
        </dgm:presLayoutVars>
      </dgm:prSet>
      <dgm:spPr/>
    </dgm:pt>
    <dgm:pt modelId="{E57BBD70-5D64-7D4F-B807-9FD8AC4585ED}" type="pres">
      <dgm:prSet presAssocID="{C513D49C-DA00-9048-95B7-3AEEAF8FFB69}" presName="sibTrans" presStyleLbl="sibTrans2D1" presStyleIdx="0" presStyleCnt="1"/>
      <dgm:spPr/>
    </dgm:pt>
    <dgm:pt modelId="{AF767F3D-4DF9-CB49-B399-A35141D4E111}" type="pres">
      <dgm:prSet presAssocID="{C513D49C-DA00-9048-95B7-3AEEAF8FFB69}" presName="connTx" presStyleLbl="sibTrans2D1" presStyleIdx="0" presStyleCnt="1"/>
      <dgm:spPr/>
    </dgm:pt>
    <dgm:pt modelId="{59F6908C-29A8-EA42-BA64-7C8E28427EED}" type="pres">
      <dgm:prSet presAssocID="{BD774812-2706-1045-B57E-5CE92A0DC7D0}" presName="composite" presStyleCnt="0"/>
      <dgm:spPr/>
    </dgm:pt>
    <dgm:pt modelId="{174EB484-3803-374D-ABC1-18F5F4E7E25A}" type="pres">
      <dgm:prSet presAssocID="{BD774812-2706-1045-B57E-5CE92A0DC7D0}" presName="imagSh" presStyleLbl="b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F20AA592-C4E8-2645-887B-9FBE8F880814}" type="pres">
      <dgm:prSet presAssocID="{BD774812-2706-1045-B57E-5CE92A0DC7D0}" presName="txNode" presStyleLbl="node1" presStyleIdx="1" presStyleCnt="2" custScaleX="72260" custScaleY="16553">
        <dgm:presLayoutVars>
          <dgm:bulletEnabled val="1"/>
        </dgm:presLayoutVars>
      </dgm:prSet>
      <dgm:spPr/>
    </dgm:pt>
  </dgm:ptLst>
  <dgm:cxnLst>
    <dgm:cxn modelId="{8DD62202-2F87-8A44-9776-F6DC38838775}" type="presOf" srcId="{BD774812-2706-1045-B57E-5CE92A0DC7D0}" destId="{F20AA592-C4E8-2645-887B-9FBE8F880814}" srcOrd="0" destOrd="0" presId="urn:microsoft.com/office/officeart/2005/8/layout/hProcess10"/>
    <dgm:cxn modelId="{CE16A928-0E6D-0045-8D4B-BFEF6F0E3371}" type="presOf" srcId="{C513D49C-DA00-9048-95B7-3AEEAF8FFB69}" destId="{AF767F3D-4DF9-CB49-B399-A35141D4E111}" srcOrd="1" destOrd="0" presId="urn:microsoft.com/office/officeart/2005/8/layout/hProcess10"/>
    <dgm:cxn modelId="{C962A560-5002-0D4A-B08D-AE749120947E}" srcId="{D17CB667-4FD0-C640-B058-CBCA5A0F9623}" destId="{BD774812-2706-1045-B57E-5CE92A0DC7D0}" srcOrd="1" destOrd="0" parTransId="{F3A6B9D2-F07C-C84B-8528-63475A3986BF}" sibTransId="{6543FA8C-7CF9-5F4E-9FEB-5BC6C1A5BCAD}"/>
    <dgm:cxn modelId="{4714DF80-16CE-084D-A9A9-BEC25057284B}" type="presOf" srcId="{D17CB667-4FD0-C640-B058-CBCA5A0F9623}" destId="{ED8B9E3D-3012-2448-8D87-53806156484E}" srcOrd="0" destOrd="0" presId="urn:microsoft.com/office/officeart/2005/8/layout/hProcess10"/>
    <dgm:cxn modelId="{19B80C99-50C4-B548-9AEA-28BDEC3BA117}" type="presOf" srcId="{006E5E34-66FF-5145-98E7-8235740097E0}" destId="{37497A61-768F-5547-BF45-7C9A4C494451}" srcOrd="0" destOrd="0" presId="urn:microsoft.com/office/officeart/2005/8/layout/hProcess10"/>
    <dgm:cxn modelId="{A531ADD7-EE9F-D141-8EB5-8FA79E17E27F}" srcId="{D17CB667-4FD0-C640-B058-CBCA5A0F9623}" destId="{006E5E34-66FF-5145-98E7-8235740097E0}" srcOrd="0" destOrd="0" parTransId="{8736AAA1-8E10-BC4E-9989-7B16213D21C9}" sibTransId="{C513D49C-DA00-9048-95B7-3AEEAF8FFB69}"/>
    <dgm:cxn modelId="{57882FFF-E9FF-2947-859C-9A52FFDA9C2F}" type="presOf" srcId="{C513D49C-DA00-9048-95B7-3AEEAF8FFB69}" destId="{E57BBD70-5D64-7D4F-B807-9FD8AC4585ED}" srcOrd="0" destOrd="0" presId="urn:microsoft.com/office/officeart/2005/8/layout/hProcess10"/>
    <dgm:cxn modelId="{22FD23CF-5955-7E46-B98B-B29B5EA924E9}" type="presParOf" srcId="{ED8B9E3D-3012-2448-8D87-53806156484E}" destId="{7D33C4AE-85BB-1B48-8338-D375E99CD682}" srcOrd="0" destOrd="0" presId="urn:microsoft.com/office/officeart/2005/8/layout/hProcess10"/>
    <dgm:cxn modelId="{37CEAFFF-B740-3547-951C-44478BB44D17}" type="presParOf" srcId="{7D33C4AE-85BB-1B48-8338-D375E99CD682}" destId="{D9EAE6E5-0EC2-8D46-A16D-967B834F16A4}" srcOrd="0" destOrd="0" presId="urn:microsoft.com/office/officeart/2005/8/layout/hProcess10"/>
    <dgm:cxn modelId="{4D0F949E-0D16-A742-8453-81E48802C284}" type="presParOf" srcId="{7D33C4AE-85BB-1B48-8338-D375E99CD682}" destId="{37497A61-768F-5547-BF45-7C9A4C494451}" srcOrd="1" destOrd="0" presId="urn:microsoft.com/office/officeart/2005/8/layout/hProcess10"/>
    <dgm:cxn modelId="{CBE41939-4C19-FB4E-8F99-0B702B9AA60F}" type="presParOf" srcId="{ED8B9E3D-3012-2448-8D87-53806156484E}" destId="{E57BBD70-5D64-7D4F-B807-9FD8AC4585ED}" srcOrd="1" destOrd="0" presId="urn:microsoft.com/office/officeart/2005/8/layout/hProcess10"/>
    <dgm:cxn modelId="{3415EE39-71E8-7C43-B12E-D1ACA0936F57}" type="presParOf" srcId="{E57BBD70-5D64-7D4F-B807-9FD8AC4585ED}" destId="{AF767F3D-4DF9-CB49-B399-A35141D4E111}" srcOrd="0" destOrd="0" presId="urn:microsoft.com/office/officeart/2005/8/layout/hProcess10"/>
    <dgm:cxn modelId="{474BBE3C-96D9-1E4D-8122-553A98A8680E}" type="presParOf" srcId="{ED8B9E3D-3012-2448-8D87-53806156484E}" destId="{59F6908C-29A8-EA42-BA64-7C8E28427EED}" srcOrd="2" destOrd="0" presId="urn:microsoft.com/office/officeart/2005/8/layout/hProcess10"/>
    <dgm:cxn modelId="{FAD1FA71-DC1D-714B-B414-1A7C04BAA59C}" type="presParOf" srcId="{59F6908C-29A8-EA42-BA64-7C8E28427EED}" destId="{174EB484-3803-374D-ABC1-18F5F4E7E25A}" srcOrd="0" destOrd="0" presId="urn:microsoft.com/office/officeart/2005/8/layout/hProcess10"/>
    <dgm:cxn modelId="{31BD139C-E99E-E946-8987-058E2C5B4A5E}" type="presParOf" srcId="{59F6908C-29A8-EA42-BA64-7C8E28427EED}" destId="{F20AA592-C4E8-2645-887B-9FBE8F880814}"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AE6E5-0EC2-8D46-A16D-967B834F16A4}">
      <dsp:nvSpPr>
        <dsp:cNvPr id="0" name=""/>
        <dsp:cNvSpPr/>
      </dsp:nvSpPr>
      <dsp:spPr>
        <a:xfrm>
          <a:off x="1197" y="540996"/>
          <a:ext cx="2152844" cy="215284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7A61-768F-5547-BF45-7C9A4C494451}">
      <dsp:nvSpPr>
        <dsp:cNvPr id="0" name=""/>
        <dsp:cNvSpPr/>
      </dsp:nvSpPr>
      <dsp:spPr>
        <a:xfrm>
          <a:off x="754167" y="2720697"/>
          <a:ext cx="1347831" cy="3768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avant</a:t>
          </a:r>
          <a:endParaRPr lang="en-US" sz="1500" kern="1200" dirty="0"/>
        </a:p>
      </dsp:txBody>
      <dsp:txXfrm>
        <a:off x="765205" y="2731735"/>
        <a:ext cx="1325755" cy="354779"/>
      </dsp:txXfrm>
    </dsp:sp>
    <dsp:sp modelId="{E57BBD70-5D64-7D4F-B807-9FD8AC4585ED}">
      <dsp:nvSpPr>
        <dsp:cNvPr id="0" name=""/>
        <dsp:cNvSpPr/>
      </dsp:nvSpPr>
      <dsp:spPr>
        <a:xfrm rot="5897">
          <a:off x="2446065" y="1361367"/>
          <a:ext cx="292023" cy="517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46065" y="1464752"/>
        <a:ext cx="204416" cy="310378"/>
      </dsp:txXfrm>
    </dsp:sp>
    <dsp:sp modelId="{174EB484-3803-374D-ABC1-18F5F4E7E25A}">
      <dsp:nvSpPr>
        <dsp:cNvPr id="0" name=""/>
        <dsp:cNvSpPr/>
      </dsp:nvSpPr>
      <dsp:spPr>
        <a:xfrm>
          <a:off x="2988394" y="546120"/>
          <a:ext cx="2152844" cy="215284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0AA592-C4E8-2645-887B-9FBE8F880814}">
      <dsp:nvSpPr>
        <dsp:cNvPr id="0" name=""/>
        <dsp:cNvSpPr/>
      </dsp:nvSpPr>
      <dsp:spPr>
        <a:xfrm>
          <a:off x="3637457" y="2736069"/>
          <a:ext cx="1555645" cy="3563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après</a:t>
          </a:r>
        </a:p>
      </dsp:txBody>
      <dsp:txXfrm>
        <a:off x="3647894" y="2746506"/>
        <a:ext cx="1534771" cy="3354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12/7/21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2EE9-6698-0447-9097-91E195A3FAC1}"/>
              </a:ext>
            </a:extLst>
          </p:cNvPr>
          <p:cNvSpPr>
            <a:spLocks noGrp="1"/>
          </p:cNvSpPr>
          <p:nvPr>
            <p:ph type="ctrTitle"/>
          </p:nvPr>
        </p:nvSpPr>
        <p:spPr/>
        <p:txBody>
          <a:bodyPr/>
          <a:lstStyle/>
          <a:p>
            <a:r>
              <a:rPr lang="fr-FR" dirty="0"/>
              <a:t>Soutenance projet-2048</a:t>
            </a:r>
          </a:p>
        </p:txBody>
      </p:sp>
      <p:sp>
        <p:nvSpPr>
          <p:cNvPr id="3" name="Subtitle 2">
            <a:extLst>
              <a:ext uri="{FF2B5EF4-FFF2-40B4-BE49-F238E27FC236}">
                <a16:creationId xmlns:a16="http://schemas.microsoft.com/office/drawing/2014/main" id="{A334B93C-1440-3149-A367-49C6B1604E9D}"/>
              </a:ext>
            </a:extLst>
          </p:cNvPr>
          <p:cNvSpPr>
            <a:spLocks noGrp="1"/>
          </p:cNvSpPr>
          <p:nvPr>
            <p:ph type="subTitle" idx="1"/>
          </p:nvPr>
        </p:nvSpPr>
        <p:spPr/>
        <p:txBody>
          <a:bodyPr/>
          <a:lstStyle/>
          <a:p>
            <a:r>
              <a:rPr lang="fr-FR" dirty="0"/>
              <a:t>Ranaivo-Harisoa Mitia</a:t>
            </a:r>
          </a:p>
        </p:txBody>
      </p:sp>
    </p:spTree>
    <p:extLst>
      <p:ext uri="{BB962C8B-B14F-4D97-AF65-F5344CB8AC3E}">
        <p14:creationId xmlns:p14="http://schemas.microsoft.com/office/powerpoint/2010/main" val="316356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FD0E7C-CCC1-CF47-AA28-7A2F6F96027C}"/>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en-US" sz="2400" dirty="0"/>
              <a:t>2.1 </a:t>
            </a:r>
            <a:r>
              <a:rPr lang="en-US" sz="2400" dirty="0" err="1"/>
              <a:t>Création</a:t>
            </a:r>
            <a:r>
              <a:rPr lang="en-US" sz="2400" dirty="0"/>
              <a:t> d’un Makefile</a:t>
            </a:r>
          </a:p>
        </p:txBody>
      </p:sp>
      <p:pic>
        <p:nvPicPr>
          <p:cNvPr id="6" name="Content Placeholder 5">
            <a:extLst>
              <a:ext uri="{FF2B5EF4-FFF2-40B4-BE49-F238E27FC236}">
                <a16:creationId xmlns:a16="http://schemas.microsoft.com/office/drawing/2014/main" id="{0E9FA3CC-1C80-2249-8E52-BA2079436D1A}"/>
              </a:ext>
            </a:extLst>
          </p:cNvPr>
          <p:cNvPicPr>
            <a:picLocks noGrp="1" noChangeAspect="1"/>
          </p:cNvPicPr>
          <p:nvPr>
            <p:ph sz="half" idx="2"/>
          </p:nvPr>
        </p:nvPicPr>
        <p:blipFill>
          <a:blip r:embed="rId2"/>
          <a:stretch>
            <a:fillRect/>
          </a:stretch>
        </p:blipFill>
        <p:spPr>
          <a:xfrm>
            <a:off x="514351" y="514350"/>
            <a:ext cx="8275668" cy="39309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CF9C774A-8CD0-CD43-84BF-EE9EE6843A1D}"/>
              </a:ext>
            </a:extLst>
          </p:cNvPr>
          <p:cNvSpPr>
            <a:spLocks noGrp="1"/>
          </p:cNvSpPr>
          <p:nvPr>
            <p:ph sz="half" idx="1"/>
          </p:nvPr>
        </p:nvSpPr>
        <p:spPr>
          <a:xfrm>
            <a:off x="5344886" y="5176569"/>
            <a:ext cx="6028400" cy="970450"/>
          </a:xfrm>
        </p:spPr>
        <p:txBody>
          <a:bodyPr vert="horz" lIns="91440" tIns="45720" rIns="91440" bIns="45720" rtlCol="0" anchor="ctr">
            <a:normAutofit fontScale="77500" lnSpcReduction="20000"/>
          </a:bodyPr>
          <a:lstStyle/>
          <a:p>
            <a:r>
              <a:rPr lang="en-US" sz="1600" dirty="0" err="1">
                <a:solidFill>
                  <a:srgbClr val="FEFEFE"/>
                </a:solidFill>
              </a:rPr>
              <a:t>Utilisation</a:t>
            </a:r>
            <a:r>
              <a:rPr lang="en-US" sz="1600" dirty="0">
                <a:solidFill>
                  <a:srgbClr val="FEFEFE"/>
                </a:solidFill>
              </a:rPr>
              <a:t> des options de compilation -</a:t>
            </a:r>
            <a:r>
              <a:rPr lang="en-US" sz="1600" dirty="0" err="1">
                <a:solidFill>
                  <a:srgbClr val="FEFEFE"/>
                </a:solidFill>
              </a:rPr>
              <a:t>stc</a:t>
            </a:r>
            <a:r>
              <a:rPr lang="en-US" sz="1600" dirty="0">
                <a:solidFill>
                  <a:srgbClr val="FEFEFE"/>
                </a:solidFill>
              </a:rPr>
              <a:t>=c++11 et –lncurses.</a:t>
            </a:r>
          </a:p>
          <a:p>
            <a:r>
              <a:rPr lang="en-US" sz="1600" dirty="0">
                <a:solidFill>
                  <a:srgbClr val="FEFEFE"/>
                </a:solidFill>
              </a:rPr>
              <a:t>Un petit Makefile </a:t>
            </a:r>
            <a:r>
              <a:rPr lang="en-US" sz="1600" dirty="0" err="1">
                <a:solidFill>
                  <a:srgbClr val="FEFEFE"/>
                </a:solidFill>
              </a:rPr>
              <a:t>adapté</a:t>
            </a:r>
            <a:r>
              <a:rPr lang="en-US" sz="1600" dirty="0">
                <a:solidFill>
                  <a:srgbClr val="FEFEFE"/>
                </a:solidFill>
              </a:rPr>
              <a:t> </a:t>
            </a:r>
            <a:r>
              <a:rPr lang="en-US" sz="1600" dirty="0" err="1">
                <a:solidFill>
                  <a:srgbClr val="FEFEFE"/>
                </a:solidFill>
              </a:rPr>
              <a:t>uniquement</a:t>
            </a:r>
            <a:r>
              <a:rPr lang="en-US" sz="1600" dirty="0">
                <a:solidFill>
                  <a:srgbClr val="FEFEFE"/>
                </a:solidFill>
              </a:rPr>
              <a:t> au </a:t>
            </a:r>
            <a:r>
              <a:rPr lang="en-US" sz="1600" dirty="0" err="1">
                <a:solidFill>
                  <a:srgbClr val="FEFEFE"/>
                </a:solidFill>
              </a:rPr>
              <a:t>programme</a:t>
            </a:r>
            <a:r>
              <a:rPr lang="en-US" sz="1600" dirty="0">
                <a:solidFill>
                  <a:srgbClr val="FEFEFE"/>
                </a:solidFill>
              </a:rPr>
              <a:t> </a:t>
            </a:r>
          </a:p>
          <a:p>
            <a:r>
              <a:rPr lang="en-US" sz="1600" dirty="0" err="1">
                <a:solidFill>
                  <a:srgbClr val="FEFEFE"/>
                </a:solidFill>
              </a:rPr>
              <a:t>Ajout</a:t>
            </a:r>
            <a:r>
              <a:rPr lang="en-US" sz="1600" dirty="0">
                <a:solidFill>
                  <a:srgbClr val="FEFEFE"/>
                </a:solidFill>
              </a:rPr>
              <a:t> </a:t>
            </a:r>
            <a:r>
              <a:rPr lang="en-US" sz="1600" dirty="0" err="1">
                <a:solidFill>
                  <a:srgbClr val="FEFEFE"/>
                </a:solidFill>
              </a:rPr>
              <a:t>d’une</a:t>
            </a:r>
            <a:r>
              <a:rPr lang="en-US" sz="1600" dirty="0">
                <a:solidFill>
                  <a:srgbClr val="FEFEFE"/>
                </a:solidFill>
              </a:rPr>
              <a:t> option pour </a:t>
            </a:r>
            <a:r>
              <a:rPr lang="en-US" sz="1600" dirty="0" err="1">
                <a:solidFill>
                  <a:srgbClr val="FEFEFE"/>
                </a:solidFill>
              </a:rPr>
              <a:t>supprimer</a:t>
            </a:r>
            <a:r>
              <a:rPr lang="en-US" sz="1600" dirty="0">
                <a:solidFill>
                  <a:srgbClr val="FEFEFE"/>
                </a:solidFill>
              </a:rPr>
              <a:t> les </a:t>
            </a:r>
            <a:r>
              <a:rPr lang="en-US" sz="1600" dirty="0" err="1">
                <a:solidFill>
                  <a:srgbClr val="FEFEFE"/>
                </a:solidFill>
              </a:rPr>
              <a:t>fichiers</a:t>
            </a:r>
            <a:r>
              <a:rPr lang="en-US" sz="1600" dirty="0">
                <a:solidFill>
                  <a:srgbClr val="FEFEFE"/>
                </a:solidFill>
              </a:rPr>
              <a:t> </a:t>
            </a:r>
            <a:r>
              <a:rPr lang="en-US" sz="1600" dirty="0" err="1">
                <a:solidFill>
                  <a:srgbClr val="FEFEFE"/>
                </a:solidFill>
              </a:rPr>
              <a:t>créés</a:t>
            </a:r>
            <a:r>
              <a:rPr lang="en-US" sz="1600" dirty="0">
                <a:solidFill>
                  <a:srgbClr val="FEFEFE"/>
                </a:solidFill>
              </a:rPr>
              <a:t> après compilation.</a:t>
            </a:r>
          </a:p>
        </p:txBody>
      </p:sp>
    </p:spTree>
    <p:extLst>
      <p:ext uri="{BB962C8B-B14F-4D97-AF65-F5344CB8AC3E}">
        <p14:creationId xmlns:p14="http://schemas.microsoft.com/office/powerpoint/2010/main" val="5679415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1067-5A3C-8745-95A2-EA3D41B60D8E}"/>
              </a:ext>
            </a:extLst>
          </p:cNvPr>
          <p:cNvSpPr>
            <a:spLocks noGrp="1"/>
          </p:cNvSpPr>
          <p:nvPr>
            <p:ph type="title"/>
          </p:nvPr>
        </p:nvSpPr>
        <p:spPr/>
        <p:txBody>
          <a:bodyPr/>
          <a:lstStyle/>
          <a:p>
            <a:r>
              <a:rPr lang="fr-FR"/>
              <a:t>2.2 Utilisation d’un </a:t>
            </a:r>
            <a:r>
              <a:rPr lang="fr-FR" dirty="0"/>
              <a:t>gestionnaire de version</a:t>
            </a:r>
          </a:p>
        </p:txBody>
      </p:sp>
      <p:sp>
        <p:nvSpPr>
          <p:cNvPr id="3" name="Content Placeholder 2">
            <a:extLst>
              <a:ext uri="{FF2B5EF4-FFF2-40B4-BE49-F238E27FC236}">
                <a16:creationId xmlns:a16="http://schemas.microsoft.com/office/drawing/2014/main" id="{381A6A0A-7DEE-3A44-83C7-FE6CBC6464F3}"/>
              </a:ext>
            </a:extLst>
          </p:cNvPr>
          <p:cNvSpPr>
            <a:spLocks noGrp="1"/>
          </p:cNvSpPr>
          <p:nvPr>
            <p:ph sz="half" idx="1"/>
          </p:nvPr>
        </p:nvSpPr>
        <p:spPr/>
        <p:txBody>
          <a:bodyPr/>
          <a:lstStyle/>
          <a:p>
            <a:endParaRPr lang="fr-FR"/>
          </a:p>
        </p:txBody>
      </p:sp>
      <p:sp>
        <p:nvSpPr>
          <p:cNvPr id="4" name="Content Placeholder 3">
            <a:extLst>
              <a:ext uri="{FF2B5EF4-FFF2-40B4-BE49-F238E27FC236}">
                <a16:creationId xmlns:a16="http://schemas.microsoft.com/office/drawing/2014/main" id="{10F52C65-A59A-E743-AF27-0E26146191FC}"/>
              </a:ext>
            </a:extLst>
          </p:cNvPr>
          <p:cNvSpPr>
            <a:spLocks noGrp="1"/>
          </p:cNvSpPr>
          <p:nvPr>
            <p:ph sz="half" idx="2"/>
          </p:nvPr>
        </p:nvSpPr>
        <p:spPr/>
        <p:txBody>
          <a:bodyPr/>
          <a:lstStyle/>
          <a:p>
            <a:endParaRPr lang="fr-FR"/>
          </a:p>
        </p:txBody>
      </p:sp>
    </p:spTree>
    <p:extLst>
      <p:ext uri="{BB962C8B-B14F-4D97-AF65-F5344CB8AC3E}">
        <p14:creationId xmlns:p14="http://schemas.microsoft.com/office/powerpoint/2010/main" val="314254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2DFC-2F05-D54B-A352-616545CDFF0A}"/>
              </a:ext>
            </a:extLst>
          </p:cNvPr>
          <p:cNvSpPr>
            <a:spLocks noGrp="1"/>
          </p:cNvSpPr>
          <p:nvPr>
            <p:ph type="title"/>
          </p:nvPr>
        </p:nvSpPr>
        <p:spPr/>
        <p:txBody>
          <a:bodyPr/>
          <a:lstStyle/>
          <a:p>
            <a:r>
              <a:rPr lang="fr-FR" dirty="0"/>
              <a:t>Niveau 0:</a:t>
            </a:r>
          </a:p>
        </p:txBody>
      </p:sp>
      <p:sp>
        <p:nvSpPr>
          <p:cNvPr id="3" name="Content Placeholder 2">
            <a:extLst>
              <a:ext uri="{FF2B5EF4-FFF2-40B4-BE49-F238E27FC236}">
                <a16:creationId xmlns:a16="http://schemas.microsoft.com/office/drawing/2014/main" id="{8CB4BCE4-8CC2-3042-9BB1-CE91AD8833B3}"/>
              </a:ext>
            </a:extLst>
          </p:cNvPr>
          <p:cNvSpPr>
            <a:spLocks noGrp="1"/>
          </p:cNvSpPr>
          <p:nvPr>
            <p:ph idx="1"/>
          </p:nvPr>
        </p:nvSpPr>
        <p:spPr>
          <a:xfrm>
            <a:off x="818712" y="2222287"/>
            <a:ext cx="10554574" cy="4326431"/>
          </a:xfrm>
        </p:spPr>
        <p:txBody>
          <a:bodyPr>
            <a:normAutofit/>
          </a:bodyPr>
          <a:lstStyle/>
          <a:p>
            <a:r>
              <a:rPr lang="fr-FR" dirty="0"/>
              <a:t>Les fichiers compilent</a:t>
            </a:r>
          </a:p>
          <a:p>
            <a:r>
              <a:rPr lang="fr-FR" dirty="0"/>
              <a:t>Le jeu est fonctionnel</a:t>
            </a:r>
          </a:p>
          <a:p>
            <a:r>
              <a:rPr lang="fr-FR" dirty="0"/>
              <a:t>Il respecte les règles du 2048</a:t>
            </a:r>
          </a:p>
          <a:p>
            <a:r>
              <a:rPr lang="fr-FR" dirty="0"/>
              <a:t>Le score est mis à jour à chaque mouvement;</a:t>
            </a:r>
          </a:p>
          <a:p>
            <a:pPr marL="1371600" lvl="3" indent="0">
              <a:buNone/>
            </a:pPr>
            <a:endParaRPr lang="fr-FR" dirty="0"/>
          </a:p>
        </p:txBody>
      </p:sp>
    </p:spTree>
    <p:extLst>
      <p:ext uri="{BB962C8B-B14F-4D97-AF65-F5344CB8AC3E}">
        <p14:creationId xmlns:p14="http://schemas.microsoft.com/office/powerpoint/2010/main" val="278462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5D11-BE3E-3F41-971D-BB90793FA54B}"/>
              </a:ext>
            </a:extLst>
          </p:cNvPr>
          <p:cNvSpPr>
            <a:spLocks noGrp="1"/>
          </p:cNvSpPr>
          <p:nvPr>
            <p:ph type="title"/>
          </p:nvPr>
        </p:nvSpPr>
        <p:spPr/>
        <p:txBody>
          <a:bodyPr/>
          <a:lstStyle/>
          <a:p>
            <a:r>
              <a:rPr lang="fr-FR" dirty="0"/>
              <a:t>Niveau 0:</a:t>
            </a:r>
          </a:p>
        </p:txBody>
      </p:sp>
      <p:sp>
        <p:nvSpPr>
          <p:cNvPr id="3" name="Content Placeholder 2">
            <a:extLst>
              <a:ext uri="{FF2B5EF4-FFF2-40B4-BE49-F238E27FC236}">
                <a16:creationId xmlns:a16="http://schemas.microsoft.com/office/drawing/2014/main" id="{8F7DE6AA-1AE8-2F42-BA48-0AD3F360546E}"/>
              </a:ext>
            </a:extLst>
          </p:cNvPr>
          <p:cNvSpPr>
            <a:spLocks noGrp="1"/>
          </p:cNvSpPr>
          <p:nvPr>
            <p:ph idx="1"/>
          </p:nvPr>
        </p:nvSpPr>
        <p:spPr/>
        <p:txBody>
          <a:bodyPr>
            <a:normAutofit fontScale="92500" lnSpcReduction="20000"/>
          </a:bodyPr>
          <a:lstStyle/>
          <a:p>
            <a:r>
              <a:rPr lang="fr-FR" dirty="0"/>
              <a:t>L’implantation respecte la structure donnée (avec quelques légères modifications)</a:t>
            </a:r>
          </a:p>
          <a:p>
            <a:pPr lvl="1"/>
            <a:r>
              <a:rPr lang="fr-FR" dirty="0"/>
              <a:t>Rajout des fonctions:</a:t>
            </a:r>
          </a:p>
          <a:p>
            <a:pPr lvl="3"/>
            <a:r>
              <a:rPr lang="fr-FR" dirty="0"/>
              <a:t>deplacementGauche_sansCombi</a:t>
            </a:r>
          </a:p>
          <a:p>
            <a:pPr lvl="3"/>
            <a:r>
              <a:rPr lang="fr-FR" dirty="0"/>
              <a:t>deplacementHaut_sansCombi</a:t>
            </a:r>
          </a:p>
          <a:p>
            <a:pPr lvl="3"/>
            <a:r>
              <a:rPr lang="fr-FR" dirty="0"/>
              <a:t>combineCases_gauche</a:t>
            </a:r>
          </a:p>
          <a:p>
            <a:pPr lvl="3"/>
            <a:r>
              <a:rPr lang="fr-FR" dirty="0"/>
              <a:t>combineCases_haut</a:t>
            </a:r>
          </a:p>
          <a:p>
            <a:pPr lvl="3"/>
            <a:r>
              <a:rPr lang="fr-FR" dirty="0"/>
              <a:t>flip_horizontal</a:t>
            </a:r>
          </a:p>
          <a:p>
            <a:pPr lvl="3"/>
            <a:r>
              <a:rPr lang="fr-FR" dirty="0"/>
              <a:t>flip_vertical </a:t>
            </a:r>
          </a:p>
          <a:p>
            <a:r>
              <a:rPr lang="fr-FR" dirty="0"/>
              <a:t>Toutes les fonctions sont documentées, spécifiées et testées;</a:t>
            </a:r>
          </a:p>
          <a:p>
            <a:pPr lvl="1"/>
            <a:r>
              <a:rPr lang="fr-FR" dirty="0"/>
              <a:t>Note: les fonctions de déplacement marchent tous sur tous tableaux avec le même nombre de colonnes sur chaque ligne et la fonction dessine marche affiche bien sur les plateau avec un nombre de colonnes égale a 4.</a:t>
            </a:r>
          </a:p>
          <a:p>
            <a:r>
              <a:rPr lang="fr-FR" dirty="0"/>
              <a:t>On dispose d’un bon affichage du plateau de jeu</a:t>
            </a:r>
          </a:p>
        </p:txBody>
      </p:sp>
    </p:spTree>
    <p:extLst>
      <p:ext uri="{BB962C8B-B14F-4D97-AF65-F5344CB8AC3E}">
        <p14:creationId xmlns:p14="http://schemas.microsoft.com/office/powerpoint/2010/main" val="347866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8199-6959-CA42-B906-2ED572DC8CBB}"/>
              </a:ext>
            </a:extLst>
          </p:cNvPr>
          <p:cNvSpPr>
            <a:spLocks noGrp="1"/>
          </p:cNvSpPr>
          <p:nvPr>
            <p:ph type="ctrTitle"/>
          </p:nvPr>
        </p:nvSpPr>
        <p:spPr/>
        <p:txBody>
          <a:bodyPr/>
          <a:lstStyle/>
          <a:p>
            <a:r>
              <a:rPr lang="fr-FR" dirty="0"/>
              <a:t>Niveau 1</a:t>
            </a:r>
          </a:p>
        </p:txBody>
      </p:sp>
    </p:spTree>
    <p:extLst>
      <p:ext uri="{BB962C8B-B14F-4D97-AF65-F5344CB8AC3E}">
        <p14:creationId xmlns:p14="http://schemas.microsoft.com/office/powerpoint/2010/main" val="385312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5" name="Rectangle 1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574A78-8DD4-4A4A-8CEA-AC048042931B}"/>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1.1 utilisation de la bibliothèque ncurse:</a:t>
            </a:r>
          </a:p>
        </p:txBody>
      </p:sp>
      <p:sp>
        <p:nvSpPr>
          <p:cNvPr id="3" name="Content Placeholder 2">
            <a:extLst>
              <a:ext uri="{FF2B5EF4-FFF2-40B4-BE49-F238E27FC236}">
                <a16:creationId xmlns:a16="http://schemas.microsoft.com/office/drawing/2014/main" id="{6B79532C-9214-9C42-8BFF-F42C717DF159}"/>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a:solidFill>
                  <a:srgbClr val="FFFFFF"/>
                </a:solidFill>
              </a:rPr>
              <a:t>Couleur jaune globale du plateau de jeu et le score.</a:t>
            </a:r>
          </a:p>
          <a:p>
            <a:r>
              <a:rPr lang="en-US" sz="1600">
                <a:solidFill>
                  <a:srgbClr val="FFFFFF"/>
                </a:solidFill>
              </a:rPr>
              <a:t>Couleur blanche sur fond rouge pour le texte de fin de jeu</a:t>
            </a:r>
          </a:p>
          <a:p>
            <a:r>
              <a:rPr lang="en-US" sz="1600">
                <a:solidFill>
                  <a:srgbClr val="FFFFFF"/>
                </a:solidFill>
              </a:rPr>
              <a:t>Couleur noir sur fond blanc pour le score de fin de partie</a:t>
            </a:r>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EDCD27C-561A-FA41-9B76-33188141C53F}"/>
              </a:ext>
            </a:extLst>
          </p:cNvPr>
          <p:cNvPicPr>
            <a:picLocks noGrp="1" noChangeAspect="1"/>
          </p:cNvPicPr>
          <p:nvPr>
            <p:ph sz="half" idx="2"/>
          </p:nvPr>
        </p:nvPicPr>
        <p:blipFill>
          <a:blip r:embed="rId2"/>
          <a:stretch>
            <a:fillRect/>
          </a:stretch>
        </p:blipFill>
        <p:spPr>
          <a:xfrm>
            <a:off x="6349605" y="1258529"/>
            <a:ext cx="4147054" cy="4330205"/>
          </a:xfrm>
          <a:prstGeom prst="rect">
            <a:avLst/>
          </a:prstGeom>
        </p:spPr>
      </p:pic>
    </p:spTree>
    <p:extLst>
      <p:ext uri="{BB962C8B-B14F-4D97-AF65-F5344CB8AC3E}">
        <p14:creationId xmlns:p14="http://schemas.microsoft.com/office/powerpoint/2010/main" val="352829702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4A48-EAE2-C947-A588-E8E5DCB15018}"/>
              </a:ext>
            </a:extLst>
          </p:cNvPr>
          <p:cNvSpPr>
            <a:spLocks noGrp="1"/>
          </p:cNvSpPr>
          <p:nvPr>
            <p:ph type="title"/>
          </p:nvPr>
        </p:nvSpPr>
        <p:spPr/>
        <p:txBody>
          <a:bodyPr/>
          <a:lstStyle/>
          <a:p>
            <a:r>
              <a:rPr lang="fr-FR" dirty="0"/>
              <a:t>1.2 utilisation des touches du clavier pour jouer</a:t>
            </a:r>
          </a:p>
        </p:txBody>
      </p:sp>
      <p:sp>
        <p:nvSpPr>
          <p:cNvPr id="3" name="Content Placeholder 2">
            <a:extLst>
              <a:ext uri="{FF2B5EF4-FFF2-40B4-BE49-F238E27FC236}">
                <a16:creationId xmlns:a16="http://schemas.microsoft.com/office/drawing/2014/main" id="{E95DF393-D741-4E44-B7BA-826969993C8E}"/>
              </a:ext>
            </a:extLst>
          </p:cNvPr>
          <p:cNvSpPr>
            <a:spLocks noGrp="1"/>
          </p:cNvSpPr>
          <p:nvPr>
            <p:ph sz="half" idx="1"/>
          </p:nvPr>
        </p:nvSpPr>
        <p:spPr/>
        <p:txBody>
          <a:bodyPr/>
          <a:lstStyle/>
          <a:p>
            <a:r>
              <a:rPr lang="fr-FR" dirty="0"/>
              <a:t>Utilisation de la bibliothèque ncurses </a:t>
            </a:r>
          </a:p>
          <a:p>
            <a:r>
              <a:rPr lang="fr-FR" dirty="0"/>
              <a:t>Fonction </a:t>
            </a:r>
            <a:r>
              <a:rPr lang="fr-FR" dirty="0" err="1"/>
              <a:t>keypad</a:t>
            </a:r>
            <a:r>
              <a:rPr lang="fr-FR" dirty="0"/>
              <a:t>(), associé à </a:t>
            </a:r>
            <a:r>
              <a:rPr lang="fr-FR" dirty="0" err="1"/>
              <a:t>getch</a:t>
            </a:r>
            <a:r>
              <a:rPr lang="fr-FR" dirty="0"/>
              <a:t>()</a:t>
            </a:r>
          </a:p>
        </p:txBody>
      </p:sp>
      <p:sp>
        <p:nvSpPr>
          <p:cNvPr id="4" name="Content Placeholder 3">
            <a:extLst>
              <a:ext uri="{FF2B5EF4-FFF2-40B4-BE49-F238E27FC236}">
                <a16:creationId xmlns:a16="http://schemas.microsoft.com/office/drawing/2014/main" id="{A4957D85-A67B-6142-B8E8-055FD3026D4B}"/>
              </a:ext>
            </a:extLst>
          </p:cNvPr>
          <p:cNvSpPr>
            <a:spLocks noGrp="1"/>
          </p:cNvSpPr>
          <p:nvPr>
            <p:ph sz="half" idx="2"/>
          </p:nvPr>
        </p:nvSpPr>
        <p:spPr>
          <a:xfrm>
            <a:off x="6187415" y="2234987"/>
            <a:ext cx="5194583" cy="3638764"/>
          </a:xfrm>
        </p:spPr>
        <p:txBody>
          <a:bodyPr/>
          <a:lstStyle/>
          <a:p>
            <a:endParaRPr lang="fr-FR" dirty="0"/>
          </a:p>
        </p:txBody>
      </p:sp>
    </p:spTree>
    <p:extLst>
      <p:ext uri="{BB962C8B-B14F-4D97-AF65-F5344CB8AC3E}">
        <p14:creationId xmlns:p14="http://schemas.microsoft.com/office/powerpoint/2010/main" val="216871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A738-B51E-A448-BCF0-C9C3C9AC04AF}"/>
              </a:ext>
            </a:extLst>
          </p:cNvPr>
          <p:cNvSpPr>
            <a:spLocks noGrp="1"/>
          </p:cNvSpPr>
          <p:nvPr>
            <p:ph type="title"/>
          </p:nvPr>
        </p:nvSpPr>
        <p:spPr/>
        <p:txBody>
          <a:bodyPr/>
          <a:lstStyle/>
          <a:p>
            <a:r>
              <a:rPr lang="fr-FR" dirty="0"/>
              <a:t>1.3 Actualisation de la fenêtre après chaque déplacement</a:t>
            </a:r>
          </a:p>
        </p:txBody>
      </p:sp>
      <p:sp>
        <p:nvSpPr>
          <p:cNvPr id="3" name="Content Placeholder 2">
            <a:extLst>
              <a:ext uri="{FF2B5EF4-FFF2-40B4-BE49-F238E27FC236}">
                <a16:creationId xmlns:a16="http://schemas.microsoft.com/office/drawing/2014/main" id="{F1F99D3E-FB88-A74D-8238-EC1875003F83}"/>
              </a:ext>
            </a:extLst>
          </p:cNvPr>
          <p:cNvSpPr>
            <a:spLocks noGrp="1"/>
          </p:cNvSpPr>
          <p:nvPr>
            <p:ph sz="half" idx="1"/>
          </p:nvPr>
        </p:nvSpPr>
        <p:spPr/>
        <p:txBody>
          <a:bodyPr/>
          <a:lstStyle/>
          <a:p>
            <a:r>
              <a:rPr lang="fr-FR" dirty="0"/>
              <a:t>Grâce à la bibliothèque ncurses, il est possible de rafraichir une fenêtre après une action.</a:t>
            </a:r>
          </a:p>
          <a:p>
            <a:r>
              <a:rPr lang="fr-FR" dirty="0"/>
              <a:t>Ici, on utilise la fonction </a:t>
            </a:r>
            <a:r>
              <a:rPr lang="fr-FR" dirty="0" err="1"/>
              <a:t>clear</a:t>
            </a:r>
            <a:r>
              <a:rPr lang="fr-FR" dirty="0"/>
              <a:t>(), pour effacé tout affichage présent sur l’écran </a:t>
            </a:r>
          </a:p>
        </p:txBody>
      </p:sp>
      <p:graphicFrame>
        <p:nvGraphicFramePr>
          <p:cNvPr id="6" name="Content Placeholder 5">
            <a:extLst>
              <a:ext uri="{FF2B5EF4-FFF2-40B4-BE49-F238E27FC236}">
                <a16:creationId xmlns:a16="http://schemas.microsoft.com/office/drawing/2014/main" id="{DB4FDE65-187C-3746-8E42-9C5E2364A695}"/>
              </a:ext>
            </a:extLst>
          </p:cNvPr>
          <p:cNvGraphicFramePr>
            <a:graphicFrameLocks noGrp="1"/>
          </p:cNvGraphicFramePr>
          <p:nvPr>
            <p:ph sz="half" idx="2"/>
            <p:extLst>
              <p:ext uri="{D42A27DB-BD31-4B8C-83A1-F6EECF244321}">
                <p14:modId xmlns:p14="http://schemas.microsoft.com/office/powerpoint/2010/main" val="3151256093"/>
              </p:ext>
            </p:extLst>
          </p:nvPr>
        </p:nvGraphicFramePr>
        <p:xfrm>
          <a:off x="6188075" y="2222500"/>
          <a:ext cx="5194300"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18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609DAC-464B-9B41-8C30-F80472001BC8}"/>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6000"/>
              <a:t>1.4 Le score via les structures de données</a:t>
            </a:r>
          </a:p>
        </p:txBody>
      </p:sp>
      <p:sp>
        <p:nvSpPr>
          <p:cNvPr id="27" name="Rectangle 26">
            <a:extLst>
              <a:ext uri="{FF2B5EF4-FFF2-40B4-BE49-F238E27FC236}">
                <a16:creationId xmlns:a16="http://schemas.microsoft.com/office/drawing/2014/main" id="{558680CB-633A-40EA-9BE4-A37269ABE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6836" y="0"/>
            <a:ext cx="48151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370D12FF-0A1E-3E4F-A43B-6C6EF0649551}"/>
              </a:ext>
            </a:extLst>
          </p:cNvPr>
          <p:cNvPicPr>
            <a:picLocks noGrp="1" noChangeAspect="1"/>
          </p:cNvPicPr>
          <p:nvPr>
            <p:ph sz="half" idx="2"/>
          </p:nvPr>
        </p:nvPicPr>
        <p:blipFill rotWithShape="1">
          <a:blip r:embed="rId2"/>
          <a:srcRect l="5558" r="27839" b="2"/>
          <a:stretch/>
        </p:blipFill>
        <p:spPr>
          <a:xfrm>
            <a:off x="7534660" y="137477"/>
            <a:ext cx="4496477" cy="2092832"/>
          </a:xfrm>
          <a:prstGeom prst="rect">
            <a:avLst/>
          </a:prstGeom>
        </p:spPr>
      </p:pic>
      <p:pic>
        <p:nvPicPr>
          <p:cNvPr id="9" name="Content Placeholder 8">
            <a:extLst>
              <a:ext uri="{FF2B5EF4-FFF2-40B4-BE49-F238E27FC236}">
                <a16:creationId xmlns:a16="http://schemas.microsoft.com/office/drawing/2014/main" id="{2F2593F3-D806-A241-A0C9-2A6EE2277AB5}"/>
              </a:ext>
            </a:extLst>
          </p:cNvPr>
          <p:cNvPicPr>
            <a:picLocks noGrp="1" noChangeAspect="1"/>
          </p:cNvPicPr>
          <p:nvPr>
            <p:ph sz="half" idx="1"/>
          </p:nvPr>
        </p:nvPicPr>
        <p:blipFill rotWithShape="1">
          <a:blip r:embed="rId3"/>
          <a:srcRect t="3551" r="2" b="4191"/>
          <a:stretch/>
        </p:blipFill>
        <p:spPr>
          <a:xfrm>
            <a:off x="7534655" y="2381550"/>
            <a:ext cx="4496478" cy="2092832"/>
          </a:xfrm>
          <a:prstGeom prst="rect">
            <a:avLst/>
          </a:prstGeom>
        </p:spPr>
      </p:pic>
      <p:pic>
        <p:nvPicPr>
          <p:cNvPr id="11" name="Content Placeholder 5">
            <a:extLst>
              <a:ext uri="{FF2B5EF4-FFF2-40B4-BE49-F238E27FC236}">
                <a16:creationId xmlns:a16="http://schemas.microsoft.com/office/drawing/2014/main" id="{532D47D4-DE71-F745-9376-44D7108FFEFD}"/>
              </a:ext>
            </a:extLst>
          </p:cNvPr>
          <p:cNvPicPr>
            <a:picLocks noChangeAspect="1"/>
          </p:cNvPicPr>
          <p:nvPr/>
        </p:nvPicPr>
        <p:blipFill rotWithShape="1">
          <a:blip r:embed="rId4"/>
          <a:srcRect r="1" b="12784"/>
          <a:stretch/>
        </p:blipFill>
        <p:spPr>
          <a:xfrm>
            <a:off x="7542459" y="4625623"/>
            <a:ext cx="4496478" cy="2092833"/>
          </a:xfrm>
          <a:prstGeom prst="rect">
            <a:avLst/>
          </a:prstGeom>
        </p:spPr>
      </p:pic>
    </p:spTree>
    <p:extLst>
      <p:ext uri="{BB962C8B-B14F-4D97-AF65-F5344CB8AC3E}">
        <p14:creationId xmlns:p14="http://schemas.microsoft.com/office/powerpoint/2010/main" val="6333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E8FC-169E-F64C-A0CB-B0A7A087A39F}"/>
              </a:ext>
            </a:extLst>
          </p:cNvPr>
          <p:cNvSpPr>
            <a:spLocks noGrp="1"/>
          </p:cNvSpPr>
          <p:nvPr>
            <p:ph type="ctrTitle"/>
          </p:nvPr>
        </p:nvSpPr>
        <p:spPr/>
        <p:txBody>
          <a:bodyPr/>
          <a:lstStyle/>
          <a:p>
            <a:r>
              <a:rPr lang="fr-FR" dirty="0"/>
              <a:t>Niveau 2</a:t>
            </a:r>
          </a:p>
        </p:txBody>
      </p:sp>
    </p:spTree>
    <p:extLst>
      <p:ext uri="{BB962C8B-B14F-4D97-AF65-F5344CB8AC3E}">
        <p14:creationId xmlns:p14="http://schemas.microsoft.com/office/powerpoint/2010/main" val="1705030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206</TotalTime>
  <Words>283</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Soutenance projet-2048</vt:lpstr>
      <vt:lpstr>Niveau 0:</vt:lpstr>
      <vt:lpstr>Niveau 0:</vt:lpstr>
      <vt:lpstr>Niveau 1</vt:lpstr>
      <vt:lpstr>1.1 utilisation de la bibliothèque ncurse:</vt:lpstr>
      <vt:lpstr>1.2 utilisation des touches du clavier pour jouer</vt:lpstr>
      <vt:lpstr>1.3 Actualisation de la fenêtre après chaque déplacement</vt:lpstr>
      <vt:lpstr>1.4 Le score via les structures de données</vt:lpstr>
      <vt:lpstr>Niveau 2</vt:lpstr>
      <vt:lpstr>2.1 Création d’un Makefile</vt:lpstr>
      <vt:lpstr>2.2 Utilisation d’un gestionnaire de version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projet 2048</dc:title>
  <dc:creator>Mitia Ranaivo Harisoa</dc:creator>
  <cp:lastModifiedBy>Mitia Ranaivo Harisoa</cp:lastModifiedBy>
  <cp:revision>53</cp:revision>
  <dcterms:created xsi:type="dcterms:W3CDTF">2021-12-07T11:53:39Z</dcterms:created>
  <dcterms:modified xsi:type="dcterms:W3CDTF">2021-12-07T15:20:15Z</dcterms:modified>
</cp:coreProperties>
</file>