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8" r:id="rId5"/>
    <p:sldId id="259" r:id="rId6"/>
    <p:sldId id="260" r:id="rId7"/>
    <p:sldId id="262" r:id="rId8"/>
    <p:sldId id="261" r:id="rId9"/>
    <p:sldId id="263" r:id="rId10"/>
    <p:sldId id="264" r:id="rId11"/>
    <p:sldId id="265"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701"/>
  </p:normalViewPr>
  <p:slideViewPr>
    <p:cSldViewPr snapToGrid="0" snapToObjects="1">
      <p:cViewPr varScale="1">
        <p:scale>
          <a:sx n="76" d="100"/>
          <a:sy n="76" d="100"/>
        </p:scale>
        <p:origin x="216" y="7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image" Target="../media/image3.png"/></Relationships>
</file>

<file path=ppt/diagrams/_rels/drawing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7CB667-4FD0-C640-B058-CBCA5A0F9623}" type="doc">
      <dgm:prSet loTypeId="urn:microsoft.com/office/officeart/2005/8/layout/hProcess10" loCatId="" qsTypeId="urn:microsoft.com/office/officeart/2005/8/quickstyle/simple1" qsCatId="simple" csTypeId="urn:microsoft.com/office/officeart/2005/8/colors/accent1_2" csCatId="accent1" phldr="1"/>
      <dgm:spPr/>
      <dgm:t>
        <a:bodyPr/>
        <a:lstStyle/>
        <a:p>
          <a:endParaRPr lang="en-US"/>
        </a:p>
      </dgm:t>
    </dgm:pt>
    <dgm:pt modelId="{006E5E34-66FF-5145-98E7-8235740097E0}">
      <dgm:prSet phldrT="[Text]"/>
      <dgm:spPr/>
      <dgm:t>
        <a:bodyPr/>
        <a:lstStyle/>
        <a:p>
          <a:r>
            <a:rPr lang="en-US" dirty="0" err="1"/>
            <a:t>avant</a:t>
          </a:r>
          <a:endParaRPr lang="en-US" dirty="0"/>
        </a:p>
      </dgm:t>
    </dgm:pt>
    <dgm:pt modelId="{8736AAA1-8E10-BC4E-9989-7B16213D21C9}" type="parTrans" cxnId="{A531ADD7-EE9F-D141-8EB5-8FA79E17E27F}">
      <dgm:prSet/>
      <dgm:spPr/>
      <dgm:t>
        <a:bodyPr/>
        <a:lstStyle/>
        <a:p>
          <a:endParaRPr lang="en-US"/>
        </a:p>
      </dgm:t>
    </dgm:pt>
    <dgm:pt modelId="{C513D49C-DA00-9048-95B7-3AEEAF8FFB69}" type="sibTrans" cxnId="{A531ADD7-EE9F-D141-8EB5-8FA79E17E27F}">
      <dgm:prSet/>
      <dgm:spPr/>
      <dgm:t>
        <a:bodyPr/>
        <a:lstStyle/>
        <a:p>
          <a:endParaRPr lang="en-US"/>
        </a:p>
      </dgm:t>
    </dgm:pt>
    <dgm:pt modelId="{BD774812-2706-1045-B57E-5CE92A0DC7D0}">
      <dgm:prSet phldrT="[Text]"/>
      <dgm:spPr/>
      <dgm:t>
        <a:bodyPr/>
        <a:lstStyle/>
        <a:p>
          <a:r>
            <a:rPr lang="en-US" dirty="0"/>
            <a:t>après</a:t>
          </a:r>
        </a:p>
      </dgm:t>
    </dgm:pt>
    <dgm:pt modelId="{F3A6B9D2-F07C-C84B-8528-63475A3986BF}" type="parTrans" cxnId="{C962A560-5002-0D4A-B08D-AE749120947E}">
      <dgm:prSet/>
      <dgm:spPr/>
      <dgm:t>
        <a:bodyPr/>
        <a:lstStyle/>
        <a:p>
          <a:endParaRPr lang="en-US"/>
        </a:p>
      </dgm:t>
    </dgm:pt>
    <dgm:pt modelId="{6543FA8C-7CF9-5F4E-9FEB-5BC6C1A5BCAD}" type="sibTrans" cxnId="{C962A560-5002-0D4A-B08D-AE749120947E}">
      <dgm:prSet/>
      <dgm:spPr/>
      <dgm:t>
        <a:bodyPr/>
        <a:lstStyle/>
        <a:p>
          <a:endParaRPr lang="en-US"/>
        </a:p>
      </dgm:t>
    </dgm:pt>
    <dgm:pt modelId="{ED8B9E3D-3012-2448-8D87-53806156484E}" type="pres">
      <dgm:prSet presAssocID="{D17CB667-4FD0-C640-B058-CBCA5A0F9623}" presName="Name0" presStyleCnt="0">
        <dgm:presLayoutVars>
          <dgm:dir/>
          <dgm:resizeHandles val="exact"/>
        </dgm:presLayoutVars>
      </dgm:prSet>
      <dgm:spPr/>
    </dgm:pt>
    <dgm:pt modelId="{7D33C4AE-85BB-1B48-8338-D375E99CD682}" type="pres">
      <dgm:prSet presAssocID="{006E5E34-66FF-5145-98E7-8235740097E0}" presName="composite" presStyleCnt="0"/>
      <dgm:spPr/>
    </dgm:pt>
    <dgm:pt modelId="{D9EAE6E5-0EC2-8D46-A16D-967B834F16A4}" type="pres">
      <dgm:prSet presAssocID="{006E5E34-66FF-5145-98E7-8235740097E0}" presName="imagSh" presStyleLbl="bgImgPlace1" presStyleIdx="0" presStyleCnt="2"/>
      <dgm:spPr>
        <a:blipFill>
          <a:blip xmlns:r="http://schemas.openxmlformats.org/officeDocument/2006/relationships" r:embed="rId1">
            <a:extLst>
              <a:ext uri="{28A0092B-C50C-407E-A947-70E740481C1C}">
                <a14:useLocalDpi xmlns:a14="http://schemas.microsoft.com/office/drawing/2010/main" val="0"/>
              </a:ext>
            </a:extLst>
          </a:blip>
          <a:srcRect/>
          <a:stretch>
            <a:fillRect l="-2000" r="-2000"/>
          </a:stretch>
        </a:blipFill>
      </dgm:spPr>
    </dgm:pt>
    <dgm:pt modelId="{37497A61-768F-5547-BF45-7C9A4C494451}" type="pres">
      <dgm:prSet presAssocID="{006E5E34-66FF-5145-98E7-8235740097E0}" presName="txNode" presStyleLbl="node1" presStyleIdx="0" presStyleCnt="2" custScaleX="62607" custScaleY="17505">
        <dgm:presLayoutVars>
          <dgm:bulletEnabled val="1"/>
        </dgm:presLayoutVars>
      </dgm:prSet>
      <dgm:spPr/>
    </dgm:pt>
    <dgm:pt modelId="{E57BBD70-5D64-7D4F-B807-9FD8AC4585ED}" type="pres">
      <dgm:prSet presAssocID="{C513D49C-DA00-9048-95B7-3AEEAF8FFB69}" presName="sibTrans" presStyleLbl="sibTrans2D1" presStyleIdx="0" presStyleCnt="1"/>
      <dgm:spPr/>
    </dgm:pt>
    <dgm:pt modelId="{AF767F3D-4DF9-CB49-B399-A35141D4E111}" type="pres">
      <dgm:prSet presAssocID="{C513D49C-DA00-9048-95B7-3AEEAF8FFB69}" presName="connTx" presStyleLbl="sibTrans2D1" presStyleIdx="0" presStyleCnt="1"/>
      <dgm:spPr/>
    </dgm:pt>
    <dgm:pt modelId="{59F6908C-29A8-EA42-BA64-7C8E28427EED}" type="pres">
      <dgm:prSet presAssocID="{BD774812-2706-1045-B57E-5CE92A0DC7D0}" presName="composite" presStyleCnt="0"/>
      <dgm:spPr/>
    </dgm:pt>
    <dgm:pt modelId="{174EB484-3803-374D-ABC1-18F5F4E7E25A}" type="pres">
      <dgm:prSet presAssocID="{BD774812-2706-1045-B57E-5CE92A0DC7D0}" presName="imagSh" presStyleLbl="bgImgPlace1" presStyleIdx="1" presStyleCnt="2"/>
      <dgm:spPr>
        <a:blipFill>
          <a:blip xmlns:r="http://schemas.openxmlformats.org/officeDocument/2006/relationships" r:embed="rId2">
            <a:extLst>
              <a:ext uri="{28A0092B-C50C-407E-A947-70E740481C1C}">
                <a14:useLocalDpi xmlns:a14="http://schemas.microsoft.com/office/drawing/2010/main" val="0"/>
              </a:ext>
            </a:extLst>
          </a:blip>
          <a:srcRect/>
          <a:stretch>
            <a:fillRect l="-3000" r="-3000"/>
          </a:stretch>
        </a:blipFill>
      </dgm:spPr>
    </dgm:pt>
    <dgm:pt modelId="{F20AA592-C4E8-2645-887B-9FBE8F880814}" type="pres">
      <dgm:prSet presAssocID="{BD774812-2706-1045-B57E-5CE92A0DC7D0}" presName="txNode" presStyleLbl="node1" presStyleIdx="1" presStyleCnt="2" custScaleX="72260" custScaleY="16553">
        <dgm:presLayoutVars>
          <dgm:bulletEnabled val="1"/>
        </dgm:presLayoutVars>
      </dgm:prSet>
      <dgm:spPr/>
    </dgm:pt>
  </dgm:ptLst>
  <dgm:cxnLst>
    <dgm:cxn modelId="{8DD62202-2F87-8A44-9776-F6DC38838775}" type="presOf" srcId="{BD774812-2706-1045-B57E-5CE92A0DC7D0}" destId="{F20AA592-C4E8-2645-887B-9FBE8F880814}" srcOrd="0" destOrd="0" presId="urn:microsoft.com/office/officeart/2005/8/layout/hProcess10"/>
    <dgm:cxn modelId="{CE16A928-0E6D-0045-8D4B-BFEF6F0E3371}" type="presOf" srcId="{C513D49C-DA00-9048-95B7-3AEEAF8FFB69}" destId="{AF767F3D-4DF9-CB49-B399-A35141D4E111}" srcOrd="1" destOrd="0" presId="urn:microsoft.com/office/officeart/2005/8/layout/hProcess10"/>
    <dgm:cxn modelId="{C962A560-5002-0D4A-B08D-AE749120947E}" srcId="{D17CB667-4FD0-C640-B058-CBCA5A0F9623}" destId="{BD774812-2706-1045-B57E-5CE92A0DC7D0}" srcOrd="1" destOrd="0" parTransId="{F3A6B9D2-F07C-C84B-8528-63475A3986BF}" sibTransId="{6543FA8C-7CF9-5F4E-9FEB-5BC6C1A5BCAD}"/>
    <dgm:cxn modelId="{4714DF80-16CE-084D-A9A9-BEC25057284B}" type="presOf" srcId="{D17CB667-4FD0-C640-B058-CBCA5A0F9623}" destId="{ED8B9E3D-3012-2448-8D87-53806156484E}" srcOrd="0" destOrd="0" presId="urn:microsoft.com/office/officeart/2005/8/layout/hProcess10"/>
    <dgm:cxn modelId="{19B80C99-50C4-B548-9AEA-28BDEC3BA117}" type="presOf" srcId="{006E5E34-66FF-5145-98E7-8235740097E0}" destId="{37497A61-768F-5547-BF45-7C9A4C494451}" srcOrd="0" destOrd="0" presId="urn:microsoft.com/office/officeart/2005/8/layout/hProcess10"/>
    <dgm:cxn modelId="{A531ADD7-EE9F-D141-8EB5-8FA79E17E27F}" srcId="{D17CB667-4FD0-C640-B058-CBCA5A0F9623}" destId="{006E5E34-66FF-5145-98E7-8235740097E0}" srcOrd="0" destOrd="0" parTransId="{8736AAA1-8E10-BC4E-9989-7B16213D21C9}" sibTransId="{C513D49C-DA00-9048-95B7-3AEEAF8FFB69}"/>
    <dgm:cxn modelId="{57882FFF-E9FF-2947-859C-9A52FFDA9C2F}" type="presOf" srcId="{C513D49C-DA00-9048-95B7-3AEEAF8FFB69}" destId="{E57BBD70-5D64-7D4F-B807-9FD8AC4585ED}" srcOrd="0" destOrd="0" presId="urn:microsoft.com/office/officeart/2005/8/layout/hProcess10"/>
    <dgm:cxn modelId="{22FD23CF-5955-7E46-B98B-B29B5EA924E9}" type="presParOf" srcId="{ED8B9E3D-3012-2448-8D87-53806156484E}" destId="{7D33C4AE-85BB-1B48-8338-D375E99CD682}" srcOrd="0" destOrd="0" presId="urn:microsoft.com/office/officeart/2005/8/layout/hProcess10"/>
    <dgm:cxn modelId="{37CEAFFF-B740-3547-951C-44478BB44D17}" type="presParOf" srcId="{7D33C4AE-85BB-1B48-8338-D375E99CD682}" destId="{D9EAE6E5-0EC2-8D46-A16D-967B834F16A4}" srcOrd="0" destOrd="0" presId="urn:microsoft.com/office/officeart/2005/8/layout/hProcess10"/>
    <dgm:cxn modelId="{4D0F949E-0D16-A742-8453-81E48802C284}" type="presParOf" srcId="{7D33C4AE-85BB-1B48-8338-D375E99CD682}" destId="{37497A61-768F-5547-BF45-7C9A4C494451}" srcOrd="1" destOrd="0" presId="urn:microsoft.com/office/officeart/2005/8/layout/hProcess10"/>
    <dgm:cxn modelId="{CBE41939-4C19-FB4E-8F99-0B702B9AA60F}" type="presParOf" srcId="{ED8B9E3D-3012-2448-8D87-53806156484E}" destId="{E57BBD70-5D64-7D4F-B807-9FD8AC4585ED}" srcOrd="1" destOrd="0" presId="urn:microsoft.com/office/officeart/2005/8/layout/hProcess10"/>
    <dgm:cxn modelId="{3415EE39-71E8-7C43-B12E-D1ACA0936F57}" type="presParOf" srcId="{E57BBD70-5D64-7D4F-B807-9FD8AC4585ED}" destId="{AF767F3D-4DF9-CB49-B399-A35141D4E111}" srcOrd="0" destOrd="0" presId="urn:microsoft.com/office/officeart/2005/8/layout/hProcess10"/>
    <dgm:cxn modelId="{474BBE3C-96D9-1E4D-8122-553A98A8680E}" type="presParOf" srcId="{ED8B9E3D-3012-2448-8D87-53806156484E}" destId="{59F6908C-29A8-EA42-BA64-7C8E28427EED}" srcOrd="2" destOrd="0" presId="urn:microsoft.com/office/officeart/2005/8/layout/hProcess10"/>
    <dgm:cxn modelId="{FAD1FA71-DC1D-714B-B414-1A7C04BAA59C}" type="presParOf" srcId="{59F6908C-29A8-EA42-BA64-7C8E28427EED}" destId="{174EB484-3803-374D-ABC1-18F5F4E7E25A}" srcOrd="0" destOrd="0" presId="urn:microsoft.com/office/officeart/2005/8/layout/hProcess10"/>
    <dgm:cxn modelId="{31BD139C-E99E-E946-8987-058E2C5B4A5E}" type="presParOf" srcId="{59F6908C-29A8-EA42-BA64-7C8E28427EED}" destId="{F20AA592-C4E8-2645-887B-9FBE8F880814}" srcOrd="1" destOrd="0" presId="urn:microsoft.com/office/officeart/2005/8/layout/hProcess10"/>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EAE6E5-0EC2-8D46-A16D-967B834F16A4}">
      <dsp:nvSpPr>
        <dsp:cNvPr id="0" name=""/>
        <dsp:cNvSpPr/>
      </dsp:nvSpPr>
      <dsp:spPr>
        <a:xfrm>
          <a:off x="1197" y="540996"/>
          <a:ext cx="2152844" cy="2152844"/>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000" r="-2000"/>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7497A61-768F-5547-BF45-7C9A4C494451}">
      <dsp:nvSpPr>
        <dsp:cNvPr id="0" name=""/>
        <dsp:cNvSpPr/>
      </dsp:nvSpPr>
      <dsp:spPr>
        <a:xfrm>
          <a:off x="754167" y="2720697"/>
          <a:ext cx="1347831" cy="37685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err="1"/>
            <a:t>avant</a:t>
          </a:r>
          <a:endParaRPr lang="en-US" sz="1500" kern="1200" dirty="0"/>
        </a:p>
      </dsp:txBody>
      <dsp:txXfrm>
        <a:off x="765205" y="2731735"/>
        <a:ext cx="1325755" cy="354779"/>
      </dsp:txXfrm>
    </dsp:sp>
    <dsp:sp modelId="{E57BBD70-5D64-7D4F-B807-9FD8AC4585ED}">
      <dsp:nvSpPr>
        <dsp:cNvPr id="0" name=""/>
        <dsp:cNvSpPr/>
      </dsp:nvSpPr>
      <dsp:spPr>
        <a:xfrm rot="5897">
          <a:off x="2446065" y="1361367"/>
          <a:ext cx="292023" cy="51729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2446065" y="1464752"/>
        <a:ext cx="204416" cy="310378"/>
      </dsp:txXfrm>
    </dsp:sp>
    <dsp:sp modelId="{174EB484-3803-374D-ABC1-18F5F4E7E25A}">
      <dsp:nvSpPr>
        <dsp:cNvPr id="0" name=""/>
        <dsp:cNvSpPr/>
      </dsp:nvSpPr>
      <dsp:spPr>
        <a:xfrm>
          <a:off x="2988394" y="546120"/>
          <a:ext cx="2152844" cy="2152844"/>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3000" r="-3000"/>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20AA592-C4E8-2645-887B-9FBE8F880814}">
      <dsp:nvSpPr>
        <dsp:cNvPr id="0" name=""/>
        <dsp:cNvSpPr/>
      </dsp:nvSpPr>
      <dsp:spPr>
        <a:xfrm>
          <a:off x="3637457" y="2736069"/>
          <a:ext cx="1555645" cy="35636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après</a:t>
          </a:r>
        </a:p>
      </dsp:txBody>
      <dsp:txXfrm>
        <a:off x="3647894" y="2746506"/>
        <a:ext cx="1534771" cy="33548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10">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12/7/21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12/7/21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12/7/21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12/7/21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12/7/21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12/7/21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12/7/21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12/7/21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12/7/21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12/7/21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12/7/21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12/7/21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12/7/21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12/7/21</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12/7/21</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FE8DED1-24FF-4A79-873B-ECE3ABE73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AA6A048-501A-4387-906B-B8A8543E7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643467"/>
            <a:ext cx="10917814" cy="5571066"/>
          </a:xfrm>
          <a:custGeom>
            <a:avLst/>
            <a:gdLst>
              <a:gd name="connsiteX0" fmla="*/ 195712 w 10917814"/>
              <a:gd name="connsiteY0" fmla="*/ 0 h 5571066"/>
              <a:gd name="connsiteX1" fmla="*/ 5062165 w 10917814"/>
              <a:gd name="connsiteY1" fmla="*/ 0 h 5571066"/>
              <a:gd name="connsiteX2" fmla="*/ 5419638 w 10917814"/>
              <a:gd name="connsiteY2" fmla="*/ 268105 h 5571066"/>
              <a:gd name="connsiteX3" fmla="*/ 5428105 w 10917814"/>
              <a:gd name="connsiteY3" fmla="*/ 271280 h 5571066"/>
              <a:gd name="connsiteX4" fmla="*/ 5440804 w 10917814"/>
              <a:gd name="connsiteY4" fmla="*/ 276043 h 5571066"/>
              <a:gd name="connsiteX5" fmla="*/ 5453505 w 10917814"/>
              <a:gd name="connsiteY5" fmla="*/ 280805 h 5571066"/>
              <a:gd name="connsiteX6" fmla="*/ 5464088 w 10917814"/>
              <a:gd name="connsiteY6" fmla="*/ 280805 h 5571066"/>
              <a:gd name="connsiteX7" fmla="*/ 5476788 w 10917814"/>
              <a:gd name="connsiteY7" fmla="*/ 280805 h 5571066"/>
              <a:gd name="connsiteX8" fmla="*/ 5487371 w 10917814"/>
              <a:gd name="connsiteY8" fmla="*/ 276043 h 5571066"/>
              <a:gd name="connsiteX9" fmla="*/ 5500071 w 10917814"/>
              <a:gd name="connsiteY9" fmla="*/ 271280 h 5571066"/>
              <a:gd name="connsiteX10" fmla="*/ 5508538 w 10917814"/>
              <a:gd name="connsiteY10" fmla="*/ 268105 h 5571066"/>
              <a:gd name="connsiteX11" fmla="*/ 5866011 w 10917814"/>
              <a:gd name="connsiteY11" fmla="*/ 0 h 5571066"/>
              <a:gd name="connsiteX12" fmla="*/ 10722102 w 10917814"/>
              <a:gd name="connsiteY12" fmla="*/ 0 h 5571066"/>
              <a:gd name="connsiteX13" fmla="*/ 10917814 w 10917814"/>
              <a:gd name="connsiteY13" fmla="*/ 195712 h 5571066"/>
              <a:gd name="connsiteX14" fmla="*/ 10917814 w 10917814"/>
              <a:gd name="connsiteY14" fmla="*/ 5375354 h 5571066"/>
              <a:gd name="connsiteX15" fmla="*/ 10722102 w 10917814"/>
              <a:gd name="connsiteY15" fmla="*/ 5571066 h 5571066"/>
              <a:gd name="connsiteX16" fmla="*/ 195712 w 10917814"/>
              <a:gd name="connsiteY16" fmla="*/ 5571066 h 5571066"/>
              <a:gd name="connsiteX17" fmla="*/ 0 w 10917814"/>
              <a:gd name="connsiteY17" fmla="*/ 5375354 h 5571066"/>
              <a:gd name="connsiteX18" fmla="*/ 0 w 10917814"/>
              <a:gd name="connsiteY18" fmla="*/ 195712 h 5571066"/>
              <a:gd name="connsiteX19" fmla="*/ 195712 w 10917814"/>
              <a:gd name="connsiteY19" fmla="*/ 0 h 5571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917814" h="5571066">
                <a:moveTo>
                  <a:pt x="195712" y="0"/>
                </a:moveTo>
                <a:lnTo>
                  <a:pt x="5062165" y="0"/>
                </a:lnTo>
                <a:lnTo>
                  <a:pt x="5419638" y="268105"/>
                </a:lnTo>
                <a:lnTo>
                  <a:pt x="5428105" y="271280"/>
                </a:lnTo>
                <a:lnTo>
                  <a:pt x="5440804" y="276043"/>
                </a:lnTo>
                <a:lnTo>
                  <a:pt x="5453505" y="280805"/>
                </a:lnTo>
                <a:lnTo>
                  <a:pt x="5464088" y="280805"/>
                </a:lnTo>
                <a:lnTo>
                  <a:pt x="5476788" y="280805"/>
                </a:lnTo>
                <a:lnTo>
                  <a:pt x="5487371" y="276043"/>
                </a:lnTo>
                <a:lnTo>
                  <a:pt x="5500071" y="271280"/>
                </a:lnTo>
                <a:lnTo>
                  <a:pt x="5508538" y="268105"/>
                </a:lnTo>
                <a:lnTo>
                  <a:pt x="5866011" y="0"/>
                </a:lnTo>
                <a:lnTo>
                  <a:pt x="10722102" y="0"/>
                </a:lnTo>
                <a:cubicBezTo>
                  <a:pt x="10830191" y="0"/>
                  <a:pt x="10917814" y="87623"/>
                  <a:pt x="10917814" y="195712"/>
                </a:cubicBezTo>
                <a:lnTo>
                  <a:pt x="10917814" y="5375354"/>
                </a:lnTo>
                <a:cubicBezTo>
                  <a:pt x="10917814" y="5483443"/>
                  <a:pt x="10830191" y="5571066"/>
                  <a:pt x="10722102" y="5571066"/>
                </a:cubicBezTo>
                <a:lnTo>
                  <a:pt x="195712" y="5571066"/>
                </a:lnTo>
                <a:cubicBezTo>
                  <a:pt x="87623" y="5571066"/>
                  <a:pt x="0" y="5483443"/>
                  <a:pt x="0" y="5375354"/>
                </a:cubicBezTo>
                <a:lnTo>
                  <a:pt x="0" y="195712"/>
                </a:lnTo>
                <a:cubicBezTo>
                  <a:pt x="0" y="87623"/>
                  <a:pt x="87623" y="0"/>
                  <a:pt x="195712" y="0"/>
                </a:cubicBezTo>
                <a:close/>
              </a:path>
            </a:pathLst>
          </a:custGeom>
          <a:solidFill>
            <a:schemeClr val="bg1"/>
          </a:solidFill>
          <a:ln w="381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1A52EE9-6698-0447-9097-91E195A3FAC1}"/>
              </a:ext>
            </a:extLst>
          </p:cNvPr>
          <p:cNvSpPr>
            <a:spLocks noGrp="1"/>
          </p:cNvSpPr>
          <p:nvPr>
            <p:ph type="ctrTitle"/>
          </p:nvPr>
        </p:nvSpPr>
        <p:spPr>
          <a:xfrm>
            <a:off x="1280559" y="1286935"/>
            <a:ext cx="9638153" cy="2668377"/>
          </a:xfrm>
          <a:effectLst/>
        </p:spPr>
        <p:txBody>
          <a:bodyPr>
            <a:normAutofit/>
          </a:bodyPr>
          <a:lstStyle/>
          <a:p>
            <a:pPr algn="ctr"/>
            <a:r>
              <a:rPr lang="fr-FR">
                <a:solidFill>
                  <a:schemeClr val="tx1"/>
                </a:solidFill>
              </a:rPr>
              <a:t>Soutenance projet-2048</a:t>
            </a:r>
          </a:p>
        </p:txBody>
      </p:sp>
      <p:sp>
        <p:nvSpPr>
          <p:cNvPr id="3" name="Subtitle 2">
            <a:extLst>
              <a:ext uri="{FF2B5EF4-FFF2-40B4-BE49-F238E27FC236}">
                <a16:creationId xmlns:a16="http://schemas.microsoft.com/office/drawing/2014/main" id="{A334B93C-1440-3149-A367-49C6B1604E9D}"/>
              </a:ext>
            </a:extLst>
          </p:cNvPr>
          <p:cNvSpPr>
            <a:spLocks noGrp="1"/>
          </p:cNvSpPr>
          <p:nvPr>
            <p:ph type="subTitle" idx="1"/>
          </p:nvPr>
        </p:nvSpPr>
        <p:spPr>
          <a:xfrm>
            <a:off x="1280559" y="4116179"/>
            <a:ext cx="9638153" cy="1599642"/>
          </a:xfrm>
          <a:effectLst/>
        </p:spPr>
        <p:txBody>
          <a:bodyPr>
            <a:normAutofit/>
          </a:bodyPr>
          <a:lstStyle/>
          <a:p>
            <a:pPr algn="ctr"/>
            <a:r>
              <a:rPr lang="fr-FR" dirty="0"/>
              <a:t>Ranaivo-Harisoa Mitia</a:t>
            </a:r>
            <a:endParaRPr lang="fr-FR"/>
          </a:p>
        </p:txBody>
      </p:sp>
    </p:spTree>
    <p:extLst>
      <p:ext uri="{BB962C8B-B14F-4D97-AF65-F5344CB8AC3E}">
        <p14:creationId xmlns:p14="http://schemas.microsoft.com/office/powerpoint/2010/main" val="3163564785"/>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5E8FC-169E-F64C-A0CB-B0A7A087A39F}"/>
              </a:ext>
            </a:extLst>
          </p:cNvPr>
          <p:cNvSpPr>
            <a:spLocks noGrp="1"/>
          </p:cNvSpPr>
          <p:nvPr>
            <p:ph type="ctrTitle"/>
          </p:nvPr>
        </p:nvSpPr>
        <p:spPr/>
        <p:txBody>
          <a:bodyPr/>
          <a:lstStyle/>
          <a:p>
            <a:r>
              <a:rPr lang="fr-FR" dirty="0"/>
              <a:t>Niveau 2</a:t>
            </a:r>
          </a:p>
        </p:txBody>
      </p:sp>
    </p:spTree>
    <p:extLst>
      <p:ext uri="{BB962C8B-B14F-4D97-AF65-F5344CB8AC3E}">
        <p14:creationId xmlns:p14="http://schemas.microsoft.com/office/powerpoint/2010/main" val="1705030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6">
            <a:extLst>
              <a:ext uri="{FF2B5EF4-FFF2-40B4-BE49-F238E27FC236}">
                <a16:creationId xmlns:a16="http://schemas.microsoft.com/office/drawing/2014/main" id="{53576798-7F98-4C7F-B6C7-6D41B5A7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9D336D4B-F9C3-4167-9191-8DA896C803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6">
            <a:extLst>
              <a:ext uri="{FF2B5EF4-FFF2-40B4-BE49-F238E27FC236}">
                <a16:creationId xmlns:a16="http://schemas.microsoft.com/office/drawing/2014/main" id="{069BF0B4-2BF1-40F2-8D8E-9CFCED97D9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0" y="4672012"/>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rgbClr val="212121"/>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3FD0E7C-CCC1-CF47-AA28-7A2F6F96027C}"/>
              </a:ext>
            </a:extLst>
          </p:cNvPr>
          <p:cNvSpPr>
            <a:spLocks noGrp="1"/>
          </p:cNvSpPr>
          <p:nvPr>
            <p:ph type="title"/>
          </p:nvPr>
        </p:nvSpPr>
        <p:spPr>
          <a:xfrm>
            <a:off x="451513" y="5176569"/>
            <a:ext cx="4589009" cy="970450"/>
          </a:xfrm>
        </p:spPr>
        <p:txBody>
          <a:bodyPr vert="horz" lIns="91440" tIns="45720" rIns="91440" bIns="45720" rtlCol="0" anchor="ctr">
            <a:normAutofit/>
          </a:bodyPr>
          <a:lstStyle/>
          <a:p>
            <a:r>
              <a:rPr lang="en-US" sz="2400" dirty="0"/>
              <a:t>2.1 </a:t>
            </a:r>
            <a:r>
              <a:rPr lang="en-US" sz="2400" dirty="0" err="1"/>
              <a:t>Création</a:t>
            </a:r>
            <a:r>
              <a:rPr lang="en-US" sz="2400" dirty="0"/>
              <a:t> d’un Makefile</a:t>
            </a:r>
          </a:p>
        </p:txBody>
      </p:sp>
      <p:pic>
        <p:nvPicPr>
          <p:cNvPr id="6" name="Content Placeholder 5">
            <a:extLst>
              <a:ext uri="{FF2B5EF4-FFF2-40B4-BE49-F238E27FC236}">
                <a16:creationId xmlns:a16="http://schemas.microsoft.com/office/drawing/2014/main" id="{0E9FA3CC-1C80-2249-8E52-BA2079436D1A}"/>
              </a:ext>
            </a:extLst>
          </p:cNvPr>
          <p:cNvPicPr>
            <a:picLocks noGrp="1" noChangeAspect="1"/>
          </p:cNvPicPr>
          <p:nvPr>
            <p:ph sz="half" idx="2"/>
          </p:nvPr>
        </p:nvPicPr>
        <p:blipFill>
          <a:blip r:embed="rId2"/>
          <a:stretch>
            <a:fillRect/>
          </a:stretch>
        </p:blipFill>
        <p:spPr>
          <a:xfrm>
            <a:off x="514351" y="514350"/>
            <a:ext cx="8275668" cy="3930942"/>
          </a:xfrm>
          <a:prstGeom prst="roundRect">
            <a:avLst>
              <a:gd name="adj" fmla="val 3876"/>
            </a:avLst>
          </a:prstGeom>
          <a:ln>
            <a:solidFill>
              <a:schemeClr val="accent1"/>
            </a:solidFill>
          </a:ln>
          <a:effectLst/>
        </p:spPr>
      </p:pic>
      <p:sp>
        <p:nvSpPr>
          <p:cNvPr id="3" name="Content Placeholder 2">
            <a:extLst>
              <a:ext uri="{FF2B5EF4-FFF2-40B4-BE49-F238E27FC236}">
                <a16:creationId xmlns:a16="http://schemas.microsoft.com/office/drawing/2014/main" id="{CF9C774A-8CD0-CD43-84BF-EE9EE6843A1D}"/>
              </a:ext>
            </a:extLst>
          </p:cNvPr>
          <p:cNvSpPr>
            <a:spLocks noGrp="1"/>
          </p:cNvSpPr>
          <p:nvPr>
            <p:ph sz="half" idx="1"/>
          </p:nvPr>
        </p:nvSpPr>
        <p:spPr>
          <a:xfrm>
            <a:off x="5344886" y="5176569"/>
            <a:ext cx="6028400" cy="970450"/>
          </a:xfrm>
        </p:spPr>
        <p:txBody>
          <a:bodyPr vert="horz" lIns="91440" tIns="45720" rIns="91440" bIns="45720" rtlCol="0" anchor="ctr">
            <a:normAutofit fontScale="77500" lnSpcReduction="20000"/>
          </a:bodyPr>
          <a:lstStyle/>
          <a:p>
            <a:r>
              <a:rPr lang="en-US" sz="1600" dirty="0" err="1">
                <a:solidFill>
                  <a:srgbClr val="FEFEFE"/>
                </a:solidFill>
              </a:rPr>
              <a:t>Utilisation</a:t>
            </a:r>
            <a:r>
              <a:rPr lang="en-US" sz="1600" dirty="0">
                <a:solidFill>
                  <a:srgbClr val="FEFEFE"/>
                </a:solidFill>
              </a:rPr>
              <a:t> des options de compilation -</a:t>
            </a:r>
            <a:r>
              <a:rPr lang="en-US" sz="1600" dirty="0" err="1">
                <a:solidFill>
                  <a:srgbClr val="FEFEFE"/>
                </a:solidFill>
              </a:rPr>
              <a:t>stc</a:t>
            </a:r>
            <a:r>
              <a:rPr lang="en-US" sz="1600" dirty="0">
                <a:solidFill>
                  <a:srgbClr val="FEFEFE"/>
                </a:solidFill>
              </a:rPr>
              <a:t>=c++11 et –lncurses.</a:t>
            </a:r>
          </a:p>
          <a:p>
            <a:r>
              <a:rPr lang="en-US" sz="1600" dirty="0">
                <a:solidFill>
                  <a:srgbClr val="FEFEFE"/>
                </a:solidFill>
              </a:rPr>
              <a:t>Un petit Makefile </a:t>
            </a:r>
            <a:r>
              <a:rPr lang="en-US" sz="1600" dirty="0" err="1">
                <a:solidFill>
                  <a:srgbClr val="FEFEFE"/>
                </a:solidFill>
              </a:rPr>
              <a:t>adapté</a:t>
            </a:r>
            <a:r>
              <a:rPr lang="en-US" sz="1600" dirty="0">
                <a:solidFill>
                  <a:srgbClr val="FEFEFE"/>
                </a:solidFill>
              </a:rPr>
              <a:t> </a:t>
            </a:r>
            <a:r>
              <a:rPr lang="en-US" sz="1600" dirty="0" err="1">
                <a:solidFill>
                  <a:srgbClr val="FEFEFE"/>
                </a:solidFill>
              </a:rPr>
              <a:t>uniquement</a:t>
            </a:r>
            <a:r>
              <a:rPr lang="en-US" sz="1600" dirty="0">
                <a:solidFill>
                  <a:srgbClr val="FEFEFE"/>
                </a:solidFill>
              </a:rPr>
              <a:t> au </a:t>
            </a:r>
            <a:r>
              <a:rPr lang="en-US" sz="1600" dirty="0" err="1">
                <a:solidFill>
                  <a:srgbClr val="FEFEFE"/>
                </a:solidFill>
              </a:rPr>
              <a:t>programme</a:t>
            </a:r>
            <a:r>
              <a:rPr lang="en-US" sz="1600" dirty="0">
                <a:solidFill>
                  <a:srgbClr val="FEFEFE"/>
                </a:solidFill>
              </a:rPr>
              <a:t> </a:t>
            </a:r>
          </a:p>
          <a:p>
            <a:r>
              <a:rPr lang="en-US" sz="1600" dirty="0" err="1">
                <a:solidFill>
                  <a:srgbClr val="FEFEFE"/>
                </a:solidFill>
              </a:rPr>
              <a:t>Ajout</a:t>
            </a:r>
            <a:r>
              <a:rPr lang="en-US" sz="1600" dirty="0">
                <a:solidFill>
                  <a:srgbClr val="FEFEFE"/>
                </a:solidFill>
              </a:rPr>
              <a:t> </a:t>
            </a:r>
            <a:r>
              <a:rPr lang="en-US" sz="1600" dirty="0" err="1">
                <a:solidFill>
                  <a:srgbClr val="FEFEFE"/>
                </a:solidFill>
              </a:rPr>
              <a:t>d’une</a:t>
            </a:r>
            <a:r>
              <a:rPr lang="en-US" sz="1600" dirty="0">
                <a:solidFill>
                  <a:srgbClr val="FEFEFE"/>
                </a:solidFill>
              </a:rPr>
              <a:t> option pour </a:t>
            </a:r>
            <a:r>
              <a:rPr lang="en-US" sz="1600" dirty="0" err="1">
                <a:solidFill>
                  <a:srgbClr val="FEFEFE"/>
                </a:solidFill>
              </a:rPr>
              <a:t>supprimer</a:t>
            </a:r>
            <a:r>
              <a:rPr lang="en-US" sz="1600" dirty="0">
                <a:solidFill>
                  <a:srgbClr val="FEFEFE"/>
                </a:solidFill>
              </a:rPr>
              <a:t> les </a:t>
            </a:r>
            <a:r>
              <a:rPr lang="en-US" sz="1600" dirty="0" err="1">
                <a:solidFill>
                  <a:srgbClr val="FEFEFE"/>
                </a:solidFill>
              </a:rPr>
              <a:t>fichiers</a:t>
            </a:r>
            <a:r>
              <a:rPr lang="en-US" sz="1600" dirty="0">
                <a:solidFill>
                  <a:srgbClr val="FEFEFE"/>
                </a:solidFill>
              </a:rPr>
              <a:t> </a:t>
            </a:r>
            <a:r>
              <a:rPr lang="en-US" sz="1600" dirty="0" err="1">
                <a:solidFill>
                  <a:srgbClr val="FEFEFE"/>
                </a:solidFill>
              </a:rPr>
              <a:t>créés</a:t>
            </a:r>
            <a:r>
              <a:rPr lang="en-US" sz="1600" dirty="0">
                <a:solidFill>
                  <a:srgbClr val="FEFEFE"/>
                </a:solidFill>
              </a:rPr>
              <a:t> après compilation.</a:t>
            </a:r>
          </a:p>
        </p:txBody>
      </p:sp>
    </p:spTree>
    <p:extLst>
      <p:ext uri="{BB962C8B-B14F-4D97-AF65-F5344CB8AC3E}">
        <p14:creationId xmlns:p14="http://schemas.microsoft.com/office/powerpoint/2010/main" val="567941545"/>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Freeform 6">
            <a:extLst>
              <a:ext uri="{FF2B5EF4-FFF2-40B4-BE49-F238E27FC236}">
                <a16:creationId xmlns:a16="http://schemas.microsoft.com/office/drawing/2014/main" id="{53576798-7F98-4C7F-B6C7-6D41B5A7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416E3E5-5186-46A4-AFBD-337387D31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3">
            <a:extLst>
              <a:ext uri="{FF2B5EF4-FFF2-40B4-BE49-F238E27FC236}">
                <a16:creationId xmlns:a16="http://schemas.microsoft.com/office/drawing/2014/main" id="{7B8FAACC-353E-4F84-BA62-A5514185D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7554995"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11D1067-5A3C-8745-95A2-EA3D41B60D8E}"/>
              </a:ext>
            </a:extLst>
          </p:cNvPr>
          <p:cNvSpPr>
            <a:spLocks noGrp="1"/>
          </p:cNvSpPr>
          <p:nvPr>
            <p:ph type="title"/>
          </p:nvPr>
        </p:nvSpPr>
        <p:spPr>
          <a:xfrm>
            <a:off x="8164749" y="457201"/>
            <a:ext cx="3575737" cy="1332688"/>
          </a:xfrm>
        </p:spPr>
        <p:txBody>
          <a:bodyPr vert="horz" lIns="91440" tIns="45720" rIns="91440" bIns="45720" rtlCol="0" anchor="b">
            <a:normAutofit/>
          </a:bodyPr>
          <a:lstStyle/>
          <a:p>
            <a:pPr algn="ctr">
              <a:lnSpc>
                <a:spcPct val="90000"/>
              </a:lnSpc>
            </a:pPr>
            <a:r>
              <a:rPr lang="en-US" sz="3000">
                <a:solidFill>
                  <a:srgbClr val="FFFFFF"/>
                </a:solidFill>
              </a:rPr>
              <a:t>2.2 Utilisation d’un gestionnaire de version</a:t>
            </a:r>
          </a:p>
        </p:txBody>
      </p:sp>
      <p:pic>
        <p:nvPicPr>
          <p:cNvPr id="6" name="Content Placeholder 5">
            <a:extLst>
              <a:ext uri="{FF2B5EF4-FFF2-40B4-BE49-F238E27FC236}">
                <a16:creationId xmlns:a16="http://schemas.microsoft.com/office/drawing/2014/main" id="{1739A288-2189-FB47-8C5A-3BDFE18CC055}"/>
              </a:ext>
            </a:extLst>
          </p:cNvPr>
          <p:cNvPicPr>
            <a:picLocks noGrp="1" noChangeAspect="1"/>
          </p:cNvPicPr>
          <p:nvPr>
            <p:ph sz="half" idx="2"/>
          </p:nvPr>
        </p:nvPicPr>
        <p:blipFill>
          <a:blip r:embed="rId2"/>
          <a:stretch>
            <a:fillRect/>
          </a:stretch>
        </p:blipFill>
        <p:spPr>
          <a:xfrm>
            <a:off x="463961" y="893452"/>
            <a:ext cx="6612856" cy="4711659"/>
          </a:xfrm>
          <a:prstGeom prst="roundRect">
            <a:avLst>
              <a:gd name="adj" fmla="val 3876"/>
            </a:avLst>
          </a:prstGeom>
          <a:ln>
            <a:solidFill>
              <a:schemeClr val="accent1"/>
            </a:solidFill>
          </a:ln>
          <a:effectLst/>
        </p:spPr>
      </p:pic>
      <p:sp>
        <p:nvSpPr>
          <p:cNvPr id="3" name="Content Placeholder 2">
            <a:extLst>
              <a:ext uri="{FF2B5EF4-FFF2-40B4-BE49-F238E27FC236}">
                <a16:creationId xmlns:a16="http://schemas.microsoft.com/office/drawing/2014/main" id="{381A6A0A-7DEE-3A44-83C7-FE6CBC6464F3}"/>
              </a:ext>
            </a:extLst>
          </p:cNvPr>
          <p:cNvSpPr>
            <a:spLocks noGrp="1"/>
          </p:cNvSpPr>
          <p:nvPr>
            <p:ph sz="half" idx="1"/>
          </p:nvPr>
        </p:nvSpPr>
        <p:spPr>
          <a:xfrm>
            <a:off x="8164749" y="2024743"/>
            <a:ext cx="3575737" cy="4016619"/>
          </a:xfrm>
        </p:spPr>
        <p:txBody>
          <a:bodyPr vert="horz" lIns="91440" tIns="45720" rIns="91440" bIns="45720" rtlCol="0" anchor="ctr">
            <a:normAutofit/>
          </a:bodyPr>
          <a:lstStyle/>
          <a:p>
            <a:pPr>
              <a:lnSpc>
                <a:spcPct val="90000"/>
              </a:lnSpc>
            </a:pPr>
            <a:r>
              <a:rPr lang="en-US" sz="1600" b="1">
                <a:solidFill>
                  <a:srgbClr val="FFFFFF"/>
                </a:solidFill>
              </a:rPr>
              <a:t>Méthode de sauvegarde des versions sur Github :</a:t>
            </a:r>
            <a:endParaRPr lang="en-US" sz="1600">
              <a:solidFill>
                <a:srgbClr val="FFFFFF"/>
              </a:solidFill>
            </a:endParaRPr>
          </a:p>
          <a:p>
            <a:pPr lvl="0">
              <a:lnSpc>
                <a:spcPct val="90000"/>
              </a:lnSpc>
            </a:pPr>
            <a:r>
              <a:rPr lang="en-US" sz="1600">
                <a:solidFill>
                  <a:srgbClr val="FFFFFF"/>
                </a:solidFill>
              </a:rPr>
              <a:t>Création d’un repository (privé) github sur le profile meethyrh.</a:t>
            </a:r>
          </a:p>
          <a:p>
            <a:pPr lvl="0">
              <a:lnSpc>
                <a:spcPct val="90000"/>
              </a:lnSpc>
            </a:pPr>
            <a:r>
              <a:rPr lang="en-US" sz="1600">
                <a:solidFill>
                  <a:srgbClr val="FFFFFF"/>
                </a:solidFill>
              </a:rPr>
              <a:t>Mise en lien du nouveau repository avec le dossier contenant les fichiers en local.</a:t>
            </a:r>
          </a:p>
          <a:p>
            <a:pPr lvl="0">
              <a:lnSpc>
                <a:spcPct val="90000"/>
              </a:lnSpc>
            </a:pPr>
            <a:r>
              <a:rPr lang="en-US" sz="1600">
                <a:solidFill>
                  <a:srgbClr val="FFFFFF"/>
                </a:solidFill>
              </a:rPr>
              <a:t>Commande pour sauvegarder ses fichiers : </a:t>
            </a:r>
          </a:p>
          <a:p>
            <a:pPr lvl="1">
              <a:lnSpc>
                <a:spcPct val="90000"/>
              </a:lnSpc>
            </a:pPr>
            <a:r>
              <a:rPr lang="en-US">
                <a:solidFill>
                  <a:srgbClr val="FFFFFF"/>
                </a:solidFill>
              </a:rPr>
              <a:t>git add . </a:t>
            </a:r>
          </a:p>
          <a:p>
            <a:pPr lvl="1">
              <a:lnSpc>
                <a:spcPct val="90000"/>
              </a:lnSpc>
            </a:pPr>
            <a:r>
              <a:rPr lang="en-US">
                <a:solidFill>
                  <a:srgbClr val="FFFFFF"/>
                </a:solidFill>
              </a:rPr>
              <a:t>git commit -m « label donné au commit »</a:t>
            </a:r>
          </a:p>
          <a:p>
            <a:pPr lvl="1">
              <a:lnSpc>
                <a:spcPct val="90000"/>
              </a:lnSpc>
            </a:pPr>
            <a:r>
              <a:rPr lang="en-US">
                <a:solidFill>
                  <a:srgbClr val="FFFFFF"/>
                </a:solidFill>
              </a:rPr>
              <a:t>git push origin main</a:t>
            </a:r>
          </a:p>
          <a:p>
            <a:pPr>
              <a:lnSpc>
                <a:spcPct val="90000"/>
              </a:lnSpc>
            </a:pPr>
            <a:endParaRPr lang="en-US" sz="1600">
              <a:solidFill>
                <a:srgbClr val="FFFFFF"/>
              </a:solidFill>
            </a:endParaRPr>
          </a:p>
        </p:txBody>
      </p:sp>
    </p:spTree>
    <p:extLst>
      <p:ext uri="{BB962C8B-B14F-4D97-AF65-F5344CB8AC3E}">
        <p14:creationId xmlns:p14="http://schemas.microsoft.com/office/powerpoint/2010/main" val="3142547402"/>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2FE8DED1-24FF-4A79-873B-ECE3ABE73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9">
            <a:extLst>
              <a:ext uri="{FF2B5EF4-FFF2-40B4-BE49-F238E27FC236}">
                <a16:creationId xmlns:a16="http://schemas.microsoft.com/office/drawing/2014/main" id="{0AA6A048-501A-4387-906B-B8A8543E7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643467"/>
            <a:ext cx="10917814" cy="5571066"/>
          </a:xfrm>
          <a:custGeom>
            <a:avLst/>
            <a:gdLst>
              <a:gd name="connsiteX0" fmla="*/ 195712 w 10917814"/>
              <a:gd name="connsiteY0" fmla="*/ 0 h 5571066"/>
              <a:gd name="connsiteX1" fmla="*/ 5062165 w 10917814"/>
              <a:gd name="connsiteY1" fmla="*/ 0 h 5571066"/>
              <a:gd name="connsiteX2" fmla="*/ 5419638 w 10917814"/>
              <a:gd name="connsiteY2" fmla="*/ 268105 h 5571066"/>
              <a:gd name="connsiteX3" fmla="*/ 5428105 w 10917814"/>
              <a:gd name="connsiteY3" fmla="*/ 271280 h 5571066"/>
              <a:gd name="connsiteX4" fmla="*/ 5440804 w 10917814"/>
              <a:gd name="connsiteY4" fmla="*/ 276043 h 5571066"/>
              <a:gd name="connsiteX5" fmla="*/ 5453505 w 10917814"/>
              <a:gd name="connsiteY5" fmla="*/ 280805 h 5571066"/>
              <a:gd name="connsiteX6" fmla="*/ 5464088 w 10917814"/>
              <a:gd name="connsiteY6" fmla="*/ 280805 h 5571066"/>
              <a:gd name="connsiteX7" fmla="*/ 5476788 w 10917814"/>
              <a:gd name="connsiteY7" fmla="*/ 280805 h 5571066"/>
              <a:gd name="connsiteX8" fmla="*/ 5487371 w 10917814"/>
              <a:gd name="connsiteY8" fmla="*/ 276043 h 5571066"/>
              <a:gd name="connsiteX9" fmla="*/ 5500071 w 10917814"/>
              <a:gd name="connsiteY9" fmla="*/ 271280 h 5571066"/>
              <a:gd name="connsiteX10" fmla="*/ 5508538 w 10917814"/>
              <a:gd name="connsiteY10" fmla="*/ 268105 h 5571066"/>
              <a:gd name="connsiteX11" fmla="*/ 5866011 w 10917814"/>
              <a:gd name="connsiteY11" fmla="*/ 0 h 5571066"/>
              <a:gd name="connsiteX12" fmla="*/ 10722102 w 10917814"/>
              <a:gd name="connsiteY12" fmla="*/ 0 h 5571066"/>
              <a:gd name="connsiteX13" fmla="*/ 10917814 w 10917814"/>
              <a:gd name="connsiteY13" fmla="*/ 195712 h 5571066"/>
              <a:gd name="connsiteX14" fmla="*/ 10917814 w 10917814"/>
              <a:gd name="connsiteY14" fmla="*/ 5375354 h 5571066"/>
              <a:gd name="connsiteX15" fmla="*/ 10722102 w 10917814"/>
              <a:gd name="connsiteY15" fmla="*/ 5571066 h 5571066"/>
              <a:gd name="connsiteX16" fmla="*/ 195712 w 10917814"/>
              <a:gd name="connsiteY16" fmla="*/ 5571066 h 5571066"/>
              <a:gd name="connsiteX17" fmla="*/ 0 w 10917814"/>
              <a:gd name="connsiteY17" fmla="*/ 5375354 h 5571066"/>
              <a:gd name="connsiteX18" fmla="*/ 0 w 10917814"/>
              <a:gd name="connsiteY18" fmla="*/ 195712 h 5571066"/>
              <a:gd name="connsiteX19" fmla="*/ 195712 w 10917814"/>
              <a:gd name="connsiteY19" fmla="*/ 0 h 5571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917814" h="5571066">
                <a:moveTo>
                  <a:pt x="195712" y="0"/>
                </a:moveTo>
                <a:lnTo>
                  <a:pt x="5062165" y="0"/>
                </a:lnTo>
                <a:lnTo>
                  <a:pt x="5419638" y="268105"/>
                </a:lnTo>
                <a:lnTo>
                  <a:pt x="5428105" y="271280"/>
                </a:lnTo>
                <a:lnTo>
                  <a:pt x="5440804" y="276043"/>
                </a:lnTo>
                <a:lnTo>
                  <a:pt x="5453505" y="280805"/>
                </a:lnTo>
                <a:lnTo>
                  <a:pt x="5464088" y="280805"/>
                </a:lnTo>
                <a:lnTo>
                  <a:pt x="5476788" y="280805"/>
                </a:lnTo>
                <a:lnTo>
                  <a:pt x="5487371" y="276043"/>
                </a:lnTo>
                <a:lnTo>
                  <a:pt x="5500071" y="271280"/>
                </a:lnTo>
                <a:lnTo>
                  <a:pt x="5508538" y="268105"/>
                </a:lnTo>
                <a:lnTo>
                  <a:pt x="5866011" y="0"/>
                </a:lnTo>
                <a:lnTo>
                  <a:pt x="10722102" y="0"/>
                </a:lnTo>
                <a:cubicBezTo>
                  <a:pt x="10830191" y="0"/>
                  <a:pt x="10917814" y="87623"/>
                  <a:pt x="10917814" y="195712"/>
                </a:cubicBezTo>
                <a:lnTo>
                  <a:pt x="10917814" y="5375354"/>
                </a:lnTo>
                <a:cubicBezTo>
                  <a:pt x="10917814" y="5483443"/>
                  <a:pt x="10830191" y="5571066"/>
                  <a:pt x="10722102" y="5571066"/>
                </a:cubicBezTo>
                <a:lnTo>
                  <a:pt x="195712" y="5571066"/>
                </a:lnTo>
                <a:cubicBezTo>
                  <a:pt x="87623" y="5571066"/>
                  <a:pt x="0" y="5483443"/>
                  <a:pt x="0" y="5375354"/>
                </a:cubicBezTo>
                <a:lnTo>
                  <a:pt x="0" y="195712"/>
                </a:lnTo>
                <a:cubicBezTo>
                  <a:pt x="0" y="87623"/>
                  <a:pt x="87623" y="0"/>
                  <a:pt x="195712" y="0"/>
                </a:cubicBezTo>
                <a:close/>
              </a:path>
            </a:pathLst>
          </a:custGeom>
          <a:solidFill>
            <a:schemeClr val="bg1"/>
          </a:solidFill>
          <a:ln w="381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6645C86-83E5-A74D-A133-8E648AC657C0}"/>
              </a:ext>
            </a:extLst>
          </p:cNvPr>
          <p:cNvSpPr>
            <a:spLocks noGrp="1"/>
          </p:cNvSpPr>
          <p:nvPr>
            <p:ph type="ctrTitle"/>
          </p:nvPr>
        </p:nvSpPr>
        <p:spPr>
          <a:xfrm>
            <a:off x="1280559" y="1286935"/>
            <a:ext cx="9638153" cy="2668377"/>
          </a:xfrm>
          <a:effectLst/>
        </p:spPr>
        <p:txBody>
          <a:bodyPr>
            <a:normAutofit/>
          </a:bodyPr>
          <a:lstStyle/>
          <a:p>
            <a:pPr algn="ctr"/>
            <a:r>
              <a:rPr lang="fr-FR">
                <a:solidFill>
                  <a:schemeClr val="tx1"/>
                </a:solidFill>
              </a:rPr>
              <a:t>Fin de la soutenance </a:t>
            </a:r>
          </a:p>
        </p:txBody>
      </p:sp>
      <p:sp>
        <p:nvSpPr>
          <p:cNvPr id="3" name="Subtitle 2">
            <a:extLst>
              <a:ext uri="{FF2B5EF4-FFF2-40B4-BE49-F238E27FC236}">
                <a16:creationId xmlns:a16="http://schemas.microsoft.com/office/drawing/2014/main" id="{6980AB6C-D892-AF45-8F84-7FA11E80AAE8}"/>
              </a:ext>
            </a:extLst>
          </p:cNvPr>
          <p:cNvSpPr>
            <a:spLocks noGrp="1"/>
          </p:cNvSpPr>
          <p:nvPr>
            <p:ph type="subTitle" idx="1"/>
          </p:nvPr>
        </p:nvSpPr>
        <p:spPr>
          <a:xfrm>
            <a:off x="1280559" y="4116179"/>
            <a:ext cx="9638153" cy="1599642"/>
          </a:xfrm>
          <a:effectLst/>
        </p:spPr>
        <p:txBody>
          <a:bodyPr>
            <a:normAutofit/>
          </a:bodyPr>
          <a:lstStyle/>
          <a:p>
            <a:pPr algn="ctr"/>
            <a:r>
              <a:rPr lang="fr-FR"/>
              <a:t>Merci de votre attention</a:t>
            </a:r>
          </a:p>
        </p:txBody>
      </p:sp>
    </p:spTree>
    <p:extLst>
      <p:ext uri="{BB962C8B-B14F-4D97-AF65-F5344CB8AC3E}">
        <p14:creationId xmlns:p14="http://schemas.microsoft.com/office/powerpoint/2010/main" val="3666894655"/>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C332DFC-2F05-D54B-A352-616545CDFF0A}"/>
              </a:ext>
            </a:extLst>
          </p:cNvPr>
          <p:cNvSpPr>
            <a:spLocks noGrp="1"/>
          </p:cNvSpPr>
          <p:nvPr>
            <p:ph type="title"/>
          </p:nvPr>
        </p:nvSpPr>
        <p:spPr>
          <a:xfrm>
            <a:off x="451515" y="1734857"/>
            <a:ext cx="3765483" cy="3388287"/>
          </a:xfrm>
        </p:spPr>
        <p:txBody>
          <a:bodyPr anchor="ctr">
            <a:normAutofit/>
          </a:bodyPr>
          <a:lstStyle/>
          <a:p>
            <a:r>
              <a:rPr lang="fr-FR" dirty="0"/>
              <a:t>Niveau 0:</a:t>
            </a:r>
          </a:p>
        </p:txBody>
      </p:sp>
      <p:sp>
        <p:nvSpPr>
          <p:cNvPr id="3" name="Content Placeholder 2">
            <a:extLst>
              <a:ext uri="{FF2B5EF4-FFF2-40B4-BE49-F238E27FC236}">
                <a16:creationId xmlns:a16="http://schemas.microsoft.com/office/drawing/2014/main" id="{8CB4BCE4-8CC2-3042-9BB1-CE91AD8833B3}"/>
              </a:ext>
            </a:extLst>
          </p:cNvPr>
          <p:cNvSpPr>
            <a:spLocks noGrp="1"/>
          </p:cNvSpPr>
          <p:nvPr>
            <p:ph idx="1"/>
          </p:nvPr>
        </p:nvSpPr>
        <p:spPr>
          <a:xfrm>
            <a:off x="6008068" y="978993"/>
            <a:ext cx="5365218" cy="4900014"/>
          </a:xfrm>
          <a:effectLst/>
        </p:spPr>
        <p:txBody>
          <a:bodyPr>
            <a:normAutofit/>
          </a:bodyPr>
          <a:lstStyle/>
          <a:p>
            <a:r>
              <a:rPr lang="fr-FR"/>
              <a:t>Les fichiers compilent</a:t>
            </a:r>
          </a:p>
          <a:p>
            <a:r>
              <a:rPr lang="fr-FR"/>
              <a:t>Le jeu est fonctionnel</a:t>
            </a:r>
          </a:p>
          <a:p>
            <a:r>
              <a:rPr lang="fr-FR"/>
              <a:t>Il respecte les règles du 2048</a:t>
            </a:r>
          </a:p>
          <a:p>
            <a:r>
              <a:rPr lang="fr-FR"/>
              <a:t>Le score est mis à jour à chaque mouvement;</a:t>
            </a:r>
          </a:p>
          <a:p>
            <a:pPr marL="1371600" lvl="3" indent="0">
              <a:buNone/>
            </a:pPr>
            <a:endParaRPr lang="fr-FR"/>
          </a:p>
        </p:txBody>
      </p:sp>
    </p:spTree>
    <p:extLst>
      <p:ext uri="{BB962C8B-B14F-4D97-AF65-F5344CB8AC3E}">
        <p14:creationId xmlns:p14="http://schemas.microsoft.com/office/powerpoint/2010/main" val="2784620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C805D11-BE3E-3F41-971D-BB90793FA54B}"/>
              </a:ext>
            </a:extLst>
          </p:cNvPr>
          <p:cNvSpPr>
            <a:spLocks noGrp="1"/>
          </p:cNvSpPr>
          <p:nvPr>
            <p:ph type="title"/>
          </p:nvPr>
        </p:nvSpPr>
        <p:spPr>
          <a:xfrm>
            <a:off x="451515" y="1734857"/>
            <a:ext cx="3765483" cy="3388287"/>
          </a:xfrm>
        </p:spPr>
        <p:txBody>
          <a:bodyPr anchor="ctr">
            <a:normAutofit/>
          </a:bodyPr>
          <a:lstStyle/>
          <a:p>
            <a:r>
              <a:rPr lang="fr-FR"/>
              <a:t>Niveau 0:</a:t>
            </a:r>
            <a:endParaRPr lang="fr-FR" dirty="0"/>
          </a:p>
        </p:txBody>
      </p:sp>
      <p:sp>
        <p:nvSpPr>
          <p:cNvPr id="3" name="Content Placeholder 2">
            <a:extLst>
              <a:ext uri="{FF2B5EF4-FFF2-40B4-BE49-F238E27FC236}">
                <a16:creationId xmlns:a16="http://schemas.microsoft.com/office/drawing/2014/main" id="{8F7DE6AA-1AE8-2F42-BA48-0AD3F360546E}"/>
              </a:ext>
            </a:extLst>
          </p:cNvPr>
          <p:cNvSpPr>
            <a:spLocks noGrp="1"/>
          </p:cNvSpPr>
          <p:nvPr>
            <p:ph idx="1"/>
          </p:nvPr>
        </p:nvSpPr>
        <p:spPr>
          <a:xfrm>
            <a:off x="6008068" y="978993"/>
            <a:ext cx="5625132" cy="4900014"/>
          </a:xfrm>
          <a:effectLst/>
        </p:spPr>
        <p:txBody>
          <a:bodyPr>
            <a:normAutofit/>
          </a:bodyPr>
          <a:lstStyle/>
          <a:p>
            <a:pPr>
              <a:lnSpc>
                <a:spcPct val="90000"/>
              </a:lnSpc>
            </a:pPr>
            <a:r>
              <a:rPr lang="fr-FR" sz="1700" dirty="0"/>
              <a:t>L’implantation respecte la structure donnée (avec quelques légères modifications)</a:t>
            </a:r>
          </a:p>
          <a:p>
            <a:pPr lvl="1">
              <a:lnSpc>
                <a:spcPct val="90000"/>
              </a:lnSpc>
            </a:pPr>
            <a:r>
              <a:rPr lang="fr-FR" sz="1700" dirty="0"/>
              <a:t>Rajout des fonctions:</a:t>
            </a:r>
          </a:p>
          <a:p>
            <a:pPr lvl="3">
              <a:lnSpc>
                <a:spcPct val="90000"/>
              </a:lnSpc>
            </a:pPr>
            <a:r>
              <a:rPr lang="fr-FR" sz="1700" dirty="0"/>
              <a:t>deplacementGauche_sansCombi</a:t>
            </a:r>
          </a:p>
          <a:p>
            <a:pPr lvl="3">
              <a:lnSpc>
                <a:spcPct val="90000"/>
              </a:lnSpc>
            </a:pPr>
            <a:r>
              <a:rPr lang="fr-FR" sz="1700" dirty="0"/>
              <a:t>deplacementHaut_sansCombi</a:t>
            </a:r>
          </a:p>
          <a:p>
            <a:pPr lvl="3">
              <a:lnSpc>
                <a:spcPct val="90000"/>
              </a:lnSpc>
            </a:pPr>
            <a:r>
              <a:rPr lang="fr-FR" sz="1700" dirty="0"/>
              <a:t>combineCases_gauche</a:t>
            </a:r>
          </a:p>
          <a:p>
            <a:pPr lvl="3">
              <a:lnSpc>
                <a:spcPct val="90000"/>
              </a:lnSpc>
            </a:pPr>
            <a:r>
              <a:rPr lang="fr-FR" sz="1700" dirty="0"/>
              <a:t>combineCases_haut</a:t>
            </a:r>
          </a:p>
          <a:p>
            <a:pPr lvl="3">
              <a:lnSpc>
                <a:spcPct val="90000"/>
              </a:lnSpc>
            </a:pPr>
            <a:r>
              <a:rPr lang="fr-FR" sz="1700" dirty="0"/>
              <a:t>flip_horizontal</a:t>
            </a:r>
          </a:p>
          <a:p>
            <a:pPr lvl="3">
              <a:lnSpc>
                <a:spcPct val="90000"/>
              </a:lnSpc>
            </a:pPr>
            <a:r>
              <a:rPr lang="fr-FR" sz="1700" dirty="0"/>
              <a:t>flip_vertical </a:t>
            </a:r>
          </a:p>
          <a:p>
            <a:pPr lvl="3">
              <a:lnSpc>
                <a:spcPct val="90000"/>
              </a:lnSpc>
            </a:pPr>
            <a:r>
              <a:rPr lang="fr-FR" sz="1700" dirty="0"/>
              <a:t>nouvelleCase</a:t>
            </a:r>
          </a:p>
        </p:txBody>
      </p:sp>
    </p:spTree>
    <p:extLst>
      <p:ext uri="{BB962C8B-B14F-4D97-AF65-F5344CB8AC3E}">
        <p14:creationId xmlns:p14="http://schemas.microsoft.com/office/powerpoint/2010/main" val="3478660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AECE786-78AC-174C-811B-1D1D2E737D71}"/>
              </a:ext>
            </a:extLst>
          </p:cNvPr>
          <p:cNvSpPr>
            <a:spLocks noGrp="1"/>
          </p:cNvSpPr>
          <p:nvPr>
            <p:ph type="title"/>
          </p:nvPr>
        </p:nvSpPr>
        <p:spPr>
          <a:xfrm>
            <a:off x="451515" y="1734857"/>
            <a:ext cx="3765483" cy="3388287"/>
          </a:xfrm>
        </p:spPr>
        <p:txBody>
          <a:bodyPr anchor="ctr">
            <a:normAutofit/>
          </a:bodyPr>
          <a:lstStyle/>
          <a:p>
            <a:r>
              <a:rPr lang="fr-FR" dirty="0"/>
              <a:t>Niveau 0</a:t>
            </a:r>
          </a:p>
        </p:txBody>
      </p:sp>
      <p:sp>
        <p:nvSpPr>
          <p:cNvPr id="3" name="Content Placeholder 2">
            <a:extLst>
              <a:ext uri="{FF2B5EF4-FFF2-40B4-BE49-F238E27FC236}">
                <a16:creationId xmlns:a16="http://schemas.microsoft.com/office/drawing/2014/main" id="{873D9288-8360-3F4C-8EB6-2AB7BB77A39D}"/>
              </a:ext>
            </a:extLst>
          </p:cNvPr>
          <p:cNvSpPr>
            <a:spLocks noGrp="1"/>
          </p:cNvSpPr>
          <p:nvPr>
            <p:ph idx="1"/>
          </p:nvPr>
        </p:nvSpPr>
        <p:spPr>
          <a:xfrm>
            <a:off x="6008068" y="978993"/>
            <a:ext cx="5365218" cy="4900014"/>
          </a:xfrm>
          <a:effectLst/>
        </p:spPr>
        <p:txBody>
          <a:bodyPr>
            <a:normAutofit/>
          </a:bodyPr>
          <a:lstStyle/>
          <a:p>
            <a:r>
              <a:rPr lang="fr-FR"/>
              <a:t>Toutes les fonctions sont documentées, spécifiées et testées;</a:t>
            </a:r>
          </a:p>
          <a:p>
            <a:pPr lvl="1"/>
            <a:r>
              <a:rPr lang="fr-FR"/>
              <a:t>Note: les fonctions de déplacement marchent tous sur tous tableaux avec le même nombre de colonnes sur chaque ligne et la fonction dessine marche affiche bien sur les plateau avec un nombre de colonnes égale a 4.</a:t>
            </a:r>
          </a:p>
          <a:p>
            <a:r>
              <a:rPr lang="fr-FR"/>
              <a:t>On dispose d’un bon affichage du plateau de jeu</a:t>
            </a:r>
          </a:p>
          <a:p>
            <a:endParaRPr lang="fr-FR" dirty="0"/>
          </a:p>
        </p:txBody>
      </p:sp>
    </p:spTree>
    <p:extLst>
      <p:ext uri="{BB962C8B-B14F-4D97-AF65-F5344CB8AC3E}">
        <p14:creationId xmlns:p14="http://schemas.microsoft.com/office/powerpoint/2010/main" val="3595904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A8199-6959-CA42-B906-2ED572DC8CBB}"/>
              </a:ext>
            </a:extLst>
          </p:cNvPr>
          <p:cNvSpPr>
            <a:spLocks noGrp="1"/>
          </p:cNvSpPr>
          <p:nvPr>
            <p:ph type="ctrTitle"/>
          </p:nvPr>
        </p:nvSpPr>
        <p:spPr/>
        <p:txBody>
          <a:bodyPr/>
          <a:lstStyle/>
          <a:p>
            <a:r>
              <a:rPr lang="fr-FR" dirty="0"/>
              <a:t>Niveau 1</a:t>
            </a:r>
          </a:p>
        </p:txBody>
      </p:sp>
    </p:spTree>
    <p:extLst>
      <p:ext uri="{BB962C8B-B14F-4D97-AF65-F5344CB8AC3E}">
        <p14:creationId xmlns:p14="http://schemas.microsoft.com/office/powerpoint/2010/main" val="3853121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Freeform 6">
            <a:extLst>
              <a:ext uri="{FF2B5EF4-FFF2-40B4-BE49-F238E27FC236}">
                <a16:creationId xmlns:a16="http://schemas.microsoft.com/office/drawing/2014/main" id="{53576798-7F98-4C7F-B6C7-6D41B5A7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5" name="Rectangle 12">
            <a:extLst>
              <a:ext uri="{FF2B5EF4-FFF2-40B4-BE49-F238E27FC236}">
                <a16:creationId xmlns:a16="http://schemas.microsoft.com/office/drawing/2014/main" id="{8C1FC8BA-94E6-44F7-B346-6A2215E66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3">
            <a:extLst>
              <a:ext uri="{FF2B5EF4-FFF2-40B4-BE49-F238E27FC236}">
                <a16:creationId xmlns:a16="http://schemas.microsoft.com/office/drawing/2014/main" id="{A8329D92-4903-43FF-90F4-878F5D3F1D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4574A78-8DD4-4A4A-8CEA-AC048042931B}"/>
              </a:ext>
            </a:extLst>
          </p:cNvPr>
          <p:cNvSpPr>
            <a:spLocks noGrp="1"/>
          </p:cNvSpPr>
          <p:nvPr>
            <p:ph type="title"/>
          </p:nvPr>
        </p:nvSpPr>
        <p:spPr>
          <a:xfrm>
            <a:off x="810001" y="447188"/>
            <a:ext cx="3413084" cy="1559412"/>
          </a:xfrm>
        </p:spPr>
        <p:txBody>
          <a:bodyPr vert="horz" lIns="91440" tIns="45720" rIns="91440" bIns="45720" rtlCol="0" anchor="b">
            <a:normAutofit/>
          </a:bodyPr>
          <a:lstStyle/>
          <a:p>
            <a:r>
              <a:rPr lang="en-US" sz="3200"/>
              <a:t>1.1 utilisation de la bibliothèque ncurse:</a:t>
            </a:r>
          </a:p>
        </p:txBody>
      </p:sp>
      <p:sp>
        <p:nvSpPr>
          <p:cNvPr id="3" name="Content Placeholder 2">
            <a:extLst>
              <a:ext uri="{FF2B5EF4-FFF2-40B4-BE49-F238E27FC236}">
                <a16:creationId xmlns:a16="http://schemas.microsoft.com/office/drawing/2014/main" id="{6B79532C-9214-9C42-8BFF-F42C717DF159}"/>
              </a:ext>
            </a:extLst>
          </p:cNvPr>
          <p:cNvSpPr>
            <a:spLocks noGrp="1"/>
          </p:cNvSpPr>
          <p:nvPr>
            <p:ph sz="half" idx="1"/>
          </p:nvPr>
        </p:nvSpPr>
        <p:spPr>
          <a:xfrm>
            <a:off x="818713" y="2413000"/>
            <a:ext cx="3404372" cy="3632200"/>
          </a:xfrm>
        </p:spPr>
        <p:txBody>
          <a:bodyPr vert="horz" lIns="91440" tIns="45720" rIns="91440" bIns="45720" rtlCol="0" anchor="ctr">
            <a:normAutofit/>
          </a:bodyPr>
          <a:lstStyle/>
          <a:p>
            <a:r>
              <a:rPr lang="en-US" sz="1600">
                <a:solidFill>
                  <a:srgbClr val="FFFFFF"/>
                </a:solidFill>
              </a:rPr>
              <a:t>Couleur jaune globale du plateau de jeu et le score.</a:t>
            </a:r>
          </a:p>
          <a:p>
            <a:r>
              <a:rPr lang="en-US" sz="1600">
                <a:solidFill>
                  <a:srgbClr val="FFFFFF"/>
                </a:solidFill>
              </a:rPr>
              <a:t>Couleur blanche sur fond rouge pour le texte de fin de jeu</a:t>
            </a:r>
          </a:p>
          <a:p>
            <a:r>
              <a:rPr lang="en-US" sz="1600">
                <a:solidFill>
                  <a:srgbClr val="FFFFFF"/>
                </a:solidFill>
              </a:rPr>
              <a:t>Couleur noir sur fond blanc pour le score de fin de partie</a:t>
            </a:r>
          </a:p>
        </p:txBody>
      </p:sp>
      <p:sp>
        <p:nvSpPr>
          <p:cNvPr id="17" name="Rounded Rectangle 17">
            <a:extLst>
              <a:ext uri="{FF2B5EF4-FFF2-40B4-BE49-F238E27FC236}">
                <a16:creationId xmlns:a16="http://schemas.microsoft.com/office/drawing/2014/main" id="{567B1EEF-AB32-40F7-AD5F-41E0EA001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AEDCD27C-561A-FA41-9B76-33188141C53F}"/>
              </a:ext>
            </a:extLst>
          </p:cNvPr>
          <p:cNvPicPr>
            <a:picLocks noGrp="1" noChangeAspect="1"/>
          </p:cNvPicPr>
          <p:nvPr>
            <p:ph sz="half" idx="2"/>
          </p:nvPr>
        </p:nvPicPr>
        <p:blipFill>
          <a:blip r:embed="rId2"/>
          <a:stretch>
            <a:fillRect/>
          </a:stretch>
        </p:blipFill>
        <p:spPr>
          <a:xfrm>
            <a:off x="6349605" y="1258529"/>
            <a:ext cx="4147054" cy="4330205"/>
          </a:xfrm>
          <a:prstGeom prst="rect">
            <a:avLst/>
          </a:prstGeom>
        </p:spPr>
      </p:pic>
    </p:spTree>
    <p:extLst>
      <p:ext uri="{BB962C8B-B14F-4D97-AF65-F5344CB8AC3E}">
        <p14:creationId xmlns:p14="http://schemas.microsoft.com/office/powerpoint/2010/main" val="3528297022"/>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6">
            <a:extLst>
              <a:ext uri="{FF2B5EF4-FFF2-40B4-BE49-F238E27FC236}">
                <a16:creationId xmlns:a16="http://schemas.microsoft.com/office/drawing/2014/main" id="{8EE457FF-670E-4EC1-ACD4-1173DA9A79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0" name="Rectangle 9">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8644A48-EAE2-C947-A588-E8E5DCB15018}"/>
              </a:ext>
            </a:extLst>
          </p:cNvPr>
          <p:cNvSpPr>
            <a:spLocks noGrp="1"/>
          </p:cNvSpPr>
          <p:nvPr>
            <p:ph type="title"/>
          </p:nvPr>
        </p:nvSpPr>
        <p:spPr>
          <a:xfrm>
            <a:off x="451515" y="1734857"/>
            <a:ext cx="3765483" cy="3388287"/>
          </a:xfrm>
        </p:spPr>
        <p:txBody>
          <a:bodyPr vert="horz" lIns="91440" tIns="45720" rIns="91440" bIns="45720" rtlCol="0" anchor="ctr">
            <a:normAutofit/>
          </a:bodyPr>
          <a:lstStyle/>
          <a:p>
            <a:r>
              <a:rPr lang="en-US"/>
              <a:t>1.2 utilisation des touches du clavier pour jouer</a:t>
            </a:r>
          </a:p>
        </p:txBody>
      </p:sp>
      <p:sp>
        <p:nvSpPr>
          <p:cNvPr id="3" name="Content Placeholder 2">
            <a:extLst>
              <a:ext uri="{FF2B5EF4-FFF2-40B4-BE49-F238E27FC236}">
                <a16:creationId xmlns:a16="http://schemas.microsoft.com/office/drawing/2014/main" id="{E95DF393-D741-4E44-B7BA-826969993C8E}"/>
              </a:ext>
            </a:extLst>
          </p:cNvPr>
          <p:cNvSpPr>
            <a:spLocks noGrp="1"/>
          </p:cNvSpPr>
          <p:nvPr>
            <p:ph sz="half" idx="1"/>
          </p:nvPr>
        </p:nvSpPr>
        <p:spPr>
          <a:xfrm>
            <a:off x="6008068" y="978993"/>
            <a:ext cx="5365218" cy="4900014"/>
          </a:xfrm>
          <a:effectLst/>
        </p:spPr>
        <p:txBody>
          <a:bodyPr vert="horz" lIns="91440" tIns="45720" rIns="91440" bIns="45720" rtlCol="0" anchor="ctr">
            <a:normAutofit/>
          </a:bodyPr>
          <a:lstStyle/>
          <a:p>
            <a:r>
              <a:rPr lang="en-US"/>
              <a:t>Utilisation de la bibliothèque ncurses </a:t>
            </a:r>
          </a:p>
          <a:p>
            <a:r>
              <a:rPr lang="en-US"/>
              <a:t>Fonction keypad(), associé à getch()</a:t>
            </a:r>
          </a:p>
        </p:txBody>
      </p:sp>
    </p:spTree>
    <p:extLst>
      <p:ext uri="{BB962C8B-B14F-4D97-AF65-F5344CB8AC3E}">
        <p14:creationId xmlns:p14="http://schemas.microsoft.com/office/powerpoint/2010/main" val="2168717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BA738-B51E-A448-BCF0-C9C3C9AC04AF}"/>
              </a:ext>
            </a:extLst>
          </p:cNvPr>
          <p:cNvSpPr>
            <a:spLocks noGrp="1"/>
          </p:cNvSpPr>
          <p:nvPr>
            <p:ph type="title"/>
          </p:nvPr>
        </p:nvSpPr>
        <p:spPr/>
        <p:txBody>
          <a:bodyPr/>
          <a:lstStyle/>
          <a:p>
            <a:r>
              <a:rPr lang="fr-FR" dirty="0"/>
              <a:t>1.3 Actualisation de la fenêtre après chaque déplacement</a:t>
            </a:r>
          </a:p>
        </p:txBody>
      </p:sp>
      <p:sp>
        <p:nvSpPr>
          <p:cNvPr id="3" name="Content Placeholder 2">
            <a:extLst>
              <a:ext uri="{FF2B5EF4-FFF2-40B4-BE49-F238E27FC236}">
                <a16:creationId xmlns:a16="http://schemas.microsoft.com/office/drawing/2014/main" id="{F1F99D3E-FB88-A74D-8238-EC1875003F83}"/>
              </a:ext>
            </a:extLst>
          </p:cNvPr>
          <p:cNvSpPr>
            <a:spLocks noGrp="1"/>
          </p:cNvSpPr>
          <p:nvPr>
            <p:ph sz="half" idx="1"/>
          </p:nvPr>
        </p:nvSpPr>
        <p:spPr/>
        <p:txBody>
          <a:bodyPr/>
          <a:lstStyle/>
          <a:p>
            <a:r>
              <a:rPr lang="fr-FR" dirty="0"/>
              <a:t>Grâce à la bibliothèque ncurses, il est possible de rafraichir une fenêtre après une action.</a:t>
            </a:r>
          </a:p>
          <a:p>
            <a:r>
              <a:rPr lang="fr-FR" dirty="0"/>
              <a:t>Ici, on utilise la fonction </a:t>
            </a:r>
            <a:r>
              <a:rPr lang="fr-FR" dirty="0" err="1"/>
              <a:t>clear</a:t>
            </a:r>
            <a:r>
              <a:rPr lang="fr-FR" dirty="0"/>
              <a:t>(), pour effacé tout affichage présent sur l’écran </a:t>
            </a:r>
          </a:p>
        </p:txBody>
      </p:sp>
      <p:graphicFrame>
        <p:nvGraphicFramePr>
          <p:cNvPr id="6" name="Content Placeholder 5">
            <a:extLst>
              <a:ext uri="{FF2B5EF4-FFF2-40B4-BE49-F238E27FC236}">
                <a16:creationId xmlns:a16="http://schemas.microsoft.com/office/drawing/2014/main" id="{DB4FDE65-187C-3746-8E42-9C5E2364A695}"/>
              </a:ext>
            </a:extLst>
          </p:cNvPr>
          <p:cNvGraphicFramePr>
            <a:graphicFrameLocks noGrp="1"/>
          </p:cNvGraphicFramePr>
          <p:nvPr>
            <p:ph sz="half" idx="2"/>
            <p:extLst>
              <p:ext uri="{D42A27DB-BD31-4B8C-83A1-F6EECF244321}">
                <p14:modId xmlns:p14="http://schemas.microsoft.com/office/powerpoint/2010/main" val="3151256093"/>
              </p:ext>
            </p:extLst>
          </p:nvPr>
        </p:nvGraphicFramePr>
        <p:xfrm>
          <a:off x="6188075" y="2222500"/>
          <a:ext cx="5194300" cy="36385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77185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5" name="Freeform 6">
            <a:extLst>
              <a:ext uri="{FF2B5EF4-FFF2-40B4-BE49-F238E27FC236}">
                <a16:creationId xmlns:a16="http://schemas.microsoft.com/office/drawing/2014/main" id="{70FFA424-278D-4545-90BA-07151469E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E609DAC-464B-9B41-8C30-F80472001BC8}"/>
              </a:ext>
            </a:extLst>
          </p:cNvPr>
          <p:cNvSpPr>
            <a:spLocks noGrp="1"/>
          </p:cNvSpPr>
          <p:nvPr>
            <p:ph type="title"/>
          </p:nvPr>
        </p:nvSpPr>
        <p:spPr>
          <a:xfrm>
            <a:off x="810002" y="639097"/>
            <a:ext cx="4961534" cy="3781101"/>
          </a:xfrm>
        </p:spPr>
        <p:txBody>
          <a:bodyPr vert="horz" lIns="91440" tIns="45720" rIns="91440" bIns="45720" rtlCol="0" anchor="b">
            <a:normAutofit/>
          </a:bodyPr>
          <a:lstStyle/>
          <a:p>
            <a:r>
              <a:rPr lang="en-US" sz="6000"/>
              <a:t>1.4 Le score via les structures de données</a:t>
            </a:r>
          </a:p>
        </p:txBody>
      </p:sp>
      <p:sp>
        <p:nvSpPr>
          <p:cNvPr id="27" name="Rectangle 26">
            <a:extLst>
              <a:ext uri="{FF2B5EF4-FFF2-40B4-BE49-F238E27FC236}">
                <a16:creationId xmlns:a16="http://schemas.microsoft.com/office/drawing/2014/main" id="{558680CB-633A-40EA-9BE4-A37269ABEC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76836" y="0"/>
            <a:ext cx="4815163"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a:extLst>
              <a:ext uri="{FF2B5EF4-FFF2-40B4-BE49-F238E27FC236}">
                <a16:creationId xmlns:a16="http://schemas.microsoft.com/office/drawing/2014/main" id="{370D12FF-0A1E-3E4F-A43B-6C6EF0649551}"/>
              </a:ext>
            </a:extLst>
          </p:cNvPr>
          <p:cNvPicPr>
            <a:picLocks noGrp="1" noChangeAspect="1"/>
          </p:cNvPicPr>
          <p:nvPr>
            <p:ph sz="half" idx="2"/>
          </p:nvPr>
        </p:nvPicPr>
        <p:blipFill rotWithShape="1">
          <a:blip r:embed="rId2"/>
          <a:srcRect l="5558" r="27839" b="2"/>
          <a:stretch/>
        </p:blipFill>
        <p:spPr>
          <a:xfrm>
            <a:off x="7534660" y="137477"/>
            <a:ext cx="4496477" cy="2092832"/>
          </a:xfrm>
          <a:prstGeom prst="rect">
            <a:avLst/>
          </a:prstGeom>
        </p:spPr>
      </p:pic>
      <p:pic>
        <p:nvPicPr>
          <p:cNvPr id="9" name="Content Placeholder 8">
            <a:extLst>
              <a:ext uri="{FF2B5EF4-FFF2-40B4-BE49-F238E27FC236}">
                <a16:creationId xmlns:a16="http://schemas.microsoft.com/office/drawing/2014/main" id="{2F2593F3-D806-A241-A0C9-2A6EE2277AB5}"/>
              </a:ext>
            </a:extLst>
          </p:cNvPr>
          <p:cNvPicPr>
            <a:picLocks noGrp="1" noChangeAspect="1"/>
          </p:cNvPicPr>
          <p:nvPr>
            <p:ph sz="half" idx="1"/>
          </p:nvPr>
        </p:nvPicPr>
        <p:blipFill rotWithShape="1">
          <a:blip r:embed="rId3"/>
          <a:srcRect t="3551" r="2" b="4191"/>
          <a:stretch/>
        </p:blipFill>
        <p:spPr>
          <a:xfrm>
            <a:off x="7534655" y="2381550"/>
            <a:ext cx="4496478" cy="2092832"/>
          </a:xfrm>
          <a:prstGeom prst="rect">
            <a:avLst/>
          </a:prstGeom>
        </p:spPr>
      </p:pic>
      <p:pic>
        <p:nvPicPr>
          <p:cNvPr id="11" name="Content Placeholder 5">
            <a:extLst>
              <a:ext uri="{FF2B5EF4-FFF2-40B4-BE49-F238E27FC236}">
                <a16:creationId xmlns:a16="http://schemas.microsoft.com/office/drawing/2014/main" id="{532D47D4-DE71-F745-9376-44D7108FFEFD}"/>
              </a:ext>
            </a:extLst>
          </p:cNvPr>
          <p:cNvPicPr>
            <a:picLocks noChangeAspect="1"/>
          </p:cNvPicPr>
          <p:nvPr/>
        </p:nvPicPr>
        <p:blipFill rotWithShape="1">
          <a:blip r:embed="rId4"/>
          <a:srcRect r="1" b="12784"/>
          <a:stretch/>
        </p:blipFill>
        <p:spPr>
          <a:xfrm>
            <a:off x="7542459" y="4625623"/>
            <a:ext cx="4496478" cy="2092833"/>
          </a:xfrm>
          <a:prstGeom prst="rect">
            <a:avLst/>
          </a:prstGeom>
        </p:spPr>
      </p:pic>
    </p:spTree>
    <p:extLst>
      <p:ext uri="{BB962C8B-B14F-4D97-AF65-F5344CB8AC3E}">
        <p14:creationId xmlns:p14="http://schemas.microsoft.com/office/powerpoint/2010/main" val="633379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276</TotalTime>
  <Words>356</Words>
  <Application>Microsoft Macintosh PowerPoint</Application>
  <PresentationFormat>Widescreen</PresentationFormat>
  <Paragraphs>50</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Century Gothic</vt:lpstr>
      <vt:lpstr>Wingdings 2</vt:lpstr>
      <vt:lpstr>Quotable</vt:lpstr>
      <vt:lpstr>Soutenance projet-2048</vt:lpstr>
      <vt:lpstr>Niveau 0:</vt:lpstr>
      <vt:lpstr>Niveau 0:</vt:lpstr>
      <vt:lpstr>Niveau 0</vt:lpstr>
      <vt:lpstr>Niveau 1</vt:lpstr>
      <vt:lpstr>1.1 utilisation de la bibliothèque ncurse:</vt:lpstr>
      <vt:lpstr>1.2 utilisation des touches du clavier pour jouer</vt:lpstr>
      <vt:lpstr>1.3 Actualisation de la fenêtre après chaque déplacement</vt:lpstr>
      <vt:lpstr>1.4 Le score via les structures de données</vt:lpstr>
      <vt:lpstr>Niveau 2</vt:lpstr>
      <vt:lpstr>2.1 Création d’un Makefile</vt:lpstr>
      <vt:lpstr>2.2 Utilisation d’un gestionnaire de version</vt:lpstr>
      <vt:lpstr>Fin de la soutenance </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Soutenance projet 2048</dc:title>
  <dc:creator>Mitia Ranaivo Harisoa</dc:creator>
  <cp:lastModifiedBy>Mitia Ranaivo Harisoa</cp:lastModifiedBy>
  <cp:revision>60</cp:revision>
  <dcterms:created xsi:type="dcterms:W3CDTF">2021-12-07T11:53:39Z</dcterms:created>
  <dcterms:modified xsi:type="dcterms:W3CDTF">2021-12-07T16:30:23Z</dcterms:modified>
</cp:coreProperties>
</file>