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C09F-8F55-4956-84EF-59B6F5A52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A9961-6AE8-43EE-B731-7CA2801FB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97492-432C-4087-A56E-A1CFB4D4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4F20-B07E-438B-9727-4D3BB0A5621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006A4-3245-4BEA-8AC8-06C3DF56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72BF1-55EC-4F37-941C-D8922984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9441-DCC8-482A-A3C4-46322558D7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966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27D1-F950-4098-B6AA-B5C707E1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BDE00-0F47-423E-8FB4-501538E02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AE853-0EB0-46E0-815B-612EDF29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4F20-B07E-438B-9727-4D3BB0A5621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D42FD-BA73-4235-A4E0-98156A3C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4067-937E-4628-B954-B4F612F8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9441-DCC8-482A-A3C4-46322558D7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53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07D19-7945-45F0-9B8F-560005A15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340AA-1915-4464-9119-F231F49BD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551A3-A569-44AF-92AC-F5B7E45B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4F20-B07E-438B-9727-4D3BB0A5621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037A7-2725-4675-9AC0-BA78707B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9D947-1163-4B67-9ADC-0E8F2B50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9441-DCC8-482A-A3C4-46322558D7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631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1457-7C45-45A8-9224-8E207032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9393C-3ECB-4DBA-953A-F19E0645F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43D73-57A1-43FF-A389-662B83C2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4F20-B07E-438B-9727-4D3BB0A5621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23B9D-A3F3-4F47-A540-CBD248F3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D0FDE-584A-497F-8D6A-954F9FC0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9441-DCC8-482A-A3C4-46322558D7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26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EC9D-1A2D-4A08-A9EB-3B80DD3D7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EE556-758F-4003-A313-D9920B46F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964E9-7BF6-43D9-92AD-C1CFE75E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4F20-B07E-438B-9727-4D3BB0A5621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08E87-BACB-458D-832C-1ABB7C2F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10B5-181E-4B6D-A09F-048E6820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9441-DCC8-482A-A3C4-46322558D7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826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2E83-41A1-4B8F-8B81-F686F367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23374-72FB-4F73-B13B-7607548FD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6F41F-3EBF-4D23-8677-B3E0ADBF7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B24FE-19B5-401B-8579-69940153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4F20-B07E-438B-9727-4D3BB0A5621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3FE61-89AA-41D2-B8BB-5269E0CE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9DDA3-99BC-4F40-8C46-A67AC2B4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9441-DCC8-482A-A3C4-46322558D7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869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7F41-69EB-41B7-8F9B-39ED0183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3FD0C-47DF-4BC8-BBEB-9B5C60169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0589B-8CC8-4B30-B096-1EED669EB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A56EF-4E23-4702-B970-7BB74DB6D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CBA16-69E5-4102-822C-F39FF2B25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CB864-BCA2-4A64-8CCC-5890C6BB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4F20-B07E-438B-9727-4D3BB0A5621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458B3C-B13F-4401-BDAB-BAA9973F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651BB-2359-478A-9379-C8D50117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9441-DCC8-482A-A3C4-46322558D7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60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7B51-03BA-4BEE-835C-C51A36D9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987F0-873B-4E5C-AA03-06C7C4BF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4F20-B07E-438B-9727-4D3BB0A5621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CD5D4-463C-4378-B4BA-5FCDF37F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0C7F5-A3D6-4C23-868D-068370EB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9441-DCC8-482A-A3C4-46322558D7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40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85798-8ADF-49C2-9752-4F297062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4F20-B07E-438B-9727-4D3BB0A5621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8B1A9-C768-4BD4-AABE-F94B5EDC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AD476-B0A5-4379-A70E-F2560E1D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9441-DCC8-482A-A3C4-46322558D7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34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A133-B2D4-44F0-B189-D56C5930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AB57D-2C3D-4A02-9B63-5F8494637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6D99C-DB71-435A-B3A6-21552A7A6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194D5-50EC-4BD2-AE95-8FC16FD6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4F20-B07E-438B-9727-4D3BB0A5621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8E3DD-D90C-40DC-881A-536A7F1A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46F9A-03D8-4F14-A3DA-8D358AA6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9441-DCC8-482A-A3C4-46322558D7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8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DAC4-7DB4-4B1D-8986-F9C91697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EB278-2928-459B-9CE0-3AB90C677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447E1-1B66-4CFE-813D-FC55AE712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D5439-C142-4E26-9F1C-1CAA626A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4F20-B07E-438B-9727-4D3BB0A5621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54419-906C-4433-BAEC-0ED52A85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AED73-A554-4DC7-BB29-22A9295B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9441-DCC8-482A-A3C4-46322558D7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13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FC153-9E05-47E4-8DFF-1AA968A6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8B87A-BA9F-4FFD-8CC4-89A653808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3AF02-A325-40F0-AC39-635A163C3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A4F20-B07E-438B-9727-4D3BB0A5621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8BD58-77CC-490F-B74F-74FA6283C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6E64E-0665-4D1C-9E71-840D1FE66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9441-DCC8-482A-A3C4-46322558D7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371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63000">
              <a:schemeClr val="accent6">
                <a:lumMod val="45000"/>
                <a:lumOff val="55000"/>
              </a:schemeClr>
            </a:gs>
            <a:gs pos="86000">
              <a:schemeClr val="accent6">
                <a:lumMod val="45000"/>
                <a:lumOff val="55000"/>
              </a:schemeClr>
            </a:gs>
            <a:gs pos="31000">
              <a:schemeClr val="accent6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74C7-7059-48A5-805C-179C8510E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580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AU" dirty="0"/>
              <a:t>Write our very first program in assembly language</a:t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186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63000">
              <a:schemeClr val="accent6">
                <a:lumMod val="45000"/>
                <a:lumOff val="55000"/>
              </a:schemeClr>
            </a:gs>
            <a:gs pos="86000">
              <a:schemeClr val="accent6">
                <a:lumMod val="45000"/>
                <a:lumOff val="55000"/>
              </a:schemeClr>
            </a:gs>
            <a:gs pos="31000">
              <a:schemeClr val="accent6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74C7-7059-48A5-805C-179C8510E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840" y="3027680"/>
            <a:ext cx="9377680" cy="149352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dirty="0"/>
              <a:t>there is a very strong correspondence between the assembly language and the </a:t>
            </a:r>
            <a:r>
              <a:rPr lang="en-AU" sz="3200" b="1" dirty="0">
                <a:solidFill>
                  <a:srgbClr val="00B0F0"/>
                </a:solidFill>
              </a:rPr>
              <a:t>machine language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7E23717-8DF8-44CD-945E-9D529CC6674A}"/>
              </a:ext>
            </a:extLst>
          </p:cNvPr>
          <p:cNvSpPr txBox="1">
            <a:spLocks/>
          </p:cNvSpPr>
          <p:nvPr/>
        </p:nvSpPr>
        <p:spPr>
          <a:xfrm>
            <a:off x="1259840" y="1371600"/>
            <a:ext cx="9377680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dirty="0"/>
              <a:t>an </a:t>
            </a:r>
            <a:r>
              <a:rPr lang="en-AU" sz="3200" b="1" dirty="0">
                <a:solidFill>
                  <a:srgbClr val="FF0000"/>
                </a:solidFill>
              </a:rPr>
              <a:t>assembly language </a:t>
            </a:r>
            <a:r>
              <a:rPr lang="en-AU" sz="3200" dirty="0"/>
              <a:t>is any </a:t>
            </a:r>
            <a:r>
              <a:rPr lang="en-AU" sz="3200" b="1" dirty="0">
                <a:solidFill>
                  <a:srgbClr val="00B050"/>
                </a:solidFill>
              </a:rPr>
              <a:t>low-level</a:t>
            </a:r>
            <a:r>
              <a:rPr lang="en-AU" sz="3200" dirty="0"/>
              <a:t> programming language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B97545-2F89-4589-9C2E-B4C04AF685B9}"/>
              </a:ext>
            </a:extLst>
          </p:cNvPr>
          <p:cNvSpPr txBox="1">
            <a:spLocks/>
          </p:cNvSpPr>
          <p:nvPr/>
        </p:nvSpPr>
        <p:spPr>
          <a:xfrm>
            <a:off x="1259840" y="2743200"/>
            <a:ext cx="9377680" cy="9042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dirty="0"/>
              <a:t>often abbreviated </a:t>
            </a:r>
            <a:r>
              <a:rPr lang="en-AU" sz="3200" b="1" i="1" dirty="0" err="1">
                <a:solidFill>
                  <a:srgbClr val="FF0000"/>
                </a:solidFill>
              </a:rPr>
              <a:t>asm</a:t>
            </a:r>
            <a:r>
              <a:rPr lang="en-AU" sz="3200" b="1" i="1" dirty="0"/>
              <a:t>, </a:t>
            </a:r>
            <a:r>
              <a:rPr lang="en-AU" sz="3200" dirty="0"/>
              <a:t>also called </a:t>
            </a:r>
            <a:r>
              <a:rPr lang="en-AU" sz="3200" b="1" dirty="0"/>
              <a:t>assembler</a:t>
            </a:r>
            <a:r>
              <a:rPr lang="en-AU" sz="3200" dirty="0"/>
              <a:t> language</a:t>
            </a:r>
            <a:br>
              <a:rPr lang="en-AU" sz="3200" dirty="0"/>
            </a:br>
            <a:endParaRPr lang="en-AU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984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65"/>
    </mc:Choice>
    <mc:Fallback>
      <p:transition spd="slow" advTm="45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63000">
              <a:schemeClr val="accent6">
                <a:lumMod val="45000"/>
                <a:lumOff val="55000"/>
              </a:schemeClr>
            </a:gs>
            <a:gs pos="86000">
              <a:schemeClr val="accent6">
                <a:lumMod val="45000"/>
                <a:lumOff val="55000"/>
              </a:schemeClr>
            </a:gs>
            <a:gs pos="31000">
              <a:schemeClr val="accent6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007C039-41AA-41EC-9957-01C64507301D}"/>
              </a:ext>
            </a:extLst>
          </p:cNvPr>
          <p:cNvSpPr txBox="1">
            <a:spLocks/>
          </p:cNvSpPr>
          <p:nvPr/>
        </p:nvSpPr>
        <p:spPr>
          <a:xfrm>
            <a:off x="1524000" y="1711643"/>
            <a:ext cx="9560560" cy="172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300" dirty="0"/>
              <a:t>each instruction causes the CPU to perform a very specific task</a:t>
            </a: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77EE95-7C10-424B-A54C-304C5903E401}"/>
              </a:ext>
            </a:extLst>
          </p:cNvPr>
          <p:cNvSpPr txBox="1">
            <a:spLocks/>
          </p:cNvSpPr>
          <p:nvPr/>
        </p:nvSpPr>
        <p:spPr>
          <a:xfrm>
            <a:off x="1524000" y="3091022"/>
            <a:ext cx="9560560" cy="14678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300" b="1" dirty="0"/>
              <a:t>machine code </a:t>
            </a:r>
            <a:r>
              <a:rPr lang="en-AU" sz="3300" dirty="0"/>
              <a:t>is a computer program written in (or translated into ) machine language instructions</a:t>
            </a:r>
            <a:endParaRPr lang="en-A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17FB5B-DF04-41D6-89BA-39E113E3FFDF}"/>
              </a:ext>
            </a:extLst>
          </p:cNvPr>
          <p:cNvSpPr txBox="1">
            <a:spLocks/>
          </p:cNvSpPr>
          <p:nvPr/>
        </p:nvSpPr>
        <p:spPr>
          <a:xfrm>
            <a:off x="1524000" y="4006611"/>
            <a:ext cx="9560560" cy="14678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300" b="1" dirty="0"/>
              <a:t>x86 assembly</a:t>
            </a:r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470A75-6857-4931-A80D-F0CE32039463}"/>
              </a:ext>
            </a:extLst>
          </p:cNvPr>
          <p:cNvSpPr txBox="1">
            <a:spLocks/>
          </p:cNvSpPr>
          <p:nvPr/>
        </p:nvSpPr>
        <p:spPr>
          <a:xfrm>
            <a:off x="1524000" y="280275"/>
            <a:ext cx="9560560" cy="172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b="1" dirty="0"/>
              <a:t>machine language</a:t>
            </a:r>
            <a:r>
              <a:rPr lang="en-AU" sz="3200" dirty="0"/>
              <a:t> instructions can be executed directly by a computer's central processing unit (CPU)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2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01"/>
    </mc:Choice>
    <mc:Fallback>
      <p:transition spd="slow" advTm="34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|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Write our very first program in assembly language </vt:lpstr>
      <vt:lpstr>there is a very strong correspondence between the assembly language and the machine language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Li</dc:creator>
  <cp:lastModifiedBy>Jesse Li</cp:lastModifiedBy>
  <cp:revision>30</cp:revision>
  <dcterms:created xsi:type="dcterms:W3CDTF">2019-08-16T07:24:36Z</dcterms:created>
  <dcterms:modified xsi:type="dcterms:W3CDTF">2019-08-16T08:12:50Z</dcterms:modified>
</cp:coreProperties>
</file>