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690A95-1942-4983-933C-FE251908AF44}">
  <a:tblStyle styleId="{00690A95-1942-4983-933C-FE251908AF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09AAA23-C28C-48A2-BEF8-727703CDE380}"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cb0b14d60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cb0b14d60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cb0b14d60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cb0b14d60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ba802a4c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ba802a4c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c398b6b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c398b6b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c398b6b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c398b6b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feb16c585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feb16c585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c398b6b8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c398b6b8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c398b6b8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c398b6b8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c398b6b8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fc398b6b8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8984adf991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8984adf99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43b790df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43b790d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fc398b6b8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fc398b6b8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fba802a4c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fba802a4c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fba802a4c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fba802a4c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fba802a4c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fba802a4c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fc398b6b8e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1fc398b6b8e_0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cb0b14d60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cb0b14d60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43b790d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43b790d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b0b14d6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b0b14d6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cb0b14d60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cb0b14d60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cb0b14d6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cb0b14d6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b0b14d60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cb0b14d6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b0b14d60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b0b14d60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cb0b14d60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b0b14d60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297658" y="4749892"/>
            <a:ext cx="548700" cy="393600"/>
          </a:xfrm>
          <a:prstGeom prst="rect">
            <a:avLst/>
          </a:prstGeom>
        </p:spPr>
        <p:txBody>
          <a:bodyPr anchorCtr="0" anchor="ctr" bIns="91425" lIns="91425" spcFirstLastPara="1" rIns="91425" wrap="square" tIns="91425">
            <a:norm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6"/>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1" name="Google Shape;71;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7" name="Google Shape;77;p17"/>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8" name="Google Shape;78;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8"/>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84" name="Google Shape;84;p18"/>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5" name="Google Shape;85;p18"/>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86" name="Google Shape;86;p18"/>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7" name="Google Shape;87;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21"/>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3"/>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4"/>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0" y="219325"/>
            <a:ext cx="8520600" cy="119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200" u="sng"/>
              <a:t>BREAST CANCER DETECTION (BCD) USING MACHINE LEARNING</a:t>
            </a:r>
            <a:r>
              <a:rPr lang="en" sz="3200"/>
              <a:t> </a:t>
            </a:r>
            <a:endParaRPr sz="3200"/>
          </a:p>
        </p:txBody>
      </p:sp>
      <p:sp>
        <p:nvSpPr>
          <p:cNvPr id="130" name="Google Shape;130;p25"/>
          <p:cNvSpPr txBox="1"/>
          <p:nvPr>
            <p:ph idx="1" type="subTitle"/>
          </p:nvPr>
        </p:nvSpPr>
        <p:spPr>
          <a:xfrm>
            <a:off x="9799400" y="3533525"/>
            <a:ext cx="4011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31" name="Google Shape;131;p25"/>
          <p:cNvSpPr txBox="1"/>
          <p:nvPr/>
        </p:nvSpPr>
        <p:spPr>
          <a:xfrm>
            <a:off x="867750" y="1673550"/>
            <a:ext cx="7408500" cy="298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t>Group Number: 62</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a:t>Team Members:</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Deepashri Dabhade   21BAI10325</a:t>
            </a:r>
            <a:endParaRPr/>
          </a:p>
          <a:p>
            <a:pPr indent="0" lvl="0" marL="0" rtl="0" algn="ctr">
              <a:spcBef>
                <a:spcPts val="0"/>
              </a:spcBef>
              <a:spcAft>
                <a:spcPts val="0"/>
              </a:spcAft>
              <a:buNone/>
            </a:pPr>
            <a:r>
              <a:rPr lang="en"/>
              <a:t>Shaunak Abhonkar    21BAI10348</a:t>
            </a:r>
            <a:endParaRPr/>
          </a:p>
          <a:p>
            <a:pPr indent="0" lvl="0" marL="0" rtl="0" algn="ctr">
              <a:spcBef>
                <a:spcPts val="0"/>
              </a:spcBef>
              <a:spcAft>
                <a:spcPts val="0"/>
              </a:spcAft>
              <a:buNone/>
            </a:pPr>
            <a:r>
              <a:rPr lang="en"/>
              <a:t>Aaditya More             21BAI10014</a:t>
            </a:r>
            <a:endParaRPr/>
          </a:p>
          <a:p>
            <a:pPr indent="0" lvl="0" marL="0" rtl="0" algn="ctr">
              <a:spcBef>
                <a:spcPts val="0"/>
              </a:spcBef>
              <a:spcAft>
                <a:spcPts val="0"/>
              </a:spcAft>
              <a:buNone/>
            </a:pPr>
            <a:r>
              <a:rPr lang="en"/>
              <a:t>Aniruddha Joshi         21BAI10189</a:t>
            </a:r>
            <a:endParaRPr/>
          </a:p>
          <a:p>
            <a:pPr indent="0" lvl="0" marL="0" rtl="0" algn="ctr">
              <a:spcBef>
                <a:spcPts val="0"/>
              </a:spcBef>
              <a:spcAft>
                <a:spcPts val="0"/>
              </a:spcAft>
              <a:buNone/>
            </a:pPr>
            <a:r>
              <a:rPr lang="en"/>
              <a:t>Meet Joysar               21BAI10063</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u="sng"/>
              <a:t>Under the Guidance and Counselling of: </a:t>
            </a:r>
            <a:endParaRPr b="1" u="sng"/>
          </a:p>
          <a:p>
            <a:pPr indent="0" lvl="0" marL="0" rtl="0" algn="ctr">
              <a:spcBef>
                <a:spcPts val="0"/>
              </a:spcBef>
              <a:spcAft>
                <a:spcPts val="0"/>
              </a:spcAft>
              <a:buNone/>
            </a:pPr>
            <a:r>
              <a:rPr b="1" lang="en" u="sng"/>
              <a:t>Dr. Komarasamy G. Sir </a:t>
            </a:r>
            <a:endParaRPr b="1" u="sng"/>
          </a:p>
          <a:p>
            <a:pPr indent="0" lvl="0" marL="0" rtl="0" algn="l">
              <a:spcBef>
                <a:spcPts val="0"/>
              </a:spcBef>
              <a:spcAft>
                <a:spcPts val="0"/>
              </a:spcAft>
              <a:buNone/>
            </a:pPr>
            <a:r>
              <a:t/>
            </a:r>
            <a:endParaRPr/>
          </a:p>
        </p:txBody>
      </p:sp>
      <p:sp>
        <p:nvSpPr>
          <p:cNvPr id="132" name="Google Shape;132;p25"/>
          <p:cNvSpPr txBox="1"/>
          <p:nvPr/>
        </p:nvSpPr>
        <p:spPr>
          <a:xfrm>
            <a:off x="2119200" y="4409125"/>
            <a:ext cx="490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dk2"/>
                </a:solidFill>
                <a:highlight>
                  <a:schemeClr val="lt1"/>
                </a:highlight>
              </a:rPr>
              <a:t>Review -3 </a:t>
            </a:r>
            <a:endParaRPr i="1">
              <a:solidFill>
                <a:schemeClr val="dk2"/>
              </a:solidFill>
              <a:highlight>
                <a:schemeClr val="lt1"/>
              </a:highlight>
            </a:endParaRPr>
          </a:p>
        </p:txBody>
      </p:sp>
      <p:sp>
        <p:nvSpPr>
          <p:cNvPr id="133" name="Google Shape;133;p25"/>
          <p:cNvSpPr txBox="1"/>
          <p:nvPr>
            <p:ph idx="12" type="sldNum"/>
          </p:nvPr>
        </p:nvSpPr>
        <p:spPr>
          <a:xfrm>
            <a:off x="4297650" y="47394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10098250" y="849375"/>
            <a:ext cx="220200" cy="16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11246500" y="1101050"/>
            <a:ext cx="770700" cy="34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7" name="Google Shape;197;p34"/>
          <p:cNvGraphicFramePr/>
          <p:nvPr/>
        </p:nvGraphicFramePr>
        <p:xfrm>
          <a:off x="0" y="0"/>
          <a:ext cx="3000000" cy="3000000"/>
        </p:xfrm>
        <a:graphic>
          <a:graphicData uri="http://schemas.openxmlformats.org/drawingml/2006/table">
            <a:tbl>
              <a:tblPr>
                <a:noFill/>
                <a:tableStyleId>{00690A95-1942-4983-933C-FE251908AF44}</a:tableStyleId>
              </a:tblPr>
              <a:tblGrid>
                <a:gridCol w="419450"/>
                <a:gridCol w="1111575"/>
                <a:gridCol w="1410375"/>
                <a:gridCol w="954225"/>
                <a:gridCol w="1457600"/>
                <a:gridCol w="1394675"/>
                <a:gridCol w="1111525"/>
                <a:gridCol w="1284575"/>
              </a:tblGrid>
              <a:tr h="2720425">
                <a:tc>
                  <a:txBody>
                    <a:bodyPr/>
                    <a:lstStyle/>
                    <a:p>
                      <a:pPr indent="0" lvl="0" marL="0" rtl="0" algn="l">
                        <a:spcBef>
                          <a:spcPts val="0"/>
                        </a:spcBef>
                        <a:spcAft>
                          <a:spcPts val="0"/>
                        </a:spcAft>
                        <a:buNone/>
                      </a:pPr>
                      <a:r>
                        <a:rPr lang="en" sz="1000"/>
                        <a:t>8.</a:t>
                      </a:r>
                      <a:endParaRPr sz="10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FFFFF"/>
                          </a:highlight>
                        </a:rPr>
                        <a:t>Deep Neural Networks Improve Radiologists’ Performance in Breast Cancer Screening</a:t>
                      </a:r>
                      <a:endParaRPr sz="1000">
                        <a:solidFill>
                          <a:srgbClr val="333333"/>
                        </a:solidFill>
                        <a:highlight>
                          <a:srgbClr val="FFFFFF"/>
                        </a:highlight>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solidFill>
                            <a:srgbClr val="333333"/>
                          </a:solidFill>
                          <a:highlight>
                            <a:srgbClr val="FFFFFF"/>
                          </a:highlight>
                        </a:rPr>
                        <a:t>N. Wu </a:t>
                      </a:r>
                      <a:r>
                        <a:rPr i="1" lang="en" sz="1000">
                          <a:solidFill>
                            <a:srgbClr val="333333"/>
                          </a:solidFill>
                          <a:highlight>
                            <a:srgbClr val="FFFFFF"/>
                          </a:highlight>
                        </a:rPr>
                        <a:t>et al</a:t>
                      </a:r>
                      <a:r>
                        <a:rPr lang="en" sz="1000">
                          <a:solidFill>
                            <a:srgbClr val="333333"/>
                          </a:solidFill>
                          <a:highlight>
                            <a:srgbClr val="FFFFFF"/>
                          </a:highlight>
                        </a:rPr>
                        <a:t>., "Deep Neural Networks Improve Radiologists’ Performance in Breast Cancer Screening," in </a:t>
                      </a:r>
                      <a:r>
                        <a:rPr i="1" lang="en" sz="1000">
                          <a:solidFill>
                            <a:srgbClr val="333333"/>
                          </a:solidFill>
                          <a:highlight>
                            <a:srgbClr val="FFFFFF"/>
                          </a:highlight>
                        </a:rPr>
                        <a:t>IEEE Transactions on Medical Imaging</a:t>
                      </a:r>
                      <a:r>
                        <a:rPr lang="en" sz="1000">
                          <a:solidFill>
                            <a:srgbClr val="333333"/>
                          </a:solidFill>
                          <a:highlight>
                            <a:srgbClr val="FFFFFF"/>
                          </a:highlight>
                        </a:rPr>
                        <a:t>, vol. 39, no. 4, pp. 1184-1194, April 2020</a:t>
                      </a:r>
                      <a:endParaRPr sz="1000"/>
                    </a:p>
                  </a:txBody>
                  <a:tcPr marT="91425" marB="91425" marR="91425" marL="91425"/>
                </a:tc>
                <a:tc>
                  <a:txBody>
                    <a:bodyPr/>
                    <a:lstStyle/>
                    <a:p>
                      <a:pPr indent="0" lvl="0" marL="0" rtl="0" algn="l">
                        <a:spcBef>
                          <a:spcPts val="0"/>
                        </a:spcBef>
                        <a:spcAft>
                          <a:spcPts val="0"/>
                        </a:spcAft>
                        <a:buNone/>
                      </a:pPr>
                      <a:r>
                        <a:rPr lang="en" sz="1000"/>
                        <a:t>Nan Wu; Jason Phang; Jungkyu Park; Yiqiu Shen; Zhe Huang; Masha Zorin</a:t>
                      </a:r>
                      <a:endParaRPr sz="1000"/>
                    </a:p>
                  </a:txBody>
                  <a:tcPr marT="91425" marB="91425" marR="91425" marL="91425"/>
                </a:tc>
                <a:tc>
                  <a:txBody>
                    <a:bodyPr/>
                    <a:lstStyle/>
                    <a:p>
                      <a:pPr indent="0" lvl="0" marL="0" rtl="0" algn="l">
                        <a:spcBef>
                          <a:spcPts val="0"/>
                        </a:spcBef>
                        <a:spcAft>
                          <a:spcPts val="0"/>
                        </a:spcAft>
                        <a:buNone/>
                      </a:pPr>
                      <a:r>
                        <a:rPr lang="en" sz="1000"/>
                        <a:t>They offer a deep convolutional neural network trained on over 2,00000 exams for the classification of breast cancer screening exams (over 1000000 images). When put to the test on the screening population, their network successfully predicts the existence of breast cancer with an AUC of 0.895.</a:t>
                      </a:r>
                      <a:endParaRPr sz="1000"/>
                    </a:p>
                  </a:txBody>
                  <a:tcPr marT="91425" marB="91425" marR="91425" marL="91425"/>
                </a:tc>
                <a:tc>
                  <a:txBody>
                    <a:bodyPr/>
                    <a:lstStyle/>
                    <a:p>
                      <a:pPr indent="0" lvl="0" marL="0" rtl="0" algn="l">
                        <a:spcBef>
                          <a:spcPts val="0"/>
                        </a:spcBef>
                        <a:spcAft>
                          <a:spcPts val="0"/>
                        </a:spcAft>
                        <a:buNone/>
                      </a:pPr>
                      <a:r>
                        <a:rPr lang="en" sz="1000"/>
                        <a:t>Pretraining the network is useful for improving the performance of the models, as demonstrated by an evaluation employing a task with a similar objective but a noisier result (screening BI-RADS classification).</a:t>
                      </a:r>
                      <a:endParaRPr sz="1000"/>
                    </a:p>
                  </a:txBody>
                  <a:tcPr marT="91425" marB="91425" marR="91425" marL="91425"/>
                </a:tc>
                <a:tc>
                  <a:txBody>
                    <a:bodyPr/>
                    <a:lstStyle/>
                    <a:p>
                      <a:pPr indent="0" lvl="0" marL="0" rtl="0" algn="l">
                        <a:spcBef>
                          <a:spcPts val="0"/>
                        </a:spcBef>
                        <a:spcAft>
                          <a:spcPts val="0"/>
                        </a:spcAft>
                        <a:buNone/>
                      </a:pPr>
                      <a:r>
                        <a:rPr lang="en" sz="1000"/>
                        <a:t>Show that it is possible to train and test the network using more than 1,000,000 high-resolution mammograms, which is a very sizable data set for medical imaging and not just for breast cancer screening.</a:t>
                      </a:r>
                      <a:endParaRPr sz="1000"/>
                    </a:p>
                  </a:txBody>
                  <a:tcPr marT="91425" marB="91425" marR="91425" marL="91425"/>
                </a:tc>
                <a:tc>
                  <a:txBody>
                    <a:bodyPr/>
                    <a:lstStyle/>
                    <a:p>
                      <a:pPr indent="0" lvl="0" marL="0" rtl="0" algn="l">
                        <a:spcBef>
                          <a:spcPts val="0"/>
                        </a:spcBef>
                        <a:spcAft>
                          <a:spcPts val="0"/>
                        </a:spcAft>
                        <a:buNone/>
                      </a:pPr>
                      <a:r>
                        <a:rPr lang="en" sz="1000"/>
                        <a:t>Although multicenter studies have shown that modern CAD applications do not increase radiologists' diagnostic ability, radiologists frequently utilise traditional computer-aided detection (CAD) in mammography to help with picture interpretation.</a:t>
                      </a:r>
                      <a:endParaRPr sz="1000"/>
                    </a:p>
                  </a:txBody>
                  <a:tcPr marT="91425" marB="91425" marR="91425" marL="91425"/>
                </a:tc>
              </a:tr>
              <a:tr h="2423075">
                <a:tc>
                  <a:txBody>
                    <a:bodyPr/>
                    <a:lstStyle/>
                    <a:p>
                      <a:pPr indent="0" lvl="0" marL="0" rtl="0" algn="l">
                        <a:spcBef>
                          <a:spcPts val="0"/>
                        </a:spcBef>
                        <a:spcAft>
                          <a:spcPts val="0"/>
                        </a:spcAft>
                        <a:buNone/>
                      </a:pPr>
                      <a:r>
                        <a:rPr lang="en" sz="1000"/>
                        <a:t>9. </a:t>
                      </a:r>
                      <a:endParaRPr sz="10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FFFFF"/>
                          </a:highlight>
                        </a:rPr>
                        <a:t>A Novel Hybrid K-Means and GMM Machine Learning Model for Breast Cancer Detection</a:t>
                      </a:r>
                      <a:endParaRPr sz="1000">
                        <a:solidFill>
                          <a:srgbClr val="333333"/>
                        </a:solidFill>
                        <a:highlight>
                          <a:srgbClr val="FFFFFF"/>
                        </a:highlight>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solidFill>
                            <a:srgbClr val="333333"/>
                          </a:solidFill>
                          <a:highlight>
                            <a:srgbClr val="FFFFFF"/>
                          </a:highlight>
                        </a:rPr>
                        <a:t>P. E. Jebarani, N. Umadevi, H. Dang and M. Pomplun, "A Novel Hybrid K-Means and GMM Machine Learning Model for Breast Cancer Detection," in </a:t>
                      </a:r>
                      <a:r>
                        <a:rPr i="1" lang="en" sz="1000">
                          <a:solidFill>
                            <a:srgbClr val="333333"/>
                          </a:solidFill>
                          <a:highlight>
                            <a:srgbClr val="FFFFFF"/>
                          </a:highlight>
                        </a:rPr>
                        <a:t>IEEE Access</a:t>
                      </a:r>
                      <a:r>
                        <a:rPr lang="en" sz="1000">
                          <a:solidFill>
                            <a:srgbClr val="333333"/>
                          </a:solidFill>
                          <a:highlight>
                            <a:srgbClr val="FFFFFF"/>
                          </a:highlight>
                        </a:rPr>
                        <a:t>, vol. 9, pp. 146153-146162, 2021</a:t>
                      </a:r>
                      <a:endParaRPr sz="1000"/>
                    </a:p>
                  </a:txBody>
                  <a:tcPr marT="91425" marB="91425" marR="91425" marL="91425"/>
                </a:tc>
                <a:tc>
                  <a:txBody>
                    <a:bodyPr/>
                    <a:lstStyle/>
                    <a:p>
                      <a:pPr indent="0" lvl="0" marL="0" rtl="0" algn="l">
                        <a:spcBef>
                          <a:spcPts val="0"/>
                        </a:spcBef>
                        <a:spcAft>
                          <a:spcPts val="0"/>
                        </a:spcAft>
                        <a:buNone/>
                      </a:pPr>
                      <a:r>
                        <a:rPr lang="en" sz="1000"/>
                        <a:t>P. Esther Jebarani; N. Umadevi; Hien Dang; Marc Pomplun</a:t>
                      </a:r>
                      <a:endParaRPr sz="1000"/>
                    </a:p>
                  </a:txBody>
                  <a:tcPr marT="91425" marB="91425" marR="91425" marL="91425"/>
                </a:tc>
                <a:tc>
                  <a:txBody>
                    <a:bodyPr/>
                    <a:lstStyle/>
                    <a:p>
                      <a:pPr indent="0" lvl="0" marL="0" rtl="0" algn="l">
                        <a:spcBef>
                          <a:spcPts val="0"/>
                        </a:spcBef>
                        <a:spcAft>
                          <a:spcPts val="0"/>
                        </a:spcAft>
                        <a:buNone/>
                      </a:pPr>
                      <a:r>
                        <a:rPr lang="en" sz="1000"/>
                        <a:t>This study demonstrates the methodology's adaptability by combining cutting-edge segmentation techniques with machine learning techniques, two emerging fields of study.</a:t>
                      </a:r>
                      <a:endParaRPr sz="1000"/>
                    </a:p>
                  </a:txBody>
                  <a:tcPr marT="91425" marB="91425" marR="91425" marL="91425"/>
                </a:tc>
                <a:tc>
                  <a:txBody>
                    <a:bodyPr/>
                    <a:lstStyle/>
                    <a:p>
                      <a:pPr indent="0" lvl="0" marL="0" rtl="0" algn="l">
                        <a:spcBef>
                          <a:spcPts val="0"/>
                        </a:spcBef>
                        <a:spcAft>
                          <a:spcPts val="0"/>
                        </a:spcAft>
                        <a:buNone/>
                      </a:pPr>
                      <a:r>
                        <a:rPr lang="en" sz="1000"/>
                        <a:t>By suggesting a new parameter for assessing the performance of K-means and a Gaussian mixture model (GMM), this research significantly advances the field. On breast cancer, a hybrid mix of segmentation and detection was used.</a:t>
                      </a:r>
                      <a:endParaRPr sz="1000"/>
                    </a:p>
                  </a:txBody>
                  <a:tcPr marT="91425" marB="91425" marR="91425" marL="91425"/>
                </a:tc>
                <a:tc>
                  <a:txBody>
                    <a:bodyPr/>
                    <a:lstStyle/>
                    <a:p>
                      <a:pPr indent="0" lvl="0" marL="0" rtl="0" algn="l">
                        <a:spcBef>
                          <a:spcPts val="0"/>
                        </a:spcBef>
                        <a:spcAft>
                          <a:spcPts val="0"/>
                        </a:spcAft>
                        <a:buNone/>
                      </a:pPr>
                      <a:r>
                        <a:rPr lang="en" sz="1000"/>
                        <a:t>A hybrid technique for detecting breast cancer is part of the novel notion in this work, and multi-variant analysis is used to raise the suggested system's prediction rate.</a:t>
                      </a:r>
                      <a:endParaRPr sz="1000"/>
                    </a:p>
                  </a:txBody>
                  <a:tcPr marT="91425" marB="91425" marR="91425" marL="91425"/>
                </a:tc>
                <a:tc>
                  <a:txBody>
                    <a:bodyPr/>
                    <a:lstStyle/>
                    <a:p>
                      <a:pPr indent="0" lvl="0" marL="0" rtl="0" algn="l">
                        <a:spcBef>
                          <a:spcPts val="0"/>
                        </a:spcBef>
                        <a:spcAft>
                          <a:spcPts val="0"/>
                        </a:spcAft>
                        <a:buNone/>
                      </a:pPr>
                      <a:r>
                        <a:rPr lang="en" sz="1000"/>
                        <a:t>It is a difficult challenge in research to identify the tumour mass by segmenting the region of interest. Therefore, automated methods and early detection technologies must work together to help radiologists correctly identify breast cancers.</a:t>
                      </a:r>
                      <a:endParaRPr sz="1000"/>
                    </a:p>
                  </a:txBody>
                  <a:tcPr marT="91425" marB="91425" marR="91425" marL="91425"/>
                </a:tc>
              </a:tr>
            </a:tbl>
          </a:graphicData>
        </a:graphic>
      </p:graphicFrame>
      <p:sp>
        <p:nvSpPr>
          <p:cNvPr id="198" name="Google Shape;198;p34"/>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flipH="1" rot="10800000">
            <a:off x="10585850" y="1017675"/>
            <a:ext cx="755100" cy="30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35"/>
          <p:cNvSpPr txBox="1"/>
          <p:nvPr>
            <p:ph idx="1" type="body"/>
          </p:nvPr>
        </p:nvSpPr>
        <p:spPr>
          <a:xfrm flipH="1">
            <a:off x="10444350" y="2571750"/>
            <a:ext cx="1101000" cy="199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5" name="Google Shape;205;p35"/>
          <p:cNvGraphicFramePr/>
          <p:nvPr/>
        </p:nvGraphicFramePr>
        <p:xfrm>
          <a:off x="0" y="0"/>
          <a:ext cx="3000000" cy="3000000"/>
        </p:xfrm>
        <a:graphic>
          <a:graphicData uri="http://schemas.openxmlformats.org/drawingml/2006/table">
            <a:tbl>
              <a:tblPr>
                <a:noFill/>
                <a:tableStyleId>{00690A95-1942-4983-933C-FE251908AF44}</a:tableStyleId>
              </a:tblPr>
              <a:tblGrid>
                <a:gridCol w="498100"/>
                <a:gridCol w="1300300"/>
                <a:gridCol w="1378925"/>
                <a:gridCol w="1017175"/>
                <a:gridCol w="1520500"/>
                <a:gridCol w="1143000"/>
                <a:gridCol w="1143000"/>
                <a:gridCol w="1143000"/>
              </a:tblGrid>
              <a:tr h="2759650">
                <a:tc>
                  <a:txBody>
                    <a:bodyPr/>
                    <a:lstStyle/>
                    <a:p>
                      <a:pPr indent="0" lvl="0" marL="0" rtl="0" algn="l">
                        <a:spcBef>
                          <a:spcPts val="0"/>
                        </a:spcBef>
                        <a:spcAft>
                          <a:spcPts val="0"/>
                        </a:spcAft>
                        <a:buNone/>
                      </a:pPr>
                      <a:r>
                        <a:rPr lang="en" sz="1000"/>
                        <a:t>10. </a:t>
                      </a:r>
                      <a:endParaRPr sz="10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FFFFF"/>
                          </a:highlight>
                        </a:rPr>
                        <a:t>Part Mitosis: A Partially Supervised Deep Learning Framework for Mitosis Detection in Breast Cancer Histopathology Images</a:t>
                      </a:r>
                      <a:endParaRPr sz="1000">
                        <a:solidFill>
                          <a:srgbClr val="333333"/>
                        </a:solidFill>
                        <a:highlight>
                          <a:srgbClr val="FFFFFF"/>
                        </a:highlight>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solidFill>
                            <a:srgbClr val="333333"/>
                          </a:solidFill>
                          <a:highlight>
                            <a:srgbClr val="FFFFFF"/>
                          </a:highlight>
                        </a:rPr>
                        <a:t>M. Sebai, T. Wang and S. A. Al-Fadhli, "PartMitosis: A Partially Supervised Deep Learning Framework for Mitosis Detection in Breast Cancer Histopathology Images," in </a:t>
                      </a:r>
                      <a:r>
                        <a:rPr i="1" lang="en" sz="1000">
                          <a:solidFill>
                            <a:srgbClr val="333333"/>
                          </a:solidFill>
                          <a:highlight>
                            <a:srgbClr val="FFFFFF"/>
                          </a:highlight>
                        </a:rPr>
                        <a:t>IEEE Access</a:t>
                      </a:r>
                      <a:r>
                        <a:rPr lang="en" sz="1000">
                          <a:solidFill>
                            <a:srgbClr val="333333"/>
                          </a:solidFill>
                          <a:highlight>
                            <a:srgbClr val="FFFFFF"/>
                          </a:highlight>
                        </a:rPr>
                        <a:t>, vol. 8, pp. 45133-45147, 2020</a:t>
                      </a:r>
                      <a:endParaRPr sz="1000"/>
                    </a:p>
                  </a:txBody>
                  <a:tcPr marT="91425" marB="91425" marR="91425" marL="91425"/>
                </a:tc>
                <a:tc>
                  <a:txBody>
                    <a:bodyPr/>
                    <a:lstStyle/>
                    <a:p>
                      <a:pPr indent="0" lvl="0" marL="0" rtl="0" algn="l">
                        <a:spcBef>
                          <a:spcPts val="0"/>
                        </a:spcBef>
                        <a:spcAft>
                          <a:spcPts val="0"/>
                        </a:spcAft>
                        <a:buNone/>
                      </a:pPr>
                      <a:r>
                        <a:rPr lang="en" sz="1000"/>
                        <a:t>Meriem Sebai; Tianjiang Wang; Saad Ali Al-Fadhli</a:t>
                      </a:r>
                      <a:endParaRPr sz="1000"/>
                    </a:p>
                  </a:txBody>
                  <a:tcPr marT="91425" marB="91425" marR="91425" marL="91425"/>
                </a:tc>
                <a:tc>
                  <a:txBody>
                    <a:bodyPr/>
                    <a:lstStyle/>
                    <a:p>
                      <a:pPr indent="0" lvl="0" marL="0" rtl="0" algn="l">
                        <a:spcBef>
                          <a:spcPts val="0"/>
                        </a:spcBef>
                        <a:spcAft>
                          <a:spcPts val="0"/>
                        </a:spcAft>
                        <a:buNone/>
                      </a:pPr>
                      <a:r>
                        <a:rPr lang="en" sz="1000"/>
                        <a:t>Using a partially supervised deep learning framework, the goal of this paper is to build a technique for the automatic recognition of mitotic patterns from breast cancer histology slides.</a:t>
                      </a:r>
                      <a:endParaRPr sz="1000"/>
                    </a:p>
                  </a:txBody>
                  <a:tcPr marT="91425" marB="91425" marR="91425" marL="91425"/>
                </a:tc>
                <a:tc>
                  <a:txBody>
                    <a:bodyPr/>
                    <a:lstStyle/>
                    <a:p>
                      <a:pPr indent="0" lvl="0" marL="0" rtl="0" algn="l">
                        <a:spcBef>
                          <a:spcPts val="0"/>
                        </a:spcBef>
                        <a:spcAft>
                          <a:spcPts val="0"/>
                        </a:spcAft>
                        <a:buNone/>
                      </a:pPr>
                      <a:r>
                        <a:rPr lang="en" sz="1000"/>
                        <a:t>Based on two parallel deep fully convolutional networks, we propose an unique partially supervised framework. With the use of a weight transfer function, one of them is trained using weak labels and the other using strong labels.</a:t>
                      </a:r>
                      <a:endParaRPr sz="1000"/>
                    </a:p>
                  </a:txBody>
                  <a:tcPr marT="91425" marB="91425" marR="91425" marL="91425"/>
                </a:tc>
                <a:tc>
                  <a:txBody>
                    <a:bodyPr/>
                    <a:lstStyle/>
                    <a:p>
                      <a:pPr indent="0" lvl="0" marL="0" rtl="0" algn="l">
                        <a:spcBef>
                          <a:spcPts val="0"/>
                        </a:spcBef>
                        <a:spcAft>
                          <a:spcPts val="0"/>
                        </a:spcAft>
                        <a:buNone/>
                      </a:pPr>
                      <a:r>
                        <a:rPr lang="en" sz="1000"/>
                        <a:t>It is quite difficult to identify hand-crafted traits that can effectively distinguish mitoses from imitators due to the diversity of the morphologies of the mitosis and the strong similarity between mitotic and non-mitotic cells.</a:t>
                      </a:r>
                      <a:endParaRPr sz="1000"/>
                    </a:p>
                  </a:txBody>
                  <a:tcPr marT="91425" marB="91425" marR="91425" marL="91425"/>
                </a:tc>
                <a:tc>
                  <a:txBody>
                    <a:bodyPr/>
                    <a:lstStyle/>
                    <a:p>
                      <a:pPr indent="0" lvl="0" marL="0" rtl="0" algn="l">
                        <a:spcBef>
                          <a:spcPts val="0"/>
                        </a:spcBef>
                        <a:spcAft>
                          <a:spcPts val="0"/>
                        </a:spcAft>
                        <a:buNone/>
                      </a:pPr>
                      <a:r>
                        <a:rPr lang="en" sz="1000"/>
                        <a:t>The weighted sum of the weak segmentation branch predictions and the strong segmentation branch predictions represents the final detection findings.</a:t>
                      </a:r>
                      <a:endParaRPr sz="1000"/>
                    </a:p>
                  </a:txBody>
                  <a:tcPr marT="91425" marB="91425" marR="91425" marL="91425"/>
                </a:tc>
              </a:tr>
            </a:tbl>
          </a:graphicData>
        </a:graphic>
      </p:graphicFrame>
      <p:sp>
        <p:nvSpPr>
          <p:cNvPr id="206" name="Google Shape;206;p35"/>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Existing Work</a:t>
            </a:r>
            <a:endParaRPr sz="3600"/>
          </a:p>
          <a:p>
            <a:pPr indent="0" lvl="0" marL="0" rtl="0" algn="ctr">
              <a:spcBef>
                <a:spcPts val="0"/>
              </a:spcBef>
              <a:spcAft>
                <a:spcPts val="0"/>
              </a:spcAft>
              <a:buNone/>
            </a:pPr>
            <a:r>
              <a:t/>
            </a:r>
            <a:endParaRPr sz="3600"/>
          </a:p>
        </p:txBody>
      </p:sp>
      <p:sp>
        <p:nvSpPr>
          <p:cNvPr id="212" name="Google Shape;212;p36"/>
          <p:cNvSpPr txBox="1"/>
          <p:nvPr>
            <p:ph idx="1" type="body"/>
          </p:nvPr>
        </p:nvSpPr>
        <p:spPr>
          <a:xfrm>
            <a:off x="311700" y="942825"/>
            <a:ext cx="8520600" cy="4029600"/>
          </a:xfrm>
          <a:prstGeom prst="rect">
            <a:avLst/>
          </a:prstGeom>
        </p:spPr>
        <p:txBody>
          <a:bodyPr anchorCtr="0" anchor="t" bIns="91425" lIns="91425" spcFirstLastPara="1" rIns="91425" wrap="square" tIns="91425">
            <a:normAutofit lnSpcReduction="10000"/>
          </a:bodyPr>
          <a:lstStyle/>
          <a:p>
            <a:pPr indent="0" lvl="0" marL="457200" rtl="0" algn="l">
              <a:lnSpc>
                <a:spcPct val="100000"/>
              </a:lnSpc>
              <a:spcBef>
                <a:spcPts val="0"/>
              </a:spcBef>
              <a:spcAft>
                <a:spcPts val="0"/>
              </a:spcAft>
              <a:buNone/>
            </a:pPr>
            <a:r>
              <a:rPr lang="en" sz="1600" u="sng"/>
              <a:t>Existing Work:</a:t>
            </a:r>
            <a:endParaRPr sz="1600" u="sng"/>
          </a:p>
          <a:p>
            <a:pPr indent="-330200" lvl="0" marL="457200" rtl="0" algn="l">
              <a:lnSpc>
                <a:spcPct val="100000"/>
              </a:lnSpc>
              <a:spcBef>
                <a:spcPts val="1000"/>
              </a:spcBef>
              <a:spcAft>
                <a:spcPts val="0"/>
              </a:spcAft>
              <a:buSzPts val="1600"/>
              <a:buChar char="❖"/>
            </a:pPr>
            <a:r>
              <a:rPr lang="en" sz="1600"/>
              <a:t>Previous studies have used machine learning techniques such as decision trees, random forests, and neural networks for breast cancer detection using mammography images as well as other modalities such as ultrasound and MRI.</a:t>
            </a:r>
            <a:endParaRPr sz="1600"/>
          </a:p>
          <a:p>
            <a:pPr indent="-330200" lvl="0" marL="457200" rtl="0" algn="l">
              <a:lnSpc>
                <a:spcPct val="100000"/>
              </a:lnSpc>
              <a:spcBef>
                <a:spcPts val="1000"/>
              </a:spcBef>
              <a:spcAft>
                <a:spcPts val="0"/>
              </a:spcAft>
              <a:buSzPts val="1600"/>
              <a:buChar char="❖"/>
            </a:pPr>
            <a:r>
              <a:rPr lang="en" sz="1600"/>
              <a:t>Some studies have also used patient information such as age, family history, and genetics as additional features for prediction.</a:t>
            </a:r>
            <a:endParaRPr sz="1600"/>
          </a:p>
          <a:p>
            <a:pPr indent="0" lvl="0" marL="457200" rtl="0" algn="l">
              <a:lnSpc>
                <a:spcPct val="100000"/>
              </a:lnSpc>
              <a:spcBef>
                <a:spcPts val="1000"/>
              </a:spcBef>
              <a:spcAft>
                <a:spcPts val="0"/>
              </a:spcAft>
              <a:buNone/>
            </a:pPr>
            <a:r>
              <a:rPr lang="en" sz="1600" u="sng"/>
              <a:t>Research gap: </a:t>
            </a:r>
            <a:endParaRPr sz="1600" u="sng"/>
          </a:p>
          <a:p>
            <a:pPr indent="-330200" lvl="0" marL="457200" rtl="0" algn="l">
              <a:lnSpc>
                <a:spcPct val="100000"/>
              </a:lnSpc>
              <a:spcBef>
                <a:spcPts val="1000"/>
              </a:spcBef>
              <a:spcAft>
                <a:spcPts val="0"/>
              </a:spcAft>
              <a:buSzPts val="1600"/>
              <a:buChar char="❖"/>
            </a:pPr>
            <a:r>
              <a:rPr lang="en" sz="1600"/>
              <a:t>Despite the high accuracy rates reported in some studies, the generalizability and interpretability of the models are limited.</a:t>
            </a:r>
            <a:endParaRPr sz="1600"/>
          </a:p>
          <a:p>
            <a:pPr indent="-330200" lvl="0" marL="457200" rtl="0" algn="l">
              <a:lnSpc>
                <a:spcPct val="100000"/>
              </a:lnSpc>
              <a:spcBef>
                <a:spcPts val="1000"/>
              </a:spcBef>
              <a:spcAft>
                <a:spcPts val="0"/>
              </a:spcAft>
              <a:buSzPts val="1600"/>
              <a:buChar char="❖"/>
            </a:pPr>
            <a:r>
              <a:rPr lang="en" sz="1600"/>
              <a:t>There is a need for continued research in this area to improve the accuracy and accessibility of breast cancer detection.</a:t>
            </a:r>
            <a:endParaRPr sz="1600"/>
          </a:p>
          <a:p>
            <a:pPr indent="-330200" lvl="0" marL="457200" rtl="0" algn="l">
              <a:lnSpc>
                <a:spcPct val="100000"/>
              </a:lnSpc>
              <a:spcBef>
                <a:spcPts val="1000"/>
              </a:spcBef>
              <a:spcAft>
                <a:spcPts val="1000"/>
              </a:spcAft>
              <a:buSzPts val="1600"/>
              <a:buChar char="❖"/>
            </a:pPr>
            <a:r>
              <a:rPr lang="en" sz="1600"/>
              <a:t>Our study aims to address this research gap by using various regression algorithm and analyzing the performance of the models.</a:t>
            </a:r>
            <a:endParaRPr sz="1600"/>
          </a:p>
        </p:txBody>
      </p:sp>
      <p:sp>
        <p:nvSpPr>
          <p:cNvPr id="213" name="Google Shape;213;p36"/>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147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Proposed Work</a:t>
            </a:r>
            <a:endParaRPr sz="3600"/>
          </a:p>
          <a:p>
            <a:pPr indent="0" lvl="0" marL="0" rtl="0" algn="ctr">
              <a:spcBef>
                <a:spcPts val="0"/>
              </a:spcBef>
              <a:spcAft>
                <a:spcPts val="0"/>
              </a:spcAft>
              <a:buNone/>
            </a:pPr>
            <a:r>
              <a:t/>
            </a:r>
            <a:endParaRPr sz="3600"/>
          </a:p>
        </p:txBody>
      </p:sp>
      <p:sp>
        <p:nvSpPr>
          <p:cNvPr id="219" name="Google Shape;219;p37"/>
          <p:cNvSpPr txBox="1"/>
          <p:nvPr>
            <p:ph idx="1" type="body"/>
          </p:nvPr>
        </p:nvSpPr>
        <p:spPr>
          <a:xfrm>
            <a:off x="311700" y="807200"/>
            <a:ext cx="8520600" cy="4165200"/>
          </a:xfrm>
          <a:prstGeom prst="rect">
            <a:avLst/>
          </a:prstGeom>
        </p:spPr>
        <p:txBody>
          <a:bodyPr anchorCtr="0" anchor="t" bIns="91425" lIns="91425" spcFirstLastPara="1" rIns="91425" wrap="square" tIns="91425">
            <a:normAutofit lnSpcReduction="20000"/>
          </a:bodyPr>
          <a:lstStyle/>
          <a:p>
            <a:pPr indent="-330200" lvl="0" marL="457200" rtl="0" algn="l">
              <a:lnSpc>
                <a:spcPct val="100000"/>
              </a:lnSpc>
              <a:spcBef>
                <a:spcPts val="0"/>
              </a:spcBef>
              <a:spcAft>
                <a:spcPts val="0"/>
              </a:spcAft>
              <a:buSzPts val="1600"/>
              <a:buChar char="❖"/>
            </a:pPr>
            <a:r>
              <a:rPr lang="en" sz="1600"/>
              <a:t>Based on our objective statement, we will be developing machine learning models using logistic regression, decision trees and random forest algorithms for the early detection of breast cancer.</a:t>
            </a:r>
            <a:endParaRPr sz="1600"/>
          </a:p>
          <a:p>
            <a:pPr indent="-330200" lvl="0" marL="457200" rtl="0" algn="l">
              <a:lnSpc>
                <a:spcPct val="100000"/>
              </a:lnSpc>
              <a:spcBef>
                <a:spcPts val="1000"/>
              </a:spcBef>
              <a:spcAft>
                <a:spcPts val="0"/>
              </a:spcAft>
              <a:buSzPts val="1600"/>
              <a:buChar char="❖"/>
            </a:pPr>
            <a:r>
              <a:rPr lang="en" sz="1600"/>
              <a:t>Uniqueness: Our proposed work is unique in that we will be comparing the results of these three different algorithms to determine which algorithm performs best in terms of accuracy, precision, recall and F1-score.</a:t>
            </a:r>
            <a:endParaRPr sz="1600"/>
          </a:p>
          <a:p>
            <a:pPr indent="-330200" lvl="0" marL="457200" rtl="0" algn="l">
              <a:lnSpc>
                <a:spcPct val="100000"/>
              </a:lnSpc>
              <a:spcBef>
                <a:spcPts val="1000"/>
              </a:spcBef>
              <a:spcAft>
                <a:spcPts val="0"/>
              </a:spcAft>
              <a:buSzPts val="1600"/>
              <a:buChar char="❖"/>
            </a:pPr>
            <a:r>
              <a:rPr lang="en" sz="1600" u="sng"/>
              <a:t>Modules</a:t>
            </a:r>
            <a:r>
              <a:rPr lang="en" sz="1600"/>
              <a:t> </a:t>
            </a:r>
            <a:r>
              <a:rPr lang="en" sz="1600"/>
              <a:t>:</a:t>
            </a:r>
            <a:endParaRPr sz="1600"/>
          </a:p>
          <a:p>
            <a:pPr indent="-330200" lvl="1" marL="914400" rtl="0" algn="l">
              <a:lnSpc>
                <a:spcPct val="100000"/>
              </a:lnSpc>
              <a:spcBef>
                <a:spcPts val="1000"/>
              </a:spcBef>
              <a:spcAft>
                <a:spcPts val="0"/>
              </a:spcAft>
              <a:buSzPts val="1600"/>
              <a:buChar char="➢"/>
            </a:pPr>
            <a:r>
              <a:rPr lang="en" sz="1600"/>
              <a:t>Data preprocessing: Cleaning and preparation of the dataset for training and testing the models.</a:t>
            </a:r>
            <a:endParaRPr sz="1600"/>
          </a:p>
          <a:p>
            <a:pPr indent="-330200" lvl="1" marL="914400" rtl="0" algn="l">
              <a:lnSpc>
                <a:spcPct val="100000"/>
              </a:lnSpc>
              <a:spcBef>
                <a:spcPts val="1000"/>
              </a:spcBef>
              <a:spcAft>
                <a:spcPts val="0"/>
              </a:spcAft>
              <a:buSzPts val="1600"/>
              <a:buChar char="➢"/>
            </a:pPr>
            <a:r>
              <a:rPr lang="en" sz="1600"/>
              <a:t>Model development: Using logistic regression, decision trees and random forest algorithms to train the models on the dataset.</a:t>
            </a:r>
            <a:endParaRPr sz="1600"/>
          </a:p>
          <a:p>
            <a:pPr indent="-330200" lvl="1" marL="914400" rtl="0" algn="l">
              <a:lnSpc>
                <a:spcPct val="100000"/>
              </a:lnSpc>
              <a:spcBef>
                <a:spcPts val="1000"/>
              </a:spcBef>
              <a:spcAft>
                <a:spcPts val="0"/>
              </a:spcAft>
              <a:buSzPts val="1600"/>
              <a:buChar char="➢"/>
            </a:pPr>
            <a:r>
              <a:rPr lang="en" sz="1600"/>
              <a:t>Performance evaluation: Using metrics such as accuracy, precision, recall, and F1-score to evaluate the performance of the models.</a:t>
            </a:r>
            <a:endParaRPr sz="1600"/>
          </a:p>
          <a:p>
            <a:pPr indent="-330200" lvl="1" marL="914400" rtl="0" algn="l">
              <a:lnSpc>
                <a:spcPct val="100000"/>
              </a:lnSpc>
              <a:spcBef>
                <a:spcPts val="1000"/>
              </a:spcBef>
              <a:spcAft>
                <a:spcPts val="1000"/>
              </a:spcAft>
              <a:buSzPts val="1600"/>
              <a:buChar char="➢"/>
            </a:pPr>
            <a:r>
              <a:rPr lang="en" sz="1600"/>
              <a:t>Results and discussion: Presentation of the results and discussion of the findings, and comparison of the performance of the three algorithms.</a:t>
            </a:r>
            <a:endParaRPr sz="1600"/>
          </a:p>
        </p:txBody>
      </p:sp>
      <p:sp>
        <p:nvSpPr>
          <p:cNvPr id="220" name="Google Shape;220;p37"/>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Proposed Work</a:t>
            </a:r>
            <a:endParaRPr sz="3600"/>
          </a:p>
          <a:p>
            <a:pPr indent="0" lvl="0" marL="0" rtl="0" algn="ctr">
              <a:spcBef>
                <a:spcPts val="0"/>
              </a:spcBef>
              <a:spcAft>
                <a:spcPts val="0"/>
              </a:spcAft>
              <a:buNone/>
            </a:pPr>
            <a:r>
              <a:t/>
            </a:r>
            <a:endParaRPr sz="3600"/>
          </a:p>
        </p:txBody>
      </p:sp>
      <p:sp>
        <p:nvSpPr>
          <p:cNvPr id="226" name="Google Shape;226;p38"/>
          <p:cNvSpPr txBox="1"/>
          <p:nvPr>
            <p:ph idx="1" type="body"/>
          </p:nvPr>
        </p:nvSpPr>
        <p:spPr>
          <a:xfrm>
            <a:off x="311700" y="807200"/>
            <a:ext cx="8520600" cy="4165200"/>
          </a:xfrm>
          <a:prstGeom prst="rect">
            <a:avLst/>
          </a:prstGeom>
        </p:spPr>
        <p:txBody>
          <a:bodyPr anchorCtr="0" anchor="t" bIns="91425" lIns="91425" spcFirstLastPara="1" rIns="91425" wrap="square" tIns="91425">
            <a:normAutofit lnSpcReduction="10000"/>
          </a:bodyPr>
          <a:lstStyle/>
          <a:p>
            <a:pPr indent="-330200" lvl="0" marL="457200" rtl="0" algn="l">
              <a:lnSpc>
                <a:spcPct val="100000"/>
              </a:lnSpc>
              <a:spcBef>
                <a:spcPts val="0"/>
              </a:spcBef>
              <a:spcAft>
                <a:spcPts val="0"/>
              </a:spcAft>
              <a:buSzPts val="1600"/>
              <a:buChar char="❖"/>
            </a:pPr>
            <a:r>
              <a:rPr lang="en" sz="1600"/>
              <a:t>Steps:</a:t>
            </a:r>
            <a:endParaRPr sz="1600"/>
          </a:p>
          <a:p>
            <a:pPr indent="-330200" lvl="1" marL="914400" rtl="0" algn="l">
              <a:lnSpc>
                <a:spcPct val="100000"/>
              </a:lnSpc>
              <a:spcBef>
                <a:spcPts val="1000"/>
              </a:spcBef>
              <a:spcAft>
                <a:spcPts val="0"/>
              </a:spcAft>
              <a:buSzPts val="1600"/>
              <a:buChar char="➢"/>
            </a:pPr>
            <a:r>
              <a:rPr lang="en" sz="1600"/>
              <a:t>Collecting the dataset of breast cancer and patient information.</a:t>
            </a:r>
            <a:endParaRPr sz="1600"/>
          </a:p>
          <a:p>
            <a:pPr indent="-330200" lvl="1" marL="914400" rtl="0" algn="l">
              <a:lnSpc>
                <a:spcPct val="100000"/>
              </a:lnSpc>
              <a:spcBef>
                <a:spcPts val="1000"/>
              </a:spcBef>
              <a:spcAft>
                <a:spcPts val="0"/>
              </a:spcAft>
              <a:buSzPts val="1600"/>
              <a:buChar char="➢"/>
            </a:pPr>
            <a:r>
              <a:rPr lang="en" sz="1600"/>
              <a:t>Preprocessing and cleaning the dataset.</a:t>
            </a:r>
            <a:endParaRPr sz="1600"/>
          </a:p>
          <a:p>
            <a:pPr indent="-330200" lvl="1" marL="914400" rtl="0" algn="l">
              <a:lnSpc>
                <a:spcPct val="100000"/>
              </a:lnSpc>
              <a:spcBef>
                <a:spcPts val="1000"/>
              </a:spcBef>
              <a:spcAft>
                <a:spcPts val="0"/>
              </a:spcAft>
              <a:buSzPts val="1600"/>
              <a:buChar char="➢"/>
            </a:pPr>
            <a:r>
              <a:rPr lang="en" sz="1600"/>
              <a:t>Splitting the dataset into training and testing sets.</a:t>
            </a:r>
            <a:endParaRPr sz="1600"/>
          </a:p>
          <a:p>
            <a:pPr indent="-330200" lvl="1" marL="914400" rtl="0" algn="l">
              <a:lnSpc>
                <a:spcPct val="100000"/>
              </a:lnSpc>
              <a:spcBef>
                <a:spcPts val="1000"/>
              </a:spcBef>
              <a:spcAft>
                <a:spcPts val="0"/>
              </a:spcAft>
              <a:buSzPts val="1600"/>
              <a:buChar char="➢"/>
            </a:pPr>
            <a:r>
              <a:rPr lang="en" sz="1600"/>
              <a:t>Training logistic regression, decision tree and random forest models on the training dataset.</a:t>
            </a:r>
            <a:endParaRPr sz="1600"/>
          </a:p>
          <a:p>
            <a:pPr indent="-330200" lvl="1" marL="914400" rtl="0" algn="l">
              <a:lnSpc>
                <a:spcPct val="100000"/>
              </a:lnSpc>
              <a:spcBef>
                <a:spcPts val="1000"/>
              </a:spcBef>
              <a:spcAft>
                <a:spcPts val="0"/>
              </a:spcAft>
              <a:buSzPts val="1600"/>
              <a:buChar char="➢"/>
            </a:pPr>
            <a:r>
              <a:rPr lang="en" sz="1600"/>
              <a:t>Testing the models on the testing dataset.</a:t>
            </a:r>
            <a:endParaRPr sz="1600"/>
          </a:p>
          <a:p>
            <a:pPr indent="-330200" lvl="1" marL="914400" rtl="0" algn="l">
              <a:lnSpc>
                <a:spcPct val="100000"/>
              </a:lnSpc>
              <a:spcBef>
                <a:spcPts val="1000"/>
              </a:spcBef>
              <a:spcAft>
                <a:spcPts val="0"/>
              </a:spcAft>
              <a:buSzPts val="1600"/>
              <a:buChar char="➢"/>
            </a:pPr>
            <a:r>
              <a:rPr lang="en" sz="1600"/>
              <a:t>Evaluating the performance of the models using various evaluation metrics.</a:t>
            </a:r>
            <a:endParaRPr sz="1600"/>
          </a:p>
          <a:p>
            <a:pPr indent="-330200" lvl="1" marL="914400" rtl="0" algn="l">
              <a:lnSpc>
                <a:spcPct val="100000"/>
              </a:lnSpc>
              <a:spcBef>
                <a:spcPts val="1000"/>
              </a:spcBef>
              <a:spcAft>
                <a:spcPts val="0"/>
              </a:spcAft>
              <a:buSzPts val="1600"/>
              <a:buChar char="➢"/>
            </a:pPr>
            <a:r>
              <a:rPr lang="en" sz="1600"/>
              <a:t>Presenting the results and discussing future work, and comparing the results of the three algorithms.</a:t>
            </a:r>
            <a:endParaRPr sz="1600"/>
          </a:p>
          <a:p>
            <a:pPr indent="-330200" lvl="0" marL="457200" rtl="0" algn="l">
              <a:lnSpc>
                <a:spcPct val="100000"/>
              </a:lnSpc>
              <a:spcBef>
                <a:spcPts val="1000"/>
              </a:spcBef>
              <a:spcAft>
                <a:spcPts val="1000"/>
              </a:spcAft>
              <a:buSzPts val="1600"/>
              <a:buChar char="❖"/>
            </a:pPr>
            <a:r>
              <a:rPr lang="en" sz="1600"/>
              <a:t>Overall, our proposed work aims to improve the accuracy and accessibility of breast cancer detection by comparing the results of three different algorithms and determining which algorithm performs best.</a:t>
            </a:r>
            <a:endParaRPr sz="1600"/>
          </a:p>
        </p:txBody>
      </p:sp>
      <p:sp>
        <p:nvSpPr>
          <p:cNvPr id="227" name="Google Shape;227;p38"/>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System Flow Diagram</a:t>
            </a:r>
            <a:endParaRPr sz="2700"/>
          </a:p>
        </p:txBody>
      </p:sp>
      <p:sp>
        <p:nvSpPr>
          <p:cNvPr id="233" name="Google Shape;233;p39"/>
          <p:cNvSpPr txBox="1"/>
          <p:nvPr>
            <p:ph idx="1" type="body"/>
          </p:nvPr>
        </p:nvSpPr>
        <p:spPr>
          <a:xfrm>
            <a:off x="311700" y="170575"/>
            <a:ext cx="8520600" cy="371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1600"/>
          </a:p>
          <a:p>
            <a:pPr indent="0" lvl="0" marL="0" rtl="0" algn="ctr">
              <a:spcBef>
                <a:spcPts val="1200"/>
              </a:spcBef>
              <a:spcAft>
                <a:spcPts val="0"/>
              </a:spcAft>
              <a:buNone/>
            </a:pPr>
            <a:r>
              <a:t/>
            </a:r>
            <a:endParaRPr sz="1600"/>
          </a:p>
          <a:p>
            <a:pPr indent="0" lvl="0" marL="0" rtl="0" algn="l">
              <a:spcBef>
                <a:spcPts val="1200"/>
              </a:spcBef>
              <a:spcAft>
                <a:spcPts val="1200"/>
              </a:spcAft>
              <a:buNone/>
            </a:pPr>
            <a:r>
              <a:t/>
            </a:r>
            <a:endParaRPr sz="1600"/>
          </a:p>
        </p:txBody>
      </p:sp>
      <p:sp>
        <p:nvSpPr>
          <p:cNvPr id="234" name="Google Shape;234;p39"/>
          <p:cNvSpPr/>
          <p:nvPr/>
        </p:nvSpPr>
        <p:spPr>
          <a:xfrm>
            <a:off x="703350" y="550900"/>
            <a:ext cx="14568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.csv file</a:t>
            </a:r>
            <a:endParaRPr/>
          </a:p>
        </p:txBody>
      </p:sp>
      <p:sp>
        <p:nvSpPr>
          <p:cNvPr id="235" name="Google Shape;235;p39"/>
          <p:cNvSpPr/>
          <p:nvPr/>
        </p:nvSpPr>
        <p:spPr>
          <a:xfrm>
            <a:off x="703350" y="1624338"/>
            <a:ext cx="14568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Processing</a:t>
            </a:r>
            <a:endParaRPr/>
          </a:p>
        </p:txBody>
      </p:sp>
      <p:sp>
        <p:nvSpPr>
          <p:cNvPr id="236" name="Google Shape;236;p39"/>
          <p:cNvSpPr/>
          <p:nvPr/>
        </p:nvSpPr>
        <p:spPr>
          <a:xfrm>
            <a:off x="703375" y="2933900"/>
            <a:ext cx="14568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Classifiers</a:t>
            </a:r>
            <a:endParaRPr/>
          </a:p>
        </p:txBody>
      </p:sp>
      <p:sp>
        <p:nvSpPr>
          <p:cNvPr id="237" name="Google Shape;237;p39"/>
          <p:cNvSpPr/>
          <p:nvPr/>
        </p:nvSpPr>
        <p:spPr>
          <a:xfrm>
            <a:off x="603000" y="4243450"/>
            <a:ext cx="16575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Functions trained on data.csv</a:t>
            </a:r>
            <a:endParaRPr/>
          </a:p>
        </p:txBody>
      </p:sp>
      <p:sp>
        <p:nvSpPr>
          <p:cNvPr id="238" name="Google Shape;238;p39"/>
          <p:cNvSpPr/>
          <p:nvPr/>
        </p:nvSpPr>
        <p:spPr>
          <a:xfrm>
            <a:off x="3539463" y="585813"/>
            <a:ext cx="14568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239" name="Google Shape;239;p39"/>
          <p:cNvSpPr/>
          <p:nvPr/>
        </p:nvSpPr>
        <p:spPr>
          <a:xfrm>
            <a:off x="3560863" y="1477400"/>
            <a:ext cx="14568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240" name="Google Shape;240;p39"/>
          <p:cNvSpPr/>
          <p:nvPr/>
        </p:nvSpPr>
        <p:spPr>
          <a:xfrm>
            <a:off x="3582125" y="2368975"/>
            <a:ext cx="14568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241" name="Google Shape;241;p39"/>
          <p:cNvSpPr/>
          <p:nvPr/>
        </p:nvSpPr>
        <p:spPr>
          <a:xfrm>
            <a:off x="6781675" y="2027225"/>
            <a:ext cx="14568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Report</a:t>
            </a:r>
            <a:endParaRPr/>
          </a:p>
        </p:txBody>
      </p:sp>
      <p:sp>
        <p:nvSpPr>
          <p:cNvPr id="242" name="Google Shape;242;p39"/>
          <p:cNvSpPr/>
          <p:nvPr/>
        </p:nvSpPr>
        <p:spPr>
          <a:xfrm>
            <a:off x="6607225" y="3260600"/>
            <a:ext cx="1890300" cy="86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 Classification: Benign / Malignant</a:t>
            </a:r>
            <a:endParaRPr/>
          </a:p>
        </p:txBody>
      </p:sp>
      <p:cxnSp>
        <p:nvCxnSpPr>
          <p:cNvPr id="243" name="Google Shape;243;p39"/>
          <p:cNvCxnSpPr>
            <a:stCxn id="235" idx="2"/>
            <a:endCxn id="236" idx="0"/>
          </p:cNvCxnSpPr>
          <p:nvPr/>
        </p:nvCxnSpPr>
        <p:spPr>
          <a:xfrm>
            <a:off x="1431750" y="2367738"/>
            <a:ext cx="0" cy="5661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39"/>
          <p:cNvSpPr/>
          <p:nvPr/>
        </p:nvSpPr>
        <p:spPr>
          <a:xfrm>
            <a:off x="311700" y="1142800"/>
            <a:ext cx="391800" cy="7434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39"/>
          <p:cNvCxnSpPr>
            <a:stCxn id="237" idx="0"/>
          </p:cNvCxnSpPr>
          <p:nvPr/>
        </p:nvCxnSpPr>
        <p:spPr>
          <a:xfrm rot="10800000">
            <a:off x="1431750" y="3677350"/>
            <a:ext cx="0" cy="5661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39"/>
          <p:cNvCxnSpPr>
            <a:stCxn id="236" idx="3"/>
            <a:endCxn id="240" idx="1"/>
          </p:cNvCxnSpPr>
          <p:nvPr/>
        </p:nvCxnSpPr>
        <p:spPr>
          <a:xfrm flipH="1" rot="10800000">
            <a:off x="2160175" y="2740700"/>
            <a:ext cx="1422000" cy="5649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247" name="Google Shape;247;p39"/>
          <p:cNvCxnSpPr>
            <a:stCxn id="236" idx="3"/>
            <a:endCxn id="238" idx="1"/>
          </p:cNvCxnSpPr>
          <p:nvPr/>
        </p:nvCxnSpPr>
        <p:spPr>
          <a:xfrm flipH="1" rot="10800000">
            <a:off x="2160175" y="957500"/>
            <a:ext cx="1379400" cy="2348100"/>
          </a:xfrm>
          <a:prstGeom prst="curvedConnector3">
            <a:avLst>
              <a:gd fmla="val 49996" name="adj1"/>
            </a:avLst>
          </a:prstGeom>
          <a:noFill/>
          <a:ln cap="flat" cmpd="sng" w="9525">
            <a:solidFill>
              <a:schemeClr val="dk2"/>
            </a:solidFill>
            <a:prstDash val="solid"/>
            <a:round/>
            <a:headEnd len="med" w="med" type="none"/>
            <a:tailEnd len="med" w="med" type="none"/>
          </a:ln>
        </p:spPr>
      </p:cxnSp>
      <p:cxnSp>
        <p:nvCxnSpPr>
          <p:cNvPr id="248" name="Google Shape;248;p39"/>
          <p:cNvCxnSpPr>
            <a:stCxn id="236" idx="3"/>
            <a:endCxn id="239" idx="1"/>
          </p:cNvCxnSpPr>
          <p:nvPr/>
        </p:nvCxnSpPr>
        <p:spPr>
          <a:xfrm flipH="1" rot="10800000">
            <a:off x="2160175" y="1849100"/>
            <a:ext cx="1400700" cy="14565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49" name="Google Shape;249;p39"/>
          <p:cNvCxnSpPr>
            <a:stCxn id="238" idx="3"/>
            <a:endCxn id="241" idx="1"/>
          </p:cNvCxnSpPr>
          <p:nvPr/>
        </p:nvCxnSpPr>
        <p:spPr>
          <a:xfrm>
            <a:off x="4996263" y="957513"/>
            <a:ext cx="1785300" cy="1441500"/>
          </a:xfrm>
          <a:prstGeom prst="curvedConnector3">
            <a:avLst>
              <a:gd fmla="val 50003" name="adj1"/>
            </a:avLst>
          </a:prstGeom>
          <a:noFill/>
          <a:ln cap="flat" cmpd="sng" w="9525">
            <a:solidFill>
              <a:schemeClr val="dk2"/>
            </a:solidFill>
            <a:prstDash val="solid"/>
            <a:round/>
            <a:headEnd len="med" w="med" type="none"/>
            <a:tailEnd len="med" w="med" type="none"/>
          </a:ln>
        </p:spPr>
      </p:cxnSp>
      <p:cxnSp>
        <p:nvCxnSpPr>
          <p:cNvPr id="250" name="Google Shape;250;p39"/>
          <p:cNvCxnSpPr>
            <a:stCxn id="239" idx="3"/>
            <a:endCxn id="241" idx="1"/>
          </p:cNvCxnSpPr>
          <p:nvPr/>
        </p:nvCxnSpPr>
        <p:spPr>
          <a:xfrm>
            <a:off x="5017663" y="1849100"/>
            <a:ext cx="1764000" cy="5499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51" name="Google Shape;251;p39"/>
          <p:cNvCxnSpPr>
            <a:stCxn id="240" idx="3"/>
            <a:endCxn id="241" idx="1"/>
          </p:cNvCxnSpPr>
          <p:nvPr/>
        </p:nvCxnSpPr>
        <p:spPr>
          <a:xfrm flipH="1" rot="10800000">
            <a:off x="5038925" y="2398975"/>
            <a:ext cx="1742700" cy="341700"/>
          </a:xfrm>
          <a:prstGeom prst="curvedConnector3">
            <a:avLst>
              <a:gd fmla="val 50001" name="adj1"/>
            </a:avLst>
          </a:prstGeom>
          <a:noFill/>
          <a:ln cap="flat" cmpd="sng" w="9525">
            <a:solidFill>
              <a:schemeClr val="dk2"/>
            </a:solidFill>
            <a:prstDash val="solid"/>
            <a:round/>
            <a:headEnd len="med" w="med" type="none"/>
            <a:tailEnd len="med" w="med" type="none"/>
          </a:ln>
        </p:spPr>
      </p:cxnSp>
      <p:cxnSp>
        <p:nvCxnSpPr>
          <p:cNvPr id="252" name="Google Shape;252;p39"/>
          <p:cNvCxnSpPr>
            <a:stCxn id="241" idx="2"/>
            <a:endCxn id="242" idx="0"/>
          </p:cNvCxnSpPr>
          <p:nvPr/>
        </p:nvCxnSpPr>
        <p:spPr>
          <a:xfrm>
            <a:off x="7510075" y="2770625"/>
            <a:ext cx="42300" cy="4899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39"/>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254" name="Google Shape;254;p39"/>
          <p:cNvSpPr/>
          <p:nvPr/>
        </p:nvSpPr>
        <p:spPr>
          <a:xfrm>
            <a:off x="3582125" y="3290650"/>
            <a:ext cx="14568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Ridge Classifier</a:t>
            </a:r>
            <a:endParaRPr/>
          </a:p>
        </p:txBody>
      </p:sp>
      <p:sp>
        <p:nvSpPr>
          <p:cNvPr id="255" name="Google Shape;255;p39"/>
          <p:cNvSpPr/>
          <p:nvPr/>
        </p:nvSpPr>
        <p:spPr>
          <a:xfrm>
            <a:off x="3560875" y="4212325"/>
            <a:ext cx="14568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Support Vector</a:t>
            </a:r>
            <a:r>
              <a:rPr lang="en"/>
              <a:t> Classifier</a:t>
            </a:r>
            <a:endParaRPr/>
          </a:p>
        </p:txBody>
      </p:sp>
      <p:cxnSp>
        <p:nvCxnSpPr>
          <p:cNvPr id="256" name="Google Shape;256;p39"/>
          <p:cNvCxnSpPr>
            <a:stCxn id="254" idx="3"/>
            <a:endCxn id="241" idx="1"/>
          </p:cNvCxnSpPr>
          <p:nvPr/>
        </p:nvCxnSpPr>
        <p:spPr>
          <a:xfrm flipH="1" rot="10800000">
            <a:off x="5038925" y="2399050"/>
            <a:ext cx="1742700" cy="1263300"/>
          </a:xfrm>
          <a:prstGeom prst="curvedConnector3">
            <a:avLst>
              <a:gd fmla="val 50001" name="adj1"/>
            </a:avLst>
          </a:prstGeom>
          <a:noFill/>
          <a:ln cap="flat" cmpd="sng" w="9525">
            <a:solidFill>
              <a:schemeClr val="dk2"/>
            </a:solidFill>
            <a:prstDash val="solid"/>
            <a:round/>
            <a:headEnd len="med" w="med" type="none"/>
            <a:tailEnd len="med" w="med" type="none"/>
          </a:ln>
        </p:spPr>
      </p:cxnSp>
      <p:cxnSp>
        <p:nvCxnSpPr>
          <p:cNvPr id="257" name="Google Shape;257;p39"/>
          <p:cNvCxnSpPr>
            <a:stCxn id="255" idx="3"/>
            <a:endCxn id="241" idx="1"/>
          </p:cNvCxnSpPr>
          <p:nvPr/>
        </p:nvCxnSpPr>
        <p:spPr>
          <a:xfrm flipH="1" rot="10800000">
            <a:off x="5017675" y="2398825"/>
            <a:ext cx="1764000" cy="21852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58" name="Google Shape;258;p39"/>
          <p:cNvCxnSpPr>
            <a:stCxn id="236" idx="3"/>
            <a:endCxn id="254" idx="1"/>
          </p:cNvCxnSpPr>
          <p:nvPr/>
        </p:nvCxnSpPr>
        <p:spPr>
          <a:xfrm>
            <a:off x="2160175" y="3305600"/>
            <a:ext cx="1422000" cy="3567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259" name="Google Shape;259;p39"/>
          <p:cNvCxnSpPr>
            <a:stCxn id="236" idx="3"/>
            <a:endCxn id="255" idx="1"/>
          </p:cNvCxnSpPr>
          <p:nvPr/>
        </p:nvCxnSpPr>
        <p:spPr>
          <a:xfrm>
            <a:off x="2160175" y="3305600"/>
            <a:ext cx="1400700" cy="12783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60" name="Google Shape;260;p39"/>
          <p:cNvCxnSpPr>
            <a:stCxn id="238" idx="1"/>
          </p:cNvCxnSpPr>
          <p:nvPr/>
        </p:nvCxnSpPr>
        <p:spPr>
          <a:xfrm rot="10800000">
            <a:off x="3361863" y="839913"/>
            <a:ext cx="177600" cy="1176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9"/>
          <p:cNvCxnSpPr>
            <a:endCxn id="238" idx="1"/>
          </p:cNvCxnSpPr>
          <p:nvPr/>
        </p:nvCxnSpPr>
        <p:spPr>
          <a:xfrm flipH="1" rot="10800000">
            <a:off x="3438363" y="957513"/>
            <a:ext cx="101100" cy="2169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39"/>
          <p:cNvCxnSpPr>
            <a:endCxn id="239" idx="1"/>
          </p:cNvCxnSpPr>
          <p:nvPr/>
        </p:nvCxnSpPr>
        <p:spPr>
          <a:xfrm>
            <a:off x="3390163" y="1698800"/>
            <a:ext cx="170700" cy="1503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39"/>
          <p:cNvCxnSpPr>
            <a:stCxn id="239" idx="1"/>
          </p:cNvCxnSpPr>
          <p:nvPr/>
        </p:nvCxnSpPr>
        <p:spPr>
          <a:xfrm>
            <a:off x="3560863" y="1849100"/>
            <a:ext cx="0" cy="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39"/>
          <p:cNvCxnSpPr>
            <a:stCxn id="239" idx="1"/>
          </p:cNvCxnSpPr>
          <p:nvPr/>
        </p:nvCxnSpPr>
        <p:spPr>
          <a:xfrm>
            <a:off x="3560863" y="1849100"/>
            <a:ext cx="0" cy="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39"/>
          <p:cNvCxnSpPr>
            <a:endCxn id="239" idx="1"/>
          </p:cNvCxnSpPr>
          <p:nvPr/>
        </p:nvCxnSpPr>
        <p:spPr>
          <a:xfrm flipH="1" rot="10800000">
            <a:off x="3412963" y="1849100"/>
            <a:ext cx="147900" cy="1782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39"/>
          <p:cNvCxnSpPr>
            <a:endCxn id="254" idx="1"/>
          </p:cNvCxnSpPr>
          <p:nvPr/>
        </p:nvCxnSpPr>
        <p:spPr>
          <a:xfrm flipH="1" rot="10800000">
            <a:off x="3424325" y="3662350"/>
            <a:ext cx="157800" cy="2343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9"/>
          <p:cNvCxnSpPr>
            <a:stCxn id="240" idx="1"/>
          </p:cNvCxnSpPr>
          <p:nvPr/>
        </p:nvCxnSpPr>
        <p:spPr>
          <a:xfrm>
            <a:off x="3582125" y="2740675"/>
            <a:ext cx="0" cy="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9"/>
          <p:cNvCxnSpPr>
            <a:endCxn id="254" idx="1"/>
          </p:cNvCxnSpPr>
          <p:nvPr/>
        </p:nvCxnSpPr>
        <p:spPr>
          <a:xfrm>
            <a:off x="3412925" y="3466150"/>
            <a:ext cx="169200" cy="1962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39"/>
          <p:cNvCxnSpPr>
            <a:stCxn id="255" idx="1"/>
            <a:endCxn id="255" idx="1"/>
          </p:cNvCxnSpPr>
          <p:nvPr/>
        </p:nvCxnSpPr>
        <p:spPr>
          <a:xfrm>
            <a:off x="3560875" y="4584025"/>
            <a:ext cx="0" cy="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9"/>
          <p:cNvCxnSpPr>
            <a:endCxn id="255" idx="1"/>
          </p:cNvCxnSpPr>
          <p:nvPr/>
        </p:nvCxnSpPr>
        <p:spPr>
          <a:xfrm>
            <a:off x="3411775" y="4406425"/>
            <a:ext cx="149100" cy="1776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9"/>
          <p:cNvCxnSpPr>
            <a:stCxn id="255" idx="1"/>
            <a:endCxn id="255" idx="1"/>
          </p:cNvCxnSpPr>
          <p:nvPr/>
        </p:nvCxnSpPr>
        <p:spPr>
          <a:xfrm>
            <a:off x="3560875" y="4584025"/>
            <a:ext cx="0" cy="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9"/>
          <p:cNvCxnSpPr>
            <a:stCxn id="255" idx="1"/>
            <a:endCxn id="255" idx="1"/>
          </p:cNvCxnSpPr>
          <p:nvPr/>
        </p:nvCxnSpPr>
        <p:spPr>
          <a:xfrm>
            <a:off x="3560875" y="4584025"/>
            <a:ext cx="0" cy="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39"/>
          <p:cNvCxnSpPr>
            <a:endCxn id="255" idx="1"/>
          </p:cNvCxnSpPr>
          <p:nvPr/>
        </p:nvCxnSpPr>
        <p:spPr>
          <a:xfrm flipH="1" rot="10800000">
            <a:off x="3423475" y="4584025"/>
            <a:ext cx="137400" cy="1938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39"/>
          <p:cNvCxnSpPr>
            <a:endCxn id="240" idx="1"/>
          </p:cNvCxnSpPr>
          <p:nvPr/>
        </p:nvCxnSpPr>
        <p:spPr>
          <a:xfrm>
            <a:off x="3299225" y="2601175"/>
            <a:ext cx="282900" cy="1395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39"/>
          <p:cNvCxnSpPr>
            <a:endCxn id="240" idx="1"/>
          </p:cNvCxnSpPr>
          <p:nvPr/>
        </p:nvCxnSpPr>
        <p:spPr>
          <a:xfrm flipH="1" rot="10800000">
            <a:off x="3344525" y="2740675"/>
            <a:ext cx="237600" cy="2571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39"/>
          <p:cNvCxnSpPr>
            <a:endCxn id="241" idx="1"/>
          </p:cNvCxnSpPr>
          <p:nvPr/>
        </p:nvCxnSpPr>
        <p:spPr>
          <a:xfrm>
            <a:off x="6649375" y="2181725"/>
            <a:ext cx="132300" cy="2172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39"/>
          <p:cNvCxnSpPr/>
          <p:nvPr/>
        </p:nvCxnSpPr>
        <p:spPr>
          <a:xfrm flipH="1" rot="10800000">
            <a:off x="6278700" y="2399175"/>
            <a:ext cx="120900" cy="224700"/>
          </a:xfrm>
          <a:prstGeom prst="straightConnector1">
            <a:avLst/>
          </a:prstGeom>
          <a:noFill/>
          <a:ln cap="flat" cmpd="sng" w="9525">
            <a:solidFill>
              <a:schemeClr val="dk2"/>
            </a:solidFill>
            <a:prstDash val="solid"/>
            <a:round/>
            <a:headEnd len="med" w="med" type="none"/>
            <a:tailEnd len="med" w="med" type="none"/>
          </a:ln>
        </p:spPr>
      </p:cxnSp>
      <p:sp>
        <p:nvSpPr>
          <p:cNvPr id="278" name="Google Shape;278;p39"/>
          <p:cNvSpPr txBox="1"/>
          <p:nvPr>
            <p:ph idx="12" type="sldNum"/>
          </p:nvPr>
        </p:nvSpPr>
        <p:spPr>
          <a:xfrm>
            <a:off x="491380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279" name="Google Shape;279;p39"/>
          <p:cNvSpPr txBox="1"/>
          <p:nvPr>
            <p:ph idx="1" type="body"/>
          </p:nvPr>
        </p:nvSpPr>
        <p:spPr>
          <a:xfrm flipH="1" rot="10800000">
            <a:off x="311700" y="4769"/>
            <a:ext cx="8520600" cy="117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Software and Hardware</a:t>
            </a:r>
            <a:endParaRPr sz="3600"/>
          </a:p>
          <a:p>
            <a:pPr indent="0" lvl="0" marL="0" rtl="0" algn="ctr">
              <a:spcBef>
                <a:spcPts val="0"/>
              </a:spcBef>
              <a:spcAft>
                <a:spcPts val="0"/>
              </a:spcAft>
              <a:buNone/>
            </a:pPr>
            <a:r>
              <a:t/>
            </a:r>
            <a:endParaRPr sz="3600"/>
          </a:p>
        </p:txBody>
      </p:sp>
      <p:graphicFrame>
        <p:nvGraphicFramePr>
          <p:cNvPr id="285" name="Google Shape;285;p40"/>
          <p:cNvGraphicFramePr/>
          <p:nvPr/>
        </p:nvGraphicFramePr>
        <p:xfrm>
          <a:off x="1254675" y="1086988"/>
          <a:ext cx="3000000" cy="3000000"/>
        </p:xfrm>
        <a:graphic>
          <a:graphicData uri="http://schemas.openxmlformats.org/drawingml/2006/table">
            <a:tbl>
              <a:tblPr bandRow="1" firstRow="1">
                <a:noFill/>
                <a:tableStyleId>{409AAA23-C28C-48A2-BEF8-727703CDE380}</a:tableStyleId>
              </a:tblPr>
              <a:tblGrid>
                <a:gridCol w="829325"/>
                <a:gridCol w="2819725"/>
                <a:gridCol w="2985600"/>
              </a:tblGrid>
              <a:tr h="306825">
                <a:tc>
                  <a:txBody>
                    <a:bodyPr/>
                    <a:lstStyle/>
                    <a:p>
                      <a:pPr indent="0" lvl="0" marL="0" marR="0" rtl="0" algn="l">
                        <a:spcBef>
                          <a:spcPts val="0"/>
                        </a:spcBef>
                        <a:spcAft>
                          <a:spcPts val="0"/>
                        </a:spcAft>
                        <a:buNone/>
                      </a:pPr>
                      <a:r>
                        <a:rPr lang="en" sz="1400"/>
                        <a:t>S.No</a:t>
                      </a:r>
                      <a:endParaRPr sz="1400"/>
                    </a:p>
                  </a:txBody>
                  <a:tcPr marT="34300" marB="34300" marR="91450" marL="91450"/>
                </a:tc>
                <a:tc>
                  <a:txBody>
                    <a:bodyPr/>
                    <a:lstStyle/>
                    <a:p>
                      <a:pPr indent="0" lvl="0" marL="0" marR="0" rtl="0" algn="l">
                        <a:spcBef>
                          <a:spcPts val="0"/>
                        </a:spcBef>
                        <a:spcAft>
                          <a:spcPts val="0"/>
                        </a:spcAft>
                        <a:buNone/>
                      </a:pPr>
                      <a:r>
                        <a:rPr lang="en" sz="1400"/>
                        <a:t>Hardware used </a:t>
                      </a:r>
                      <a:endParaRPr sz="1400"/>
                    </a:p>
                  </a:txBody>
                  <a:tcPr marT="34300" marB="34300" marR="91450" marL="91450"/>
                </a:tc>
                <a:tc>
                  <a:txBody>
                    <a:bodyPr/>
                    <a:lstStyle/>
                    <a:p>
                      <a:pPr indent="0" lvl="0" marL="0" marR="0" rtl="0" algn="l">
                        <a:spcBef>
                          <a:spcPts val="0"/>
                        </a:spcBef>
                        <a:spcAft>
                          <a:spcPts val="0"/>
                        </a:spcAft>
                        <a:buNone/>
                      </a:pPr>
                      <a:r>
                        <a:rPr lang="en" sz="1400"/>
                        <a:t>Justification</a:t>
                      </a:r>
                      <a:endParaRPr sz="1400"/>
                    </a:p>
                  </a:txBody>
                  <a:tcPr marT="34300" marB="34300" marR="91450" marL="91450"/>
                </a:tc>
              </a:tr>
              <a:tr h="539050">
                <a:tc>
                  <a:txBody>
                    <a:bodyPr/>
                    <a:lstStyle/>
                    <a:p>
                      <a:pPr indent="0" lvl="0" marL="0" marR="0" rtl="0" algn="l">
                        <a:spcBef>
                          <a:spcPts val="0"/>
                        </a:spcBef>
                        <a:spcAft>
                          <a:spcPts val="0"/>
                        </a:spcAft>
                        <a:buNone/>
                      </a:pPr>
                      <a:r>
                        <a:rPr lang="en"/>
                        <a:t>1</a:t>
                      </a:r>
                      <a:endParaRPr sz="1400"/>
                    </a:p>
                  </a:txBody>
                  <a:tcPr marT="34300" marB="34300" marR="91450" marL="91450"/>
                </a:tc>
                <a:tc>
                  <a:txBody>
                    <a:bodyPr/>
                    <a:lstStyle/>
                    <a:p>
                      <a:pPr indent="0" lvl="0" marL="0" marR="0" rtl="0" algn="l">
                        <a:spcBef>
                          <a:spcPts val="0"/>
                        </a:spcBef>
                        <a:spcAft>
                          <a:spcPts val="0"/>
                        </a:spcAft>
                        <a:buNone/>
                      </a:pPr>
                      <a:r>
                        <a:rPr lang="en"/>
                        <a:t>Laptop </a:t>
                      </a:r>
                      <a:endParaRPr/>
                    </a:p>
                    <a:p>
                      <a:pPr indent="0" lvl="0" marL="0" marR="0" rtl="0" algn="l">
                        <a:spcBef>
                          <a:spcPts val="0"/>
                        </a:spcBef>
                        <a:spcAft>
                          <a:spcPts val="0"/>
                        </a:spcAft>
                        <a:buNone/>
                      </a:pPr>
                      <a:r>
                        <a:rPr lang="en"/>
                        <a:t>(Used : Ryzen 7 5800H, RAM : 8GB, SSD : 256GB )</a:t>
                      </a:r>
                      <a:endParaRPr/>
                    </a:p>
                  </a:txBody>
                  <a:tcPr marT="34300" marB="34300" marR="91450" marL="91450"/>
                </a:tc>
                <a:tc>
                  <a:txBody>
                    <a:bodyPr/>
                    <a:lstStyle/>
                    <a:p>
                      <a:pPr indent="-317500" lvl="0" marL="457200" marR="0" rtl="0" algn="l">
                        <a:spcBef>
                          <a:spcPts val="0"/>
                        </a:spcBef>
                        <a:spcAft>
                          <a:spcPts val="0"/>
                        </a:spcAft>
                        <a:buSzPts val="1400"/>
                        <a:buChar char="●"/>
                      </a:pPr>
                      <a:r>
                        <a:rPr lang="en"/>
                        <a:t>Development and Testing of the model</a:t>
                      </a:r>
                      <a:endParaRPr/>
                    </a:p>
                    <a:p>
                      <a:pPr indent="-317500" lvl="0" marL="457200" marR="0" rtl="0" algn="l">
                        <a:spcBef>
                          <a:spcPts val="0"/>
                        </a:spcBef>
                        <a:spcAft>
                          <a:spcPts val="0"/>
                        </a:spcAft>
                        <a:buSzPts val="1400"/>
                        <a:buChar char="●"/>
                      </a:pPr>
                      <a:r>
                        <a:rPr lang="en"/>
                        <a:t>portability</a:t>
                      </a:r>
                      <a:endParaRPr/>
                    </a:p>
                  </a:txBody>
                  <a:tcPr marT="34300" marB="34300" marR="91450" marL="91450"/>
                </a:tc>
              </a:tr>
            </a:tbl>
          </a:graphicData>
        </a:graphic>
      </p:graphicFrame>
      <p:graphicFrame>
        <p:nvGraphicFramePr>
          <p:cNvPr id="286" name="Google Shape;286;p40"/>
          <p:cNvGraphicFramePr/>
          <p:nvPr/>
        </p:nvGraphicFramePr>
        <p:xfrm>
          <a:off x="1254675" y="2442988"/>
          <a:ext cx="3000000" cy="3000000"/>
        </p:xfrm>
        <a:graphic>
          <a:graphicData uri="http://schemas.openxmlformats.org/drawingml/2006/table">
            <a:tbl>
              <a:tblPr bandRow="1" firstRow="1">
                <a:noFill/>
                <a:tableStyleId>{409AAA23-C28C-48A2-BEF8-727703CDE380}</a:tableStyleId>
              </a:tblPr>
              <a:tblGrid>
                <a:gridCol w="829325"/>
                <a:gridCol w="2819725"/>
                <a:gridCol w="2985600"/>
              </a:tblGrid>
              <a:tr h="306825">
                <a:tc>
                  <a:txBody>
                    <a:bodyPr/>
                    <a:lstStyle/>
                    <a:p>
                      <a:pPr indent="0" lvl="0" marL="0" marR="0" rtl="0" algn="l">
                        <a:spcBef>
                          <a:spcPts val="0"/>
                        </a:spcBef>
                        <a:spcAft>
                          <a:spcPts val="0"/>
                        </a:spcAft>
                        <a:buNone/>
                      </a:pPr>
                      <a:r>
                        <a:rPr lang="en" sz="1400"/>
                        <a:t>S.No</a:t>
                      </a:r>
                      <a:endParaRPr sz="1400"/>
                    </a:p>
                  </a:txBody>
                  <a:tcPr marT="34300" marB="34300" marR="91450" marL="91450"/>
                </a:tc>
                <a:tc>
                  <a:txBody>
                    <a:bodyPr/>
                    <a:lstStyle/>
                    <a:p>
                      <a:pPr indent="0" lvl="0" marL="0" marR="0" rtl="0" algn="l">
                        <a:spcBef>
                          <a:spcPts val="0"/>
                        </a:spcBef>
                        <a:spcAft>
                          <a:spcPts val="0"/>
                        </a:spcAft>
                        <a:buNone/>
                      </a:pPr>
                      <a:r>
                        <a:rPr lang="en"/>
                        <a:t>Software </a:t>
                      </a:r>
                      <a:r>
                        <a:rPr lang="en" sz="1400"/>
                        <a:t>used </a:t>
                      </a:r>
                      <a:endParaRPr sz="1400"/>
                    </a:p>
                  </a:txBody>
                  <a:tcPr marT="34300" marB="34300" marR="91450" marL="91450"/>
                </a:tc>
                <a:tc>
                  <a:txBody>
                    <a:bodyPr/>
                    <a:lstStyle/>
                    <a:p>
                      <a:pPr indent="0" lvl="0" marL="0" marR="0" rtl="0" algn="l">
                        <a:spcBef>
                          <a:spcPts val="0"/>
                        </a:spcBef>
                        <a:spcAft>
                          <a:spcPts val="0"/>
                        </a:spcAft>
                        <a:buNone/>
                      </a:pPr>
                      <a:r>
                        <a:rPr lang="en" sz="1400"/>
                        <a:t>Justification</a:t>
                      </a:r>
                      <a:endParaRPr sz="1400"/>
                    </a:p>
                  </a:txBody>
                  <a:tcPr marT="34300" marB="34300" marR="91450" marL="91450"/>
                </a:tc>
              </a:tr>
              <a:tr h="539050">
                <a:tc>
                  <a:txBody>
                    <a:bodyPr/>
                    <a:lstStyle/>
                    <a:p>
                      <a:pPr indent="0" lvl="0" marL="0" marR="0" rtl="0" algn="l">
                        <a:spcBef>
                          <a:spcPts val="0"/>
                        </a:spcBef>
                        <a:spcAft>
                          <a:spcPts val="0"/>
                        </a:spcAft>
                        <a:buNone/>
                      </a:pPr>
                      <a:r>
                        <a:rPr lang="en"/>
                        <a:t>1</a:t>
                      </a:r>
                      <a:endParaRPr sz="1400"/>
                    </a:p>
                  </a:txBody>
                  <a:tcPr marT="34300" marB="34300" marR="91450" marL="91450"/>
                </a:tc>
                <a:tc>
                  <a:txBody>
                    <a:bodyPr/>
                    <a:lstStyle/>
                    <a:p>
                      <a:pPr indent="0" lvl="0" marL="0" marR="0" rtl="0" algn="l">
                        <a:spcBef>
                          <a:spcPts val="0"/>
                        </a:spcBef>
                        <a:spcAft>
                          <a:spcPts val="0"/>
                        </a:spcAft>
                        <a:buNone/>
                      </a:pPr>
                      <a:r>
                        <a:rPr lang="en"/>
                        <a:t>Python 3.6.9 from Google Collaboratory</a:t>
                      </a:r>
                      <a:endParaRPr sz="1400"/>
                    </a:p>
                  </a:txBody>
                  <a:tcPr marT="34300" marB="34300" marR="91450" marL="91450"/>
                </a:tc>
                <a:tc>
                  <a:txBody>
                    <a:bodyPr/>
                    <a:lstStyle/>
                    <a:p>
                      <a:pPr indent="-317500" lvl="0" marL="457200" marR="0" rtl="0" algn="l">
                        <a:spcBef>
                          <a:spcPts val="0"/>
                        </a:spcBef>
                        <a:spcAft>
                          <a:spcPts val="0"/>
                        </a:spcAft>
                        <a:buSzPts val="1400"/>
                        <a:buChar char="●"/>
                      </a:pPr>
                      <a:r>
                        <a:rPr lang="en"/>
                        <a:t>Google colab pre-</a:t>
                      </a:r>
                      <a:r>
                        <a:rPr lang="en"/>
                        <a:t>includes the Scipy, Numpy, Pandas, Sklearn, Matplotlib and various Machine Learning libraries.</a:t>
                      </a:r>
                      <a:endParaRPr/>
                    </a:p>
                    <a:p>
                      <a:pPr indent="-317500" lvl="0" marL="457200" marR="0" rtl="0" algn="l">
                        <a:spcBef>
                          <a:spcPts val="0"/>
                        </a:spcBef>
                        <a:spcAft>
                          <a:spcPts val="0"/>
                        </a:spcAft>
                        <a:buSzPts val="1400"/>
                        <a:buChar char="●"/>
                      </a:pPr>
                      <a:r>
                        <a:rPr lang="en"/>
                        <a:t>It also gives us a free virtual machine on cloud with </a:t>
                      </a:r>
                      <a:r>
                        <a:rPr lang="en"/>
                        <a:t>capabilities</a:t>
                      </a:r>
                      <a:r>
                        <a:rPr lang="en"/>
                        <a:t> of training ML models</a:t>
                      </a:r>
                      <a:endParaRPr/>
                    </a:p>
                  </a:txBody>
                  <a:tcPr marT="34300" marB="34300" marR="91450" marL="91450"/>
                </a:tc>
              </a:tr>
            </a:tbl>
          </a:graphicData>
        </a:graphic>
      </p:graphicFrame>
      <p:sp>
        <p:nvSpPr>
          <p:cNvPr id="287" name="Google Shape;287;p40"/>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76075"/>
            <a:ext cx="85206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Experimental results</a:t>
            </a:r>
            <a:endParaRPr sz="3600"/>
          </a:p>
        </p:txBody>
      </p:sp>
      <p:pic>
        <p:nvPicPr>
          <p:cNvPr id="293" name="Google Shape;293;p41"/>
          <p:cNvPicPr preferRelativeResize="0"/>
          <p:nvPr/>
        </p:nvPicPr>
        <p:blipFill>
          <a:blip r:embed="rId3">
            <a:alphaModFix/>
          </a:blip>
          <a:stretch>
            <a:fillRect/>
          </a:stretch>
        </p:blipFill>
        <p:spPr>
          <a:xfrm>
            <a:off x="1779138" y="495750"/>
            <a:ext cx="5585722" cy="4617850"/>
          </a:xfrm>
          <a:prstGeom prst="rect">
            <a:avLst/>
          </a:prstGeom>
          <a:noFill/>
          <a:ln>
            <a:noFill/>
          </a:ln>
        </p:spPr>
      </p:pic>
      <p:sp>
        <p:nvSpPr>
          <p:cNvPr id="294" name="Google Shape;294;p41"/>
          <p:cNvSpPr txBox="1"/>
          <p:nvPr/>
        </p:nvSpPr>
        <p:spPr>
          <a:xfrm>
            <a:off x="255500" y="2263950"/>
            <a:ext cx="142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lang="en"/>
              <a:t>orrelation in heatmap</a:t>
            </a:r>
            <a:endParaRPr/>
          </a:p>
        </p:txBody>
      </p:sp>
      <p:sp>
        <p:nvSpPr>
          <p:cNvPr id="295" name="Google Shape;295;p41"/>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311700" y="-76075"/>
            <a:ext cx="85206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Experime</a:t>
            </a:r>
            <a:r>
              <a:rPr lang="en" sz="3600"/>
              <a:t>n</a:t>
            </a:r>
            <a:r>
              <a:rPr lang="en" sz="3600"/>
              <a:t>tal results</a:t>
            </a:r>
            <a:endParaRPr sz="3600"/>
          </a:p>
        </p:txBody>
      </p:sp>
      <p:pic>
        <p:nvPicPr>
          <p:cNvPr id="301" name="Google Shape;301;p42"/>
          <p:cNvPicPr preferRelativeResize="0"/>
          <p:nvPr/>
        </p:nvPicPr>
        <p:blipFill>
          <a:blip r:embed="rId3">
            <a:alphaModFix/>
          </a:blip>
          <a:stretch>
            <a:fillRect/>
          </a:stretch>
        </p:blipFill>
        <p:spPr>
          <a:xfrm>
            <a:off x="2070475" y="632425"/>
            <a:ext cx="5003049" cy="4319600"/>
          </a:xfrm>
          <a:prstGeom prst="rect">
            <a:avLst/>
          </a:prstGeom>
          <a:noFill/>
          <a:ln>
            <a:noFill/>
          </a:ln>
        </p:spPr>
      </p:pic>
      <p:sp>
        <p:nvSpPr>
          <p:cNvPr id="302" name="Google Shape;302;p42"/>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311700" y="-76075"/>
            <a:ext cx="85206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Experimental results</a:t>
            </a:r>
            <a:endParaRPr sz="3600"/>
          </a:p>
        </p:txBody>
      </p:sp>
      <p:sp>
        <p:nvSpPr>
          <p:cNvPr id="308" name="Google Shape;308;p43"/>
          <p:cNvSpPr txBox="1"/>
          <p:nvPr>
            <p:ph idx="12" type="sldNum"/>
          </p:nvPr>
        </p:nvSpPr>
        <p:spPr>
          <a:xfrm>
            <a:off x="4297650" y="46531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309" name="Google Shape;309;p43"/>
          <p:cNvSpPr txBox="1"/>
          <p:nvPr/>
        </p:nvSpPr>
        <p:spPr>
          <a:xfrm>
            <a:off x="1494062" y="746525"/>
            <a:ext cx="204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Standard </a:t>
            </a:r>
            <a:r>
              <a:rPr lang="en" sz="2000"/>
              <a:t>Scaler</a:t>
            </a:r>
            <a:endParaRPr sz="2000"/>
          </a:p>
        </p:txBody>
      </p:sp>
      <p:pic>
        <p:nvPicPr>
          <p:cNvPr id="310" name="Google Shape;310;p43"/>
          <p:cNvPicPr preferRelativeResize="0"/>
          <p:nvPr/>
        </p:nvPicPr>
        <p:blipFill>
          <a:blip r:embed="rId3">
            <a:alphaModFix/>
          </a:blip>
          <a:stretch>
            <a:fillRect/>
          </a:stretch>
        </p:blipFill>
        <p:spPr>
          <a:xfrm>
            <a:off x="964225" y="1414450"/>
            <a:ext cx="3185250" cy="3367425"/>
          </a:xfrm>
          <a:prstGeom prst="rect">
            <a:avLst/>
          </a:prstGeom>
          <a:noFill/>
          <a:ln>
            <a:noFill/>
          </a:ln>
        </p:spPr>
      </p:pic>
      <p:pic>
        <p:nvPicPr>
          <p:cNvPr id="311" name="Google Shape;311;p43"/>
          <p:cNvPicPr preferRelativeResize="0"/>
          <p:nvPr/>
        </p:nvPicPr>
        <p:blipFill>
          <a:blip r:embed="rId4">
            <a:alphaModFix/>
          </a:blip>
          <a:stretch>
            <a:fillRect/>
          </a:stretch>
        </p:blipFill>
        <p:spPr>
          <a:xfrm>
            <a:off x="5110475" y="576650"/>
            <a:ext cx="3048775" cy="420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rot="-5400000">
            <a:off x="-1346264" y="2412450"/>
            <a:ext cx="4045200" cy="3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Contents</a:t>
            </a:r>
            <a:endParaRPr sz="3000"/>
          </a:p>
        </p:txBody>
      </p:sp>
      <p:graphicFrame>
        <p:nvGraphicFramePr>
          <p:cNvPr id="139" name="Google Shape;139;p26"/>
          <p:cNvGraphicFramePr/>
          <p:nvPr/>
        </p:nvGraphicFramePr>
        <p:xfrm>
          <a:off x="1541150" y="-3605"/>
          <a:ext cx="3000000" cy="3000000"/>
        </p:xfrm>
        <a:graphic>
          <a:graphicData uri="http://schemas.openxmlformats.org/drawingml/2006/table">
            <a:tbl>
              <a:tblPr>
                <a:noFill/>
                <a:tableStyleId>{00690A95-1942-4983-933C-FE251908AF44}</a:tableStyleId>
              </a:tblPr>
              <a:tblGrid>
                <a:gridCol w="1210525"/>
                <a:gridCol w="3598450"/>
                <a:gridCol w="1416775"/>
              </a:tblGrid>
              <a:tr h="368475">
                <a:tc>
                  <a:txBody>
                    <a:bodyPr/>
                    <a:lstStyle/>
                    <a:p>
                      <a:pPr indent="0" lvl="0" marL="0" rtl="0" algn="ctr">
                        <a:spcBef>
                          <a:spcPts val="0"/>
                        </a:spcBef>
                        <a:spcAft>
                          <a:spcPts val="0"/>
                        </a:spcAft>
                        <a:buNone/>
                      </a:pPr>
                      <a:r>
                        <a:rPr lang="en"/>
                        <a:t>Sr. No.</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Topic</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Slide no.</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1.</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200"/>
                        <a:t>Abstract</a:t>
                      </a:r>
                      <a:endParaRPr sz="1200"/>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3</a:t>
                      </a:r>
                      <a:endParaRPr/>
                    </a:p>
                  </a:txBody>
                  <a:tcPr marT="91425" marB="91425" marR="91425" marL="91425">
                    <a:lnT cap="flat" cmpd="sng" w="28575">
                      <a:solidFill>
                        <a:srgbClr val="9E9E9E"/>
                      </a:solidFill>
                      <a:prstDash val="solid"/>
                      <a:round/>
                      <a:headEnd len="sm" w="sm" type="none"/>
                      <a:tailEnd len="sm" w="sm" type="none"/>
                    </a:lnT>
                  </a:tcPr>
                </a:tc>
              </a:tr>
              <a:tr h="368475">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sz="1200"/>
                        <a:t>Objectives</a:t>
                      </a:r>
                      <a:endParaRPr sz="1200"/>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368475">
                <a:tc>
                  <a:txBody>
                    <a:bodyPr/>
                    <a:lstStyle/>
                    <a:p>
                      <a:pPr indent="0" lvl="0" marL="0" rtl="0" algn="ctr">
                        <a:spcBef>
                          <a:spcPts val="0"/>
                        </a:spcBef>
                        <a:spcAft>
                          <a:spcPts val="0"/>
                        </a:spcAft>
                        <a:buNone/>
                      </a:pPr>
                      <a:r>
                        <a:rPr lang="en"/>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Introduction</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B cap="flat" cmpd="sng" w="952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Literature Work</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Existing Work</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Proposed Work</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13-14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System Flow Diagram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Hardware &amp; Software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Experimental results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17-19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Conclusion &amp; Future Work</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Reference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475">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Teammates and Contribution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0" name="Google Shape;140;p26"/>
          <p:cNvSpPr txBox="1"/>
          <p:nvPr/>
        </p:nvSpPr>
        <p:spPr>
          <a:xfrm>
            <a:off x="8478875" y="4713400"/>
            <a:ext cx="509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141" name="Google Shape;141;p26"/>
          <p:cNvSpPr txBox="1"/>
          <p:nvPr>
            <p:ph idx="12" type="sldNum"/>
          </p:nvPr>
        </p:nvSpPr>
        <p:spPr>
          <a:xfrm>
            <a:off x="8336100" y="4716692"/>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311700" y="-76075"/>
            <a:ext cx="85206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Experimental results</a:t>
            </a:r>
            <a:endParaRPr sz="3600"/>
          </a:p>
        </p:txBody>
      </p:sp>
      <p:sp>
        <p:nvSpPr>
          <p:cNvPr id="317" name="Google Shape;317;p44"/>
          <p:cNvSpPr txBox="1"/>
          <p:nvPr>
            <p:ph idx="12" type="sldNum"/>
          </p:nvPr>
        </p:nvSpPr>
        <p:spPr>
          <a:xfrm>
            <a:off x="4297650" y="4662742"/>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318" name="Google Shape;318;p44"/>
          <p:cNvPicPr preferRelativeResize="0"/>
          <p:nvPr/>
        </p:nvPicPr>
        <p:blipFill>
          <a:blip r:embed="rId3">
            <a:alphaModFix/>
          </a:blip>
          <a:stretch>
            <a:fillRect/>
          </a:stretch>
        </p:blipFill>
        <p:spPr>
          <a:xfrm>
            <a:off x="5137100" y="650870"/>
            <a:ext cx="3109924" cy="4131005"/>
          </a:xfrm>
          <a:prstGeom prst="rect">
            <a:avLst/>
          </a:prstGeom>
          <a:noFill/>
          <a:ln>
            <a:noFill/>
          </a:ln>
        </p:spPr>
      </p:pic>
      <p:sp>
        <p:nvSpPr>
          <p:cNvPr id="319" name="Google Shape;319;p44"/>
          <p:cNvSpPr txBox="1"/>
          <p:nvPr/>
        </p:nvSpPr>
        <p:spPr>
          <a:xfrm>
            <a:off x="1575075" y="746525"/>
            <a:ext cx="194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MinMax Scaler</a:t>
            </a:r>
            <a:endParaRPr sz="2000"/>
          </a:p>
        </p:txBody>
      </p:sp>
      <p:pic>
        <p:nvPicPr>
          <p:cNvPr id="320" name="Google Shape;320;p44"/>
          <p:cNvPicPr preferRelativeResize="0"/>
          <p:nvPr/>
        </p:nvPicPr>
        <p:blipFill>
          <a:blip r:embed="rId4">
            <a:alphaModFix/>
          </a:blip>
          <a:stretch>
            <a:fillRect/>
          </a:stretch>
        </p:blipFill>
        <p:spPr>
          <a:xfrm>
            <a:off x="1044287" y="1455275"/>
            <a:ext cx="3109925" cy="332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375375" y="0"/>
            <a:ext cx="85206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600"/>
              <a:t>Conclusion &amp; Future Work</a:t>
            </a:r>
            <a:endParaRPr sz="3600"/>
          </a:p>
        </p:txBody>
      </p:sp>
      <p:sp>
        <p:nvSpPr>
          <p:cNvPr id="326" name="Google Shape;326;p45"/>
          <p:cNvSpPr txBox="1"/>
          <p:nvPr/>
        </p:nvSpPr>
        <p:spPr>
          <a:xfrm>
            <a:off x="942875" y="746525"/>
            <a:ext cx="75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27" name="Google Shape;327;p45"/>
          <p:cNvSpPr txBox="1"/>
          <p:nvPr/>
        </p:nvSpPr>
        <p:spPr>
          <a:xfrm>
            <a:off x="332550" y="898525"/>
            <a:ext cx="8478900" cy="3642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2"/>
              </a:buClr>
              <a:buSzPts val="1600"/>
              <a:buChar char="❖"/>
            </a:pPr>
            <a:r>
              <a:rPr lang="en" sz="1600">
                <a:solidFill>
                  <a:schemeClr val="dk2"/>
                </a:solidFill>
              </a:rPr>
              <a:t>Based on our problem statement, we are have trying to </a:t>
            </a:r>
            <a:r>
              <a:rPr lang="en" sz="1600">
                <a:solidFill>
                  <a:schemeClr val="dk2"/>
                </a:solidFill>
              </a:rPr>
              <a:t>develop machine learning models using logistic regression, decision trees and random forest algorithms for the early detection of breast cancer.</a:t>
            </a:r>
            <a:endParaRPr sz="1600">
              <a:solidFill>
                <a:schemeClr val="dk2"/>
              </a:solidFill>
            </a:endParaRPr>
          </a:p>
          <a:p>
            <a:pPr indent="-330200" lvl="0" marL="457200" rtl="0" algn="l">
              <a:lnSpc>
                <a:spcPct val="150000"/>
              </a:lnSpc>
              <a:spcBef>
                <a:spcPts val="1000"/>
              </a:spcBef>
              <a:spcAft>
                <a:spcPts val="0"/>
              </a:spcAft>
              <a:buClr>
                <a:schemeClr val="dk2"/>
              </a:buClr>
              <a:buSzPts val="1600"/>
              <a:buChar char="❖"/>
            </a:pPr>
            <a:r>
              <a:rPr lang="en" sz="1600">
                <a:solidFill>
                  <a:schemeClr val="dk2"/>
                </a:solidFill>
              </a:rPr>
              <a:t>The achievements for our model are the accuracy from all the classifier functions which are overall on and above 93%, (one of the model has even achieved the accuracy of 98%) also the usability of our model is very user-friendly and is way simpler then the existing work.</a:t>
            </a:r>
            <a:endParaRPr sz="1600">
              <a:solidFill>
                <a:schemeClr val="dk2"/>
              </a:solidFill>
            </a:endParaRPr>
          </a:p>
          <a:p>
            <a:pPr indent="-330200" lvl="0" marL="457200" rtl="0" algn="l">
              <a:lnSpc>
                <a:spcPct val="150000"/>
              </a:lnSpc>
              <a:spcBef>
                <a:spcPts val="1000"/>
              </a:spcBef>
              <a:spcAft>
                <a:spcPts val="1000"/>
              </a:spcAft>
              <a:buClr>
                <a:schemeClr val="dk2"/>
              </a:buClr>
              <a:buSzPts val="1600"/>
              <a:buChar char="❖"/>
            </a:pPr>
            <a:r>
              <a:rPr lang="en" sz="1600">
                <a:solidFill>
                  <a:schemeClr val="dk2"/>
                </a:solidFill>
              </a:rPr>
              <a:t>For the part of Future enhancements, we currently take input as .csv file which can be replaced with mammography images.  </a:t>
            </a:r>
            <a:endParaRPr sz="1600">
              <a:solidFill>
                <a:schemeClr val="dk2"/>
              </a:solidFill>
            </a:endParaRPr>
          </a:p>
        </p:txBody>
      </p:sp>
      <p:sp>
        <p:nvSpPr>
          <p:cNvPr id="328" name="Google Shape;328;p45"/>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311700" y="-76075"/>
            <a:ext cx="85206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References</a:t>
            </a:r>
            <a:endParaRPr sz="3600"/>
          </a:p>
        </p:txBody>
      </p:sp>
      <p:sp>
        <p:nvSpPr>
          <p:cNvPr id="334" name="Google Shape;334;p46"/>
          <p:cNvSpPr txBox="1"/>
          <p:nvPr/>
        </p:nvSpPr>
        <p:spPr>
          <a:xfrm>
            <a:off x="942875" y="746525"/>
            <a:ext cx="75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35" name="Google Shape;335;p46"/>
          <p:cNvSpPr txBox="1"/>
          <p:nvPr/>
        </p:nvSpPr>
        <p:spPr>
          <a:xfrm>
            <a:off x="362675" y="408600"/>
            <a:ext cx="8658600" cy="46953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t/>
            </a:r>
            <a:endParaRPr sz="1200">
              <a:solidFill>
                <a:schemeClr val="dk1"/>
              </a:solidFill>
            </a:endParaRPr>
          </a:p>
          <a:p>
            <a:pPr indent="-304800" lvl="0" marL="457200" rtl="0" algn="l">
              <a:lnSpc>
                <a:spcPct val="107000"/>
              </a:lnSpc>
              <a:spcBef>
                <a:spcPts val="0"/>
              </a:spcBef>
              <a:spcAft>
                <a:spcPts val="0"/>
              </a:spcAft>
              <a:buClr>
                <a:srgbClr val="333333"/>
              </a:buClr>
              <a:buSzPts val="1200"/>
              <a:buChar char="-"/>
            </a:pPr>
            <a:r>
              <a:rPr lang="en" sz="1200">
                <a:solidFill>
                  <a:schemeClr val="dk1"/>
                </a:solidFill>
              </a:rPr>
              <a:t>Yanan Shao, Hoda S. Hashemi, Paula Gordon, Linda Warren, Jane Wang, Fellow, IEEE, Robert Rohling, Fellow, IEEE, and Septimiu Salcudean, “Breast Cancer Detection using Multimodal Time Series Features from Ultrasound Shear Wave Absolute Vibro-Elastography”, Published in: IEEE Journal of Biomedical and Health Informatics Volume: 26, Issue: 2, February 2022, </a:t>
            </a:r>
            <a:r>
              <a:rPr lang="en" sz="1200">
                <a:solidFill>
                  <a:srgbClr val="333333"/>
                </a:solidFill>
                <a:highlight>
                  <a:srgbClr val="FFFFFF"/>
                </a:highlight>
              </a:rPr>
              <a:t>DOI</a:t>
            </a:r>
            <a:r>
              <a:rPr b="1" lang="en" sz="1200">
                <a:solidFill>
                  <a:srgbClr val="333333"/>
                </a:solidFill>
                <a:highlight>
                  <a:srgbClr val="FFFFFF"/>
                </a:highlight>
              </a:rPr>
              <a:t>: </a:t>
            </a:r>
            <a:r>
              <a:rPr lang="en" sz="1200">
                <a:solidFill>
                  <a:srgbClr val="333333"/>
                </a:solidFill>
                <a:highlight>
                  <a:srgbClr val="FFFFFF"/>
                </a:highlight>
              </a:rPr>
              <a:t>10.1109</a:t>
            </a:r>
            <a:endParaRPr sz="1200">
              <a:solidFill>
                <a:srgbClr val="333333"/>
              </a:solidFill>
              <a:highlight>
                <a:srgbClr val="FFFFFF"/>
              </a:highlight>
            </a:endParaRPr>
          </a:p>
          <a:p>
            <a:pPr indent="0" lvl="0" marL="457200" rtl="0" algn="l">
              <a:lnSpc>
                <a:spcPct val="107000"/>
              </a:lnSpc>
              <a:spcBef>
                <a:spcPts val="0"/>
              </a:spcBef>
              <a:spcAft>
                <a:spcPts val="0"/>
              </a:spcAft>
              <a:buNone/>
            </a:pPr>
            <a:r>
              <a:t/>
            </a:r>
            <a:endParaRPr sz="1200">
              <a:solidFill>
                <a:srgbClr val="333333"/>
              </a:solidFill>
              <a:highlight>
                <a:srgbClr val="FFFFFF"/>
              </a:highlight>
            </a:endParaRPr>
          </a:p>
          <a:p>
            <a:pPr indent="-304800" lvl="0" marL="457200" rtl="0" algn="l">
              <a:lnSpc>
                <a:spcPct val="120000"/>
              </a:lnSpc>
              <a:spcBef>
                <a:spcPts val="0"/>
              </a:spcBef>
              <a:spcAft>
                <a:spcPts val="0"/>
              </a:spcAft>
              <a:buClr>
                <a:schemeClr val="dk1"/>
              </a:buClr>
              <a:buSzPts val="1200"/>
              <a:buChar char="-"/>
            </a:pPr>
            <a:r>
              <a:rPr lang="en" sz="1200">
                <a:solidFill>
                  <a:schemeClr val="dk1"/>
                </a:solidFill>
              </a:rPr>
              <a:t>Ioannis Iliopoulos, Simona Di Meo, Marco Pasian, Maxim Zhadobov, Philippe Pouliguen, Patrick Potier, Luca Perregrini, Ronan Sauleau, and Mauro Ettorre, “Enhancement of Penetration of Millimeter Waves by Field Focusing Applied to Breast Cancer Detection”, Published in: IEEE Transactions on Biomedical Engineering ( Volume: 68, Issue: 3, March 2021), </a:t>
            </a:r>
            <a:r>
              <a:rPr lang="en" sz="1200">
                <a:solidFill>
                  <a:srgbClr val="333333"/>
                </a:solidFill>
                <a:highlight>
                  <a:srgbClr val="FFFFFF"/>
                </a:highlight>
              </a:rPr>
              <a:t>ISSN: 1245-41508,DOI:</a:t>
            </a:r>
            <a:r>
              <a:rPr b="1" lang="en" sz="1200">
                <a:solidFill>
                  <a:srgbClr val="333333"/>
                </a:solidFill>
                <a:highlight>
                  <a:srgbClr val="FFFFFF"/>
                </a:highlight>
              </a:rPr>
              <a:t> </a:t>
            </a:r>
            <a:r>
              <a:rPr lang="en" sz="1200">
                <a:solidFill>
                  <a:srgbClr val="333333"/>
                </a:solidFill>
                <a:highlight>
                  <a:srgbClr val="FFFFFF"/>
                </a:highlight>
              </a:rPr>
              <a:t>23.1765</a:t>
            </a:r>
            <a:endParaRPr sz="1200">
              <a:solidFill>
                <a:srgbClr val="333333"/>
              </a:solidFill>
              <a:highlight>
                <a:srgbClr val="FFFFFF"/>
              </a:highlight>
            </a:endParaRPr>
          </a:p>
          <a:p>
            <a:pPr indent="0" lvl="0" marL="457200" rtl="0" algn="l">
              <a:lnSpc>
                <a:spcPct val="120000"/>
              </a:lnSpc>
              <a:spcBef>
                <a:spcPts val="0"/>
              </a:spcBef>
              <a:spcAft>
                <a:spcPts val="0"/>
              </a:spcAft>
              <a:buNone/>
            </a:pPr>
            <a:r>
              <a:t/>
            </a:r>
            <a:endParaRPr sz="1200">
              <a:solidFill>
                <a:srgbClr val="333333"/>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rPr>
              <a:t>Nan Wu; Jason Phang; Jungkyu Park; Yiqiu Shen; Zhe Huang; Masha Zorin, “</a:t>
            </a:r>
            <a:r>
              <a:rPr lang="en" sz="1200">
                <a:solidFill>
                  <a:srgbClr val="333333"/>
                </a:solidFill>
                <a:highlight>
                  <a:schemeClr val="lt1"/>
                </a:highlight>
              </a:rPr>
              <a:t>Deep Neural Networks Improve Radiologists’ Performance in Breast Cancer Screening</a:t>
            </a:r>
            <a:r>
              <a:rPr lang="en" sz="1200">
                <a:solidFill>
                  <a:schemeClr val="dk1"/>
                </a:solidFill>
              </a:rPr>
              <a:t>”, </a:t>
            </a:r>
            <a:r>
              <a:rPr lang="en" sz="1200">
                <a:solidFill>
                  <a:srgbClr val="333333"/>
                </a:solidFill>
                <a:highlight>
                  <a:schemeClr val="lt1"/>
                </a:highlight>
              </a:rPr>
              <a:t>N. Wu </a:t>
            </a:r>
            <a:r>
              <a:rPr i="1" lang="en" sz="1200">
                <a:solidFill>
                  <a:srgbClr val="333333"/>
                </a:solidFill>
                <a:highlight>
                  <a:schemeClr val="lt1"/>
                </a:highlight>
              </a:rPr>
              <a:t>et al</a:t>
            </a:r>
            <a:r>
              <a:rPr lang="en" sz="1200">
                <a:solidFill>
                  <a:srgbClr val="333333"/>
                </a:solidFill>
                <a:highlight>
                  <a:schemeClr val="lt1"/>
                </a:highlight>
              </a:rPr>
              <a:t>., "Deep Neural Networks Improve Radiologists’ Performance in Breast Cancer Screening," in </a:t>
            </a:r>
            <a:r>
              <a:rPr i="1" lang="en" sz="1200">
                <a:solidFill>
                  <a:srgbClr val="333333"/>
                </a:solidFill>
                <a:highlight>
                  <a:schemeClr val="lt1"/>
                </a:highlight>
              </a:rPr>
              <a:t>IEEE Transactions on Medical Imaging</a:t>
            </a:r>
            <a:r>
              <a:rPr lang="en" sz="1200">
                <a:solidFill>
                  <a:srgbClr val="333333"/>
                </a:solidFill>
                <a:highlight>
                  <a:schemeClr val="lt1"/>
                </a:highlight>
              </a:rPr>
              <a:t>, vol. 39, no. 4, pp. 1184-1194, April 2020</a:t>
            </a:r>
            <a:r>
              <a:rPr lang="en" sz="1200">
                <a:solidFill>
                  <a:schemeClr val="dk1"/>
                </a:solidFill>
              </a:rPr>
              <a:t>, </a:t>
            </a:r>
            <a:r>
              <a:rPr lang="en" sz="1200">
                <a:solidFill>
                  <a:srgbClr val="333333"/>
                </a:solidFill>
                <a:highlight>
                  <a:srgbClr val="FFFFFF"/>
                </a:highlight>
              </a:rPr>
              <a:t>ISSN: 2169-3536,DOI:</a:t>
            </a:r>
            <a:r>
              <a:rPr b="1" lang="en" sz="1200">
                <a:solidFill>
                  <a:srgbClr val="333333"/>
                </a:solidFill>
                <a:highlight>
                  <a:srgbClr val="FFFFFF"/>
                </a:highlight>
              </a:rPr>
              <a:t> </a:t>
            </a:r>
            <a:r>
              <a:rPr lang="en" sz="1200">
                <a:solidFill>
                  <a:srgbClr val="333333"/>
                </a:solidFill>
                <a:highlight>
                  <a:srgbClr val="FFFFFF"/>
                </a:highlight>
              </a:rPr>
              <a:t>10.1109</a:t>
            </a:r>
            <a:endParaRPr sz="1200">
              <a:solidFill>
                <a:srgbClr val="333333"/>
              </a:solidFill>
              <a:highlight>
                <a:srgbClr val="FFFFFF"/>
              </a:highlight>
            </a:endParaRPr>
          </a:p>
          <a:p>
            <a:pPr indent="0" lvl="0" marL="457200" rtl="0" algn="l">
              <a:spcBef>
                <a:spcPts val="0"/>
              </a:spcBef>
              <a:spcAft>
                <a:spcPts val="0"/>
              </a:spcAft>
              <a:buNone/>
            </a:pPr>
            <a:r>
              <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chemeClr val="dk1"/>
                </a:solidFill>
              </a:rPr>
              <a:t>P. Esther Jebarani; N. Umadevi; Hien Dang; Marc Pomplun, “</a:t>
            </a:r>
            <a:r>
              <a:rPr lang="en" sz="1200">
                <a:solidFill>
                  <a:srgbClr val="333333"/>
                </a:solidFill>
                <a:highlight>
                  <a:schemeClr val="lt1"/>
                </a:highlight>
              </a:rPr>
              <a:t>A Novel Hybrid K-Means and GMM Machine Learning Model for Breast Cancer Detection</a:t>
            </a:r>
            <a:r>
              <a:rPr lang="en" sz="1200">
                <a:solidFill>
                  <a:schemeClr val="dk1"/>
                </a:solidFill>
              </a:rPr>
              <a:t>”, </a:t>
            </a:r>
            <a:r>
              <a:rPr lang="en" sz="1200">
                <a:solidFill>
                  <a:srgbClr val="333333"/>
                </a:solidFill>
                <a:highlight>
                  <a:schemeClr val="lt1"/>
                </a:highlight>
              </a:rPr>
              <a:t>P. E. Jebarani, N. Umadevi, H. Dang and M. Pomplun, "A Novel Hybrid K-Means and GMM Machine Learning Model for Breast Cancer Detection," in </a:t>
            </a:r>
            <a:r>
              <a:rPr i="1" lang="en" sz="1200">
                <a:solidFill>
                  <a:srgbClr val="333333"/>
                </a:solidFill>
                <a:highlight>
                  <a:schemeClr val="lt1"/>
                </a:highlight>
              </a:rPr>
              <a:t>IEEE Access</a:t>
            </a:r>
            <a:r>
              <a:rPr lang="en" sz="1200">
                <a:solidFill>
                  <a:srgbClr val="333333"/>
                </a:solidFill>
                <a:highlight>
                  <a:schemeClr val="lt1"/>
                </a:highlight>
              </a:rPr>
              <a:t>, vol. 9, pp. 146153-146162, 2021</a:t>
            </a:r>
            <a:endParaRPr sz="1200">
              <a:solidFill>
                <a:srgbClr val="333333"/>
              </a:solidFill>
              <a:highlight>
                <a:schemeClr val="lt1"/>
              </a:highlight>
            </a:endParaRPr>
          </a:p>
          <a:p>
            <a:pPr indent="0" lvl="0" marL="457200" rtl="0" algn="l">
              <a:spcBef>
                <a:spcPts val="0"/>
              </a:spcBef>
              <a:spcAft>
                <a:spcPts val="0"/>
              </a:spcAft>
              <a:buNone/>
            </a:pPr>
            <a:r>
              <a:t/>
            </a:r>
            <a:endParaRPr sz="1200">
              <a:solidFill>
                <a:srgbClr val="333333"/>
              </a:solidFill>
              <a:highlight>
                <a:schemeClr val="lt1"/>
              </a:highlight>
            </a:endParaRPr>
          </a:p>
          <a:p>
            <a:pPr indent="-304800" lvl="0" marL="457200" rtl="0" algn="l">
              <a:spcBef>
                <a:spcPts val="0"/>
              </a:spcBef>
              <a:spcAft>
                <a:spcPts val="0"/>
              </a:spcAft>
              <a:buClr>
                <a:srgbClr val="333333"/>
              </a:buClr>
              <a:buSzPts val="1200"/>
              <a:buChar char="-"/>
            </a:pPr>
            <a:r>
              <a:rPr lang="en" sz="1200">
                <a:solidFill>
                  <a:schemeClr val="dk1"/>
                </a:solidFill>
              </a:rPr>
              <a:t>Meriem Sebai; Tianjiang Wang; Saad Ali Al-Fadhli, “</a:t>
            </a:r>
            <a:r>
              <a:rPr lang="en" sz="1200">
                <a:solidFill>
                  <a:srgbClr val="333333"/>
                </a:solidFill>
                <a:highlight>
                  <a:schemeClr val="lt1"/>
                </a:highlight>
              </a:rPr>
              <a:t>Part Mitosis: A Partially Supervised Deep Learning Framework for Mitosis Detection in Breast Cancer Histopathology Images</a:t>
            </a:r>
            <a:r>
              <a:rPr lang="en" sz="1200">
                <a:solidFill>
                  <a:schemeClr val="dk1"/>
                </a:solidFill>
              </a:rPr>
              <a:t>”, </a:t>
            </a:r>
            <a:r>
              <a:rPr lang="en" sz="1200">
                <a:solidFill>
                  <a:srgbClr val="333333"/>
                </a:solidFill>
                <a:highlight>
                  <a:schemeClr val="lt1"/>
                </a:highlight>
              </a:rPr>
              <a:t> </a:t>
            </a:r>
            <a:r>
              <a:rPr i="1" lang="en" sz="1200">
                <a:solidFill>
                  <a:srgbClr val="333333"/>
                </a:solidFill>
                <a:highlight>
                  <a:schemeClr val="lt1"/>
                </a:highlight>
              </a:rPr>
              <a:t>IEEE Access</a:t>
            </a:r>
            <a:r>
              <a:rPr lang="en" sz="1200">
                <a:solidFill>
                  <a:srgbClr val="333333"/>
                </a:solidFill>
                <a:highlight>
                  <a:schemeClr val="lt1"/>
                </a:highlight>
              </a:rPr>
              <a:t>, vol. 8, pp. 45133-45147, 2020, </a:t>
            </a:r>
            <a:r>
              <a:rPr lang="en" sz="1200">
                <a:solidFill>
                  <a:srgbClr val="333333"/>
                </a:solidFill>
                <a:highlight>
                  <a:srgbClr val="FFFFFF"/>
                </a:highlight>
              </a:rPr>
              <a:t>ISSN: 2169-3536,DOI:</a:t>
            </a:r>
            <a:r>
              <a:rPr b="1" lang="en" sz="1200">
                <a:solidFill>
                  <a:srgbClr val="333333"/>
                </a:solidFill>
                <a:highlight>
                  <a:srgbClr val="FFFFFF"/>
                </a:highlight>
              </a:rPr>
              <a:t> </a:t>
            </a:r>
            <a:r>
              <a:rPr lang="en" sz="1200">
                <a:solidFill>
                  <a:srgbClr val="333333"/>
                </a:solidFill>
                <a:highlight>
                  <a:srgbClr val="FFFFFF"/>
                </a:highlight>
              </a:rPr>
              <a:t>10.1109</a:t>
            </a:r>
            <a:endParaRPr sz="1200">
              <a:solidFill>
                <a:srgbClr val="333333"/>
              </a:solidFill>
              <a:highlight>
                <a:schemeClr val="lt1"/>
              </a:highlight>
            </a:endParaRPr>
          </a:p>
        </p:txBody>
      </p:sp>
      <p:sp>
        <p:nvSpPr>
          <p:cNvPr id="336" name="Google Shape;336;p46"/>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ph type="title"/>
          </p:nvPr>
        </p:nvSpPr>
        <p:spPr>
          <a:xfrm>
            <a:off x="1005550" y="-86100"/>
            <a:ext cx="7275000" cy="6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References</a:t>
            </a:r>
            <a:endParaRPr sz="3600"/>
          </a:p>
        </p:txBody>
      </p:sp>
      <p:sp>
        <p:nvSpPr>
          <p:cNvPr id="342" name="Google Shape;342;p47"/>
          <p:cNvSpPr txBox="1"/>
          <p:nvPr/>
        </p:nvSpPr>
        <p:spPr>
          <a:xfrm>
            <a:off x="942875" y="746525"/>
            <a:ext cx="75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43" name="Google Shape;343;p47"/>
          <p:cNvSpPr txBox="1"/>
          <p:nvPr/>
        </p:nvSpPr>
        <p:spPr>
          <a:xfrm>
            <a:off x="382750" y="537025"/>
            <a:ext cx="8520600" cy="4519800"/>
          </a:xfrm>
          <a:prstGeom prst="rect">
            <a:avLst/>
          </a:prstGeom>
          <a:noFill/>
          <a:ln>
            <a:noFill/>
          </a:ln>
        </p:spPr>
        <p:txBody>
          <a:bodyPr anchorCtr="0" anchor="t" bIns="91425" lIns="91425" spcFirstLastPara="1" rIns="91425" wrap="square" tIns="91425">
            <a:spAutoFit/>
          </a:bodyPr>
          <a:lstStyle/>
          <a:p>
            <a:pPr indent="-304800" lvl="0" marL="457200" rtl="0" algn="l">
              <a:lnSpc>
                <a:spcPct val="107000"/>
              </a:lnSpc>
              <a:spcBef>
                <a:spcPts val="0"/>
              </a:spcBef>
              <a:spcAft>
                <a:spcPts val="0"/>
              </a:spcAft>
              <a:buClr>
                <a:schemeClr val="dk1"/>
              </a:buClr>
              <a:buSzPts val="1200"/>
              <a:buChar char="-"/>
            </a:pPr>
            <a:r>
              <a:rPr lang="en" sz="1200">
                <a:solidFill>
                  <a:schemeClr val="dk1"/>
                </a:solidFill>
              </a:rPr>
              <a:t>Usman Naseem, Junaid Rashid, Liaqat Ali, Jungeun Kim, Qazi Emad Ul Haq, Mazhar Javed Awan,Muhammad Imran, “An Automatic Detection of Breast Cancer Diagnosis and Prognosis Based on Machine Learning Using Ensemble of Classifiers”, IEEE Access (Vol 10), IEEE, 12 May 2022, </a:t>
            </a:r>
            <a:r>
              <a:rPr lang="en" sz="1200">
                <a:solidFill>
                  <a:srgbClr val="333333"/>
                </a:solidFill>
                <a:highlight>
                  <a:srgbClr val="FFFFFF"/>
                </a:highlight>
              </a:rPr>
              <a:t>DOI</a:t>
            </a:r>
            <a:r>
              <a:rPr b="1" lang="en" sz="1200">
                <a:solidFill>
                  <a:srgbClr val="333333"/>
                </a:solidFill>
                <a:highlight>
                  <a:srgbClr val="FFFFFF"/>
                </a:highlight>
              </a:rPr>
              <a:t>: </a:t>
            </a:r>
            <a:r>
              <a:rPr lang="en" sz="1200">
                <a:solidFill>
                  <a:srgbClr val="333333"/>
                </a:solidFill>
                <a:highlight>
                  <a:srgbClr val="FFFFFF"/>
                </a:highlight>
              </a:rPr>
              <a:t>10.1109/ACCESS.2022.3174599, ISSN</a:t>
            </a:r>
            <a:r>
              <a:rPr b="1" lang="en" sz="1200">
                <a:solidFill>
                  <a:srgbClr val="333333"/>
                </a:solidFill>
                <a:highlight>
                  <a:srgbClr val="FFFFFF"/>
                </a:highlight>
              </a:rPr>
              <a:t>:</a:t>
            </a:r>
            <a:r>
              <a:rPr lang="en" sz="1200">
                <a:solidFill>
                  <a:srgbClr val="333333"/>
                </a:solidFill>
                <a:highlight>
                  <a:srgbClr val="FFFFFF"/>
                </a:highlight>
              </a:rPr>
              <a:t> 2169-3536</a:t>
            </a:r>
            <a:endParaRPr sz="1200">
              <a:solidFill>
                <a:srgbClr val="333333"/>
              </a:solidFill>
              <a:highlight>
                <a:srgbClr val="FFFFFF"/>
              </a:highlight>
            </a:endParaRPr>
          </a:p>
          <a:p>
            <a:pPr indent="0" lvl="0" marL="457200" rtl="0" algn="l">
              <a:lnSpc>
                <a:spcPct val="107000"/>
              </a:lnSpc>
              <a:spcBef>
                <a:spcPts val="0"/>
              </a:spcBef>
              <a:spcAft>
                <a:spcPts val="0"/>
              </a:spcAft>
              <a:buNone/>
            </a:pPr>
            <a:r>
              <a:t/>
            </a:r>
            <a:endParaRPr sz="1200">
              <a:solidFill>
                <a:srgbClr val="333333"/>
              </a:solidFill>
              <a:highlight>
                <a:srgbClr val="FFFFFF"/>
              </a:highlight>
            </a:endParaRPr>
          </a:p>
          <a:p>
            <a:pPr indent="-304800" lvl="0" marL="457200" rtl="0" algn="l">
              <a:lnSpc>
                <a:spcPct val="107000"/>
              </a:lnSpc>
              <a:spcBef>
                <a:spcPts val="0"/>
              </a:spcBef>
              <a:spcAft>
                <a:spcPts val="0"/>
              </a:spcAft>
              <a:buClr>
                <a:schemeClr val="dk1"/>
              </a:buClr>
              <a:buSzPts val="1200"/>
              <a:buFont typeface="Calibri"/>
              <a:buChar char="-"/>
            </a:pPr>
            <a:r>
              <a:rPr lang="en" sz="1200">
                <a:solidFill>
                  <a:schemeClr val="dk1"/>
                </a:solidFill>
              </a:rPr>
              <a:t>Khairul Munadi, Biswajeet Pradhan,Maimun Syukri, Roslidar Roslidar,  Aulia Rahman, Rusdha Muharar,  Muhammad Rizky Syahputra, Fitri Arnia, “A Review on Recent Progress in Thermal Imaging and Deep Learning Approaches for Breast Cancer Detection”, IEEE Access ( Volume: 8), IEEE, 22 June 2020, </a:t>
            </a:r>
            <a:r>
              <a:rPr lang="en" sz="1200">
                <a:solidFill>
                  <a:srgbClr val="333333"/>
                </a:solidFill>
                <a:highlight>
                  <a:srgbClr val="FFFFFF"/>
                </a:highlight>
              </a:rPr>
              <a:t>ISSN</a:t>
            </a:r>
            <a:r>
              <a:rPr b="1" lang="en" sz="1200">
                <a:solidFill>
                  <a:srgbClr val="333333"/>
                </a:solidFill>
                <a:highlight>
                  <a:srgbClr val="FFFFFF"/>
                </a:highlight>
              </a:rPr>
              <a:t>:</a:t>
            </a:r>
            <a:r>
              <a:rPr lang="en" sz="1200">
                <a:solidFill>
                  <a:srgbClr val="333333"/>
                </a:solidFill>
                <a:highlight>
                  <a:srgbClr val="FFFFFF"/>
                </a:highlight>
              </a:rPr>
              <a:t> 2169-3536, DOI</a:t>
            </a:r>
            <a:r>
              <a:rPr b="1" lang="en" sz="1200">
                <a:solidFill>
                  <a:srgbClr val="333333"/>
                </a:solidFill>
                <a:highlight>
                  <a:srgbClr val="FFFFFF"/>
                </a:highlight>
              </a:rPr>
              <a:t>: </a:t>
            </a:r>
            <a:r>
              <a:rPr lang="en" sz="1200">
                <a:solidFill>
                  <a:srgbClr val="333333"/>
                </a:solidFill>
                <a:highlight>
                  <a:srgbClr val="FFFFFF"/>
                </a:highlight>
              </a:rPr>
              <a:t>10.1109</a:t>
            </a:r>
            <a:endParaRPr sz="1200">
              <a:solidFill>
                <a:srgbClr val="333333"/>
              </a:solidFill>
              <a:highlight>
                <a:srgbClr val="FFFFFF"/>
              </a:highlight>
            </a:endParaRPr>
          </a:p>
          <a:p>
            <a:pPr indent="0" lvl="0" marL="457200" rtl="0" algn="l">
              <a:lnSpc>
                <a:spcPct val="107000"/>
              </a:lnSpc>
              <a:spcBef>
                <a:spcPts val="0"/>
              </a:spcBef>
              <a:spcAft>
                <a:spcPts val="0"/>
              </a:spcAft>
              <a:buNone/>
            </a:pPr>
            <a:r>
              <a:t/>
            </a:r>
            <a:endParaRPr sz="1200">
              <a:solidFill>
                <a:srgbClr val="333333"/>
              </a:solidFill>
              <a:highlight>
                <a:srgbClr val="FFFFFF"/>
              </a:highlight>
            </a:endParaRPr>
          </a:p>
          <a:p>
            <a:pPr indent="-304800" lvl="0" marL="457200" rtl="0" algn="l">
              <a:lnSpc>
                <a:spcPct val="107000"/>
              </a:lnSpc>
              <a:spcBef>
                <a:spcPts val="0"/>
              </a:spcBef>
              <a:spcAft>
                <a:spcPts val="0"/>
              </a:spcAft>
              <a:buClr>
                <a:schemeClr val="dk1"/>
              </a:buClr>
              <a:buSzPts val="1200"/>
              <a:buFont typeface="Calibri"/>
              <a:buChar char="-"/>
            </a:pPr>
            <a:r>
              <a:rPr lang="en" sz="1200">
                <a:solidFill>
                  <a:schemeClr val="dk1"/>
                </a:solidFill>
              </a:rPr>
              <a:t>Yi Wang, Na Wang, Min Xu, Junxiong Yu, Chenchen Qin, Xiao Luo, Xin Yang, Tianfu Wang, Anhua Li, and Dong N, “Deeply-Supervised Networks With Threshold Loss for Cancer Detection in Automated Breast Ultrasound”, </a:t>
            </a:r>
            <a:r>
              <a:rPr lang="en" sz="1200">
                <a:solidFill>
                  <a:schemeClr val="dk1"/>
                </a:solidFill>
                <a:highlight>
                  <a:srgbClr val="FFFFFF"/>
                </a:highlight>
              </a:rPr>
              <a:t>doi:10.1109</a:t>
            </a:r>
            <a:endParaRPr sz="1200">
              <a:solidFill>
                <a:schemeClr val="dk1"/>
              </a:solidFill>
              <a:highlight>
                <a:srgbClr val="FFFFFF"/>
              </a:highlight>
            </a:endParaRPr>
          </a:p>
          <a:p>
            <a:pPr indent="0" lvl="0" marL="457200" rtl="0" algn="l">
              <a:lnSpc>
                <a:spcPct val="107000"/>
              </a:lnSpc>
              <a:spcBef>
                <a:spcPts val="0"/>
              </a:spcBef>
              <a:spcAft>
                <a:spcPts val="0"/>
              </a:spcAft>
              <a:buNone/>
            </a:pPr>
            <a:r>
              <a:t/>
            </a:r>
            <a:endParaRPr sz="1200">
              <a:solidFill>
                <a:schemeClr val="dk1"/>
              </a:solidFill>
              <a:highlight>
                <a:srgbClr val="FFFFFF"/>
              </a:highlight>
            </a:endParaRPr>
          </a:p>
          <a:p>
            <a:pPr indent="-304800" lvl="0" marL="457200" rtl="0" algn="l">
              <a:lnSpc>
                <a:spcPct val="107000"/>
              </a:lnSpc>
              <a:spcBef>
                <a:spcPts val="0"/>
              </a:spcBef>
              <a:spcAft>
                <a:spcPts val="0"/>
              </a:spcAft>
              <a:buClr>
                <a:schemeClr val="dk1"/>
              </a:buClr>
              <a:buSzPts val="1200"/>
              <a:buFont typeface="Calibri"/>
              <a:buChar char="-"/>
            </a:pPr>
            <a:r>
              <a:rPr lang="en" sz="1200">
                <a:solidFill>
                  <a:schemeClr val="dk1"/>
                </a:solidFill>
              </a:rPr>
              <a:t>Jing Zheng, Denan Lin, Zhongjun Gao, Shuang Wang, Mingjie He, And Jipeng Fan, “Deep Learning Assisted Efficient AdaBoost Algorithm for Breast Cancer Detection and Early Diagnosis”, Published</a:t>
            </a:r>
            <a:r>
              <a:rPr b="1" lang="en" sz="1200">
                <a:solidFill>
                  <a:schemeClr val="dk1"/>
                </a:solidFill>
              </a:rPr>
              <a:t> </a:t>
            </a:r>
            <a:r>
              <a:rPr lang="en" sz="1200">
                <a:solidFill>
                  <a:schemeClr val="dk1"/>
                </a:solidFill>
              </a:rPr>
              <a:t>in</a:t>
            </a:r>
            <a:r>
              <a:rPr b="1" lang="en" sz="1200">
                <a:solidFill>
                  <a:schemeClr val="dk1"/>
                </a:solidFill>
              </a:rPr>
              <a:t>: </a:t>
            </a:r>
            <a:r>
              <a:rPr lang="en" sz="1200">
                <a:solidFill>
                  <a:schemeClr val="dk1"/>
                </a:solidFill>
              </a:rPr>
              <a:t>IEEE Access ( Volume: 8) , 8 May 2020, </a:t>
            </a:r>
            <a:r>
              <a:rPr lang="en" sz="1200">
                <a:solidFill>
                  <a:srgbClr val="333333"/>
                </a:solidFill>
                <a:highlight>
                  <a:srgbClr val="FFFFFF"/>
                </a:highlight>
              </a:rPr>
              <a:t>ISSN</a:t>
            </a:r>
            <a:r>
              <a:rPr b="1" lang="en" sz="1200">
                <a:solidFill>
                  <a:srgbClr val="333333"/>
                </a:solidFill>
                <a:highlight>
                  <a:srgbClr val="FFFFFF"/>
                </a:highlight>
              </a:rPr>
              <a:t>:</a:t>
            </a:r>
            <a:r>
              <a:rPr lang="en" sz="1200">
                <a:solidFill>
                  <a:srgbClr val="333333"/>
                </a:solidFill>
                <a:highlight>
                  <a:srgbClr val="FFFFFF"/>
                </a:highlight>
              </a:rPr>
              <a:t> 2169-3536, DOI:</a:t>
            </a:r>
            <a:r>
              <a:rPr b="1" lang="en" sz="1200">
                <a:solidFill>
                  <a:srgbClr val="333333"/>
                </a:solidFill>
                <a:highlight>
                  <a:srgbClr val="FFFFFF"/>
                </a:highlight>
              </a:rPr>
              <a:t> </a:t>
            </a:r>
            <a:r>
              <a:rPr lang="en" sz="1200">
                <a:solidFill>
                  <a:srgbClr val="333333"/>
                </a:solidFill>
                <a:highlight>
                  <a:srgbClr val="FFFFFF"/>
                </a:highlight>
              </a:rPr>
              <a:t>10.1109</a:t>
            </a:r>
            <a:endParaRPr sz="1200">
              <a:solidFill>
                <a:srgbClr val="333333"/>
              </a:solidFill>
              <a:highlight>
                <a:srgbClr val="FFFFFF"/>
              </a:highlight>
            </a:endParaRPr>
          </a:p>
          <a:p>
            <a:pPr indent="0" lvl="0" marL="457200" rtl="0" algn="l">
              <a:lnSpc>
                <a:spcPct val="107000"/>
              </a:lnSpc>
              <a:spcBef>
                <a:spcPts val="0"/>
              </a:spcBef>
              <a:spcAft>
                <a:spcPts val="0"/>
              </a:spcAft>
              <a:buNone/>
            </a:pPr>
            <a:r>
              <a:t/>
            </a:r>
            <a:endParaRPr sz="1200">
              <a:solidFill>
                <a:srgbClr val="333333"/>
              </a:solidFill>
              <a:highlight>
                <a:srgbClr val="FFFFFF"/>
              </a:highlight>
            </a:endParaRPr>
          </a:p>
          <a:p>
            <a:pPr indent="-304800" lvl="0" marL="457200" rtl="0" algn="l">
              <a:lnSpc>
                <a:spcPct val="107000"/>
              </a:lnSpc>
              <a:spcBef>
                <a:spcPts val="0"/>
              </a:spcBef>
              <a:spcAft>
                <a:spcPts val="0"/>
              </a:spcAft>
              <a:buClr>
                <a:schemeClr val="dk1"/>
              </a:buClr>
              <a:buSzPts val="1200"/>
              <a:buFont typeface="Calibri"/>
              <a:buChar char="-"/>
            </a:pPr>
            <a:r>
              <a:rPr lang="en" sz="1200">
                <a:solidFill>
                  <a:schemeClr val="dk1"/>
                </a:solidFill>
              </a:rPr>
              <a:t>Gege Ma and Manuchehr Soleimani, “Spectral Capacitively Coupled Electrical Resistivity Tomography for Breast Cancer Detection</a:t>
            </a:r>
            <a:r>
              <a:rPr lang="en" sz="1200">
                <a:solidFill>
                  <a:schemeClr val="dk1"/>
                </a:solidFill>
              </a:rPr>
              <a:t>”, Published</a:t>
            </a:r>
            <a:r>
              <a:rPr b="1" lang="en" sz="1200">
                <a:solidFill>
                  <a:schemeClr val="dk1"/>
                </a:solidFill>
              </a:rPr>
              <a:t> </a:t>
            </a:r>
            <a:r>
              <a:rPr lang="en" sz="1200">
                <a:solidFill>
                  <a:schemeClr val="dk1"/>
                </a:solidFill>
              </a:rPr>
              <a:t>in</a:t>
            </a:r>
            <a:r>
              <a:rPr b="1" lang="en" sz="1200">
                <a:solidFill>
                  <a:schemeClr val="dk1"/>
                </a:solidFill>
              </a:rPr>
              <a:t>: </a:t>
            </a:r>
            <a:r>
              <a:rPr lang="en" sz="1200">
                <a:solidFill>
                  <a:schemeClr val="dk1"/>
                </a:solidFill>
              </a:rPr>
              <a:t>IEEE Access ( Volume: 8), 11 March 2020, </a:t>
            </a:r>
            <a:r>
              <a:rPr lang="en" sz="1200">
                <a:solidFill>
                  <a:srgbClr val="333333"/>
                </a:solidFill>
                <a:highlight>
                  <a:srgbClr val="FFFFFF"/>
                </a:highlight>
              </a:rPr>
              <a:t>Electronic ISSN: 2169-3536,DOI:</a:t>
            </a:r>
            <a:r>
              <a:rPr b="1" lang="en" sz="1200">
                <a:solidFill>
                  <a:srgbClr val="333333"/>
                </a:solidFill>
                <a:highlight>
                  <a:srgbClr val="FFFFFF"/>
                </a:highlight>
              </a:rPr>
              <a:t> </a:t>
            </a:r>
            <a:r>
              <a:rPr lang="en" sz="1200">
                <a:solidFill>
                  <a:srgbClr val="333333"/>
                </a:solidFill>
                <a:highlight>
                  <a:srgbClr val="FFFFFF"/>
                </a:highlight>
              </a:rPr>
              <a:t>10.1109</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
        <p:nvSpPr>
          <p:cNvPr id="344" name="Google Shape;344;p47"/>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8"/>
          <p:cNvSpPr txBox="1"/>
          <p:nvPr>
            <p:ph type="title"/>
          </p:nvPr>
        </p:nvSpPr>
        <p:spPr>
          <a:xfrm>
            <a:off x="457200" y="320675"/>
            <a:ext cx="8229600" cy="422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30555"/>
              <a:buFont typeface="Arial"/>
              <a:buNone/>
            </a:pPr>
            <a:r>
              <a:rPr lang="en" sz="3600">
                <a:latin typeface="Arial"/>
                <a:ea typeface="Arial"/>
                <a:cs typeface="Arial"/>
                <a:sym typeface="Arial"/>
              </a:rPr>
              <a:t>Teammates and Contribution</a:t>
            </a:r>
            <a:endParaRPr b="1">
              <a:solidFill>
                <a:srgbClr val="FF0000"/>
              </a:solidFill>
            </a:endParaRPr>
          </a:p>
        </p:txBody>
      </p:sp>
      <p:graphicFrame>
        <p:nvGraphicFramePr>
          <p:cNvPr id="350" name="Google Shape;350;p48"/>
          <p:cNvGraphicFramePr/>
          <p:nvPr/>
        </p:nvGraphicFramePr>
        <p:xfrm>
          <a:off x="723900" y="1242538"/>
          <a:ext cx="3000000" cy="3000000"/>
        </p:xfrm>
        <a:graphic>
          <a:graphicData uri="http://schemas.openxmlformats.org/drawingml/2006/table">
            <a:tbl>
              <a:tblPr bandRow="1" firstRow="1">
                <a:noFill/>
                <a:tableStyleId>{409AAA23-C28C-48A2-BEF8-727703CDE380}</a:tableStyleId>
              </a:tblPr>
              <a:tblGrid>
                <a:gridCol w="983000"/>
                <a:gridCol w="1474500"/>
                <a:gridCol w="2272700"/>
                <a:gridCol w="3133750"/>
              </a:tblGrid>
              <a:tr h="298875">
                <a:tc>
                  <a:txBody>
                    <a:bodyPr/>
                    <a:lstStyle/>
                    <a:p>
                      <a:pPr indent="0" lvl="0" marL="0" marR="0" rtl="0" algn="l">
                        <a:spcBef>
                          <a:spcPts val="0"/>
                        </a:spcBef>
                        <a:spcAft>
                          <a:spcPts val="0"/>
                        </a:spcAft>
                        <a:buNone/>
                      </a:pPr>
                      <a:r>
                        <a:rPr lang="en" sz="1400"/>
                        <a:t>S.No</a:t>
                      </a:r>
                      <a:endParaRPr sz="1400"/>
                    </a:p>
                  </a:txBody>
                  <a:tcPr marT="34300" marB="34300" marR="91450" marL="91450"/>
                </a:tc>
                <a:tc>
                  <a:txBody>
                    <a:bodyPr/>
                    <a:lstStyle/>
                    <a:p>
                      <a:pPr indent="0" lvl="0" marL="0" marR="0" rtl="0" algn="l">
                        <a:spcBef>
                          <a:spcPts val="0"/>
                        </a:spcBef>
                        <a:spcAft>
                          <a:spcPts val="0"/>
                        </a:spcAft>
                        <a:buNone/>
                      </a:pPr>
                      <a:r>
                        <a:rPr lang="en" sz="1400"/>
                        <a:t>Roll No</a:t>
                      </a:r>
                      <a:endParaRPr sz="1400"/>
                    </a:p>
                  </a:txBody>
                  <a:tcPr marT="34300" marB="34300" marR="91450" marL="91450"/>
                </a:tc>
                <a:tc>
                  <a:txBody>
                    <a:bodyPr/>
                    <a:lstStyle/>
                    <a:p>
                      <a:pPr indent="0" lvl="0" marL="0" marR="0" rtl="0" algn="l">
                        <a:spcBef>
                          <a:spcPts val="0"/>
                        </a:spcBef>
                        <a:spcAft>
                          <a:spcPts val="0"/>
                        </a:spcAft>
                        <a:buNone/>
                      </a:pPr>
                      <a:r>
                        <a:rPr lang="en" sz="1400"/>
                        <a:t>Name</a:t>
                      </a:r>
                      <a:endParaRPr sz="1400"/>
                    </a:p>
                  </a:txBody>
                  <a:tcPr marT="34300" marB="34300" marR="91450" marL="91450"/>
                </a:tc>
                <a:tc>
                  <a:txBody>
                    <a:bodyPr/>
                    <a:lstStyle/>
                    <a:p>
                      <a:pPr indent="0" lvl="0" marL="0" marR="0" rtl="0" algn="l">
                        <a:spcBef>
                          <a:spcPts val="0"/>
                        </a:spcBef>
                        <a:spcAft>
                          <a:spcPts val="0"/>
                        </a:spcAft>
                        <a:buNone/>
                      </a:pPr>
                      <a:r>
                        <a:rPr b="1" lang="en" sz="1400"/>
                        <a:t>contribution</a:t>
                      </a:r>
                      <a:endParaRPr sz="1400"/>
                    </a:p>
                  </a:txBody>
                  <a:tcPr marT="34300" marB="34300" marR="91450" marL="91450"/>
                </a:tc>
              </a:tr>
              <a:tr h="298875">
                <a:tc>
                  <a:txBody>
                    <a:bodyPr/>
                    <a:lstStyle/>
                    <a:p>
                      <a:pPr indent="0" lvl="0" marL="88900" marR="0" rtl="0" algn="l">
                        <a:spcBef>
                          <a:spcPts val="0"/>
                        </a:spcBef>
                        <a:spcAft>
                          <a:spcPts val="0"/>
                        </a:spcAft>
                        <a:buClr>
                          <a:schemeClr val="dk1"/>
                        </a:buClr>
                        <a:buSzPts val="1400"/>
                        <a:buFont typeface="Calibri"/>
                        <a:buNone/>
                      </a:pPr>
                      <a:r>
                        <a:rPr lang="en"/>
                        <a:t>1</a:t>
                      </a:r>
                      <a:endParaRPr sz="1400"/>
                    </a:p>
                  </a:txBody>
                  <a:tcPr marT="34300" marB="34300" marR="91450" marL="91450"/>
                </a:tc>
                <a:tc>
                  <a:txBody>
                    <a:bodyPr/>
                    <a:lstStyle/>
                    <a:p>
                      <a:pPr indent="0" lvl="0" marL="0" marR="0" rtl="0" algn="l">
                        <a:spcBef>
                          <a:spcPts val="0"/>
                        </a:spcBef>
                        <a:spcAft>
                          <a:spcPts val="0"/>
                        </a:spcAft>
                        <a:buNone/>
                      </a:pPr>
                      <a:r>
                        <a:rPr lang="en"/>
                        <a:t>21BAI10325</a:t>
                      </a:r>
                      <a:endParaRPr sz="1400"/>
                    </a:p>
                  </a:txBody>
                  <a:tcPr marT="34300" marB="34300" marR="91450" marL="91450"/>
                </a:tc>
                <a:tc>
                  <a:txBody>
                    <a:bodyPr/>
                    <a:lstStyle/>
                    <a:p>
                      <a:pPr indent="0" lvl="0" marL="0" marR="0" rtl="0" algn="l">
                        <a:spcBef>
                          <a:spcPts val="0"/>
                        </a:spcBef>
                        <a:spcAft>
                          <a:spcPts val="0"/>
                        </a:spcAft>
                        <a:buNone/>
                      </a:pPr>
                      <a:r>
                        <a:rPr lang="en"/>
                        <a:t>Deepashri Dabhade</a:t>
                      </a:r>
                      <a:endParaRPr sz="1400"/>
                    </a:p>
                  </a:txBody>
                  <a:tcPr marT="34300" marB="34300" marR="91450" marL="91450"/>
                </a:tc>
                <a:tc>
                  <a:txBody>
                    <a:bodyPr/>
                    <a:lstStyle/>
                    <a:p>
                      <a:pPr indent="0" lvl="0" marL="0" marR="0" rtl="0" algn="l">
                        <a:spcBef>
                          <a:spcPts val="0"/>
                        </a:spcBef>
                        <a:spcAft>
                          <a:spcPts val="0"/>
                        </a:spcAft>
                        <a:buNone/>
                      </a:pPr>
                      <a:r>
                        <a:rPr lang="en"/>
                        <a:t>PPT and </a:t>
                      </a:r>
                      <a:r>
                        <a:rPr lang="en"/>
                        <a:t>M</a:t>
                      </a:r>
                      <a:r>
                        <a:rPr lang="en"/>
                        <a:t>odel coding</a:t>
                      </a:r>
                      <a:endParaRPr sz="1400"/>
                    </a:p>
                  </a:txBody>
                  <a:tcPr marT="34300" marB="34300" marR="91450" marL="91450"/>
                </a:tc>
              </a:tr>
              <a:tr h="298875">
                <a:tc>
                  <a:txBody>
                    <a:bodyPr/>
                    <a:lstStyle/>
                    <a:p>
                      <a:pPr indent="-165100" lvl="0" marL="254000" marR="0" rtl="0" algn="l">
                        <a:spcBef>
                          <a:spcPts val="0"/>
                        </a:spcBef>
                        <a:spcAft>
                          <a:spcPts val="0"/>
                        </a:spcAft>
                        <a:buClr>
                          <a:schemeClr val="dk1"/>
                        </a:buClr>
                        <a:buSzPts val="1400"/>
                        <a:buFont typeface="Calibri"/>
                        <a:buNone/>
                      </a:pPr>
                      <a:r>
                        <a:rPr lang="en"/>
                        <a:t>2</a:t>
                      </a:r>
                      <a:endParaRPr/>
                    </a:p>
                  </a:txBody>
                  <a:tcPr marT="34300" marB="34300" marR="91450" marL="91450"/>
                </a:tc>
                <a:tc>
                  <a:txBody>
                    <a:bodyPr/>
                    <a:lstStyle/>
                    <a:p>
                      <a:pPr indent="0" lvl="0" marL="0" marR="0" rtl="0" algn="l">
                        <a:spcBef>
                          <a:spcPts val="0"/>
                        </a:spcBef>
                        <a:spcAft>
                          <a:spcPts val="0"/>
                        </a:spcAft>
                        <a:buNone/>
                      </a:pPr>
                      <a:r>
                        <a:rPr lang="en"/>
                        <a:t>21BAI10014 </a:t>
                      </a:r>
                      <a:endParaRPr sz="1400"/>
                    </a:p>
                  </a:txBody>
                  <a:tcPr marT="34300" marB="34300" marR="91450" marL="91450"/>
                </a:tc>
                <a:tc>
                  <a:txBody>
                    <a:bodyPr/>
                    <a:lstStyle/>
                    <a:p>
                      <a:pPr indent="0" lvl="0" marL="0" marR="0" rtl="0" algn="l">
                        <a:spcBef>
                          <a:spcPts val="0"/>
                        </a:spcBef>
                        <a:spcAft>
                          <a:spcPts val="0"/>
                        </a:spcAft>
                        <a:buNone/>
                      </a:pPr>
                      <a:r>
                        <a:rPr lang="en"/>
                        <a:t>Aaditya More</a:t>
                      </a:r>
                      <a:endParaRPr sz="1400"/>
                    </a:p>
                  </a:txBody>
                  <a:tcPr marT="34300" marB="34300" marR="91450" marL="91450"/>
                </a:tc>
                <a:tc>
                  <a:txBody>
                    <a:bodyPr/>
                    <a:lstStyle/>
                    <a:p>
                      <a:pPr indent="0" lvl="0" marL="0" marR="0" rtl="0" algn="l">
                        <a:spcBef>
                          <a:spcPts val="0"/>
                        </a:spcBef>
                        <a:spcAft>
                          <a:spcPts val="0"/>
                        </a:spcAft>
                        <a:buNone/>
                      </a:pPr>
                      <a:r>
                        <a:rPr lang="en"/>
                        <a:t>PPT and Model coding</a:t>
                      </a:r>
                      <a:endParaRPr sz="1400"/>
                    </a:p>
                  </a:txBody>
                  <a:tcPr marT="34300" marB="34300" marR="91450" marL="91450"/>
                </a:tc>
              </a:tr>
              <a:tr h="298875">
                <a:tc>
                  <a:txBody>
                    <a:bodyPr/>
                    <a:lstStyle/>
                    <a:p>
                      <a:pPr indent="-165100" lvl="0" marL="254000" marR="0" rtl="0" algn="l">
                        <a:spcBef>
                          <a:spcPts val="0"/>
                        </a:spcBef>
                        <a:spcAft>
                          <a:spcPts val="0"/>
                        </a:spcAft>
                        <a:buNone/>
                      </a:pPr>
                      <a:r>
                        <a:rPr lang="en"/>
                        <a:t>3</a:t>
                      </a:r>
                      <a:endParaRPr/>
                    </a:p>
                  </a:txBody>
                  <a:tcPr marT="34300" marB="34300" marR="91450" marL="91450"/>
                </a:tc>
                <a:tc>
                  <a:txBody>
                    <a:bodyPr/>
                    <a:lstStyle/>
                    <a:p>
                      <a:pPr indent="0" lvl="0" marL="0" marR="0" rtl="0" algn="l">
                        <a:spcBef>
                          <a:spcPts val="0"/>
                        </a:spcBef>
                        <a:spcAft>
                          <a:spcPts val="0"/>
                        </a:spcAft>
                        <a:buNone/>
                      </a:pPr>
                      <a:r>
                        <a:rPr lang="en"/>
                        <a:t>21BAI10063</a:t>
                      </a:r>
                      <a:endParaRPr sz="1400"/>
                    </a:p>
                  </a:txBody>
                  <a:tcPr marT="34300" marB="34300" marR="91450" marL="91450"/>
                </a:tc>
                <a:tc>
                  <a:txBody>
                    <a:bodyPr/>
                    <a:lstStyle/>
                    <a:p>
                      <a:pPr indent="0" lvl="0" marL="0" marR="0" rtl="0" algn="l">
                        <a:spcBef>
                          <a:spcPts val="0"/>
                        </a:spcBef>
                        <a:spcAft>
                          <a:spcPts val="0"/>
                        </a:spcAft>
                        <a:buNone/>
                      </a:pPr>
                      <a:r>
                        <a:rPr lang="en"/>
                        <a:t>Meet Joysar</a:t>
                      </a:r>
                      <a:endParaRPr sz="1400"/>
                    </a:p>
                  </a:txBody>
                  <a:tcPr marT="34300" marB="34300" marR="91450" marL="91450"/>
                </a:tc>
                <a:tc>
                  <a:txBody>
                    <a:bodyPr/>
                    <a:lstStyle/>
                    <a:p>
                      <a:pPr indent="0" lvl="0" marL="0" rtl="0" algn="l">
                        <a:spcBef>
                          <a:spcPts val="0"/>
                        </a:spcBef>
                        <a:spcAft>
                          <a:spcPts val="0"/>
                        </a:spcAft>
                        <a:buClr>
                          <a:schemeClr val="dk1"/>
                        </a:buClr>
                        <a:buFont typeface="Arial"/>
                        <a:buNone/>
                      </a:pPr>
                      <a:r>
                        <a:rPr lang="en"/>
                        <a:t>PPT and Model coding</a:t>
                      </a:r>
                      <a:endParaRPr sz="1400"/>
                    </a:p>
                  </a:txBody>
                  <a:tcPr marT="34300" marB="34300" marR="91450" marL="91450"/>
                </a:tc>
              </a:tr>
              <a:tr h="298875">
                <a:tc>
                  <a:txBody>
                    <a:bodyPr/>
                    <a:lstStyle/>
                    <a:p>
                      <a:pPr indent="-165100" lvl="0" marL="254000" marR="0" rtl="0" algn="l">
                        <a:spcBef>
                          <a:spcPts val="0"/>
                        </a:spcBef>
                        <a:spcAft>
                          <a:spcPts val="0"/>
                        </a:spcAft>
                        <a:buNone/>
                      </a:pPr>
                      <a:r>
                        <a:rPr lang="en"/>
                        <a:t>4</a:t>
                      </a:r>
                      <a:endParaRPr/>
                    </a:p>
                  </a:txBody>
                  <a:tcPr marT="34300" marB="34300" marR="91450" marL="91450"/>
                </a:tc>
                <a:tc>
                  <a:txBody>
                    <a:bodyPr/>
                    <a:lstStyle/>
                    <a:p>
                      <a:pPr indent="0" lvl="0" marL="0" marR="0" rtl="0" algn="l">
                        <a:spcBef>
                          <a:spcPts val="0"/>
                        </a:spcBef>
                        <a:spcAft>
                          <a:spcPts val="0"/>
                        </a:spcAft>
                        <a:buNone/>
                      </a:pPr>
                      <a:r>
                        <a:rPr lang="en"/>
                        <a:t>21BAI10348 </a:t>
                      </a:r>
                      <a:endParaRPr sz="1400"/>
                    </a:p>
                  </a:txBody>
                  <a:tcPr marT="34300" marB="34300" marR="91450" marL="91450"/>
                </a:tc>
                <a:tc>
                  <a:txBody>
                    <a:bodyPr/>
                    <a:lstStyle/>
                    <a:p>
                      <a:pPr indent="0" lvl="0" marL="0" marR="0" rtl="0" algn="l">
                        <a:spcBef>
                          <a:spcPts val="0"/>
                        </a:spcBef>
                        <a:spcAft>
                          <a:spcPts val="0"/>
                        </a:spcAft>
                        <a:buNone/>
                      </a:pPr>
                      <a:r>
                        <a:rPr lang="en"/>
                        <a:t>Shaunak Abhonkar</a:t>
                      </a:r>
                      <a:endParaRPr sz="1400"/>
                    </a:p>
                  </a:txBody>
                  <a:tcPr marT="34300" marB="34300" marR="91450" marL="91450"/>
                </a:tc>
                <a:tc>
                  <a:txBody>
                    <a:bodyPr/>
                    <a:lstStyle/>
                    <a:p>
                      <a:pPr indent="0" lvl="0" marL="0" marR="0" rtl="0" algn="l">
                        <a:spcBef>
                          <a:spcPts val="0"/>
                        </a:spcBef>
                        <a:spcAft>
                          <a:spcPts val="0"/>
                        </a:spcAft>
                        <a:buNone/>
                      </a:pPr>
                      <a:r>
                        <a:rPr lang="en"/>
                        <a:t>Gathering Information</a:t>
                      </a:r>
                      <a:endParaRPr sz="1400"/>
                    </a:p>
                  </a:txBody>
                  <a:tcPr marT="34300" marB="34300" marR="91450" marL="91450"/>
                </a:tc>
              </a:tr>
              <a:tr h="298875">
                <a:tc>
                  <a:txBody>
                    <a:bodyPr/>
                    <a:lstStyle/>
                    <a:p>
                      <a:pPr indent="-165100" lvl="0" marL="254000" marR="0" rtl="0" algn="l">
                        <a:spcBef>
                          <a:spcPts val="0"/>
                        </a:spcBef>
                        <a:spcAft>
                          <a:spcPts val="0"/>
                        </a:spcAft>
                        <a:buNone/>
                      </a:pPr>
                      <a:r>
                        <a:rPr lang="en"/>
                        <a:t>5</a:t>
                      </a:r>
                      <a:endParaRPr/>
                    </a:p>
                  </a:txBody>
                  <a:tcPr marT="34300" marB="34300" marR="91450" marL="91450"/>
                </a:tc>
                <a:tc>
                  <a:txBody>
                    <a:bodyPr/>
                    <a:lstStyle/>
                    <a:p>
                      <a:pPr indent="0" lvl="0" marL="0" marR="0" rtl="0" algn="l">
                        <a:spcBef>
                          <a:spcPts val="0"/>
                        </a:spcBef>
                        <a:spcAft>
                          <a:spcPts val="0"/>
                        </a:spcAft>
                        <a:buNone/>
                      </a:pPr>
                      <a:r>
                        <a:rPr lang="en"/>
                        <a:t>21BAI10189 </a:t>
                      </a:r>
                      <a:endParaRPr sz="1400"/>
                    </a:p>
                  </a:txBody>
                  <a:tcPr marT="34300" marB="34300" marR="91450" marL="91450"/>
                </a:tc>
                <a:tc>
                  <a:txBody>
                    <a:bodyPr/>
                    <a:lstStyle/>
                    <a:p>
                      <a:pPr indent="0" lvl="0" marL="0" marR="0" rtl="0" algn="l">
                        <a:spcBef>
                          <a:spcPts val="0"/>
                        </a:spcBef>
                        <a:spcAft>
                          <a:spcPts val="0"/>
                        </a:spcAft>
                        <a:buNone/>
                      </a:pPr>
                      <a:r>
                        <a:rPr lang="en"/>
                        <a:t>Aniruddha Joshi</a:t>
                      </a:r>
                      <a:endParaRPr sz="1400"/>
                    </a:p>
                  </a:txBody>
                  <a:tcPr marT="34300" marB="34300" marR="91450" marL="91450"/>
                </a:tc>
                <a:tc>
                  <a:txBody>
                    <a:bodyPr/>
                    <a:lstStyle/>
                    <a:p>
                      <a:pPr indent="0" lvl="0" marL="0" marR="0" rtl="0" algn="l">
                        <a:spcBef>
                          <a:spcPts val="0"/>
                        </a:spcBef>
                        <a:spcAft>
                          <a:spcPts val="0"/>
                        </a:spcAft>
                        <a:buNone/>
                      </a:pPr>
                      <a:r>
                        <a:rPr lang="en"/>
                        <a:t>Gathering </a:t>
                      </a:r>
                      <a:r>
                        <a:rPr lang="en"/>
                        <a:t>Information</a:t>
                      </a:r>
                      <a:endParaRPr sz="1400"/>
                    </a:p>
                  </a:txBody>
                  <a:tcPr marT="34300" marB="34300" marR="91450" marL="91450"/>
                </a:tc>
              </a:tr>
            </a:tbl>
          </a:graphicData>
        </a:graphic>
      </p:graphicFrame>
      <p:sp>
        <p:nvSpPr>
          <p:cNvPr id="351" name="Google Shape;351;p48"/>
          <p:cNvSpPr txBox="1"/>
          <p:nvPr>
            <p:ph idx="12" type="sldNum"/>
          </p:nvPr>
        </p:nvSpPr>
        <p:spPr>
          <a:xfrm>
            <a:off x="4297650" y="4663217"/>
            <a:ext cx="548700" cy="39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9"/>
          <p:cNvSpPr txBox="1"/>
          <p:nvPr>
            <p:ph type="title"/>
          </p:nvPr>
        </p:nvSpPr>
        <p:spPr>
          <a:xfrm>
            <a:off x="2678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
        <p:nvSpPr>
          <p:cNvPr id="357" name="Google Shape;357;p49"/>
          <p:cNvSpPr txBox="1"/>
          <p:nvPr>
            <p:ph idx="12" type="sldNum"/>
          </p:nvPr>
        </p:nvSpPr>
        <p:spPr>
          <a:xfrm>
            <a:off x="4450050" y="48156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14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ABSTRACT</a:t>
            </a:r>
            <a:endParaRPr sz="3600"/>
          </a:p>
        </p:txBody>
      </p:sp>
      <p:sp>
        <p:nvSpPr>
          <p:cNvPr id="147" name="Google Shape;147;p27"/>
          <p:cNvSpPr txBox="1"/>
          <p:nvPr>
            <p:ph idx="1" type="body"/>
          </p:nvPr>
        </p:nvSpPr>
        <p:spPr>
          <a:xfrm>
            <a:off x="311700" y="845975"/>
            <a:ext cx="8520600" cy="3791100"/>
          </a:xfrm>
          <a:prstGeom prst="rect">
            <a:avLst/>
          </a:prstGeom>
        </p:spPr>
        <p:txBody>
          <a:bodyPr anchorCtr="0" anchor="t" bIns="91425" lIns="91425" spcFirstLastPara="1" rIns="91425" wrap="square" tIns="91425">
            <a:normAutofit fontScale="92500" lnSpcReduction="20000"/>
          </a:bodyPr>
          <a:lstStyle/>
          <a:p>
            <a:pPr indent="-322580" lvl="0" marL="457200" rtl="0" algn="l">
              <a:lnSpc>
                <a:spcPct val="150000"/>
              </a:lnSpc>
              <a:spcBef>
                <a:spcPts val="0"/>
              </a:spcBef>
              <a:spcAft>
                <a:spcPts val="0"/>
              </a:spcAft>
              <a:buSzPct val="100000"/>
              <a:buChar char="❖"/>
            </a:pPr>
            <a:r>
              <a:rPr lang="en" sz="1600"/>
              <a:t>Breast cancer develops in the tissue of the breast</a:t>
            </a:r>
            <a:endParaRPr sz="1600"/>
          </a:p>
          <a:p>
            <a:pPr indent="-322580" lvl="0" marL="457200" rtl="0" algn="l">
              <a:lnSpc>
                <a:spcPct val="150000"/>
              </a:lnSpc>
              <a:spcBef>
                <a:spcPts val="1000"/>
              </a:spcBef>
              <a:spcAft>
                <a:spcPts val="0"/>
              </a:spcAft>
              <a:buSzPct val="100000"/>
              <a:buChar char="❖"/>
            </a:pPr>
            <a:r>
              <a:rPr lang="en" sz="1600"/>
              <a:t>Men are less likely than women to develop breast cancer</a:t>
            </a:r>
            <a:endParaRPr sz="1600"/>
          </a:p>
          <a:p>
            <a:pPr indent="-322580" lvl="0" marL="457200" rtl="0" algn="l">
              <a:lnSpc>
                <a:spcPct val="150000"/>
              </a:lnSpc>
              <a:spcBef>
                <a:spcPts val="1000"/>
              </a:spcBef>
              <a:spcAft>
                <a:spcPts val="0"/>
              </a:spcAft>
              <a:buSzPct val="100000"/>
              <a:buChar char="❖"/>
            </a:pPr>
            <a:r>
              <a:rPr lang="en" sz="1600"/>
              <a:t>Indications of breast cancer include breast lumps, bloody nipple discharge, and changes in nipple or breast texture</a:t>
            </a:r>
            <a:endParaRPr sz="1600"/>
          </a:p>
          <a:p>
            <a:pPr indent="-322580" lvl="0" marL="457200" rtl="0" algn="l">
              <a:lnSpc>
                <a:spcPct val="150000"/>
              </a:lnSpc>
              <a:spcBef>
                <a:spcPts val="1000"/>
              </a:spcBef>
              <a:spcAft>
                <a:spcPts val="0"/>
              </a:spcAft>
              <a:buSzPct val="100000"/>
              <a:buChar char="❖"/>
            </a:pPr>
            <a:r>
              <a:rPr lang="en" sz="1600"/>
              <a:t>Treatment for breast cancer is determined by its stage and may include chemotherapy, radiation, hormone replacement treatment, and surgery</a:t>
            </a:r>
            <a:endParaRPr sz="1600"/>
          </a:p>
          <a:p>
            <a:pPr indent="-322580" lvl="0" marL="457200" rtl="0" algn="l">
              <a:lnSpc>
                <a:spcPct val="150000"/>
              </a:lnSpc>
              <a:spcBef>
                <a:spcPts val="1000"/>
              </a:spcBef>
              <a:spcAft>
                <a:spcPts val="0"/>
              </a:spcAft>
              <a:buSzPct val="100000"/>
              <a:buChar char="❖"/>
            </a:pPr>
            <a:r>
              <a:rPr lang="en" sz="1600"/>
              <a:t>This project aims to develop a machine learning model to classify breast cancer as benign or malignant</a:t>
            </a:r>
            <a:endParaRPr sz="1600"/>
          </a:p>
          <a:p>
            <a:pPr indent="-322580" lvl="0" marL="457200" rtl="0" algn="l">
              <a:lnSpc>
                <a:spcPct val="150000"/>
              </a:lnSpc>
              <a:spcBef>
                <a:spcPts val="1000"/>
              </a:spcBef>
              <a:spcAft>
                <a:spcPts val="1000"/>
              </a:spcAft>
              <a:buSzPct val="100000"/>
              <a:buChar char="❖"/>
            </a:pPr>
            <a:r>
              <a:rPr lang="en" sz="1600"/>
              <a:t>The algorithm used for the model includes logistic regression, decision tree, and random forest.</a:t>
            </a:r>
            <a:endParaRPr sz="1600"/>
          </a:p>
        </p:txBody>
      </p:sp>
      <p:sp>
        <p:nvSpPr>
          <p:cNvPr id="148" name="Google Shape;148;p27"/>
          <p:cNvSpPr txBox="1"/>
          <p:nvPr/>
        </p:nvSpPr>
        <p:spPr>
          <a:xfrm>
            <a:off x="8478875" y="4713400"/>
            <a:ext cx="509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149" name="Google Shape;149;p27"/>
          <p:cNvSpPr txBox="1"/>
          <p:nvPr>
            <p:ph idx="12" type="sldNum"/>
          </p:nvPr>
        </p:nvSpPr>
        <p:spPr>
          <a:xfrm>
            <a:off x="4297650" y="47394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942825"/>
            <a:ext cx="8520600" cy="39135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Objective of the project is to develop a machine learning model for the detection of breast cancer</a:t>
            </a:r>
            <a:endParaRPr sz="1600"/>
          </a:p>
          <a:p>
            <a:pPr indent="-330200" lvl="0" marL="457200" rtl="0" algn="l">
              <a:lnSpc>
                <a:spcPct val="150000"/>
              </a:lnSpc>
              <a:spcBef>
                <a:spcPts val="1000"/>
              </a:spcBef>
              <a:spcAft>
                <a:spcPts val="0"/>
              </a:spcAft>
              <a:buSzPts val="1600"/>
              <a:buChar char="❖"/>
            </a:pPr>
            <a:r>
              <a:rPr lang="en" sz="1600"/>
              <a:t>Comparison of different algorithms (logistic regression, decision trees, and random forest) will be done</a:t>
            </a:r>
            <a:endParaRPr sz="1600"/>
          </a:p>
          <a:p>
            <a:pPr indent="-330200" lvl="0" marL="457200" rtl="0" algn="l">
              <a:lnSpc>
                <a:spcPct val="150000"/>
              </a:lnSpc>
              <a:spcBef>
                <a:spcPts val="1000"/>
              </a:spcBef>
              <a:spcAft>
                <a:spcPts val="0"/>
              </a:spcAft>
              <a:buSzPts val="1600"/>
              <a:buChar char="❖"/>
            </a:pPr>
            <a:r>
              <a:rPr lang="en" sz="1600"/>
              <a:t>The aim is to identify the most accurate and efficient algorithm for breast cancer detection</a:t>
            </a:r>
            <a:endParaRPr sz="1600"/>
          </a:p>
          <a:p>
            <a:pPr indent="-330200" lvl="0" marL="457200" rtl="0" algn="l">
              <a:lnSpc>
                <a:spcPct val="150000"/>
              </a:lnSpc>
              <a:spcBef>
                <a:spcPts val="1000"/>
              </a:spcBef>
              <a:spcAft>
                <a:spcPts val="1000"/>
              </a:spcAft>
              <a:buSzPts val="1600"/>
              <a:buChar char="❖"/>
            </a:pPr>
            <a:r>
              <a:rPr lang="en" sz="1600"/>
              <a:t>To evaluate the performance of the model using various metrics such as accuracy, precision, recall, and F1-score.</a:t>
            </a:r>
            <a:endParaRPr sz="1600"/>
          </a:p>
        </p:txBody>
      </p:sp>
      <p:sp>
        <p:nvSpPr>
          <p:cNvPr id="155" name="Google Shape;155;p28"/>
          <p:cNvSpPr txBox="1"/>
          <p:nvPr>
            <p:ph type="title"/>
          </p:nvPr>
        </p:nvSpPr>
        <p:spPr>
          <a:xfrm>
            <a:off x="311700" y="231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OBJECTIVE</a:t>
            </a:r>
            <a:endParaRPr sz="3600"/>
          </a:p>
          <a:p>
            <a:pPr indent="0" lvl="0" marL="0" rtl="0" algn="ctr">
              <a:spcBef>
                <a:spcPts val="0"/>
              </a:spcBef>
              <a:spcAft>
                <a:spcPts val="0"/>
              </a:spcAft>
              <a:buNone/>
            </a:pPr>
            <a:r>
              <a:t/>
            </a:r>
            <a:endParaRPr sz="3600"/>
          </a:p>
        </p:txBody>
      </p:sp>
      <p:sp>
        <p:nvSpPr>
          <p:cNvPr id="156" name="Google Shape;156;p28"/>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272950" y="202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Introduction </a:t>
            </a:r>
            <a:endParaRPr sz="3600"/>
          </a:p>
          <a:p>
            <a:pPr indent="0" lvl="0" marL="0" rtl="0" algn="ctr">
              <a:spcBef>
                <a:spcPts val="0"/>
              </a:spcBef>
              <a:spcAft>
                <a:spcPts val="0"/>
              </a:spcAft>
              <a:buNone/>
            </a:pPr>
            <a:r>
              <a:t/>
            </a:r>
            <a:endParaRPr sz="3600"/>
          </a:p>
        </p:txBody>
      </p:sp>
      <p:sp>
        <p:nvSpPr>
          <p:cNvPr id="162" name="Google Shape;162;p29"/>
          <p:cNvSpPr txBox="1"/>
          <p:nvPr>
            <p:ph idx="1" type="body"/>
          </p:nvPr>
        </p:nvSpPr>
        <p:spPr>
          <a:xfrm>
            <a:off x="311700" y="932200"/>
            <a:ext cx="8520600" cy="37812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SzPts val="1600"/>
              <a:buChar char="❖"/>
            </a:pPr>
            <a:r>
              <a:rPr lang="en" sz="1600"/>
              <a:t>Breast cancer is a common type of cancer among women worldwide</a:t>
            </a:r>
            <a:endParaRPr sz="1600"/>
          </a:p>
          <a:p>
            <a:pPr indent="-330200" lvl="0" marL="457200" rtl="0" algn="l">
              <a:lnSpc>
                <a:spcPct val="150000"/>
              </a:lnSpc>
              <a:spcBef>
                <a:spcPts val="1000"/>
              </a:spcBef>
              <a:spcAft>
                <a:spcPts val="0"/>
              </a:spcAft>
              <a:buSzPts val="1600"/>
              <a:buChar char="❖"/>
            </a:pPr>
            <a:r>
              <a:rPr lang="en" sz="1600"/>
              <a:t>Early detection is crucial for effective treatment and survival rates</a:t>
            </a:r>
            <a:endParaRPr sz="1600"/>
          </a:p>
          <a:p>
            <a:pPr indent="-330200" lvl="0" marL="457200" rtl="0" algn="l">
              <a:lnSpc>
                <a:spcPct val="150000"/>
              </a:lnSpc>
              <a:spcBef>
                <a:spcPts val="1000"/>
              </a:spcBef>
              <a:spcAft>
                <a:spcPts val="0"/>
              </a:spcAft>
              <a:buSzPts val="1600"/>
              <a:buChar char="❖"/>
            </a:pPr>
            <a:r>
              <a:rPr lang="en" sz="1600"/>
              <a:t>Current methods for breast cancer detection have limitations in terms of accuracy and accessibility</a:t>
            </a:r>
            <a:endParaRPr sz="1600"/>
          </a:p>
          <a:p>
            <a:pPr indent="-330200" lvl="0" marL="457200" rtl="0" algn="l">
              <a:lnSpc>
                <a:spcPct val="150000"/>
              </a:lnSpc>
              <a:spcBef>
                <a:spcPts val="1000"/>
              </a:spcBef>
              <a:spcAft>
                <a:spcPts val="0"/>
              </a:spcAft>
              <a:buSzPts val="1600"/>
              <a:buChar char="❖"/>
            </a:pPr>
            <a:r>
              <a:rPr lang="en" sz="1600"/>
              <a:t>Machine learning can analyze large amounts of data and identify patterns that may not be visible to the human eye</a:t>
            </a:r>
            <a:endParaRPr sz="1600"/>
          </a:p>
          <a:p>
            <a:pPr indent="-330200" lvl="0" marL="457200" rtl="0" algn="l">
              <a:lnSpc>
                <a:spcPct val="150000"/>
              </a:lnSpc>
              <a:spcBef>
                <a:spcPts val="1000"/>
              </a:spcBef>
              <a:spcAft>
                <a:spcPts val="0"/>
              </a:spcAft>
              <a:buSzPts val="1600"/>
              <a:buChar char="❖"/>
            </a:pPr>
            <a:r>
              <a:rPr lang="en" sz="1600"/>
              <a:t>The project aims to detect breast cancer using various machine learning algorithms</a:t>
            </a:r>
            <a:endParaRPr sz="1600"/>
          </a:p>
          <a:p>
            <a:pPr indent="-330200" lvl="0" marL="457200" rtl="0" algn="l">
              <a:lnSpc>
                <a:spcPct val="150000"/>
              </a:lnSpc>
              <a:spcBef>
                <a:spcPts val="1000"/>
              </a:spcBef>
              <a:spcAft>
                <a:spcPts val="1000"/>
              </a:spcAft>
              <a:buSzPts val="1600"/>
              <a:buChar char="❖"/>
            </a:pPr>
            <a:r>
              <a:rPr lang="en" sz="1600"/>
              <a:t>The project will discuss the dataset, performance evaluation metrics, results, and future work</a:t>
            </a:r>
            <a:endParaRPr sz="1600"/>
          </a:p>
        </p:txBody>
      </p:sp>
      <p:sp>
        <p:nvSpPr>
          <p:cNvPr id="163" name="Google Shape;163;p29"/>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55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Literature Work</a:t>
            </a:r>
            <a:endParaRPr sz="3600"/>
          </a:p>
          <a:p>
            <a:pPr indent="0" lvl="0" marL="0" rtl="0" algn="ctr">
              <a:spcBef>
                <a:spcPts val="0"/>
              </a:spcBef>
              <a:spcAft>
                <a:spcPts val="0"/>
              </a:spcAft>
              <a:buNone/>
            </a:pPr>
            <a:r>
              <a:t/>
            </a:r>
            <a:endParaRPr sz="3600"/>
          </a:p>
        </p:txBody>
      </p:sp>
      <p:graphicFrame>
        <p:nvGraphicFramePr>
          <p:cNvPr id="169" name="Google Shape;169;p30"/>
          <p:cNvGraphicFramePr/>
          <p:nvPr/>
        </p:nvGraphicFramePr>
        <p:xfrm>
          <a:off x="-50" y="967800"/>
          <a:ext cx="3000000" cy="3000000"/>
        </p:xfrm>
        <a:graphic>
          <a:graphicData uri="http://schemas.openxmlformats.org/drawingml/2006/table">
            <a:tbl>
              <a:tblPr>
                <a:noFill/>
                <a:tableStyleId>{00690A95-1942-4983-933C-FE251908AF44}</a:tableStyleId>
              </a:tblPr>
              <a:tblGrid>
                <a:gridCol w="536325"/>
                <a:gridCol w="992525"/>
                <a:gridCol w="1543000"/>
                <a:gridCol w="1023950"/>
                <a:gridCol w="1023950"/>
                <a:gridCol w="1023950"/>
                <a:gridCol w="1023950"/>
                <a:gridCol w="1976450"/>
              </a:tblGrid>
              <a:tr h="663600">
                <a:tc>
                  <a:txBody>
                    <a:bodyPr/>
                    <a:lstStyle/>
                    <a:p>
                      <a:pPr indent="0" lvl="0" marL="0" rtl="0" algn="l">
                        <a:spcBef>
                          <a:spcPts val="0"/>
                        </a:spcBef>
                        <a:spcAft>
                          <a:spcPts val="0"/>
                        </a:spcAft>
                        <a:buNone/>
                      </a:pPr>
                      <a:r>
                        <a:rPr lang="en" sz="1000"/>
                        <a:t>S.No. </a:t>
                      </a:r>
                      <a:endParaRPr sz="1000"/>
                    </a:p>
                  </a:txBody>
                  <a:tcPr marT="91425" marB="91425" marR="91425" marL="91425"/>
                </a:tc>
                <a:tc>
                  <a:txBody>
                    <a:bodyPr/>
                    <a:lstStyle/>
                    <a:p>
                      <a:pPr indent="0" lvl="0" marL="0" rtl="0" algn="l">
                        <a:spcBef>
                          <a:spcPts val="0"/>
                        </a:spcBef>
                        <a:spcAft>
                          <a:spcPts val="0"/>
                        </a:spcAft>
                        <a:buNone/>
                      </a:pPr>
                      <a:r>
                        <a:rPr lang="en" sz="1000"/>
                        <a:t>Title</a:t>
                      </a:r>
                      <a:r>
                        <a:rPr lang="en" sz="1000"/>
                        <a:t> of the paper</a:t>
                      </a:r>
                      <a:endParaRPr sz="1000"/>
                    </a:p>
                  </a:txBody>
                  <a:tcPr marT="91425" marB="91425" marR="91425" marL="91425"/>
                </a:tc>
                <a:tc>
                  <a:txBody>
                    <a:bodyPr/>
                    <a:lstStyle/>
                    <a:p>
                      <a:pPr indent="0" lvl="0" marL="0" rtl="0" algn="l">
                        <a:spcBef>
                          <a:spcPts val="0"/>
                        </a:spcBef>
                        <a:spcAft>
                          <a:spcPts val="0"/>
                        </a:spcAft>
                        <a:buNone/>
                      </a:pPr>
                      <a:r>
                        <a:rPr lang="en" sz="1000"/>
                        <a:t>Journal Name, Publisher Name, Year of Publication and Volume &amp; Issue Number (only SCI) </a:t>
                      </a:r>
                      <a:endParaRPr sz="1000"/>
                    </a:p>
                  </a:txBody>
                  <a:tcPr marT="91425" marB="91425" marR="91425" marL="91425"/>
                </a:tc>
                <a:tc>
                  <a:txBody>
                    <a:bodyPr/>
                    <a:lstStyle/>
                    <a:p>
                      <a:pPr indent="0" lvl="0" marL="0" rtl="0" algn="l">
                        <a:spcBef>
                          <a:spcPts val="0"/>
                        </a:spcBef>
                        <a:spcAft>
                          <a:spcPts val="0"/>
                        </a:spcAft>
                        <a:buNone/>
                      </a:pPr>
                      <a:r>
                        <a:rPr lang="en" sz="1000"/>
                        <a:t>Author Name</a:t>
                      </a:r>
                      <a:endParaRPr sz="1000"/>
                    </a:p>
                  </a:txBody>
                  <a:tcPr marT="91425" marB="91425" marR="91425" marL="91425"/>
                </a:tc>
                <a:tc>
                  <a:txBody>
                    <a:bodyPr/>
                    <a:lstStyle/>
                    <a:p>
                      <a:pPr indent="0" lvl="0" marL="0" rtl="0" algn="l">
                        <a:spcBef>
                          <a:spcPts val="0"/>
                        </a:spcBef>
                        <a:spcAft>
                          <a:spcPts val="0"/>
                        </a:spcAft>
                        <a:buNone/>
                      </a:pPr>
                      <a:r>
                        <a:rPr lang="en" sz="1000"/>
                        <a:t>Problem addressed/ Problem Statement </a:t>
                      </a:r>
                      <a:endParaRPr sz="1000"/>
                    </a:p>
                  </a:txBody>
                  <a:tcPr marT="91425" marB="91425" marR="91425" marL="91425"/>
                </a:tc>
                <a:tc>
                  <a:txBody>
                    <a:bodyPr/>
                    <a:lstStyle/>
                    <a:p>
                      <a:pPr indent="0" lvl="0" marL="0" rtl="0" algn="l">
                        <a:spcBef>
                          <a:spcPts val="0"/>
                        </a:spcBef>
                        <a:spcAft>
                          <a:spcPts val="0"/>
                        </a:spcAft>
                        <a:buNone/>
                      </a:pPr>
                      <a:r>
                        <a:rPr lang="en" sz="1000"/>
                        <a:t>Methods/Technologies used </a:t>
                      </a:r>
                      <a:endParaRPr sz="1000"/>
                    </a:p>
                  </a:txBody>
                  <a:tcPr marT="91425" marB="91425" marR="91425" marL="91425"/>
                </a:tc>
                <a:tc>
                  <a:txBody>
                    <a:bodyPr/>
                    <a:lstStyle/>
                    <a:p>
                      <a:pPr indent="0" lvl="0" marL="0" rtl="0" algn="l">
                        <a:spcBef>
                          <a:spcPts val="0"/>
                        </a:spcBef>
                        <a:spcAft>
                          <a:spcPts val="0"/>
                        </a:spcAft>
                        <a:buNone/>
                      </a:pPr>
                      <a:r>
                        <a:rPr lang="en" sz="1000"/>
                        <a:t>Author Contribution</a:t>
                      </a:r>
                      <a:endParaRPr sz="1000"/>
                    </a:p>
                  </a:txBody>
                  <a:tcPr marT="91425" marB="91425" marR="91425" marL="91425"/>
                </a:tc>
                <a:tc>
                  <a:txBody>
                    <a:bodyPr/>
                    <a:lstStyle/>
                    <a:p>
                      <a:pPr indent="0" lvl="0" marL="0" rtl="0" algn="l">
                        <a:spcBef>
                          <a:spcPts val="0"/>
                        </a:spcBef>
                        <a:spcAft>
                          <a:spcPts val="0"/>
                        </a:spcAft>
                        <a:buNone/>
                      </a:pPr>
                      <a:r>
                        <a:rPr lang="en" sz="1000"/>
                        <a:t>Shortcoming/ Assumption Made</a:t>
                      </a:r>
                      <a:endParaRPr sz="1000"/>
                    </a:p>
                  </a:txBody>
                  <a:tcPr marT="91425" marB="91425" marR="91425" marL="91425"/>
                </a:tc>
              </a:tr>
              <a:tr h="663600">
                <a:tc>
                  <a:txBody>
                    <a:bodyPr/>
                    <a:lstStyle/>
                    <a:p>
                      <a:pPr indent="-317500" lvl="0" marL="457200" rtl="0" algn="l">
                        <a:spcBef>
                          <a:spcPts val="0"/>
                        </a:spcBef>
                        <a:spcAft>
                          <a:spcPts val="0"/>
                        </a:spcAft>
                        <a:buSzPts val="1400"/>
                        <a:buAutoNum type="arabicPeriod"/>
                      </a:pPr>
                      <a:r>
                        <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An Automatic Detection of Breast Cancer Diagnosis and Prognosis Based on Machine Learning Using Ensemble of Classifiers</a:t>
                      </a:r>
                      <a:endParaRPr/>
                    </a:p>
                  </a:txBody>
                  <a:tcPr marT="91425" marB="91425" marR="91425" marL="91425"/>
                </a:tc>
                <a:tc>
                  <a:txBody>
                    <a:bodyPr/>
                    <a:lstStyle/>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IEEE Access (Vol 10), IEEE, 12 May 2022,</a:t>
                      </a:r>
                      <a:endParaRPr sz="1000">
                        <a:solidFill>
                          <a:schemeClr val="dk1"/>
                        </a:solidFill>
                      </a:endParaRPr>
                    </a:p>
                    <a:p>
                      <a:pPr indent="0" lvl="0" marL="0" rtl="0" algn="l">
                        <a:spcBef>
                          <a:spcPts val="1200"/>
                        </a:spcBef>
                        <a:spcAft>
                          <a:spcPts val="0"/>
                        </a:spcAft>
                        <a:buNone/>
                      </a:pPr>
                      <a:r>
                        <a:rPr i="1" lang="en" sz="1000">
                          <a:solidFill>
                            <a:schemeClr val="dk1"/>
                          </a:solidFill>
                        </a:rPr>
                        <a:t>Funding Agency:</a:t>
                      </a:r>
                      <a:r>
                        <a:rPr lang="en" sz="1000">
                          <a:solidFill>
                            <a:schemeClr val="dk1"/>
                          </a:solidFill>
                        </a:rPr>
                        <a:t> Technology Development Program of MSS, National Research Foundation of Korea (NRF)</a:t>
                      </a:r>
                      <a:endParaRPr sz="1000"/>
                    </a:p>
                  </a:txBody>
                  <a:tcPr marT="91425" marB="91425" marR="91425" marL="91425"/>
                </a:tc>
                <a:tc>
                  <a:txBody>
                    <a:bodyPr/>
                    <a:lstStyle/>
                    <a:p>
                      <a:pPr indent="0" lvl="0" marL="0" rtl="0" algn="l">
                        <a:lnSpc>
                          <a:spcPct val="107000"/>
                        </a:lnSpc>
                        <a:spcBef>
                          <a:spcPts val="0"/>
                        </a:spcBef>
                        <a:spcAft>
                          <a:spcPts val="0"/>
                        </a:spcAft>
                        <a:buClr>
                          <a:schemeClr val="dk1"/>
                        </a:buClr>
                        <a:buSzPts val="1100"/>
                        <a:buFont typeface="Arial"/>
                        <a:buNone/>
                      </a:pPr>
                      <a:r>
                        <a:rPr lang="en" sz="1000">
                          <a:solidFill>
                            <a:schemeClr val="dk1"/>
                          </a:solidFill>
                        </a:rPr>
                        <a:t>Usman Naseem,</a:t>
                      </a:r>
                      <a:endParaRPr sz="1000">
                        <a:solidFill>
                          <a:schemeClr val="dk1"/>
                        </a:solidFill>
                      </a:endParaRPr>
                    </a:p>
                    <a:p>
                      <a:pPr indent="0" lvl="0" marL="0" rtl="0" algn="l">
                        <a:lnSpc>
                          <a:spcPct val="107000"/>
                        </a:lnSpc>
                        <a:spcBef>
                          <a:spcPts val="0"/>
                        </a:spcBef>
                        <a:spcAft>
                          <a:spcPts val="0"/>
                        </a:spcAft>
                        <a:buClr>
                          <a:schemeClr val="dk1"/>
                        </a:buClr>
                        <a:buSzPts val="1100"/>
                        <a:buFont typeface="Arial"/>
                        <a:buNone/>
                      </a:pPr>
                      <a:r>
                        <a:rPr lang="en" sz="1000">
                          <a:solidFill>
                            <a:schemeClr val="dk1"/>
                          </a:solidFill>
                        </a:rPr>
                        <a:t>Junaid Rashid,</a:t>
                      </a:r>
                      <a:endParaRPr sz="1000">
                        <a:solidFill>
                          <a:schemeClr val="dk1"/>
                        </a:solidFill>
                      </a:endParaRPr>
                    </a:p>
                    <a:p>
                      <a:pPr indent="0" lvl="0" marL="0" rtl="0" algn="l">
                        <a:lnSpc>
                          <a:spcPct val="107000"/>
                        </a:lnSpc>
                        <a:spcBef>
                          <a:spcPts val="0"/>
                        </a:spcBef>
                        <a:spcAft>
                          <a:spcPts val="0"/>
                        </a:spcAft>
                        <a:buClr>
                          <a:schemeClr val="dk1"/>
                        </a:buClr>
                        <a:buSzPts val="1100"/>
                        <a:buFont typeface="Arial"/>
                        <a:buNone/>
                      </a:pPr>
                      <a:r>
                        <a:rPr lang="en" sz="1000">
                          <a:solidFill>
                            <a:schemeClr val="dk1"/>
                          </a:solidFill>
                        </a:rPr>
                        <a:t>Liaqat Ali,</a:t>
                      </a:r>
                      <a:endParaRPr sz="1000">
                        <a:solidFill>
                          <a:schemeClr val="dk1"/>
                        </a:solidFill>
                      </a:endParaRPr>
                    </a:p>
                    <a:p>
                      <a:pPr indent="0" lvl="0" marL="0" rtl="0" algn="l">
                        <a:lnSpc>
                          <a:spcPct val="107000"/>
                        </a:lnSpc>
                        <a:spcBef>
                          <a:spcPts val="0"/>
                        </a:spcBef>
                        <a:spcAft>
                          <a:spcPts val="0"/>
                        </a:spcAft>
                        <a:buClr>
                          <a:schemeClr val="dk1"/>
                        </a:buClr>
                        <a:buSzPts val="1100"/>
                        <a:buFont typeface="Arial"/>
                        <a:buNone/>
                      </a:pPr>
                      <a:r>
                        <a:rPr lang="en" sz="1000">
                          <a:solidFill>
                            <a:schemeClr val="dk1"/>
                          </a:solidFill>
                        </a:rPr>
                        <a:t>Jungeun Kim,</a:t>
                      </a:r>
                      <a:endParaRPr sz="1000">
                        <a:solidFill>
                          <a:schemeClr val="dk1"/>
                        </a:solidFill>
                      </a:endParaRPr>
                    </a:p>
                    <a:p>
                      <a:pPr indent="0" lvl="0" marL="0" rtl="0" algn="l">
                        <a:lnSpc>
                          <a:spcPct val="107000"/>
                        </a:lnSpc>
                        <a:spcBef>
                          <a:spcPts val="0"/>
                        </a:spcBef>
                        <a:spcAft>
                          <a:spcPts val="0"/>
                        </a:spcAft>
                        <a:buClr>
                          <a:schemeClr val="dk1"/>
                        </a:buClr>
                        <a:buSzPts val="1100"/>
                        <a:buFont typeface="Arial"/>
                        <a:buNone/>
                      </a:pPr>
                      <a:r>
                        <a:rPr lang="en" sz="1000">
                          <a:solidFill>
                            <a:schemeClr val="dk1"/>
                          </a:solidFill>
                        </a:rPr>
                        <a:t>Qazi Emad Ul Haq,</a:t>
                      </a:r>
                      <a:endParaRPr sz="1000">
                        <a:solidFill>
                          <a:schemeClr val="dk1"/>
                        </a:solidFill>
                      </a:endParaRPr>
                    </a:p>
                    <a:p>
                      <a:pPr indent="0" lvl="0" marL="0" rtl="0" algn="l">
                        <a:lnSpc>
                          <a:spcPct val="107000"/>
                        </a:lnSpc>
                        <a:spcBef>
                          <a:spcPts val="0"/>
                        </a:spcBef>
                        <a:spcAft>
                          <a:spcPts val="0"/>
                        </a:spcAft>
                        <a:buClr>
                          <a:schemeClr val="dk1"/>
                        </a:buClr>
                        <a:buSzPts val="1100"/>
                        <a:buFont typeface="Arial"/>
                        <a:buNone/>
                      </a:pPr>
                      <a:r>
                        <a:rPr lang="en" sz="1000">
                          <a:solidFill>
                            <a:schemeClr val="dk1"/>
                          </a:solidFill>
                        </a:rPr>
                        <a:t>Mazhar Javed Awan,</a:t>
                      </a:r>
                      <a:endParaRPr sz="1000">
                        <a:solidFill>
                          <a:schemeClr val="dk1"/>
                        </a:solidFill>
                      </a:endParaRPr>
                    </a:p>
                    <a:p>
                      <a:pPr indent="0" lvl="0" marL="0" rtl="0" algn="l">
                        <a:spcBef>
                          <a:spcPts val="0"/>
                        </a:spcBef>
                        <a:spcAft>
                          <a:spcPts val="0"/>
                        </a:spcAft>
                        <a:buNone/>
                      </a:pPr>
                      <a:r>
                        <a:rPr lang="en" sz="1000">
                          <a:solidFill>
                            <a:schemeClr val="dk1"/>
                          </a:solidFill>
                        </a:rPr>
                        <a:t>Muhammad Imran</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Providing the ML model such that it would have great accuracy with a new approach rather than following the other state-of-the-art methods</a:t>
                      </a:r>
                      <a:endParaRPr sz="1000"/>
                    </a:p>
                  </a:txBody>
                  <a:tcPr marT="91425" marB="91425" marR="91425" marL="91425"/>
                </a:tc>
                <a:tc>
                  <a:txBody>
                    <a:bodyPr/>
                    <a:lstStyle/>
                    <a:p>
                      <a:pPr indent="0" lvl="0" marL="0" rtl="0" algn="just">
                        <a:lnSpc>
                          <a:spcPct val="115000"/>
                        </a:lnSpc>
                        <a:spcBef>
                          <a:spcPts val="1200"/>
                        </a:spcBef>
                        <a:spcAft>
                          <a:spcPts val="0"/>
                        </a:spcAft>
                        <a:buNone/>
                      </a:pPr>
                      <a:r>
                        <a:rPr lang="en" sz="1000">
                          <a:solidFill>
                            <a:schemeClr val="dk1"/>
                          </a:solidFill>
                        </a:rPr>
                        <a:t>#. A classification framework was created using an ensemble of the machine learning classifiers SVM, LR, NB, and DT.</a:t>
                      </a:r>
                      <a:endParaRPr sz="1000">
                        <a:solidFill>
                          <a:schemeClr val="dk1"/>
                        </a:solidFill>
                      </a:endParaRPr>
                    </a:p>
                    <a:p>
                      <a:pPr indent="0" lvl="0" marL="0" rtl="0" algn="just">
                        <a:lnSpc>
                          <a:spcPct val="115000"/>
                        </a:lnSpc>
                        <a:spcBef>
                          <a:spcPts val="1200"/>
                        </a:spcBef>
                        <a:spcAft>
                          <a:spcPts val="0"/>
                        </a:spcAft>
                        <a:buNone/>
                      </a:pPr>
                      <a:r>
                        <a:t/>
                      </a:r>
                      <a:endParaRPr sz="1000">
                        <a:solidFill>
                          <a:schemeClr val="dk1"/>
                        </a:solidFill>
                      </a:endParaRPr>
                    </a:p>
                    <a:p>
                      <a:pPr indent="0" lvl="0" marL="0" rtl="0" algn="just">
                        <a:lnSpc>
                          <a:spcPct val="115000"/>
                        </a:lnSpc>
                        <a:spcBef>
                          <a:spcPts val="1200"/>
                        </a:spcBef>
                        <a:spcAft>
                          <a:spcPts val="1200"/>
                        </a:spcAft>
                        <a:buNone/>
                      </a:pPr>
                      <a:r>
                        <a:t/>
                      </a:r>
                      <a:endParaRPr sz="1000">
                        <a:solidFill>
                          <a:schemeClr val="dk1"/>
                        </a:solidFill>
                      </a:endParaRPr>
                    </a:p>
                  </a:txBody>
                  <a:tcPr marT="91425" marB="91425" marR="91425" marL="91425"/>
                </a:tc>
                <a:tc>
                  <a:txBody>
                    <a:bodyPr/>
                    <a:lstStyle/>
                    <a:p>
                      <a:pPr indent="-228600" lvl="0" marL="0" rtl="0" algn="just">
                        <a:lnSpc>
                          <a:spcPct val="115000"/>
                        </a:lnSpc>
                        <a:spcBef>
                          <a:spcPts val="120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rPr>
                        <a:t>Presented an ensemble of machine learning-based methods for breast cancer diagnosis and prognosis.</a:t>
                      </a:r>
                      <a:endParaRPr sz="1000">
                        <a:solidFill>
                          <a:schemeClr val="dk1"/>
                        </a:solidFill>
                      </a:endParaRPr>
                    </a:p>
                    <a:p>
                      <a:pPr indent="0" lvl="0" marL="0" rtl="0" algn="l">
                        <a:spcBef>
                          <a:spcPts val="1200"/>
                        </a:spcBef>
                        <a:spcAft>
                          <a:spcPts val="0"/>
                        </a:spcAft>
                        <a:buNone/>
                      </a:pPr>
                      <a:r>
                        <a:t/>
                      </a:r>
                      <a:endParaRPr/>
                    </a:p>
                  </a:txBody>
                  <a:tcPr marT="91425" marB="91425" marR="91425" marL="91425"/>
                </a:tc>
                <a:tc>
                  <a:txBody>
                    <a:bodyPr/>
                    <a:lstStyle/>
                    <a:p>
                      <a:pPr indent="-228600" lvl="0" marL="0" rtl="0" algn="l">
                        <a:lnSpc>
                          <a:spcPct val="115000"/>
                        </a:lnSpc>
                        <a:spcBef>
                          <a:spcPts val="1200"/>
                        </a:spcBef>
                        <a:spcAft>
                          <a:spcPts val="0"/>
                        </a:spcAft>
                        <a:buClr>
                          <a:schemeClr val="dk1"/>
                        </a:buClr>
                        <a:buSzPts val="1100"/>
                        <a:buFont typeface="Arial"/>
                        <a:buNone/>
                      </a:pPr>
                      <a:r>
                        <a:rPr lang="en" sz="1000">
                          <a:solidFill>
                            <a:schemeClr val="dk1"/>
                          </a:solidFill>
                        </a:rPr>
                        <a:t>Ø</a:t>
                      </a:r>
                      <a:r>
                        <a:rPr lang="en" sz="700">
                          <a:solidFill>
                            <a:schemeClr val="dk1"/>
                          </a:solidFill>
                          <a:latin typeface="Times New Roman"/>
                          <a:ea typeface="Times New Roman"/>
                          <a:cs typeface="Times New Roman"/>
                          <a:sym typeface="Times New Roman"/>
                        </a:rPr>
                        <a:t>      </a:t>
                      </a:r>
                      <a:r>
                        <a:rPr lang="en" sz="1000">
                          <a:solidFill>
                            <a:schemeClr val="dk1"/>
                          </a:solidFill>
                        </a:rPr>
                        <a:t>The performance of the classifiers could vary depending on the specific hyperparameter values chosen. It may be beneficial to perform a hyperparameter search in order to find the optimal values for each classifier.</a:t>
                      </a:r>
                      <a:endParaRPr sz="1000">
                        <a:solidFill>
                          <a:schemeClr val="dk1"/>
                        </a:solidFill>
                      </a:endParaRPr>
                    </a:p>
                    <a:p>
                      <a:pPr indent="0" lvl="0" marL="0" rtl="0" algn="l">
                        <a:spcBef>
                          <a:spcPts val="1200"/>
                        </a:spcBef>
                        <a:spcAft>
                          <a:spcPts val="0"/>
                        </a:spcAft>
                        <a:buNone/>
                      </a:pPr>
                      <a:r>
                        <a:t/>
                      </a:r>
                      <a:endParaRPr/>
                    </a:p>
                  </a:txBody>
                  <a:tcPr marT="91425" marB="91425" marR="91425" marL="91425"/>
                </a:tc>
              </a:tr>
            </a:tbl>
          </a:graphicData>
        </a:graphic>
      </p:graphicFrame>
      <p:sp>
        <p:nvSpPr>
          <p:cNvPr id="170" name="Google Shape;170;p30"/>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10756000" y="806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1"/>
          <p:cNvSpPr txBox="1"/>
          <p:nvPr>
            <p:ph idx="1" type="body"/>
          </p:nvPr>
        </p:nvSpPr>
        <p:spPr>
          <a:xfrm>
            <a:off x="10284100" y="82875"/>
            <a:ext cx="1214100" cy="105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graphicFrame>
        <p:nvGraphicFramePr>
          <p:cNvPr id="177" name="Google Shape;177;p31"/>
          <p:cNvGraphicFramePr/>
          <p:nvPr/>
        </p:nvGraphicFramePr>
        <p:xfrm>
          <a:off x="0" y="0"/>
          <a:ext cx="3000000" cy="3000000"/>
        </p:xfrm>
        <a:graphic>
          <a:graphicData uri="http://schemas.openxmlformats.org/drawingml/2006/table">
            <a:tbl>
              <a:tblPr>
                <a:noFill/>
                <a:tableStyleId>{00690A95-1942-4983-933C-FE251908AF44}</a:tableStyleId>
              </a:tblPr>
              <a:tblGrid>
                <a:gridCol w="671125"/>
                <a:gridCol w="1048625"/>
                <a:gridCol w="1709250"/>
                <a:gridCol w="1143000"/>
                <a:gridCol w="1284575"/>
                <a:gridCol w="954225"/>
                <a:gridCol w="1190200"/>
                <a:gridCol w="1143000"/>
              </a:tblGrid>
              <a:tr h="2803575">
                <a:tc>
                  <a:txBody>
                    <a:bodyPr/>
                    <a:lstStyle/>
                    <a:p>
                      <a:pPr indent="0" lvl="0" marL="0" rtl="0" algn="l">
                        <a:spcBef>
                          <a:spcPts val="0"/>
                        </a:spcBef>
                        <a:spcAft>
                          <a:spcPts val="0"/>
                        </a:spcAft>
                        <a:buNone/>
                      </a:pPr>
                      <a:r>
                        <a:rPr lang="en" sz="1000"/>
                        <a:t>2. </a:t>
                      </a:r>
                      <a:endParaRPr sz="1000"/>
                    </a:p>
                  </a:txBody>
                  <a:tcPr marT="91425" marB="91425" marR="91425" marL="91425"/>
                </a:tc>
                <a:tc>
                  <a:txBody>
                    <a:bodyPr/>
                    <a:lstStyle/>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A Review on Recent Progress in Thermal Imaging and Deep Learning Approaches for Breast Cancer Detection</a:t>
                      </a:r>
                      <a:endParaRPr sz="1000">
                        <a:solidFill>
                          <a:schemeClr val="dk1"/>
                        </a:solidFill>
                      </a:endParaRPr>
                    </a:p>
                    <a:p>
                      <a:pPr indent="0" lvl="0" marL="0" rtl="0" algn="l">
                        <a:spcBef>
                          <a:spcPts val="120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IEEE Access ( Volume: 8), IEEE, 22 June 2020, </a:t>
                      </a:r>
                      <a:r>
                        <a:rPr i="1" lang="en" sz="1000">
                          <a:solidFill>
                            <a:schemeClr val="dk1"/>
                          </a:solidFill>
                        </a:rPr>
                        <a:t>Funding Agency:</a:t>
                      </a:r>
                      <a:r>
                        <a:rPr lang="en" sz="1000">
                          <a:solidFill>
                            <a:schemeClr val="dk1"/>
                          </a:solidFill>
                        </a:rPr>
                        <a:t> Ministry of Education and Culture of the Republic of Indonesia under 2020 Doctoral Research Grant and by Ministry of Research, Technology, and Higher Education of the Republic of Indonesia under 2019 World Class Professor (WCP) Programme</a:t>
                      </a:r>
                      <a:endParaRPr/>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lang="en" sz="1000">
                          <a:solidFill>
                            <a:schemeClr val="dk1"/>
                          </a:solidFill>
                        </a:rPr>
                        <a:t>Khairul Munadi,</a:t>
                      </a:r>
                      <a:endParaRPr sz="1000">
                        <a:solidFill>
                          <a:schemeClr val="dk1"/>
                        </a:solidFill>
                      </a:endParaRPr>
                    </a:p>
                    <a:p>
                      <a:pPr indent="0" lvl="0" marL="0" rtl="0" algn="l">
                        <a:spcBef>
                          <a:spcPts val="1200"/>
                        </a:spcBef>
                        <a:spcAft>
                          <a:spcPts val="0"/>
                        </a:spcAft>
                        <a:buNone/>
                      </a:pPr>
                      <a:r>
                        <a:rPr lang="en" sz="1000">
                          <a:solidFill>
                            <a:schemeClr val="dk1"/>
                          </a:solidFill>
                        </a:rPr>
                        <a:t>Biswajeet Pradhan,Maimun Syukri, Roslidar Roslidar,  Aulia Rahman, Rusdha Muharar,  Muhammad Rizky Syahputra, Fitri Arnia</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Finding out such ways to diagnose Breast Cancer that do not have any physical contact with body such as Thermography, using NN models to increase it accuracy in prediction of breast cancer thermogram classification</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Using thermography for visualization and quantification, facilitating risk-free detection of breast cancer </a:t>
                      </a:r>
                      <a:endParaRPr sz="1000">
                        <a:solidFill>
                          <a:schemeClr val="dk1"/>
                        </a:solidFill>
                      </a:endParaRPr>
                    </a:p>
                  </a:txBody>
                  <a:tcPr marT="91425" marB="91425" marR="91425" marL="91425"/>
                </a:tc>
                <a:tc>
                  <a:txBody>
                    <a:bodyPr/>
                    <a:lstStyle/>
                    <a:p>
                      <a:pPr indent="0" lvl="0" marL="88900" rtl="0" algn="l">
                        <a:lnSpc>
                          <a:spcPct val="115000"/>
                        </a:lnSpc>
                        <a:spcBef>
                          <a:spcPts val="1200"/>
                        </a:spcBef>
                        <a:spcAft>
                          <a:spcPts val="0"/>
                        </a:spcAft>
                        <a:buClr>
                          <a:schemeClr val="dk1"/>
                        </a:buClr>
                        <a:buSzPts val="1100"/>
                        <a:buFont typeface="Arial"/>
                        <a:buNone/>
                      </a:pPr>
                      <a:r>
                        <a:rPr lang="en" sz="1000">
                          <a:solidFill>
                            <a:schemeClr val="dk1"/>
                          </a:solidFill>
                        </a:rPr>
                        <a:t>An summary of breast thermography's potential to detect cancer, including information on the dataset of breast thermograms.</a:t>
                      </a:r>
                      <a:r>
                        <a:rPr lang="en" sz="1200">
                          <a:solidFill>
                            <a:schemeClr val="dk1"/>
                          </a:solidFill>
                        </a:rPr>
                        <a:t>.</a:t>
                      </a:r>
                      <a:endParaRPr sz="1200">
                        <a:solidFill>
                          <a:schemeClr val="dk1"/>
                        </a:solidFill>
                      </a:endParaRPr>
                    </a:p>
                    <a:p>
                      <a:pPr indent="0" lvl="0" marL="0" rtl="0" algn="l">
                        <a:spcBef>
                          <a:spcPts val="120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Improved breast thermogram categorization must be the goal of future research. In order to do this, representative datasets, high-quality ROIs, high-quality kernel assignments, and lightweight CNN models must be used.</a:t>
                      </a:r>
                      <a:endParaRPr sz="1000"/>
                    </a:p>
                  </a:txBody>
                  <a:tcPr marT="91425" marB="91425" marR="91425" marL="91425"/>
                </a:tc>
              </a:tr>
              <a:tr h="2369850">
                <a:tc>
                  <a:txBody>
                    <a:bodyPr/>
                    <a:lstStyle/>
                    <a:p>
                      <a:pPr indent="0" lvl="0" marL="0" rtl="0" algn="l">
                        <a:spcBef>
                          <a:spcPts val="0"/>
                        </a:spcBef>
                        <a:spcAft>
                          <a:spcPts val="0"/>
                        </a:spcAft>
                        <a:buNone/>
                      </a:pPr>
                      <a:r>
                        <a:rPr lang="en" sz="1000"/>
                        <a:t>3. </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Deeply-Supervised Networks With Threshold Loss for Cancer Detection in Automated Breast Ultrasound</a:t>
                      </a:r>
                      <a:endParaRPr/>
                    </a:p>
                  </a:txBody>
                  <a:tcPr marT="91425" marB="91425" marR="91425" marL="91425"/>
                </a:tc>
                <a:tc>
                  <a:txBody>
                    <a:bodyPr/>
                    <a:lstStyle/>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IEEE Transactions on Medical Imaging ( Volume: 39, Issue: 4, April 2020)</a:t>
                      </a:r>
                      <a:endParaRPr sz="1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i="1" lang="en" sz="1000">
                          <a:solidFill>
                            <a:schemeClr val="dk1"/>
                          </a:solidFill>
                        </a:rPr>
                        <a:t>Funding Agency:</a:t>
                      </a:r>
                      <a:endParaRPr i="1" sz="1000">
                        <a:solidFill>
                          <a:schemeClr val="dk1"/>
                        </a:solidFill>
                      </a:endParaRPr>
                    </a:p>
                    <a:p>
                      <a:pPr indent="0" lvl="0" marL="0" rtl="0" algn="l">
                        <a:spcBef>
                          <a:spcPts val="1200"/>
                        </a:spcBef>
                        <a:spcAft>
                          <a:spcPts val="0"/>
                        </a:spcAft>
                        <a:buNone/>
                      </a:pPr>
                      <a:r>
                        <a:rPr lang="en" sz="1000">
                          <a:solidFill>
                            <a:schemeClr val="dk1"/>
                          </a:solidFill>
                        </a:rPr>
                        <a:t>National Natural Science Foundation of China, Medical Science and Technology Foundation of Guangdong Province, Natural Science Foundation of SZIJ</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Yi Wang, Na Wang, Min Xu, Junxiong Yu, Chenchen Qin, Xiao Luo, Xin Yang, Tianfu Wang, Anhua Li, and Dong Ni</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I</a:t>
                      </a:r>
                      <a:r>
                        <a:rPr lang="en" sz="1000">
                          <a:solidFill>
                            <a:schemeClr val="dk1"/>
                          </a:solidFill>
                        </a:rPr>
                        <a:t>mprove the network architecture for automatic cancer detection in ABUS, in order to accelerate the reviewing and meanwhile to obtain high detection sensitivity with low false positives</a:t>
                      </a:r>
                      <a:endParaRPr/>
                    </a:p>
                  </a:txBody>
                  <a:tcPr marT="91425" marB="91425" marR="91425" marL="91425"/>
                </a:tc>
                <a:tc>
                  <a:txBody>
                    <a:bodyPr/>
                    <a:lstStyle/>
                    <a:p>
                      <a:pPr indent="0" lvl="0" marL="0" rtl="0" algn="l">
                        <a:spcBef>
                          <a:spcPts val="0"/>
                        </a:spcBef>
                        <a:spcAft>
                          <a:spcPts val="0"/>
                        </a:spcAft>
                        <a:buNone/>
                      </a:pPr>
                      <a:r>
                        <a:rPr lang="en" sz="1000"/>
                        <a:t>efficiently using multi-layer features to increase the detection sensitivity with a densely deep supervision method.</a:t>
                      </a:r>
                      <a:endParaRPr sz="1000"/>
                    </a:p>
                  </a:txBody>
                  <a:tcPr marT="91425" marB="91425" marR="91425" marL="91425"/>
                </a:tc>
                <a:tc>
                  <a:txBody>
                    <a:bodyPr/>
                    <a:lstStyle/>
                    <a:p>
                      <a:pPr indent="0" lvl="0" marL="0" rtl="0" algn="l">
                        <a:spcBef>
                          <a:spcPts val="0"/>
                        </a:spcBef>
                        <a:spcAft>
                          <a:spcPts val="0"/>
                        </a:spcAft>
                        <a:buNone/>
                      </a:pPr>
                      <a:r>
                        <a:rPr lang="en" sz="1000"/>
                        <a:t>A more effective network design. To systematically combine multi-scale contextual information and increase the detection sensitivity for tiny lesions, we use 3D dilated convolutions.</a:t>
                      </a:r>
                      <a:endParaRPr sz="1000"/>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fatty masses and cystic lesions would be mistaken for malignant tumours.</a:t>
                      </a:r>
                      <a:endParaRPr sz="1000">
                        <a:solidFill>
                          <a:schemeClr val="dk1"/>
                        </a:solidFill>
                      </a:endParaRPr>
                    </a:p>
                    <a:p>
                      <a:pPr indent="0" lvl="0" marL="0" rtl="0" algn="l">
                        <a:spcBef>
                          <a:spcPts val="1200"/>
                        </a:spcBef>
                        <a:spcAft>
                          <a:spcPts val="0"/>
                        </a:spcAft>
                        <a:buNone/>
                      </a:pPr>
                      <a:r>
                        <a:t/>
                      </a:r>
                      <a:endParaRPr sz="1000">
                        <a:solidFill>
                          <a:schemeClr val="dk1"/>
                        </a:solidFill>
                      </a:endParaRPr>
                    </a:p>
                  </a:txBody>
                  <a:tcPr marT="91425" marB="91425" marR="91425" marL="91425"/>
                </a:tc>
              </a:tr>
            </a:tbl>
          </a:graphicData>
        </a:graphic>
      </p:graphicFrame>
      <p:sp>
        <p:nvSpPr>
          <p:cNvPr id="178" name="Google Shape;178;p31"/>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32"/>
          <p:cNvGraphicFramePr/>
          <p:nvPr/>
        </p:nvGraphicFramePr>
        <p:xfrm>
          <a:off x="-100" y="0"/>
          <a:ext cx="3000000" cy="3000000"/>
        </p:xfrm>
        <a:graphic>
          <a:graphicData uri="http://schemas.openxmlformats.org/drawingml/2006/table">
            <a:tbl>
              <a:tblPr>
                <a:noFill/>
                <a:tableStyleId>{00690A95-1942-4983-933C-FE251908AF44}</a:tableStyleId>
              </a:tblPr>
              <a:tblGrid>
                <a:gridCol w="435175"/>
                <a:gridCol w="1205900"/>
                <a:gridCol w="1520525"/>
                <a:gridCol w="1221625"/>
                <a:gridCol w="1064375"/>
                <a:gridCol w="1064350"/>
                <a:gridCol w="1190200"/>
                <a:gridCol w="1441850"/>
              </a:tblGrid>
              <a:tr h="2430200">
                <a:tc>
                  <a:txBody>
                    <a:bodyPr/>
                    <a:lstStyle/>
                    <a:p>
                      <a:pPr indent="0" lvl="0" marL="0" rtl="0" algn="l">
                        <a:spcBef>
                          <a:spcPts val="0"/>
                        </a:spcBef>
                        <a:spcAft>
                          <a:spcPts val="0"/>
                        </a:spcAft>
                        <a:buNone/>
                      </a:pPr>
                      <a:r>
                        <a:rPr lang="en" sz="1000"/>
                        <a:t>4. </a:t>
                      </a:r>
                      <a:endParaRPr sz="1000"/>
                    </a:p>
                  </a:txBody>
                  <a:tcPr marT="91425" marB="91425" marR="91425" marL="91425"/>
                </a:tc>
                <a:tc>
                  <a:txBody>
                    <a:bodyPr/>
                    <a:lstStyle/>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Deep Learning Assisted Efficient AdaBoost Algorithm for Breast Cancer Detection and Early Diagnosis</a:t>
                      </a:r>
                      <a:endParaRPr sz="1000">
                        <a:solidFill>
                          <a:schemeClr val="dk1"/>
                        </a:solidFill>
                      </a:endParaRPr>
                    </a:p>
                    <a:p>
                      <a:pPr indent="0" lvl="0" marL="0" rtl="0" algn="l">
                        <a:spcBef>
                          <a:spcPts val="1200"/>
                        </a:spcBef>
                        <a:spcAft>
                          <a:spcPts val="0"/>
                        </a:spcAft>
                        <a:buNone/>
                      </a:pPr>
                      <a:r>
                        <a:t/>
                      </a:r>
                      <a:endParaRPr sz="1000"/>
                    </a:p>
                  </a:txBody>
                  <a:tcPr marT="91425" marB="91425" marR="91425" marL="91425"/>
                </a:tc>
                <a:tc>
                  <a:txBody>
                    <a:bodyPr/>
                    <a:lstStyle/>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Published</a:t>
                      </a:r>
                      <a:r>
                        <a:rPr b="1" lang="en" sz="1000">
                          <a:solidFill>
                            <a:schemeClr val="dk1"/>
                          </a:solidFill>
                        </a:rPr>
                        <a:t> </a:t>
                      </a:r>
                      <a:r>
                        <a:rPr lang="en" sz="1000">
                          <a:solidFill>
                            <a:schemeClr val="dk1"/>
                          </a:solidFill>
                        </a:rPr>
                        <a:t>in</a:t>
                      </a:r>
                      <a:r>
                        <a:rPr b="1" lang="en" sz="1000">
                          <a:solidFill>
                            <a:schemeClr val="dk1"/>
                          </a:solidFill>
                        </a:rPr>
                        <a:t>: </a:t>
                      </a:r>
                      <a:r>
                        <a:rPr lang="en" sz="1000">
                          <a:solidFill>
                            <a:schemeClr val="dk1"/>
                          </a:solidFill>
                        </a:rPr>
                        <a:t>IEEE Access ( Volume: 8)</a:t>
                      </a:r>
                      <a:endParaRPr sz="1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Date</a:t>
                      </a:r>
                      <a:r>
                        <a:rPr b="1" lang="en" sz="1000">
                          <a:solidFill>
                            <a:schemeClr val="dk1"/>
                          </a:solidFill>
                        </a:rPr>
                        <a:t> </a:t>
                      </a:r>
                      <a:r>
                        <a:rPr lang="en" sz="1000">
                          <a:solidFill>
                            <a:schemeClr val="dk1"/>
                          </a:solidFill>
                        </a:rPr>
                        <a:t>of</a:t>
                      </a:r>
                      <a:r>
                        <a:rPr b="1" lang="en" sz="1000">
                          <a:solidFill>
                            <a:schemeClr val="dk1"/>
                          </a:solidFill>
                        </a:rPr>
                        <a:t> </a:t>
                      </a:r>
                      <a:r>
                        <a:rPr lang="en" sz="1000">
                          <a:solidFill>
                            <a:schemeClr val="dk1"/>
                          </a:solidFill>
                        </a:rPr>
                        <a:t>Publication</a:t>
                      </a:r>
                      <a:r>
                        <a:rPr b="1" lang="en" sz="1000">
                          <a:solidFill>
                            <a:schemeClr val="dk1"/>
                          </a:solidFill>
                        </a:rPr>
                        <a:t>:</a:t>
                      </a:r>
                      <a:r>
                        <a:rPr lang="en" sz="1000">
                          <a:solidFill>
                            <a:schemeClr val="dk1"/>
                          </a:solidFill>
                        </a:rPr>
                        <a:t> 08 May 2020</a:t>
                      </a:r>
                      <a:endParaRPr sz="1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Funding</a:t>
                      </a:r>
                      <a:r>
                        <a:rPr b="1" i="1" lang="en" sz="1000">
                          <a:solidFill>
                            <a:schemeClr val="dk1"/>
                          </a:solidFill>
                        </a:rPr>
                        <a:t> </a:t>
                      </a:r>
                      <a:r>
                        <a:rPr lang="en" sz="1000">
                          <a:solidFill>
                            <a:schemeClr val="dk1"/>
                          </a:solidFill>
                        </a:rPr>
                        <a:t>Agency</a:t>
                      </a:r>
                      <a:r>
                        <a:rPr b="1" i="1" lang="en" sz="1000">
                          <a:solidFill>
                            <a:schemeClr val="dk1"/>
                          </a:solidFill>
                        </a:rPr>
                        <a:t>:</a:t>
                      </a:r>
                      <a:endParaRPr b="1" i="1" sz="1000">
                        <a:solidFill>
                          <a:schemeClr val="dk1"/>
                        </a:solidFill>
                      </a:endParaRPr>
                    </a:p>
                    <a:p>
                      <a:pPr indent="0" lvl="0" marL="0" rtl="0" algn="l">
                        <a:spcBef>
                          <a:spcPts val="1200"/>
                        </a:spcBef>
                        <a:spcAft>
                          <a:spcPts val="0"/>
                        </a:spcAft>
                        <a:buNone/>
                      </a:pPr>
                      <a:r>
                        <a:rPr lang="en" sz="1000">
                          <a:solidFill>
                            <a:schemeClr val="dk1"/>
                          </a:solidFill>
                        </a:rPr>
                        <a:t>10.13039/501100012151-Sanming Project of Medicine in Shenzhen (Grant</a:t>
                      </a:r>
                      <a:r>
                        <a:rPr b="1" lang="en" sz="1000">
                          <a:solidFill>
                            <a:schemeClr val="dk1"/>
                          </a:solidFill>
                        </a:rPr>
                        <a:t> </a:t>
                      </a:r>
                      <a:r>
                        <a:rPr lang="en" sz="1000">
                          <a:solidFill>
                            <a:schemeClr val="dk1"/>
                          </a:solidFill>
                        </a:rPr>
                        <a:t>Number: SZSM201811073)</a:t>
                      </a:r>
                      <a:endParaRPr sz="1000"/>
                    </a:p>
                  </a:txBody>
                  <a:tcPr marT="91425" marB="91425" marR="91425" marL="91425"/>
                </a:tc>
                <a:tc>
                  <a:txBody>
                    <a:bodyPr/>
                    <a:lstStyle/>
                    <a:p>
                      <a:pPr indent="0" lvl="0" marL="0" rtl="0" algn="ctr">
                        <a:lnSpc>
                          <a:spcPct val="115000"/>
                        </a:lnSpc>
                        <a:spcBef>
                          <a:spcPts val="1200"/>
                        </a:spcBef>
                        <a:spcAft>
                          <a:spcPts val="1200"/>
                        </a:spcAft>
                        <a:buClr>
                          <a:schemeClr val="dk1"/>
                        </a:buClr>
                        <a:buSzPts val="1100"/>
                        <a:buFont typeface="Arial"/>
                        <a:buNone/>
                      </a:pPr>
                      <a:r>
                        <a:rPr lang="en" sz="1000">
                          <a:solidFill>
                            <a:schemeClr val="dk1"/>
                          </a:solidFill>
                        </a:rPr>
                        <a:t>Jing Zheng, Denan Lin, Zhongjun Gao, Shuang Wang, Mingjie He, And Jipeng Fan</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The improvement of the prediction of tumor prognosis and the improvement of a deeper classification of results in breast cancer detection</a:t>
                      </a:r>
                      <a:endParaRPr sz="1000"/>
                    </a:p>
                  </a:txBody>
                  <a:tcPr marT="91425" marB="91425" marR="91425" marL="91425"/>
                </a:tc>
                <a:tc>
                  <a:txBody>
                    <a:bodyPr/>
                    <a:lstStyle/>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Deep Learning assisted Efficient Adaboost Algorithm (DLA-EABA) for breast cancer detection has been proposed.</a:t>
                      </a:r>
                      <a:endParaRPr sz="1000">
                        <a:solidFill>
                          <a:schemeClr val="dk1"/>
                        </a:solidFill>
                      </a:endParaRPr>
                    </a:p>
                    <a:p>
                      <a:pPr indent="0" lvl="0" marL="0" rtl="0" algn="l">
                        <a:spcBef>
                          <a:spcPts val="1200"/>
                        </a:spcBef>
                        <a:spcAft>
                          <a:spcPts val="0"/>
                        </a:spcAft>
                        <a:buNone/>
                      </a:pPr>
                      <a:r>
                        <a:t/>
                      </a:r>
                      <a:endParaRPr sz="1000"/>
                    </a:p>
                  </a:txBody>
                  <a:tcPr marT="91425" marB="91425" marR="91425" marL="91425"/>
                </a:tc>
                <a:tc>
                  <a:txBody>
                    <a:bodyPr/>
                    <a:lstStyle/>
                    <a:p>
                      <a:pPr indent="-228600" lvl="0" marL="0" rtl="0" algn="just">
                        <a:lnSpc>
                          <a:spcPct val="115000"/>
                        </a:lnSpc>
                        <a:spcBef>
                          <a:spcPts val="120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rPr>
                        <a:t>Proposed the deep learning assisted efficient Adaboost algorithm for breast cancer detection and early diagnosis.</a:t>
                      </a:r>
                      <a:endParaRPr sz="1000">
                        <a:solidFill>
                          <a:schemeClr val="dk1"/>
                        </a:solidFill>
                      </a:endParaRPr>
                    </a:p>
                    <a:p>
                      <a:pPr indent="0" lvl="0" marL="0" rtl="0" algn="l">
                        <a:spcBef>
                          <a:spcPts val="120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More testing is required and the model is tedious and extremely time consuming. </a:t>
                      </a:r>
                      <a:endParaRPr sz="1000"/>
                    </a:p>
                  </a:txBody>
                  <a:tcPr marT="91425" marB="91425" marR="91425" marL="91425"/>
                </a:tc>
              </a:tr>
              <a:tr h="2713300">
                <a:tc>
                  <a:txBody>
                    <a:bodyPr/>
                    <a:lstStyle/>
                    <a:p>
                      <a:pPr indent="0" lvl="0" marL="0" rtl="0" algn="l">
                        <a:spcBef>
                          <a:spcPts val="0"/>
                        </a:spcBef>
                        <a:spcAft>
                          <a:spcPts val="0"/>
                        </a:spcAft>
                        <a:buNone/>
                      </a:pPr>
                      <a:r>
                        <a:rPr lang="en" sz="1000"/>
                        <a:t>5.</a:t>
                      </a:r>
                      <a:endParaRPr/>
                    </a:p>
                  </a:txBody>
                  <a:tcPr marT="91425" marB="91425" marR="91425" marL="91425"/>
                </a:tc>
                <a:tc>
                  <a:txBody>
                    <a:bodyPr/>
                    <a:lstStyle/>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Spectral Capacitively Coupled Electrical Resistivity Tomography for Breast Cancer Detection</a:t>
                      </a:r>
                      <a:endParaRPr sz="1000">
                        <a:solidFill>
                          <a:schemeClr val="dk1"/>
                        </a:solidFill>
                      </a:endParaRPr>
                    </a:p>
                    <a:p>
                      <a:pPr indent="0" lvl="0" marL="0" rtl="0" algn="l">
                        <a:spcBef>
                          <a:spcPts val="1200"/>
                        </a:spcBef>
                        <a:spcAft>
                          <a:spcPts val="0"/>
                        </a:spcAft>
                        <a:buNone/>
                      </a:pPr>
                      <a:r>
                        <a:t/>
                      </a:r>
                      <a:endParaRPr sz="1000"/>
                    </a:p>
                  </a:txBody>
                  <a:tcPr marT="91425" marB="91425" marR="91425" marL="91425"/>
                </a:tc>
                <a:tc>
                  <a:txBody>
                    <a:bodyPr/>
                    <a:lstStyle/>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Published</a:t>
                      </a:r>
                      <a:r>
                        <a:rPr b="1" lang="en" sz="1000">
                          <a:solidFill>
                            <a:schemeClr val="dk1"/>
                          </a:solidFill>
                        </a:rPr>
                        <a:t> </a:t>
                      </a:r>
                      <a:r>
                        <a:rPr lang="en" sz="1000">
                          <a:solidFill>
                            <a:schemeClr val="dk1"/>
                          </a:solidFill>
                        </a:rPr>
                        <a:t>in</a:t>
                      </a:r>
                      <a:r>
                        <a:rPr b="1" lang="en" sz="1000">
                          <a:solidFill>
                            <a:schemeClr val="dk1"/>
                          </a:solidFill>
                        </a:rPr>
                        <a:t>: </a:t>
                      </a:r>
                      <a:r>
                        <a:rPr lang="en" sz="1000">
                          <a:solidFill>
                            <a:schemeClr val="dk1"/>
                          </a:solidFill>
                        </a:rPr>
                        <a:t>IEEE Access ( Volume: 8)</a:t>
                      </a:r>
                      <a:endParaRPr sz="1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Date</a:t>
                      </a:r>
                      <a:r>
                        <a:rPr b="1" lang="en" sz="1000">
                          <a:solidFill>
                            <a:schemeClr val="dk1"/>
                          </a:solidFill>
                        </a:rPr>
                        <a:t> </a:t>
                      </a:r>
                      <a:r>
                        <a:rPr lang="en" sz="1000">
                          <a:solidFill>
                            <a:schemeClr val="dk1"/>
                          </a:solidFill>
                        </a:rPr>
                        <a:t>of</a:t>
                      </a:r>
                      <a:r>
                        <a:rPr b="1" lang="en" sz="1000">
                          <a:solidFill>
                            <a:schemeClr val="dk1"/>
                          </a:solidFill>
                        </a:rPr>
                        <a:t> </a:t>
                      </a:r>
                      <a:r>
                        <a:rPr lang="en" sz="1000">
                          <a:solidFill>
                            <a:schemeClr val="dk1"/>
                          </a:solidFill>
                        </a:rPr>
                        <a:t>Publication</a:t>
                      </a:r>
                      <a:r>
                        <a:rPr b="1" lang="en" sz="1000">
                          <a:solidFill>
                            <a:schemeClr val="dk1"/>
                          </a:solidFill>
                        </a:rPr>
                        <a:t>:</a:t>
                      </a:r>
                      <a:r>
                        <a:rPr lang="en" sz="1000">
                          <a:solidFill>
                            <a:schemeClr val="dk1"/>
                          </a:solidFill>
                        </a:rPr>
                        <a:t> 11 March 2020</a:t>
                      </a:r>
                      <a:endParaRPr sz="1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Funding</a:t>
                      </a:r>
                      <a:r>
                        <a:rPr b="1" lang="en" sz="1000">
                          <a:solidFill>
                            <a:schemeClr val="dk1"/>
                          </a:solidFill>
                        </a:rPr>
                        <a:t> </a:t>
                      </a:r>
                      <a:r>
                        <a:rPr lang="en" sz="1000">
                          <a:solidFill>
                            <a:schemeClr val="dk1"/>
                          </a:solidFill>
                        </a:rPr>
                        <a:t>Agency</a:t>
                      </a:r>
                      <a:r>
                        <a:rPr b="1" lang="en" sz="1000">
                          <a:solidFill>
                            <a:schemeClr val="dk1"/>
                          </a:solidFill>
                        </a:rPr>
                        <a:t>: </a:t>
                      </a:r>
                      <a:r>
                        <a:rPr lang="en" sz="1000">
                          <a:solidFill>
                            <a:schemeClr val="dk1"/>
                          </a:solidFill>
                        </a:rPr>
                        <a:t>10.13039/501100000835-University of Bath</a:t>
                      </a:r>
                      <a:endParaRPr sz="1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000">
                          <a:solidFill>
                            <a:schemeClr val="dk1"/>
                          </a:solidFill>
                        </a:rPr>
                        <a:t>Catherine and Raoul Hughes</a:t>
                      </a:r>
                      <a:endParaRPr sz="1000">
                        <a:solidFill>
                          <a:schemeClr val="dk1"/>
                        </a:solidFill>
                      </a:endParaRPr>
                    </a:p>
                    <a:p>
                      <a:pPr indent="0" lvl="0" marL="0" rtl="0" algn="l">
                        <a:spcBef>
                          <a:spcPts val="1200"/>
                        </a:spcBef>
                        <a:spcAft>
                          <a:spcPts val="0"/>
                        </a:spcAft>
                        <a:buNone/>
                      </a:pPr>
                      <a:r>
                        <a:t/>
                      </a:r>
                      <a:endParaRPr sz="1000"/>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lang="en" sz="1000">
                          <a:solidFill>
                            <a:schemeClr val="dk1"/>
                          </a:solidFill>
                        </a:rPr>
                        <a:t>Gege Ma and Manuchehr Soleimani</a:t>
                      </a:r>
                      <a:endParaRPr sz="1000">
                        <a:solidFill>
                          <a:schemeClr val="dk1"/>
                        </a:solidFill>
                      </a:endParaRPr>
                    </a:p>
                    <a:p>
                      <a:pPr indent="0" lvl="0" marL="0" rtl="0" algn="l">
                        <a:spcBef>
                          <a:spcPts val="120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An alternative for traditional EIT medical use is proposed</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This work focuses on the introduction and the evaluation of a spectral capacitively-coupled electrical resistivity tomography (CCERT) for breast cancer diagnosis.</a:t>
                      </a:r>
                      <a:endParaRPr sz="1000"/>
                    </a:p>
                  </a:txBody>
                  <a:tcPr marT="91425" marB="91425" marR="91425" marL="91425"/>
                </a:tc>
                <a:tc>
                  <a:txBody>
                    <a:bodyPr/>
                    <a:lstStyle/>
                    <a:p>
                      <a:pPr indent="-228600" lvl="0" marL="0" rtl="0" algn="just">
                        <a:lnSpc>
                          <a:spcPct val="115000"/>
                        </a:lnSpc>
                        <a:spcBef>
                          <a:spcPts val="1200"/>
                        </a:spcBef>
                        <a:spcAft>
                          <a:spcPts val="0"/>
                        </a:spcAft>
                        <a:buNone/>
                      </a:pPr>
                      <a:r>
                        <a:rPr lang="en" sz="700">
                          <a:solidFill>
                            <a:schemeClr val="dk1"/>
                          </a:solidFill>
                          <a:latin typeface="Times New Roman"/>
                          <a:ea typeface="Times New Roman"/>
                          <a:cs typeface="Times New Roman"/>
                          <a:sym typeface="Times New Roman"/>
                        </a:rPr>
                        <a:t> </a:t>
                      </a:r>
                      <a:r>
                        <a:rPr lang="en" sz="1000">
                          <a:solidFill>
                            <a:schemeClr val="dk1"/>
                          </a:solidFill>
                        </a:rPr>
                        <a:t>The author introduces a new type of contactless measurement modality (CCERT) with the multi-frequency method for breast cancer imaging.</a:t>
                      </a:r>
                      <a:endParaRPr sz="1000">
                        <a:solidFill>
                          <a:schemeClr val="dk1"/>
                        </a:solidFill>
                      </a:endParaRPr>
                    </a:p>
                    <a:p>
                      <a:pPr indent="-228600" lvl="0" marL="0" rtl="0" algn="just">
                        <a:lnSpc>
                          <a:spcPct val="115000"/>
                        </a:lnSpc>
                        <a:spcBef>
                          <a:spcPts val="1200"/>
                        </a:spcBef>
                        <a:spcAft>
                          <a:spcPts val="1200"/>
                        </a:spcAft>
                        <a:buNone/>
                      </a:pPr>
                      <a:r>
                        <a:t/>
                      </a:r>
                      <a:endParaRPr sz="700">
                        <a:solidFill>
                          <a:schemeClr val="dk1"/>
                        </a:solidFill>
                        <a:latin typeface="Times New Roman"/>
                        <a:ea typeface="Times New Roman"/>
                        <a:cs typeface="Times New Roman"/>
                        <a:sym typeface="Times New Roman"/>
                      </a:endParaRPr>
                    </a:p>
                  </a:txBody>
                  <a:tcPr marT="91425" marB="91425" marR="91425" marL="91425"/>
                </a:tc>
                <a:tc>
                  <a:txBody>
                    <a:bodyPr/>
                    <a:lstStyle/>
                    <a:p>
                      <a:pPr indent="-228600" lvl="0" marL="0" rtl="0" algn="l">
                        <a:lnSpc>
                          <a:spcPct val="115000"/>
                        </a:lnSpc>
                        <a:spcBef>
                          <a:spcPts val="1200"/>
                        </a:spcBef>
                        <a:spcAft>
                          <a:spcPts val="1200"/>
                        </a:spcAft>
                        <a:buNone/>
                      </a:pPr>
                      <a:r>
                        <a:rPr lang="en" sz="1000">
                          <a:solidFill>
                            <a:schemeClr val="dk1"/>
                          </a:solidFill>
                        </a:rPr>
                        <a:t>      The frequency-difference imaging produced by the the CCERT method is affected by skin effects and fringing effects in the laboratory environment, which can influence the signal strength and accuracy of the reconstructed conductivity spectra.</a:t>
                      </a:r>
                      <a:endParaRPr/>
                    </a:p>
                  </a:txBody>
                  <a:tcPr marT="91425" marB="91425" marR="91425" marL="91425"/>
                </a:tc>
              </a:tr>
            </a:tbl>
          </a:graphicData>
        </a:graphic>
      </p:graphicFrame>
      <p:sp>
        <p:nvSpPr>
          <p:cNvPr id="184" name="Google Shape;184;p32"/>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33"/>
          <p:cNvGraphicFramePr/>
          <p:nvPr/>
        </p:nvGraphicFramePr>
        <p:xfrm>
          <a:off x="0" y="0"/>
          <a:ext cx="3000000" cy="3000000"/>
        </p:xfrm>
        <a:graphic>
          <a:graphicData uri="http://schemas.openxmlformats.org/drawingml/2006/table">
            <a:tbl>
              <a:tblPr>
                <a:noFill/>
                <a:tableStyleId>{00690A95-1942-4983-933C-FE251908AF44}</a:tableStyleId>
              </a:tblPr>
              <a:tblGrid>
                <a:gridCol w="382850"/>
                <a:gridCol w="1132400"/>
                <a:gridCol w="1457600"/>
                <a:gridCol w="1143025"/>
                <a:gridCol w="1363150"/>
                <a:gridCol w="1378975"/>
                <a:gridCol w="1143000"/>
                <a:gridCol w="1143000"/>
              </a:tblGrid>
              <a:tr h="2571750">
                <a:tc>
                  <a:txBody>
                    <a:bodyPr/>
                    <a:lstStyle/>
                    <a:p>
                      <a:pPr indent="0" lvl="0" marL="0" rtl="0" algn="l">
                        <a:spcBef>
                          <a:spcPts val="0"/>
                        </a:spcBef>
                        <a:spcAft>
                          <a:spcPts val="0"/>
                        </a:spcAft>
                        <a:buNone/>
                      </a:pPr>
                      <a:r>
                        <a:rPr lang="en" sz="1000"/>
                        <a:t>6. </a:t>
                      </a:r>
                      <a:endParaRPr sz="1000"/>
                    </a:p>
                  </a:txBody>
                  <a:tcPr marT="91425" marB="91425" marR="91425" marL="91425"/>
                </a:tc>
                <a:tc>
                  <a:txBody>
                    <a:bodyPr/>
                    <a:lstStyle/>
                    <a:p>
                      <a:pPr indent="0" lvl="0" marL="0" rtl="0" algn="l">
                        <a:spcBef>
                          <a:spcPts val="0"/>
                        </a:spcBef>
                        <a:spcAft>
                          <a:spcPts val="0"/>
                        </a:spcAft>
                        <a:buNone/>
                      </a:pPr>
                      <a:r>
                        <a:rPr lang="en" sz="1000"/>
                        <a:t>Breast Cancer Detection using Multimodal Time Series Features from Ultrasound Shear Wave Absolute Vibro-Elastography</a:t>
                      </a:r>
                      <a:endParaRPr sz="1000"/>
                    </a:p>
                  </a:txBody>
                  <a:tcPr marT="91425" marB="91425" marR="91425" marL="91425"/>
                </a:tc>
                <a:tc>
                  <a:txBody>
                    <a:bodyPr/>
                    <a:lstStyle/>
                    <a:p>
                      <a:pPr indent="0" lvl="0" marL="0" rtl="0" algn="l">
                        <a:spcBef>
                          <a:spcPts val="0"/>
                        </a:spcBef>
                        <a:spcAft>
                          <a:spcPts val="0"/>
                        </a:spcAft>
                        <a:buNone/>
                      </a:pPr>
                      <a:r>
                        <a:rPr lang="en" sz="1000"/>
                        <a:t>Published in: IEEE Journal of Biomedical and Health Informatics ( Volume: 26, Issue: 2, February 2022)</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 sz="1000"/>
                        <a:t>Date of Publication: 10 August 2021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rPr lang="en" sz="1000"/>
                        <a:t>Funding Agency: University of British Columbia Clinical </a:t>
                      </a:r>
                      <a:endParaRPr sz="1000"/>
                    </a:p>
                    <a:p>
                      <a:pPr indent="0" lvl="0" marL="0" rtl="0" algn="l">
                        <a:spcBef>
                          <a:spcPts val="0"/>
                        </a:spcBef>
                        <a:spcAft>
                          <a:spcPts val="0"/>
                        </a:spcAft>
                        <a:buNone/>
                      </a:pPr>
                      <a:r>
                        <a:rPr lang="en" sz="1000"/>
                        <a:t>Canadian Institutes of Health Research</a:t>
                      </a:r>
                      <a:endParaRPr sz="1000"/>
                    </a:p>
                  </a:txBody>
                  <a:tcPr marT="91425" marB="91425" marR="91425" marL="91425"/>
                </a:tc>
                <a:tc>
                  <a:txBody>
                    <a:bodyPr/>
                    <a:lstStyle/>
                    <a:p>
                      <a:pPr indent="0" lvl="0" marL="0" rtl="0" algn="l">
                        <a:spcBef>
                          <a:spcPts val="0"/>
                        </a:spcBef>
                        <a:spcAft>
                          <a:spcPts val="0"/>
                        </a:spcAft>
                        <a:buNone/>
                      </a:pPr>
                      <a:r>
                        <a:rPr lang="en" sz="1000"/>
                        <a:t>Yanan Shao, Hoda S. Hashemi, Paula Gordon, Linda Warren, Jane Wang, Fellow, IEEE, Robert Rohling, Fellow, IEEE, and Septimiu Salcudean, Fellow, IEEE</a:t>
                      </a:r>
                      <a:endParaRPr sz="1000"/>
                    </a:p>
                  </a:txBody>
                  <a:tcPr marT="91425" marB="91425" marR="91425" marL="91425"/>
                </a:tc>
                <a:tc>
                  <a:txBody>
                    <a:bodyPr/>
                    <a:lstStyle/>
                    <a:p>
                      <a:pPr indent="0" lvl="0" marL="0" rtl="0" algn="l">
                        <a:spcBef>
                          <a:spcPts val="0"/>
                        </a:spcBef>
                        <a:spcAft>
                          <a:spcPts val="0"/>
                        </a:spcAft>
                        <a:buNone/>
                      </a:pPr>
                      <a:r>
                        <a:rPr lang="en" sz="1000"/>
                        <a:t>The goal is to ascertain whether S-WAVE can distinguish between benign and malignant breast tissue abnormalities. </a:t>
                      </a:r>
                      <a:endParaRPr sz="1000"/>
                    </a:p>
                  </a:txBody>
                  <a:tcPr marT="91425" marB="91425" marR="91425" marL="91425"/>
                </a:tc>
                <a:tc>
                  <a:txBody>
                    <a:bodyPr/>
                    <a:lstStyle/>
                    <a:p>
                      <a:pPr indent="0" lvl="0" marL="0" rtl="0" algn="l">
                        <a:spcBef>
                          <a:spcPts val="0"/>
                        </a:spcBef>
                        <a:spcAft>
                          <a:spcPts val="0"/>
                        </a:spcAft>
                        <a:buNone/>
                      </a:pPr>
                      <a:r>
                        <a:rPr lang="en" sz="1000"/>
                        <a:t>In S-WAVE, a controlled shaker is used to excite the tissue in steady-state at different frequencies, and subsequent US RF data frames are captured in a time series. The placenta, prostate, and breast have all been studied using the S-WAVE imaging technology.</a:t>
                      </a:r>
                      <a:endParaRPr sz="1000"/>
                    </a:p>
                  </a:txBody>
                  <a:tcPr marT="91425" marB="91425" marR="91425" marL="91425"/>
                </a:tc>
                <a:tc>
                  <a:txBody>
                    <a:bodyPr/>
                    <a:lstStyle/>
                    <a:p>
                      <a:pPr indent="0" lvl="0" marL="0" rtl="0" algn="l">
                        <a:spcBef>
                          <a:spcPts val="0"/>
                        </a:spcBef>
                        <a:spcAft>
                          <a:spcPts val="0"/>
                        </a:spcAft>
                        <a:buNone/>
                      </a:pPr>
                      <a:r>
                        <a:rPr lang="en" sz="1000"/>
                        <a:t>The dataset of about 40 patients is being studied and then acted upon with random forest classification techniques. </a:t>
                      </a:r>
                      <a:endParaRPr sz="1000"/>
                    </a:p>
                  </a:txBody>
                  <a:tcPr marT="91425" marB="91425" marR="91425" marL="91425"/>
                </a:tc>
                <a:tc>
                  <a:txBody>
                    <a:bodyPr/>
                    <a:lstStyle/>
                    <a:p>
                      <a:pPr indent="0" lvl="0" marL="0" rtl="0" algn="l">
                        <a:spcBef>
                          <a:spcPts val="0"/>
                        </a:spcBef>
                        <a:spcAft>
                          <a:spcPts val="0"/>
                        </a:spcAft>
                        <a:buNone/>
                      </a:pPr>
                      <a:r>
                        <a:rPr lang="en" sz="1000"/>
                        <a:t>As the tissue motion is 3D rather than 2D, the 2D S-WAVE data modality employed in the study could lead to inaccuracies in determining quantitative elasticity.</a:t>
                      </a:r>
                      <a:endParaRPr sz="1000"/>
                    </a:p>
                  </a:txBody>
                  <a:tcPr marT="91425" marB="91425" marR="91425" marL="91425"/>
                </a:tc>
              </a:tr>
              <a:tr h="2571750">
                <a:tc>
                  <a:txBody>
                    <a:bodyPr/>
                    <a:lstStyle/>
                    <a:p>
                      <a:pPr indent="0" lvl="0" marL="0" rtl="0" algn="l">
                        <a:spcBef>
                          <a:spcPts val="0"/>
                        </a:spcBef>
                        <a:spcAft>
                          <a:spcPts val="0"/>
                        </a:spcAft>
                        <a:buNone/>
                      </a:pPr>
                      <a:r>
                        <a:rPr lang="en" sz="1000"/>
                        <a:t>7.</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Enhancement of Penetration of Millimeter Waves by Field Focusing Applied to Breast Cancer Detection</a:t>
                      </a:r>
                      <a:endParaRPr sz="1000"/>
                    </a:p>
                  </a:txBody>
                  <a:tcPr marT="91425" marB="91425" marR="91425" marL="91425"/>
                </a:tc>
                <a:tc>
                  <a:txBody>
                    <a:bodyPr/>
                    <a:lstStyle/>
                    <a:p>
                      <a:pPr indent="0" lvl="0" marL="0" rtl="0" algn="just">
                        <a:lnSpc>
                          <a:spcPct val="115000"/>
                        </a:lnSpc>
                        <a:spcBef>
                          <a:spcPts val="1200"/>
                        </a:spcBef>
                        <a:spcAft>
                          <a:spcPts val="0"/>
                        </a:spcAft>
                        <a:buNone/>
                      </a:pPr>
                      <a:r>
                        <a:rPr lang="en" sz="1000">
                          <a:solidFill>
                            <a:schemeClr val="dk1"/>
                          </a:solidFill>
                        </a:rPr>
                        <a:t>Published in: IEEE Transactions on Biomedical Engineering ( Volume: 68, Issue: 3, March 2021)</a:t>
                      </a:r>
                      <a:endParaRPr sz="1000">
                        <a:solidFill>
                          <a:schemeClr val="dk1"/>
                        </a:solidFill>
                      </a:endParaRPr>
                    </a:p>
                    <a:p>
                      <a:pPr indent="0" lvl="0" marL="0" rtl="0" algn="just">
                        <a:lnSpc>
                          <a:spcPct val="115000"/>
                        </a:lnSpc>
                        <a:spcBef>
                          <a:spcPts val="1200"/>
                        </a:spcBef>
                        <a:spcAft>
                          <a:spcPts val="1200"/>
                        </a:spcAft>
                        <a:buNone/>
                      </a:pPr>
                      <a:r>
                        <a:rPr lang="en" sz="1000">
                          <a:solidFill>
                            <a:schemeClr val="dk1"/>
                          </a:solidFill>
                        </a:rPr>
                        <a:t>Date of Publication:</a:t>
                      </a:r>
                      <a:r>
                        <a:rPr b="1" lang="en" sz="1000">
                          <a:solidFill>
                            <a:schemeClr val="dk1"/>
                          </a:solidFill>
                        </a:rPr>
                        <a:t> </a:t>
                      </a:r>
                      <a:r>
                        <a:rPr lang="en" sz="1000">
                          <a:solidFill>
                            <a:schemeClr val="dk1"/>
                          </a:solidFill>
                        </a:rPr>
                        <a:t>04 August 2020</a:t>
                      </a:r>
                      <a:endParaRPr sz="1000"/>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 sz="1000">
                          <a:solidFill>
                            <a:schemeClr val="dk1"/>
                          </a:solidFill>
                        </a:rPr>
                        <a:t>Ioannis Iliopoulos, Simona Di Meo, Marco Pasian, Maxim Zhadobov, Philippe Pouliguen, Patrick Potier, Luca Perregrini, Ronan Sauleau, and Mauro Ettorre.</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The potentialities of improving the penetration of millimeter waves for breast cancer imaging are here explored.</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A field focusing technique based on a convex optimization method.</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Field propagation inside the breast model.</a:t>
                      </a:r>
                      <a:endParaRPr sz="1000"/>
                    </a:p>
                  </a:txBody>
                  <a:tcPr marT="91425" marB="91425" marR="91425" marL="91425"/>
                </a:tc>
                <a:tc>
                  <a:txBody>
                    <a:bodyPr/>
                    <a:lstStyle/>
                    <a:p>
                      <a:pPr indent="-228600" lvl="0" marL="0" rtl="0" algn="just">
                        <a:lnSpc>
                          <a:spcPct val="115000"/>
                        </a:lnSpc>
                        <a:spcBef>
                          <a:spcPts val="1200"/>
                        </a:spcBef>
                        <a:spcAft>
                          <a:spcPts val="1200"/>
                        </a:spcAft>
                        <a:buClr>
                          <a:schemeClr val="dk1"/>
                        </a:buClr>
                        <a:buSzPts val="1100"/>
                        <a:buFont typeface="Arial"/>
                        <a:buNone/>
                      </a:pPr>
                      <a:r>
                        <a:rPr lang="en" sz="700">
                          <a:solidFill>
                            <a:schemeClr val="dk1"/>
                          </a:solidFill>
                          <a:latin typeface="Times New Roman"/>
                          <a:ea typeface="Times New Roman"/>
                          <a:cs typeface="Times New Roman"/>
                          <a:sym typeface="Times New Roman"/>
                        </a:rPr>
                        <a:t>  </a:t>
                      </a:r>
                      <a:r>
                        <a:rPr lang="en" sz="1000">
                          <a:solidFill>
                            <a:schemeClr val="dk1"/>
                          </a:solidFill>
                        </a:rPr>
                        <a:t>A focusing technique based on convex optimization has been used here to increase the penetration in breast cancer imaging scenarios at millimeter waves.</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No particular shortcomings were detected. </a:t>
                      </a:r>
                      <a:endParaRPr sz="1000"/>
                    </a:p>
                  </a:txBody>
                  <a:tcPr marT="91425" marB="91425" marR="91425" marL="91425"/>
                </a:tc>
              </a:tr>
            </a:tbl>
          </a:graphicData>
        </a:graphic>
      </p:graphicFrame>
      <p:sp>
        <p:nvSpPr>
          <p:cNvPr id="190" name="Google Shape;190;p33"/>
          <p:cNvSpPr txBox="1"/>
          <p:nvPr>
            <p:ph idx="12" type="sldNum"/>
          </p:nvPr>
        </p:nvSpPr>
        <p:spPr>
          <a:xfrm>
            <a:off x="4297650"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