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6" r:id="rId1"/>
  </p:sldMasterIdLst>
  <p:notesMasterIdLst>
    <p:notesMasterId r:id="rId19"/>
  </p:notesMasterIdLst>
  <p:sldIdLst>
    <p:sldId id="256" r:id="rId2"/>
    <p:sldId id="279" r:id="rId3"/>
    <p:sldId id="278" r:id="rId4"/>
    <p:sldId id="281" r:id="rId5"/>
    <p:sldId id="277" r:id="rId6"/>
    <p:sldId id="264" r:id="rId7"/>
    <p:sldId id="275" r:id="rId8"/>
    <p:sldId id="263" r:id="rId9"/>
    <p:sldId id="271" r:id="rId10"/>
    <p:sldId id="270" r:id="rId11"/>
    <p:sldId id="268" r:id="rId12"/>
    <p:sldId id="266" r:id="rId13"/>
    <p:sldId id="273" r:id="rId14"/>
    <p:sldId id="265" r:id="rId15"/>
    <p:sldId id="272" r:id="rId16"/>
    <p:sldId id="260" r:id="rId17"/>
    <p:sldId id="269" r:id="rId1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weł Łukaszuk" initials="PŁ" lastIdx="1" clrIdx="0">
    <p:extLst>
      <p:ext uri="{19B8F6BF-5375-455C-9EA6-DF929625EA0E}">
        <p15:presenceInfo xmlns:p15="http://schemas.microsoft.com/office/powerpoint/2012/main" userId="95211b1ae6b0807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96" autoAdjust="0"/>
    <p:restoredTop sz="53568" autoAdjust="0"/>
  </p:normalViewPr>
  <p:slideViewPr>
    <p:cSldViewPr snapToGrid="0">
      <p:cViewPr varScale="1">
        <p:scale>
          <a:sx n="67" d="100"/>
          <a:sy n="67" d="100"/>
        </p:scale>
        <p:origin x="2520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A316E-D9AD-4E0F-83E2-D307A48F4964}" type="datetimeFigureOut">
              <a:rPr lang="pl-PL" smtClean="0"/>
              <a:t>04.11.2016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7D9F6F-A5F4-4A2D-846F-3D283C6D605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8064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D9F6F-A5F4-4A2D-846F-3D283C6D6053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141632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i="0" dirty="0"/>
              <a:t>https://en.wikipedia.org/wiki/Comparison_of_JavaScript_charting_frameworks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D9F6F-A5F4-4A2D-846F-3D283C6D6053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11265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D9F6F-A5F4-4A2D-846F-3D283C6D6053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53579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D9F6F-A5F4-4A2D-846F-3D283C6D6053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09856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D9F6F-A5F4-4A2D-846F-3D283C6D6053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245511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http://mikemcdearmon.com/portfolio/techposts/charting-libraries-using-d3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D9F6F-A5F4-4A2D-846F-3D283C6D6053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111276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D9F6F-A5F4-4A2D-846F-3D283C6D6053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603151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http://gallery.htmlwidgets.org</a:t>
            </a:r>
          </a:p>
          <a:p>
            <a:r>
              <a:rPr lang="pl-PL" dirty="0"/>
              <a:t>http://benschmidt.org/mvp/</a:t>
            </a:r>
            <a:endParaRPr lang="pl-PL" dirty="0"/>
          </a:p>
          <a:p>
            <a:r>
              <a:rPr lang="pl-PL" dirty="0"/>
              <a:t>http://jfire.io/animations</a:t>
            </a:r>
            <a:r>
              <a:rPr lang="pl-PL" baseline="0" dirty="0"/>
              <a:t> - animacje przy użyciu D3 i nie tylko</a:t>
            </a:r>
            <a:endParaRPr lang="pl-PL" dirty="0"/>
          </a:p>
          <a:p>
            <a:r>
              <a:rPr lang="pl-PL" dirty="0"/>
              <a:t>http://driven-by-data.net – przykładowe wizualizacje</a:t>
            </a:r>
          </a:p>
          <a:p>
            <a:r>
              <a:rPr lang="pl-PL" dirty="0"/>
              <a:t>http://syntagmatic.github.io/parallel-coordinates – jedna z ciekawszych bibliotek opartych no D3</a:t>
            </a:r>
          </a:p>
          <a:p>
            <a:endParaRPr lang="pl-PL" dirty="0"/>
          </a:p>
          <a:p>
            <a:r>
              <a:rPr lang="pl-PL" dirty="0"/>
              <a:t>http://www.bloomberg.com/graphics/dataview/how-americans-die</a:t>
            </a:r>
            <a:r>
              <a:rPr lang="pl-PL" baseline="0" dirty="0"/>
              <a:t> – wizualizacja ze strony </a:t>
            </a:r>
            <a:r>
              <a:rPr lang="pl-PL" baseline="0" dirty="0" err="1"/>
              <a:t>Bloomberga</a:t>
            </a:r>
            <a:r>
              <a:rPr lang="pl-PL" baseline="0" dirty="0"/>
              <a:t> – ostatnie demo prezentacji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D9F6F-A5F4-4A2D-846F-3D283C6D6053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54924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D9F6F-A5F4-4A2D-846F-3D283C6D6053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3780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b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D9F6F-A5F4-4A2D-846F-3D283C6D6053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047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D9F6F-A5F4-4A2D-846F-3D283C6D6053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2598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D9F6F-A5F4-4A2D-846F-3D283C6D6053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9584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D9F6F-A5F4-4A2D-846F-3D283C6D6053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10603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aseline="0" dirty="0"/>
              <a:t>https://github.com/d3/d3/blob/master/CHANGES.md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D9F6F-A5F4-4A2D-846F-3D283C6D6053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3149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D9F6F-A5F4-4A2D-846F-3D283C6D6053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2287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D9F6F-A5F4-4A2D-846F-3D283C6D6053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2519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D9F6F-A5F4-4A2D-846F-3D283C6D6053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2933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12CD2-43DC-4B65-9CA9-1EDCE4374F11}" type="datetimeFigureOut">
              <a:rPr lang="pl-PL" smtClean="0"/>
              <a:t>04.11.2016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0D198-8DEA-4817-AED9-6EBEF82354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3682188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12CD2-43DC-4B65-9CA9-1EDCE4374F11}" type="datetimeFigureOut">
              <a:rPr lang="pl-PL" smtClean="0"/>
              <a:t>04.11.2016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0D198-8DEA-4817-AED9-6EBEF82354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7645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12CD2-43DC-4B65-9CA9-1EDCE4374F11}" type="datetimeFigureOut">
              <a:rPr lang="pl-PL" smtClean="0"/>
              <a:t>04.11.2016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0D198-8DEA-4817-AED9-6EBEF82354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0847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12CD2-43DC-4B65-9CA9-1EDCE4374F11}" type="datetimeFigureOut">
              <a:rPr lang="pl-PL" smtClean="0"/>
              <a:t>04.11.2016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0D198-8DEA-4817-AED9-6EBEF82354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35909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12CD2-43DC-4B65-9CA9-1EDCE4374F11}" type="datetimeFigureOut">
              <a:rPr lang="pl-PL" smtClean="0"/>
              <a:t>04.11.2016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0D198-8DEA-4817-AED9-6EBEF82354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51142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12CD2-43DC-4B65-9CA9-1EDCE4374F11}" type="datetimeFigureOut">
              <a:rPr lang="pl-PL" smtClean="0"/>
              <a:t>04.11.2016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0D198-8DEA-4817-AED9-6EBEF82354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98315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12CD2-43DC-4B65-9CA9-1EDCE4374F11}" type="datetimeFigureOut">
              <a:rPr lang="pl-PL" smtClean="0"/>
              <a:t>04.11.2016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0D198-8DEA-4817-AED9-6EBEF82354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3381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12CD2-43DC-4B65-9CA9-1EDCE4374F11}" type="datetimeFigureOut">
              <a:rPr lang="pl-PL" smtClean="0"/>
              <a:t>04.11.2016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0D198-8DEA-4817-AED9-6EBEF82354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67523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12CD2-43DC-4B65-9CA9-1EDCE4374F11}" type="datetimeFigureOut">
              <a:rPr lang="pl-PL" smtClean="0"/>
              <a:t>04.11.2016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0D198-8DEA-4817-AED9-6EBEF82354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00336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12CD2-43DC-4B65-9CA9-1EDCE4374F11}" type="datetimeFigureOut">
              <a:rPr lang="pl-PL" smtClean="0"/>
              <a:t>04.11.2016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C00D198-8DEA-4817-AED9-6EBEF82354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1797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12CD2-43DC-4B65-9CA9-1EDCE4374F11}" type="datetimeFigureOut">
              <a:rPr lang="pl-PL" smtClean="0"/>
              <a:t>04.11.2016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0D198-8DEA-4817-AED9-6EBEF82354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221021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12CD2-43DC-4B65-9CA9-1EDCE4374F11}" type="datetimeFigureOut">
              <a:rPr lang="pl-PL" smtClean="0"/>
              <a:t>04.11.2016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0D198-8DEA-4817-AED9-6EBEF82354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624844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12CD2-43DC-4B65-9CA9-1EDCE4374F11}" type="datetimeFigureOut">
              <a:rPr lang="pl-PL" smtClean="0"/>
              <a:t>04.11.2016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0D198-8DEA-4817-AED9-6EBEF82354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30951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12CD2-43DC-4B65-9CA9-1EDCE4374F11}" type="datetimeFigureOut">
              <a:rPr lang="pl-PL" smtClean="0"/>
              <a:t>04.11.2016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0D198-8DEA-4817-AED9-6EBEF82354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8449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12CD2-43DC-4B65-9CA9-1EDCE4374F11}" type="datetimeFigureOut">
              <a:rPr lang="pl-PL" smtClean="0"/>
              <a:t>04.11.2016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0D198-8DEA-4817-AED9-6EBEF82354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7737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12CD2-43DC-4B65-9CA9-1EDCE4374F11}" type="datetimeFigureOut">
              <a:rPr lang="pl-PL" smtClean="0"/>
              <a:t>04.11.2016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0D198-8DEA-4817-AED9-6EBEF82354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118563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12CD2-43DC-4B65-9CA9-1EDCE4374F11}" type="datetimeFigureOut">
              <a:rPr lang="pl-PL" smtClean="0"/>
              <a:t>04.11.2016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0D198-8DEA-4817-AED9-6EBEF82354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6032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4512CD2-43DC-4B65-9CA9-1EDCE4374F11}" type="datetimeFigureOut">
              <a:rPr lang="pl-PL" smtClean="0"/>
              <a:t>04.11.2016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C00D198-8DEA-4817-AED9-6EBEF82354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81834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7" r:id="rId1"/>
    <p:sldLayoutId id="2147484188" r:id="rId2"/>
    <p:sldLayoutId id="2147484189" r:id="rId3"/>
    <p:sldLayoutId id="2147484190" r:id="rId4"/>
    <p:sldLayoutId id="2147484191" r:id="rId5"/>
    <p:sldLayoutId id="2147484192" r:id="rId6"/>
    <p:sldLayoutId id="2147484193" r:id="rId7"/>
    <p:sldLayoutId id="2147484194" r:id="rId8"/>
    <p:sldLayoutId id="2147484195" r:id="rId9"/>
    <p:sldLayoutId id="2147484196" r:id="rId10"/>
    <p:sldLayoutId id="2147484197" r:id="rId11"/>
    <p:sldLayoutId id="2147484198" r:id="rId12"/>
    <p:sldLayoutId id="2147484199" r:id="rId13"/>
    <p:sldLayoutId id="2147484200" r:id="rId14"/>
    <p:sldLayoutId id="2147484201" r:id="rId15"/>
    <p:sldLayoutId id="2147484202" r:id="rId16"/>
    <p:sldLayoutId id="214748420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5960" y="1380069"/>
            <a:ext cx="9537063" cy="1719748"/>
          </a:xfrm>
        </p:spPr>
        <p:txBody>
          <a:bodyPr>
            <a:normAutofit/>
          </a:bodyPr>
          <a:lstStyle/>
          <a:p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</a:t>
            </a:r>
            <a:r>
              <a:rPr lang="pl-P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visualization</a:t>
            </a:r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D3.js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54162"/>
            <a:ext cx="6987645" cy="2792627"/>
          </a:xfrm>
        </p:spPr>
        <p:txBody>
          <a:bodyPr>
            <a:normAutofit/>
          </a:bodyPr>
          <a:lstStyle/>
          <a:p>
            <a:r>
              <a:rPr lang="pl-PL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Paweł Łukaszuk</a:t>
            </a:r>
          </a:p>
          <a:p>
            <a:r>
              <a:rPr lang="pl-PL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pawel@lukaszuk.pl</a:t>
            </a:r>
          </a:p>
          <a:p>
            <a:endParaRPr lang="pl-PL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pl-PL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meet.js Białystok #10 03.11.2016</a:t>
            </a:r>
            <a:endParaRPr lang="pl-PL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pl-PL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pl-PL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pl-PL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489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D3.js vs *</a:t>
            </a:r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81"/>
            <a:ext cx="12192000" cy="633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795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D3 in the </a:t>
            </a:r>
            <a:r>
              <a:rPr lang="pl-PL" dirty="0" err="1"/>
              <a:t>trenches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8310" y="2248931"/>
            <a:ext cx="10018713" cy="4028302"/>
          </a:xfrm>
        </p:spPr>
        <p:txBody>
          <a:bodyPr numCol="2">
            <a:normAutofit/>
          </a:bodyPr>
          <a:lstStyle/>
          <a:p>
            <a:r>
              <a:rPr lang="pl-PL" dirty="0"/>
              <a:t>New York Times</a:t>
            </a:r>
          </a:p>
          <a:p>
            <a:r>
              <a:rPr lang="pl-PL" dirty="0"/>
              <a:t>Bloomberg</a:t>
            </a:r>
          </a:p>
          <a:p>
            <a:r>
              <a:rPr lang="pl-PL" dirty="0" err="1"/>
              <a:t>ComputerWorld</a:t>
            </a:r>
            <a:endParaRPr lang="pl-PL" dirty="0"/>
          </a:p>
          <a:p>
            <a:r>
              <a:rPr lang="pl-PL" dirty="0" err="1"/>
              <a:t>Datameer</a:t>
            </a:r>
            <a:endParaRPr lang="pl-PL" dirty="0"/>
          </a:p>
          <a:p>
            <a:r>
              <a:rPr lang="pl-PL" dirty="0" err="1"/>
              <a:t>OpenStreetMap</a:t>
            </a:r>
            <a:endParaRPr lang="pl-PL" dirty="0"/>
          </a:p>
          <a:p>
            <a:r>
              <a:rPr lang="pl-PL" dirty="0" err="1"/>
              <a:t>Pluralsight</a:t>
            </a:r>
            <a:endParaRPr lang="pl-PL" dirty="0"/>
          </a:p>
          <a:p>
            <a:r>
              <a:rPr lang="pl-PL" dirty="0" err="1"/>
              <a:t>AppDynamics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02096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To D3…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8310" y="2676143"/>
            <a:ext cx="10018713" cy="3124201"/>
          </a:xfrm>
        </p:spPr>
        <p:txBody>
          <a:bodyPr>
            <a:normAutofit/>
          </a:bodyPr>
          <a:lstStyle/>
          <a:p>
            <a:r>
              <a:rPr lang="pl-PL" dirty="0" err="1"/>
              <a:t>complex</a:t>
            </a:r>
            <a:r>
              <a:rPr lang="pl-PL" dirty="0"/>
              <a:t>, non standard </a:t>
            </a:r>
            <a:r>
              <a:rPr lang="pl-PL" dirty="0" err="1"/>
              <a:t>visualization</a:t>
            </a:r>
            <a:endParaRPr lang="pl-PL" dirty="0"/>
          </a:p>
          <a:p>
            <a:r>
              <a:rPr lang="pl-PL" dirty="0"/>
              <a:t>high </a:t>
            </a:r>
            <a:r>
              <a:rPr lang="pl-PL" dirty="0" err="1"/>
              <a:t>customization</a:t>
            </a:r>
            <a:endParaRPr lang="pl-PL" dirty="0"/>
          </a:p>
          <a:p>
            <a:r>
              <a:rPr lang="pl-PL" dirty="0" err="1"/>
              <a:t>interactivity</a:t>
            </a:r>
            <a:endParaRPr lang="pl-PL" dirty="0"/>
          </a:p>
          <a:p>
            <a:r>
              <a:rPr lang="pl-PL" dirty="0"/>
              <a:t>performance</a:t>
            </a:r>
          </a:p>
          <a:p>
            <a:r>
              <a:rPr lang="pl-PL" dirty="0"/>
              <a:t>extensions for R</a:t>
            </a:r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05598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…</a:t>
            </a:r>
            <a:r>
              <a:rPr lang="pl-PL" dirty="0" err="1"/>
              <a:t>or</a:t>
            </a:r>
            <a:r>
              <a:rPr lang="pl-PL" dirty="0"/>
              <a:t> not to D3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8310" y="2666999"/>
            <a:ext cx="10018713" cy="3124201"/>
          </a:xfrm>
        </p:spPr>
        <p:txBody>
          <a:bodyPr>
            <a:normAutofit/>
          </a:bodyPr>
          <a:lstStyle/>
          <a:p>
            <a:r>
              <a:rPr lang="pl-PL" dirty="0" err="1"/>
              <a:t>charting</a:t>
            </a:r>
            <a:r>
              <a:rPr lang="pl-PL" dirty="0"/>
              <a:t> </a:t>
            </a:r>
            <a:r>
              <a:rPr lang="pl-PL" dirty="0" err="1"/>
              <a:t>library</a:t>
            </a:r>
            <a:endParaRPr lang="pl-PL" dirty="0"/>
          </a:p>
          <a:p>
            <a:r>
              <a:rPr lang="pl-PL" dirty="0"/>
              <a:t>SVG/CANVAS </a:t>
            </a:r>
            <a:r>
              <a:rPr lang="pl-PL" dirty="0" err="1"/>
              <a:t>polyfill</a:t>
            </a:r>
            <a:endParaRPr lang="pl-PL" dirty="0"/>
          </a:p>
          <a:p>
            <a:r>
              <a:rPr lang="pl-PL" dirty="0"/>
              <a:t>deadline-</a:t>
            </a:r>
            <a:r>
              <a:rPr lang="pl-PL" dirty="0" err="1"/>
              <a:t>driven</a:t>
            </a:r>
            <a:r>
              <a:rPr lang="pl-PL" dirty="0"/>
              <a:t> development</a:t>
            </a:r>
          </a:p>
        </p:txBody>
      </p:sp>
    </p:spTree>
    <p:extLst>
      <p:ext uri="{BB962C8B-B14F-4D97-AF65-F5344CB8AC3E}">
        <p14:creationId xmlns:p14="http://schemas.microsoft.com/office/powerpoint/2010/main" val="2508559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D3++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738310" y="2666999"/>
            <a:ext cx="10018713" cy="3124201"/>
          </a:xfrm>
        </p:spPr>
        <p:txBody>
          <a:bodyPr numCol="3">
            <a:normAutofit fontScale="85000" lnSpcReduction="20000"/>
          </a:bodyPr>
          <a:lstStyle/>
          <a:p>
            <a:r>
              <a:rPr lang="pl-PL" dirty="0"/>
              <a:t>dimplejs.org</a:t>
            </a:r>
          </a:p>
          <a:p>
            <a:r>
              <a:rPr lang="pl-PL" dirty="0" err="1"/>
              <a:t>Graffeine</a:t>
            </a:r>
            <a:endParaRPr lang="pl-PL" dirty="0"/>
          </a:p>
          <a:p>
            <a:r>
              <a:rPr lang="pl-PL" dirty="0" err="1"/>
              <a:t>Mermaid</a:t>
            </a:r>
            <a:endParaRPr lang="pl-PL" dirty="0"/>
          </a:p>
          <a:p>
            <a:r>
              <a:rPr lang="pl-PL" dirty="0" err="1"/>
              <a:t>Parallel</a:t>
            </a:r>
            <a:r>
              <a:rPr lang="pl-PL" dirty="0"/>
              <a:t> </a:t>
            </a:r>
            <a:r>
              <a:rPr lang="pl-PL" dirty="0" err="1"/>
              <a:t>Coordinates</a:t>
            </a:r>
            <a:endParaRPr lang="pl-PL" dirty="0"/>
          </a:p>
          <a:p>
            <a:r>
              <a:rPr lang="pl-PL" dirty="0"/>
              <a:t>Insights.js</a:t>
            </a:r>
          </a:p>
          <a:p>
            <a:r>
              <a:rPr lang="pl-PL" dirty="0"/>
              <a:t>iopctrl.js</a:t>
            </a:r>
          </a:p>
          <a:p>
            <a:r>
              <a:rPr lang="pl-PL" dirty="0"/>
              <a:t>RAW</a:t>
            </a:r>
          </a:p>
          <a:p>
            <a:r>
              <a:rPr lang="pl-PL" dirty="0" err="1"/>
              <a:t>Tributary</a:t>
            </a:r>
            <a:endParaRPr lang="pl-PL" dirty="0"/>
          </a:p>
          <a:p>
            <a:r>
              <a:rPr lang="pl-PL" dirty="0" err="1"/>
              <a:t>rCharts</a:t>
            </a:r>
            <a:r>
              <a:rPr lang="pl-PL" dirty="0"/>
              <a:t> – R </a:t>
            </a:r>
            <a:r>
              <a:rPr lang="pl-PL" dirty="0" err="1"/>
              <a:t>package</a:t>
            </a:r>
            <a:endParaRPr lang="pl-PL" dirty="0"/>
          </a:p>
          <a:p>
            <a:r>
              <a:rPr lang="pl-PL" dirty="0" err="1"/>
              <a:t>Rickshaw</a:t>
            </a:r>
            <a:endParaRPr lang="pl-PL" dirty="0"/>
          </a:p>
          <a:p>
            <a:r>
              <a:rPr lang="pl-PL" dirty="0" err="1"/>
              <a:t>JSNetworkX</a:t>
            </a:r>
            <a:endParaRPr lang="pl-PL" dirty="0"/>
          </a:p>
          <a:p>
            <a:r>
              <a:rPr lang="pl-PL" dirty="0" err="1"/>
              <a:t>CodeFlower</a:t>
            </a:r>
            <a:endParaRPr lang="pl-PL" dirty="0"/>
          </a:p>
          <a:p>
            <a:r>
              <a:rPr lang="pl-PL" dirty="0"/>
              <a:t>Vega</a:t>
            </a:r>
          </a:p>
          <a:p>
            <a:r>
              <a:rPr lang="pl-PL" dirty="0"/>
              <a:t>Dance.js</a:t>
            </a:r>
          </a:p>
          <a:p>
            <a:r>
              <a:rPr lang="pl-PL" dirty="0" err="1"/>
              <a:t>Dynamic-Charts</a:t>
            </a:r>
            <a:endParaRPr lang="pl-PL" dirty="0"/>
          </a:p>
          <a:p>
            <a:r>
              <a:rPr lang="pl-PL" dirty="0"/>
              <a:t>dc.js</a:t>
            </a:r>
          </a:p>
          <a:p>
            <a:r>
              <a:rPr lang="pl-PL" dirty="0" err="1"/>
              <a:t>Rickshaw</a:t>
            </a:r>
            <a:endParaRPr lang="pl-PL" dirty="0"/>
          </a:p>
          <a:p>
            <a:r>
              <a:rPr lang="pl-PL" dirty="0"/>
              <a:t>DVL</a:t>
            </a:r>
          </a:p>
          <a:p>
            <a:r>
              <a:rPr lang="pl-PL" dirty="0"/>
              <a:t>NVD3</a:t>
            </a:r>
          </a:p>
          <a:p>
            <a:r>
              <a:rPr lang="pl-PL" dirty="0"/>
              <a:t>Cubism.js</a:t>
            </a:r>
          </a:p>
          <a:p>
            <a:r>
              <a:rPr lang="pl-PL" dirty="0" err="1"/>
              <a:t>DataMaps</a:t>
            </a:r>
            <a:endParaRPr lang="pl-PL" dirty="0"/>
          </a:p>
          <a:p>
            <a:r>
              <a:rPr lang="pl-PL" dirty="0"/>
              <a:t>xCharts.js</a:t>
            </a:r>
          </a:p>
          <a:p>
            <a:r>
              <a:rPr lang="pl-PL" dirty="0"/>
              <a:t>…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24752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Questions</a:t>
            </a:r>
            <a:r>
              <a:rPr lang="pl-P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4243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8310" y="2666999"/>
            <a:ext cx="10018713" cy="3124201"/>
          </a:xfrm>
        </p:spPr>
        <p:txBody>
          <a:bodyPr numCol="2">
            <a:normAutofit/>
          </a:bodyPr>
          <a:lstStyle/>
          <a:p>
            <a:r>
              <a:rPr lang="pl-PL" dirty="0"/>
              <a:t>https://d3js.org/</a:t>
            </a:r>
          </a:p>
          <a:p>
            <a:r>
              <a:rPr lang="pl-PL" dirty="0"/>
              <a:t>https://github.com/d3/d3</a:t>
            </a:r>
          </a:p>
          <a:p>
            <a:r>
              <a:rPr lang="pl-PL" dirty="0"/>
              <a:t>https://square.github.io/intro-to-d3</a:t>
            </a:r>
          </a:p>
          <a:p>
            <a:r>
              <a:rPr lang="pl-PL" dirty="0"/>
              <a:t>https://www.dashingd3js.com/</a:t>
            </a:r>
          </a:p>
          <a:p>
            <a:r>
              <a:rPr lang="pl-PL" dirty="0"/>
              <a:t>http://nvd3.org/</a:t>
            </a:r>
          </a:p>
          <a:p>
            <a:r>
              <a:rPr lang="pl-PL" dirty="0"/>
              <a:t>http://bl.ocks.org/</a:t>
            </a:r>
          </a:p>
          <a:p>
            <a:r>
              <a:rPr lang="pl-PL" dirty="0"/>
              <a:t>http://blockbuilder.org/</a:t>
            </a:r>
          </a:p>
          <a:p>
            <a:r>
              <a:rPr lang="pl-PL" dirty="0"/>
              <a:t>http://bl.ocksplorer.org/</a:t>
            </a:r>
          </a:p>
          <a:p>
            <a:r>
              <a:rPr lang="pl-PL" dirty="0"/>
              <a:t>https://datahub.io</a:t>
            </a:r>
          </a:p>
          <a:p>
            <a:r>
              <a:rPr lang="pl-PL" dirty="0"/>
              <a:t>http://driven-by-data.net/</a:t>
            </a:r>
          </a:p>
          <a:p>
            <a:r>
              <a:rPr lang="pl-PL" dirty="0"/>
              <a:t>http://flowingdata.com/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47466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81912" y="1380068"/>
            <a:ext cx="9921111" cy="2616199"/>
          </a:xfrm>
        </p:spPr>
        <p:txBody>
          <a:bodyPr>
            <a:noAutofit/>
          </a:bodyPr>
          <a:lstStyle/>
          <a:p>
            <a:r>
              <a:rPr lang="pl-PL" sz="32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„</a:t>
            </a:r>
            <a:r>
              <a:rPr lang="en-US" sz="32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greatest value of a picture is when it forces us</a:t>
            </a:r>
            <a:br>
              <a:rPr lang="pl-PL" sz="3200" i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32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notice what we never expected to see</a:t>
            </a:r>
            <a:r>
              <a:rPr lang="pl-PL" sz="32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”</a:t>
            </a:r>
            <a:r>
              <a:rPr lang="en-US" sz="32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br>
              <a:rPr lang="pl-PL" sz="3200" i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pl-PL" sz="3200" i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2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John W. Tukey. Exploratory Data Analysis. 1977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type="subTitle" idx="1"/>
          </p:nvPr>
        </p:nvSpPr>
        <p:spPr>
          <a:xfrm>
            <a:off x="4515377" y="5139267"/>
            <a:ext cx="6987645" cy="1388534"/>
          </a:xfrm>
        </p:spPr>
        <p:txBody>
          <a:bodyPr>
            <a:noAutofit/>
          </a:bodyPr>
          <a:lstStyle/>
          <a:p>
            <a:r>
              <a:rPr lang="pl-PL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Paweł Łukaszuk</a:t>
            </a:r>
            <a:br>
              <a:rPr lang="pl-PL" sz="20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pl-PL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pawel@lukaszuk.pl</a:t>
            </a:r>
            <a:br>
              <a:rPr lang="pl-PL" sz="20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pl-PL" sz="2000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823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The Data </a:t>
            </a:r>
            <a:r>
              <a:rPr lang="pl-PL" dirty="0" err="1"/>
              <a:t>processing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738310" y="2666999"/>
            <a:ext cx="10018713" cy="3124201"/>
          </a:xfrm>
        </p:spPr>
        <p:txBody>
          <a:bodyPr>
            <a:normAutofit fontScale="92500" lnSpcReduction="10000"/>
          </a:bodyPr>
          <a:lstStyle/>
          <a:p>
            <a:r>
              <a:rPr lang="pl-PL" dirty="0"/>
              <a:t>acquire</a:t>
            </a:r>
          </a:p>
          <a:p>
            <a:r>
              <a:rPr lang="pl-PL" dirty="0"/>
              <a:t>parse</a:t>
            </a:r>
          </a:p>
          <a:p>
            <a:r>
              <a:rPr lang="pl-PL" dirty="0"/>
              <a:t>filter</a:t>
            </a:r>
          </a:p>
          <a:p>
            <a:r>
              <a:rPr lang="pl-PL" dirty="0"/>
              <a:t>mine</a:t>
            </a:r>
          </a:p>
          <a:p>
            <a:r>
              <a:rPr lang="pl-PL" dirty="0"/>
              <a:t>present</a:t>
            </a:r>
          </a:p>
          <a:p>
            <a:r>
              <a:rPr lang="pl-PL" dirty="0"/>
              <a:t>refine</a:t>
            </a:r>
          </a:p>
          <a:p>
            <a:r>
              <a:rPr lang="pl-PL" dirty="0"/>
              <a:t>interact</a:t>
            </a:r>
          </a:p>
        </p:txBody>
      </p:sp>
    </p:spTree>
    <p:extLst>
      <p:ext uri="{BB962C8B-B14F-4D97-AF65-F5344CB8AC3E}">
        <p14:creationId xmlns:p14="http://schemas.microsoft.com/office/powerpoint/2010/main" val="2104713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Why</a:t>
            </a:r>
            <a:r>
              <a:rPr lang="pl-PL" dirty="0"/>
              <a:t> data </a:t>
            </a:r>
            <a:r>
              <a:rPr lang="pl-PL" dirty="0" err="1"/>
              <a:t>visualization</a:t>
            </a:r>
            <a:r>
              <a:rPr lang="pl-PL" dirty="0"/>
              <a:t> </a:t>
            </a:r>
            <a:r>
              <a:rPr lang="pl-PL" dirty="0" err="1"/>
              <a:t>matters</a:t>
            </a:r>
            <a:r>
              <a:rPr lang="pl-PL" dirty="0"/>
              <a:t>?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>
          <a:xfrm>
            <a:off x="1738310" y="2666999"/>
            <a:ext cx="10018713" cy="3124201"/>
          </a:xfrm>
        </p:spPr>
        <p:txBody>
          <a:bodyPr/>
          <a:lstStyle/>
          <a:p>
            <a:r>
              <a:rPr lang="pl-PL" dirty="0" err="1"/>
              <a:t>comprehend</a:t>
            </a:r>
            <a:r>
              <a:rPr lang="pl-PL" dirty="0"/>
              <a:t> </a:t>
            </a:r>
            <a:r>
              <a:rPr lang="pl-PL" dirty="0" err="1"/>
              <a:t>information</a:t>
            </a:r>
            <a:r>
              <a:rPr lang="pl-PL" dirty="0"/>
              <a:t> </a:t>
            </a:r>
            <a:r>
              <a:rPr lang="pl-PL" dirty="0" err="1"/>
              <a:t>quickly</a:t>
            </a:r>
            <a:endParaRPr lang="pl-PL" dirty="0"/>
          </a:p>
          <a:p>
            <a:r>
              <a:rPr lang="pl-PL" dirty="0" err="1"/>
              <a:t>pinpoint</a:t>
            </a:r>
            <a:r>
              <a:rPr lang="pl-PL" dirty="0"/>
              <a:t> </a:t>
            </a:r>
            <a:r>
              <a:rPr lang="pl-PL" dirty="0" err="1"/>
              <a:t>emerging</a:t>
            </a:r>
            <a:r>
              <a:rPr lang="pl-PL" dirty="0"/>
              <a:t> </a:t>
            </a:r>
            <a:r>
              <a:rPr lang="pl-PL" dirty="0" err="1"/>
              <a:t>trends</a:t>
            </a:r>
            <a:endParaRPr lang="pl-PL" dirty="0"/>
          </a:p>
          <a:p>
            <a:r>
              <a:rPr lang="en-US" dirty="0"/>
              <a:t>customers make decisions, too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45416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ymbol zastępczy zawartości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7346226"/>
              </p:ext>
            </p:extLst>
          </p:nvPr>
        </p:nvGraphicFramePr>
        <p:xfrm>
          <a:off x="0" y="1"/>
          <a:ext cx="6067169" cy="6880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898">
                  <a:extLst>
                    <a:ext uri="{9D8B030D-6E8A-4147-A177-3AD203B41FA5}">
                      <a16:colId xmlns:a16="http://schemas.microsoft.com/office/drawing/2014/main" val="1674152495"/>
                    </a:ext>
                  </a:extLst>
                </a:gridCol>
                <a:gridCol w="1154867">
                  <a:extLst>
                    <a:ext uri="{9D8B030D-6E8A-4147-A177-3AD203B41FA5}">
                      <a16:colId xmlns:a16="http://schemas.microsoft.com/office/drawing/2014/main" val="2188084937"/>
                    </a:ext>
                  </a:extLst>
                </a:gridCol>
                <a:gridCol w="969652">
                  <a:extLst>
                    <a:ext uri="{9D8B030D-6E8A-4147-A177-3AD203B41FA5}">
                      <a16:colId xmlns:a16="http://schemas.microsoft.com/office/drawing/2014/main" val="4259436258"/>
                    </a:ext>
                  </a:extLst>
                </a:gridCol>
                <a:gridCol w="1198445">
                  <a:extLst>
                    <a:ext uri="{9D8B030D-6E8A-4147-A177-3AD203B41FA5}">
                      <a16:colId xmlns:a16="http://schemas.microsoft.com/office/drawing/2014/main" val="1172497815"/>
                    </a:ext>
                  </a:extLst>
                </a:gridCol>
                <a:gridCol w="1078601">
                  <a:extLst>
                    <a:ext uri="{9D8B030D-6E8A-4147-A177-3AD203B41FA5}">
                      <a16:colId xmlns:a16="http://schemas.microsoft.com/office/drawing/2014/main" val="825578270"/>
                    </a:ext>
                  </a:extLst>
                </a:gridCol>
                <a:gridCol w="1067706">
                  <a:extLst>
                    <a:ext uri="{9D8B030D-6E8A-4147-A177-3AD203B41FA5}">
                      <a16:colId xmlns:a16="http://schemas.microsoft.com/office/drawing/2014/main" val="961671289"/>
                    </a:ext>
                  </a:extLst>
                </a:gridCol>
              </a:tblGrid>
              <a:tr h="571469"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Nr.</a:t>
                      </a:r>
                    </a:p>
                  </a:txBody>
                  <a:tcPr marL="38100" marR="3810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Data</a:t>
                      </a:r>
                    </a:p>
                  </a:txBody>
                  <a:tcPr marL="38100" marR="3810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Otwarcie</a:t>
                      </a:r>
                    </a:p>
                  </a:txBody>
                  <a:tcPr marL="38100" marR="3810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Najwyższy</a:t>
                      </a:r>
                    </a:p>
                  </a:txBody>
                  <a:tcPr marL="38100" marR="3810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Najniższy</a:t>
                      </a:r>
                    </a:p>
                  </a:txBody>
                  <a:tcPr marL="38100" marR="3810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Zamknięcie</a:t>
                      </a:r>
                    </a:p>
                  </a:txBody>
                  <a:tcPr marL="38100" marR="38100" marT="15240" marB="15240" anchor="ctr"/>
                </a:tc>
                <a:extLst>
                  <a:ext uri="{0D108BD9-81ED-4DB2-BD59-A6C34878D82A}">
                    <a16:rowId xmlns:a16="http://schemas.microsoft.com/office/drawing/2014/main" val="3119686969"/>
                  </a:ext>
                </a:extLst>
              </a:tr>
              <a:tr h="269567">
                <a:tc>
                  <a:txBody>
                    <a:bodyPr/>
                    <a:lstStyle/>
                    <a:p>
                      <a:pPr algn="ctr"/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23</a:t>
                      </a:r>
                    </a:p>
                  </a:txBody>
                  <a:tcPr marL="38100" marR="38100" marT="15240" marB="15240" anchor="ctr"/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 Lis 2016</a:t>
                      </a:r>
                    </a:p>
                  </a:txBody>
                  <a:tcPr marL="38100" marR="38100" marT="15240" marB="15240" anchor="ctr"/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39.65</a:t>
                      </a:r>
                    </a:p>
                  </a:txBody>
                  <a:tcPr marL="38100" marR="38100" marT="15240" marB="15240" anchor="ctr"/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40.19</a:t>
                      </a:r>
                    </a:p>
                  </a:txBody>
                  <a:tcPr marL="38100" marR="38100" marT="15240" marB="15240" anchor="ctr"/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39.63</a:t>
                      </a:r>
                    </a:p>
                  </a:txBody>
                  <a:tcPr marL="38100" marR="38100" marT="15240" marB="15240" anchor="ctr"/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39.88</a:t>
                      </a:r>
                    </a:p>
                  </a:txBody>
                  <a:tcPr marL="38100" marR="38100" marT="15240" marB="15240" anchor="ctr"/>
                </a:tc>
                <a:extLst>
                  <a:ext uri="{0D108BD9-81ED-4DB2-BD59-A6C34878D82A}">
                    <a16:rowId xmlns:a16="http://schemas.microsoft.com/office/drawing/2014/main" val="1037152989"/>
                  </a:ext>
                </a:extLst>
              </a:tr>
              <a:tr h="269567">
                <a:tc>
                  <a:txBody>
                    <a:bodyPr/>
                    <a:lstStyle/>
                    <a:p>
                      <a:pPr algn="ctr"/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22</a:t>
                      </a:r>
                    </a:p>
                  </a:txBody>
                  <a:tcPr marL="38100" marR="38100" marT="15240" marB="15240" anchor="ctr"/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28 Paź 2016</a:t>
                      </a:r>
                    </a:p>
                  </a:txBody>
                  <a:tcPr marL="38100" marR="38100" marT="15240" marB="15240" anchor="ctr"/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40.00</a:t>
                      </a:r>
                    </a:p>
                  </a:txBody>
                  <a:tcPr marL="38100" marR="38100" marT="15240" marB="15240" anchor="ctr"/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40.73</a:t>
                      </a:r>
                    </a:p>
                  </a:txBody>
                  <a:tcPr marL="38100" marR="38100" marT="15240" marB="15240" anchor="ctr"/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38.47</a:t>
                      </a:r>
                    </a:p>
                  </a:txBody>
                  <a:tcPr marL="38100" marR="38100" marT="15240" marB="15240" anchor="ctr"/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39.55</a:t>
                      </a:r>
                    </a:p>
                  </a:txBody>
                  <a:tcPr marL="38100" marR="38100" marT="15240" marB="15240" anchor="ctr"/>
                </a:tc>
                <a:extLst>
                  <a:ext uri="{0D108BD9-81ED-4DB2-BD59-A6C34878D82A}">
                    <a16:rowId xmlns:a16="http://schemas.microsoft.com/office/drawing/2014/main" val="2497611684"/>
                  </a:ext>
                </a:extLst>
              </a:tr>
              <a:tr h="269567">
                <a:tc>
                  <a:txBody>
                    <a:bodyPr/>
                    <a:lstStyle/>
                    <a:p>
                      <a:pPr algn="ctr"/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21</a:t>
                      </a:r>
                    </a:p>
                  </a:txBody>
                  <a:tcPr marL="38100" marR="38100" marT="15240" marB="15240" anchor="ctr"/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21 Paź 2016</a:t>
                      </a:r>
                    </a:p>
                  </a:txBody>
                  <a:tcPr marL="38100" marR="38100" marT="15240" marB="15240" anchor="ctr"/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39.00</a:t>
                      </a:r>
                    </a:p>
                  </a:txBody>
                  <a:tcPr marL="38100" marR="38100" marT="15240" marB="15240" anchor="ctr"/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39.99</a:t>
                      </a:r>
                    </a:p>
                  </a:txBody>
                  <a:tcPr marL="38100" marR="38100" marT="15240" marB="15240" anchor="ctr"/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38.96</a:t>
                      </a:r>
                    </a:p>
                  </a:txBody>
                  <a:tcPr marL="38100" marR="38100" marT="15240" marB="15240" anchor="ctr"/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39.96</a:t>
                      </a:r>
                    </a:p>
                  </a:txBody>
                  <a:tcPr marL="38100" marR="38100" marT="15240" marB="15240" anchor="ctr"/>
                </a:tc>
                <a:extLst>
                  <a:ext uri="{0D108BD9-81ED-4DB2-BD59-A6C34878D82A}">
                    <a16:rowId xmlns:a16="http://schemas.microsoft.com/office/drawing/2014/main" val="2098557973"/>
                  </a:ext>
                </a:extLst>
              </a:tr>
              <a:tr h="269567">
                <a:tc>
                  <a:txBody>
                    <a:bodyPr/>
                    <a:lstStyle/>
                    <a:p>
                      <a:pPr algn="ctr"/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20</a:t>
                      </a:r>
                    </a:p>
                  </a:txBody>
                  <a:tcPr marL="38100" marR="38100" marT="15240" marB="15240" anchor="ctr"/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14 Paź 2016</a:t>
                      </a:r>
                    </a:p>
                  </a:txBody>
                  <a:tcPr marL="38100" marR="38100" marT="15240" marB="15240" anchor="ctr"/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39.50</a:t>
                      </a:r>
                    </a:p>
                  </a:txBody>
                  <a:tcPr marL="38100" marR="38100" marT="15240" marB="15240" anchor="ctr"/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39.99</a:t>
                      </a:r>
                    </a:p>
                  </a:txBody>
                  <a:tcPr marL="38100" marR="38100" marT="15240" marB="15240" anchor="ctr"/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38.70</a:t>
                      </a:r>
                    </a:p>
                  </a:txBody>
                  <a:tcPr marL="38100" marR="38100" marT="15240" marB="15240" anchor="ctr"/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39.61</a:t>
                      </a:r>
                    </a:p>
                  </a:txBody>
                  <a:tcPr marL="38100" marR="38100" marT="15240" marB="15240" anchor="ctr"/>
                </a:tc>
                <a:extLst>
                  <a:ext uri="{0D108BD9-81ED-4DB2-BD59-A6C34878D82A}">
                    <a16:rowId xmlns:a16="http://schemas.microsoft.com/office/drawing/2014/main" val="1985688843"/>
                  </a:ext>
                </a:extLst>
              </a:tr>
              <a:tr h="269567">
                <a:tc>
                  <a:txBody>
                    <a:bodyPr/>
                    <a:lstStyle/>
                    <a:p>
                      <a:pPr algn="ctr"/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19</a:t>
                      </a:r>
                    </a:p>
                  </a:txBody>
                  <a:tcPr marL="38100" marR="38100" marT="15240" marB="15240" anchor="ctr"/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7 Paź 2016</a:t>
                      </a:r>
                    </a:p>
                  </a:txBody>
                  <a:tcPr marL="38100" marR="38100" marT="15240" marB="15240" anchor="ctr"/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40.65</a:t>
                      </a:r>
                    </a:p>
                  </a:txBody>
                  <a:tcPr marL="38100" marR="38100" marT="15240" marB="15240" anchor="ctr"/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41.30</a:t>
                      </a:r>
                    </a:p>
                  </a:txBody>
                  <a:tcPr marL="38100" marR="38100" marT="15240" marB="15240" anchor="ctr"/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38.30</a:t>
                      </a:r>
                    </a:p>
                  </a:txBody>
                  <a:tcPr marL="38100" marR="38100" marT="15240" marB="15240" anchor="ctr"/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39.00</a:t>
                      </a:r>
                    </a:p>
                  </a:txBody>
                  <a:tcPr marL="38100" marR="38100" marT="15240" marB="15240" anchor="ctr"/>
                </a:tc>
                <a:extLst>
                  <a:ext uri="{0D108BD9-81ED-4DB2-BD59-A6C34878D82A}">
                    <a16:rowId xmlns:a16="http://schemas.microsoft.com/office/drawing/2014/main" val="3799622689"/>
                  </a:ext>
                </a:extLst>
              </a:tr>
              <a:tr h="269567">
                <a:tc>
                  <a:txBody>
                    <a:bodyPr/>
                    <a:lstStyle/>
                    <a:p>
                      <a:pPr algn="ctr"/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18</a:t>
                      </a:r>
                    </a:p>
                  </a:txBody>
                  <a:tcPr marL="38100" marR="38100" marT="15240" marB="15240" anchor="ctr"/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30 Wrz 2016</a:t>
                      </a:r>
                    </a:p>
                  </a:txBody>
                  <a:tcPr marL="38100" marR="38100" marT="15240" marB="15240" anchor="ctr"/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39.20</a:t>
                      </a:r>
                    </a:p>
                  </a:txBody>
                  <a:tcPr marL="38100" marR="38100" marT="15240" marB="15240" anchor="ctr"/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40.60</a:t>
                      </a:r>
                    </a:p>
                  </a:txBody>
                  <a:tcPr marL="38100" marR="38100" marT="15240" marB="15240" anchor="ctr"/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38.25</a:t>
                      </a:r>
                    </a:p>
                  </a:txBody>
                  <a:tcPr marL="38100" marR="38100" marT="15240" marB="15240" anchor="ctr"/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39.86</a:t>
                      </a:r>
                    </a:p>
                  </a:txBody>
                  <a:tcPr marL="38100" marR="38100" marT="15240" marB="15240" anchor="ctr"/>
                </a:tc>
                <a:extLst>
                  <a:ext uri="{0D108BD9-81ED-4DB2-BD59-A6C34878D82A}">
                    <a16:rowId xmlns:a16="http://schemas.microsoft.com/office/drawing/2014/main" val="2247131723"/>
                  </a:ext>
                </a:extLst>
              </a:tr>
              <a:tr h="269567">
                <a:tc>
                  <a:txBody>
                    <a:bodyPr/>
                    <a:lstStyle/>
                    <a:p>
                      <a:pPr algn="ctr"/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17</a:t>
                      </a:r>
                    </a:p>
                  </a:txBody>
                  <a:tcPr marL="38100" marR="38100" marT="15240" marB="15240" anchor="ctr"/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23 Wrz 2016</a:t>
                      </a:r>
                    </a:p>
                  </a:txBody>
                  <a:tcPr marL="38100" marR="38100" marT="15240" marB="15240" anchor="ctr"/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41.50</a:t>
                      </a:r>
                    </a:p>
                  </a:txBody>
                  <a:tcPr marL="38100" marR="38100" marT="15240" marB="15240" anchor="ctr"/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42.44</a:t>
                      </a:r>
                    </a:p>
                  </a:txBody>
                  <a:tcPr marL="38100" marR="38100" marT="15240" marB="15240" anchor="ctr"/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39.10</a:t>
                      </a:r>
                    </a:p>
                  </a:txBody>
                  <a:tcPr marL="38100" marR="38100" marT="15240" marB="15240" anchor="ctr"/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39.20</a:t>
                      </a:r>
                    </a:p>
                  </a:txBody>
                  <a:tcPr marL="38100" marR="38100" marT="15240" marB="15240" anchor="ctr"/>
                </a:tc>
                <a:extLst>
                  <a:ext uri="{0D108BD9-81ED-4DB2-BD59-A6C34878D82A}">
                    <a16:rowId xmlns:a16="http://schemas.microsoft.com/office/drawing/2014/main" val="3288579721"/>
                  </a:ext>
                </a:extLst>
              </a:tr>
              <a:tr h="269567">
                <a:tc>
                  <a:txBody>
                    <a:bodyPr/>
                    <a:lstStyle/>
                    <a:p>
                      <a:pPr algn="ctr"/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16</a:t>
                      </a:r>
                    </a:p>
                  </a:txBody>
                  <a:tcPr marL="38100" marR="38100" marT="15240" marB="15240" anchor="ctr"/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16 Wrz 2016</a:t>
                      </a:r>
                    </a:p>
                  </a:txBody>
                  <a:tcPr marL="38100" marR="38100" marT="15240" marB="15240" anchor="ctr"/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42.09</a:t>
                      </a:r>
                    </a:p>
                  </a:txBody>
                  <a:tcPr marL="38100" marR="38100" marT="15240" marB="15240" anchor="ctr"/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43.40</a:t>
                      </a:r>
                    </a:p>
                  </a:txBody>
                  <a:tcPr marL="38100" marR="38100" marT="15240" marB="15240" anchor="ctr"/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39.60</a:t>
                      </a:r>
                    </a:p>
                  </a:txBody>
                  <a:tcPr marL="38100" marR="38100" marT="15240" marB="15240" anchor="ctr"/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41.50</a:t>
                      </a:r>
                    </a:p>
                  </a:txBody>
                  <a:tcPr marL="38100" marR="38100" marT="15240" marB="15240" anchor="ctr"/>
                </a:tc>
                <a:extLst>
                  <a:ext uri="{0D108BD9-81ED-4DB2-BD59-A6C34878D82A}">
                    <a16:rowId xmlns:a16="http://schemas.microsoft.com/office/drawing/2014/main" val="574169298"/>
                  </a:ext>
                </a:extLst>
              </a:tr>
              <a:tr h="269567">
                <a:tc>
                  <a:txBody>
                    <a:bodyPr/>
                    <a:lstStyle/>
                    <a:p>
                      <a:pPr algn="ctr"/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15</a:t>
                      </a:r>
                    </a:p>
                  </a:txBody>
                  <a:tcPr marL="38100" marR="38100" marT="15240" marB="15240" anchor="ctr"/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9 Wrz 2016</a:t>
                      </a:r>
                    </a:p>
                  </a:txBody>
                  <a:tcPr marL="38100" marR="38100" marT="15240" marB="15240" anchor="ctr"/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43.14</a:t>
                      </a:r>
                    </a:p>
                  </a:txBody>
                  <a:tcPr marL="38100" marR="38100" marT="15240" marB="15240" anchor="ctr"/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44.50</a:t>
                      </a:r>
                    </a:p>
                  </a:txBody>
                  <a:tcPr marL="38100" marR="38100" marT="15240" marB="15240" anchor="ctr"/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41.42</a:t>
                      </a:r>
                    </a:p>
                  </a:txBody>
                  <a:tcPr marL="38100" marR="38100" marT="15240" marB="15240" anchor="ctr"/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42.50</a:t>
                      </a:r>
                    </a:p>
                  </a:txBody>
                  <a:tcPr marL="38100" marR="38100" marT="15240" marB="15240" anchor="ctr"/>
                </a:tc>
                <a:extLst>
                  <a:ext uri="{0D108BD9-81ED-4DB2-BD59-A6C34878D82A}">
                    <a16:rowId xmlns:a16="http://schemas.microsoft.com/office/drawing/2014/main" val="2423288906"/>
                  </a:ext>
                </a:extLst>
              </a:tr>
              <a:tr h="269567">
                <a:tc>
                  <a:txBody>
                    <a:bodyPr/>
                    <a:lstStyle/>
                    <a:p>
                      <a:pPr algn="ctr"/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14</a:t>
                      </a:r>
                    </a:p>
                  </a:txBody>
                  <a:tcPr marL="38100" marR="38100" marT="15240" marB="15240" anchor="ctr"/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 Wrz 2016</a:t>
                      </a:r>
                    </a:p>
                  </a:txBody>
                  <a:tcPr marL="38100" marR="38100" marT="15240" marB="15240" anchor="ctr"/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41.50</a:t>
                      </a:r>
                    </a:p>
                  </a:txBody>
                  <a:tcPr marL="38100" marR="38100" marT="15240" marB="15240" anchor="ctr"/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43.00</a:t>
                      </a:r>
                    </a:p>
                  </a:txBody>
                  <a:tcPr marL="38100" marR="38100" marT="15240" marB="15240" anchor="ctr"/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40.57</a:t>
                      </a:r>
                    </a:p>
                  </a:txBody>
                  <a:tcPr marL="38100" marR="38100" marT="15240" marB="15240" anchor="ctr"/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42.79</a:t>
                      </a:r>
                    </a:p>
                  </a:txBody>
                  <a:tcPr marL="38100" marR="38100" marT="15240" marB="15240" anchor="ctr"/>
                </a:tc>
                <a:extLst>
                  <a:ext uri="{0D108BD9-81ED-4DB2-BD59-A6C34878D82A}">
                    <a16:rowId xmlns:a16="http://schemas.microsoft.com/office/drawing/2014/main" val="2278217800"/>
                  </a:ext>
                </a:extLst>
              </a:tr>
              <a:tr h="269567">
                <a:tc>
                  <a:txBody>
                    <a:bodyPr/>
                    <a:lstStyle/>
                    <a:p>
                      <a:pPr algn="ctr"/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13</a:t>
                      </a:r>
                    </a:p>
                  </a:txBody>
                  <a:tcPr marL="38100" marR="38100" marT="15240" marB="15240" anchor="ctr"/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26 Sie 2016</a:t>
                      </a:r>
                    </a:p>
                  </a:txBody>
                  <a:tcPr marL="38100" marR="38100" marT="15240" marB="15240" anchor="ctr"/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36.36</a:t>
                      </a:r>
                    </a:p>
                  </a:txBody>
                  <a:tcPr marL="38100" marR="38100" marT="15240" marB="15240" anchor="ctr"/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40.99</a:t>
                      </a:r>
                    </a:p>
                  </a:txBody>
                  <a:tcPr marL="38100" marR="38100" marT="15240" marB="15240" anchor="ctr"/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36.20</a:t>
                      </a:r>
                    </a:p>
                  </a:txBody>
                  <a:tcPr marL="38100" marR="38100" marT="15240" marB="15240" anchor="ctr"/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40.90</a:t>
                      </a:r>
                    </a:p>
                  </a:txBody>
                  <a:tcPr marL="38100" marR="38100" marT="15240" marB="15240" anchor="ctr"/>
                </a:tc>
                <a:extLst>
                  <a:ext uri="{0D108BD9-81ED-4DB2-BD59-A6C34878D82A}">
                    <a16:rowId xmlns:a16="http://schemas.microsoft.com/office/drawing/2014/main" val="1861528459"/>
                  </a:ext>
                </a:extLst>
              </a:tr>
              <a:tr h="269567">
                <a:tc>
                  <a:txBody>
                    <a:bodyPr/>
                    <a:lstStyle/>
                    <a:p>
                      <a:pPr algn="ctr"/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12</a:t>
                      </a:r>
                    </a:p>
                  </a:txBody>
                  <a:tcPr marL="38100" marR="38100" marT="15240" marB="15240" anchor="ctr"/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19 Sie 2016</a:t>
                      </a:r>
                    </a:p>
                  </a:txBody>
                  <a:tcPr marL="38100" marR="38100" marT="15240" marB="15240" anchor="ctr"/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35.44</a:t>
                      </a:r>
                    </a:p>
                  </a:txBody>
                  <a:tcPr marL="38100" marR="38100" marT="15240" marB="15240" anchor="ctr"/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36.36</a:t>
                      </a:r>
                    </a:p>
                  </a:txBody>
                  <a:tcPr marL="38100" marR="38100" marT="15240" marB="15240" anchor="ctr"/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34.59</a:t>
                      </a:r>
                    </a:p>
                  </a:txBody>
                  <a:tcPr marL="38100" marR="38100" marT="15240" marB="15240" anchor="ctr"/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36.32</a:t>
                      </a:r>
                    </a:p>
                  </a:txBody>
                  <a:tcPr marL="38100" marR="38100" marT="15240" marB="15240" anchor="ctr"/>
                </a:tc>
                <a:extLst>
                  <a:ext uri="{0D108BD9-81ED-4DB2-BD59-A6C34878D82A}">
                    <a16:rowId xmlns:a16="http://schemas.microsoft.com/office/drawing/2014/main" val="2505107201"/>
                  </a:ext>
                </a:extLst>
              </a:tr>
              <a:tr h="269567">
                <a:tc>
                  <a:txBody>
                    <a:bodyPr/>
                    <a:lstStyle/>
                    <a:p>
                      <a:pPr algn="ctr"/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11</a:t>
                      </a:r>
                    </a:p>
                  </a:txBody>
                  <a:tcPr marL="38100" marR="38100" marT="15240" marB="15240" anchor="ctr"/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12 Sie 2016</a:t>
                      </a:r>
                    </a:p>
                  </a:txBody>
                  <a:tcPr marL="38100" marR="38100" marT="15240" marB="15240" anchor="ctr"/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32.75</a:t>
                      </a:r>
                    </a:p>
                  </a:txBody>
                  <a:tcPr marL="38100" marR="38100" marT="15240" marB="15240" anchor="ctr"/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35.53</a:t>
                      </a:r>
                    </a:p>
                  </a:txBody>
                  <a:tcPr marL="38100" marR="38100" marT="15240" marB="15240" anchor="ctr"/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32.75</a:t>
                      </a:r>
                    </a:p>
                  </a:txBody>
                  <a:tcPr marL="38100" marR="38100" marT="15240" marB="15240" anchor="ctr"/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35.42</a:t>
                      </a:r>
                    </a:p>
                  </a:txBody>
                  <a:tcPr marL="38100" marR="38100" marT="15240" marB="15240" anchor="ctr"/>
                </a:tc>
                <a:extLst>
                  <a:ext uri="{0D108BD9-81ED-4DB2-BD59-A6C34878D82A}">
                    <a16:rowId xmlns:a16="http://schemas.microsoft.com/office/drawing/2014/main" val="1448678756"/>
                  </a:ext>
                </a:extLst>
              </a:tr>
              <a:tr h="269567">
                <a:tc>
                  <a:txBody>
                    <a:bodyPr/>
                    <a:lstStyle/>
                    <a:p>
                      <a:pPr algn="ctr"/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10</a:t>
                      </a:r>
                    </a:p>
                  </a:txBody>
                  <a:tcPr marL="38100" marR="38100" marT="15240" marB="15240" anchor="ctr"/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5 Sie 2016</a:t>
                      </a:r>
                    </a:p>
                  </a:txBody>
                  <a:tcPr marL="38100" marR="38100" marT="15240" marB="15240" anchor="ctr"/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34.80</a:t>
                      </a:r>
                    </a:p>
                  </a:txBody>
                  <a:tcPr marL="38100" marR="38100" marT="15240" marB="15240" anchor="ctr"/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35.45</a:t>
                      </a:r>
                    </a:p>
                  </a:txBody>
                  <a:tcPr marL="38100" marR="38100" marT="15240" marB="15240" anchor="ctr"/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31.81</a:t>
                      </a:r>
                    </a:p>
                  </a:txBody>
                  <a:tcPr marL="38100" marR="38100" marT="15240" marB="15240" anchor="ctr"/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32.55</a:t>
                      </a:r>
                    </a:p>
                  </a:txBody>
                  <a:tcPr marL="38100" marR="38100" marT="15240" marB="15240" anchor="ctr"/>
                </a:tc>
                <a:extLst>
                  <a:ext uri="{0D108BD9-81ED-4DB2-BD59-A6C34878D82A}">
                    <a16:rowId xmlns:a16="http://schemas.microsoft.com/office/drawing/2014/main" val="2590489628"/>
                  </a:ext>
                </a:extLst>
              </a:tr>
              <a:tr h="269567">
                <a:tc>
                  <a:txBody>
                    <a:bodyPr/>
                    <a:lstStyle/>
                    <a:p>
                      <a:pPr algn="ctr"/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9</a:t>
                      </a:r>
                    </a:p>
                  </a:txBody>
                  <a:tcPr marL="38100" marR="38100" marT="15240" marB="15240" anchor="ctr"/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29 Lip 2016</a:t>
                      </a:r>
                    </a:p>
                  </a:txBody>
                  <a:tcPr marL="38100" marR="38100" marT="15240" marB="15240" anchor="ctr"/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33.00</a:t>
                      </a:r>
                    </a:p>
                  </a:txBody>
                  <a:tcPr marL="38100" marR="38100" marT="15240" marB="15240" anchor="ctr"/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34.84</a:t>
                      </a:r>
                    </a:p>
                  </a:txBody>
                  <a:tcPr marL="38100" marR="38100" marT="15240" marB="15240" anchor="ctr"/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32.49</a:t>
                      </a:r>
                    </a:p>
                  </a:txBody>
                  <a:tcPr marL="38100" marR="38100" marT="15240" marB="15240" anchor="ctr"/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34.80</a:t>
                      </a:r>
                    </a:p>
                  </a:txBody>
                  <a:tcPr marL="38100" marR="38100" marT="15240" marB="15240" anchor="ctr"/>
                </a:tc>
                <a:extLst>
                  <a:ext uri="{0D108BD9-81ED-4DB2-BD59-A6C34878D82A}">
                    <a16:rowId xmlns:a16="http://schemas.microsoft.com/office/drawing/2014/main" val="2675624262"/>
                  </a:ext>
                </a:extLst>
              </a:tr>
              <a:tr h="269567">
                <a:tc>
                  <a:txBody>
                    <a:bodyPr/>
                    <a:lstStyle/>
                    <a:p>
                      <a:pPr algn="ctr"/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8</a:t>
                      </a:r>
                    </a:p>
                  </a:txBody>
                  <a:tcPr marL="38100" marR="38100" marT="15240" marB="15240" anchor="ctr"/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22 Lip 2016</a:t>
                      </a:r>
                    </a:p>
                  </a:txBody>
                  <a:tcPr marL="38100" marR="38100" marT="15240" marB="15240" anchor="ctr"/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30.80</a:t>
                      </a:r>
                    </a:p>
                  </a:txBody>
                  <a:tcPr marL="38100" marR="38100" marT="15240" marB="15240" anchor="ctr"/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33.70</a:t>
                      </a:r>
                    </a:p>
                  </a:txBody>
                  <a:tcPr marL="38100" marR="38100" marT="15240" marB="15240" anchor="ctr"/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30.55</a:t>
                      </a:r>
                    </a:p>
                  </a:txBody>
                  <a:tcPr marL="38100" marR="38100" marT="15240" marB="15240" anchor="ctr"/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33.02</a:t>
                      </a:r>
                    </a:p>
                  </a:txBody>
                  <a:tcPr marL="38100" marR="38100" marT="15240" marB="15240" anchor="ctr"/>
                </a:tc>
                <a:extLst>
                  <a:ext uri="{0D108BD9-81ED-4DB2-BD59-A6C34878D82A}">
                    <a16:rowId xmlns:a16="http://schemas.microsoft.com/office/drawing/2014/main" val="3454273141"/>
                  </a:ext>
                </a:extLst>
              </a:tr>
              <a:tr h="269567">
                <a:tc>
                  <a:txBody>
                    <a:bodyPr/>
                    <a:lstStyle/>
                    <a:p>
                      <a:pPr algn="ctr"/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7</a:t>
                      </a:r>
                    </a:p>
                  </a:txBody>
                  <a:tcPr marL="38100" marR="38100" marT="15240" marB="15240" anchor="ctr"/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15 Lip 2016</a:t>
                      </a:r>
                    </a:p>
                  </a:txBody>
                  <a:tcPr marL="38100" marR="38100" marT="15240" marB="15240" anchor="ctr"/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28.50</a:t>
                      </a:r>
                    </a:p>
                  </a:txBody>
                  <a:tcPr marL="38100" marR="38100" marT="15240" marB="15240" anchor="ctr"/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31.00</a:t>
                      </a:r>
                    </a:p>
                  </a:txBody>
                  <a:tcPr marL="38100" marR="38100" marT="15240" marB="15240" anchor="ctr"/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28.20</a:t>
                      </a:r>
                    </a:p>
                  </a:txBody>
                  <a:tcPr marL="38100" marR="38100" marT="15240" marB="15240" anchor="ctr"/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31.00</a:t>
                      </a:r>
                    </a:p>
                  </a:txBody>
                  <a:tcPr marL="38100" marR="38100" marT="15240" marB="15240" anchor="ctr"/>
                </a:tc>
                <a:extLst>
                  <a:ext uri="{0D108BD9-81ED-4DB2-BD59-A6C34878D82A}">
                    <a16:rowId xmlns:a16="http://schemas.microsoft.com/office/drawing/2014/main" val="2276534448"/>
                  </a:ext>
                </a:extLst>
              </a:tr>
              <a:tr h="269567">
                <a:tc>
                  <a:txBody>
                    <a:bodyPr/>
                    <a:lstStyle/>
                    <a:p>
                      <a:pPr algn="ctr"/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6</a:t>
                      </a:r>
                    </a:p>
                  </a:txBody>
                  <a:tcPr marL="38100" marR="38100" marT="15240" marB="15240" anchor="ctr"/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8 Lip 2016</a:t>
                      </a:r>
                    </a:p>
                  </a:txBody>
                  <a:tcPr marL="38100" marR="38100" marT="15240" marB="15240" anchor="ctr"/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27.19</a:t>
                      </a:r>
                    </a:p>
                  </a:txBody>
                  <a:tcPr marL="38100" marR="38100" marT="15240" marB="15240" anchor="ctr"/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28.95</a:t>
                      </a:r>
                    </a:p>
                  </a:txBody>
                  <a:tcPr marL="38100" marR="38100" marT="15240" marB="15240" anchor="ctr"/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27.00</a:t>
                      </a:r>
                    </a:p>
                  </a:txBody>
                  <a:tcPr marL="38100" marR="38100" marT="15240" marB="15240" anchor="ctr"/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28.41</a:t>
                      </a:r>
                    </a:p>
                  </a:txBody>
                  <a:tcPr marL="38100" marR="38100" marT="15240" marB="15240" anchor="ctr"/>
                </a:tc>
                <a:extLst>
                  <a:ext uri="{0D108BD9-81ED-4DB2-BD59-A6C34878D82A}">
                    <a16:rowId xmlns:a16="http://schemas.microsoft.com/office/drawing/2014/main" val="795419305"/>
                  </a:ext>
                </a:extLst>
              </a:tr>
              <a:tr h="269567">
                <a:tc>
                  <a:txBody>
                    <a:bodyPr/>
                    <a:lstStyle/>
                    <a:p>
                      <a:pPr algn="ctr"/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5</a:t>
                      </a:r>
                    </a:p>
                  </a:txBody>
                  <a:tcPr marL="38100" marR="38100" marT="15240" marB="15240" anchor="ctr"/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 Lip 2016</a:t>
                      </a:r>
                    </a:p>
                  </a:txBody>
                  <a:tcPr marL="38100" marR="38100" marT="15240" marB="15240" anchor="ctr"/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26.60</a:t>
                      </a:r>
                    </a:p>
                  </a:txBody>
                  <a:tcPr marL="38100" marR="38100" marT="15240" marB="15240" anchor="ctr"/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27.68</a:t>
                      </a:r>
                    </a:p>
                  </a:txBody>
                  <a:tcPr marL="38100" marR="38100" marT="15240" marB="15240" anchor="ctr"/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26.22</a:t>
                      </a:r>
                    </a:p>
                  </a:txBody>
                  <a:tcPr marL="38100" marR="38100" marT="15240" marB="15240" anchor="ctr"/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27.45</a:t>
                      </a:r>
                    </a:p>
                  </a:txBody>
                  <a:tcPr marL="38100" marR="38100" marT="15240" marB="15240" anchor="ctr"/>
                </a:tc>
                <a:extLst>
                  <a:ext uri="{0D108BD9-81ED-4DB2-BD59-A6C34878D82A}">
                    <a16:rowId xmlns:a16="http://schemas.microsoft.com/office/drawing/2014/main" val="785841555"/>
                  </a:ext>
                </a:extLst>
              </a:tr>
              <a:tr h="269567">
                <a:tc>
                  <a:txBody>
                    <a:bodyPr/>
                    <a:lstStyle/>
                    <a:p>
                      <a:pPr algn="ctr"/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</a:t>
                      </a:r>
                    </a:p>
                  </a:txBody>
                  <a:tcPr marL="38100" marR="38100" marT="15240" marB="15240" anchor="ctr"/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24 Cze 2016</a:t>
                      </a:r>
                    </a:p>
                  </a:txBody>
                  <a:tcPr marL="38100" marR="38100" marT="15240" marB="15240" anchor="ctr"/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26.70</a:t>
                      </a:r>
                    </a:p>
                  </a:txBody>
                  <a:tcPr marL="38100" marR="38100" marT="15240" marB="15240" anchor="ctr"/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27.65</a:t>
                      </a:r>
                    </a:p>
                  </a:txBody>
                  <a:tcPr marL="38100" marR="38100" marT="15240" marB="15240" anchor="ctr"/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24.50</a:t>
                      </a:r>
                    </a:p>
                  </a:txBody>
                  <a:tcPr marL="38100" marR="38100" marT="15240" marB="15240" anchor="ctr"/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26.92</a:t>
                      </a:r>
                    </a:p>
                  </a:txBody>
                  <a:tcPr marL="38100" marR="38100" marT="15240" marB="15240" anchor="ctr"/>
                </a:tc>
                <a:extLst>
                  <a:ext uri="{0D108BD9-81ED-4DB2-BD59-A6C34878D82A}">
                    <a16:rowId xmlns:a16="http://schemas.microsoft.com/office/drawing/2014/main" val="1273086245"/>
                  </a:ext>
                </a:extLst>
              </a:tr>
              <a:tr h="269567">
                <a:tc>
                  <a:txBody>
                    <a:bodyPr/>
                    <a:lstStyle/>
                    <a:p>
                      <a:pPr algn="ctr"/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</a:t>
                      </a:r>
                    </a:p>
                  </a:txBody>
                  <a:tcPr marL="38100" marR="38100" marT="15240" marB="15240" anchor="ctr"/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17 Cze 2016</a:t>
                      </a:r>
                    </a:p>
                  </a:txBody>
                  <a:tcPr marL="38100" marR="38100" marT="15240" marB="15240" anchor="ctr"/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27.35</a:t>
                      </a:r>
                    </a:p>
                  </a:txBody>
                  <a:tcPr marL="38100" marR="38100" marT="15240" marB="15240" anchor="ctr"/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27.35</a:t>
                      </a:r>
                    </a:p>
                  </a:txBody>
                  <a:tcPr marL="38100" marR="38100" marT="15240" marB="15240" anchor="ctr"/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25.11</a:t>
                      </a:r>
                    </a:p>
                  </a:txBody>
                  <a:tcPr marL="38100" marR="38100" marT="15240" marB="15240" anchor="ctr"/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26.70</a:t>
                      </a:r>
                    </a:p>
                  </a:txBody>
                  <a:tcPr marL="38100" marR="38100" marT="15240" marB="15240" anchor="ctr"/>
                </a:tc>
                <a:extLst>
                  <a:ext uri="{0D108BD9-81ED-4DB2-BD59-A6C34878D82A}">
                    <a16:rowId xmlns:a16="http://schemas.microsoft.com/office/drawing/2014/main" val="1515110785"/>
                  </a:ext>
                </a:extLst>
              </a:tr>
              <a:tr h="269567">
                <a:tc>
                  <a:txBody>
                    <a:bodyPr/>
                    <a:lstStyle/>
                    <a:p>
                      <a:pPr algn="ctr"/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</a:t>
                      </a:r>
                    </a:p>
                  </a:txBody>
                  <a:tcPr marL="38100" marR="38100" marT="15240" marB="15240" anchor="ctr"/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10 Cze 2016</a:t>
                      </a:r>
                    </a:p>
                  </a:txBody>
                  <a:tcPr marL="38100" marR="38100" marT="15240" marB="15240" anchor="ctr"/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26.20</a:t>
                      </a:r>
                    </a:p>
                  </a:txBody>
                  <a:tcPr marL="38100" marR="38100" marT="15240" marB="15240" anchor="ctr"/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27.85</a:t>
                      </a:r>
                    </a:p>
                  </a:txBody>
                  <a:tcPr marL="38100" marR="38100" marT="15240" marB="15240" anchor="ctr"/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26.20</a:t>
                      </a:r>
                    </a:p>
                  </a:txBody>
                  <a:tcPr marL="38100" marR="38100" marT="15240" marB="15240" anchor="ctr"/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27.30</a:t>
                      </a:r>
                    </a:p>
                  </a:txBody>
                  <a:tcPr marL="38100" marR="38100" marT="15240" marB="15240" anchor="ctr"/>
                </a:tc>
                <a:extLst>
                  <a:ext uri="{0D108BD9-81ED-4DB2-BD59-A6C34878D82A}">
                    <a16:rowId xmlns:a16="http://schemas.microsoft.com/office/drawing/2014/main" val="1036224658"/>
                  </a:ext>
                </a:extLst>
              </a:tr>
              <a:tr h="269567">
                <a:tc>
                  <a:txBody>
                    <a:bodyPr/>
                    <a:lstStyle/>
                    <a:p>
                      <a:pPr algn="ctr"/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 marL="38100" marR="38100" marT="15240" marB="15240" anchor="ctr"/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 Cze 2016</a:t>
                      </a:r>
                    </a:p>
                  </a:txBody>
                  <a:tcPr marL="38100" marR="38100" marT="15240" marB="15240" anchor="ctr"/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27.75</a:t>
                      </a:r>
                    </a:p>
                  </a:txBody>
                  <a:tcPr marL="38100" marR="38100" marT="15240" marB="15240" anchor="ctr"/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28.16</a:t>
                      </a:r>
                    </a:p>
                  </a:txBody>
                  <a:tcPr marL="38100" marR="38100" marT="15240" marB="15240" anchor="ctr"/>
                </a:tc>
                <a:tc>
                  <a:txBody>
                    <a:bodyPr/>
                    <a:lstStyle/>
                    <a:p>
                      <a:r>
                        <a:rPr lang="pl-PL" sz="16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25.98</a:t>
                      </a:r>
                    </a:p>
                  </a:txBody>
                  <a:tcPr marL="38100" marR="38100" marT="15240" marB="15240" anchor="ctr"/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26.55</a:t>
                      </a:r>
                    </a:p>
                  </a:txBody>
                  <a:tcPr marL="38100" marR="38100" marT="15240" marB="15240" anchor="ctr"/>
                </a:tc>
                <a:extLst>
                  <a:ext uri="{0D108BD9-81ED-4DB2-BD59-A6C34878D82A}">
                    <a16:rowId xmlns:a16="http://schemas.microsoft.com/office/drawing/2014/main" val="3128161093"/>
                  </a:ext>
                </a:extLst>
              </a:tr>
            </a:tbl>
          </a:graphicData>
        </a:graphic>
      </p:graphicFrame>
      <p:pic>
        <p:nvPicPr>
          <p:cNvPr id="10" name="Obraz 9" descr="Wycinek ekranu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169" y="1285102"/>
            <a:ext cx="6186597" cy="407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166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D3.js – Data-</a:t>
            </a:r>
            <a:r>
              <a:rPr lang="pl-PL" dirty="0" err="1"/>
              <a:t>Driven</a:t>
            </a:r>
            <a:r>
              <a:rPr lang="pl-PL" dirty="0"/>
              <a:t> </a:t>
            </a:r>
            <a:r>
              <a:rPr lang="pl-PL" dirty="0" err="1"/>
              <a:t>Documents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738310" y="2666999"/>
            <a:ext cx="10018713" cy="312420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JavaScript library for producing dynamic, interactive data visualizations in web browsers</a:t>
            </a:r>
            <a:endParaRPr lang="pl-PL" dirty="0"/>
          </a:p>
          <a:p>
            <a:r>
              <a:rPr lang="pl-PL" dirty="0"/>
              <a:t>open-</a:t>
            </a:r>
            <a:r>
              <a:rPr lang="pl-PL" dirty="0" err="1"/>
              <a:t>source</a:t>
            </a:r>
            <a:r>
              <a:rPr lang="pl-PL" dirty="0"/>
              <a:t> – BSD </a:t>
            </a:r>
            <a:r>
              <a:rPr lang="pl-PL" dirty="0" err="1"/>
              <a:t>license</a:t>
            </a:r>
            <a:endParaRPr lang="pl-PL" dirty="0"/>
          </a:p>
          <a:p>
            <a:r>
              <a:rPr lang="pl-PL" dirty="0"/>
              <a:t>web </a:t>
            </a:r>
            <a:r>
              <a:rPr lang="pl-PL" dirty="0" err="1"/>
              <a:t>compliant</a:t>
            </a:r>
            <a:r>
              <a:rPr lang="pl-PL" dirty="0"/>
              <a:t>: HTML, CSS, SVG, CANVAS</a:t>
            </a:r>
          </a:p>
          <a:p>
            <a:r>
              <a:rPr lang="pl-PL" dirty="0" err="1"/>
              <a:t>works</a:t>
            </a:r>
            <a:r>
              <a:rPr lang="pl-PL" dirty="0"/>
              <a:t> with FF, Chrome, Safari, iOS, Android, IE9+</a:t>
            </a:r>
          </a:p>
          <a:p>
            <a:r>
              <a:rPr lang="pl-PL" dirty="0"/>
              <a:t>v1.0: 18 </a:t>
            </a:r>
            <a:r>
              <a:rPr lang="pl-PL" dirty="0" err="1"/>
              <a:t>February</a:t>
            </a:r>
            <a:r>
              <a:rPr lang="pl-PL" dirty="0"/>
              <a:t> 2011 </a:t>
            </a:r>
            <a:r>
              <a:rPr lang="pl-PL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pl-PL" dirty="0"/>
              <a:t>v4.3: 27 </a:t>
            </a:r>
            <a:r>
              <a:rPr lang="pl-PL" dirty="0" err="1"/>
              <a:t>October</a:t>
            </a:r>
            <a:r>
              <a:rPr lang="pl-PL" dirty="0"/>
              <a:t> 2016</a:t>
            </a:r>
          </a:p>
          <a:p>
            <a:r>
              <a:rPr lang="pl-PL" dirty="0" err="1"/>
              <a:t>low-level</a:t>
            </a:r>
            <a:endParaRPr lang="pl-PL" dirty="0"/>
          </a:p>
          <a:p>
            <a:r>
              <a:rPr lang="pl-PL" dirty="0" err="1"/>
              <a:t>widely</a:t>
            </a:r>
            <a:r>
              <a:rPr lang="pl-PL" dirty="0"/>
              <a:t> </a:t>
            </a:r>
            <a:r>
              <a:rPr lang="pl-PL" dirty="0" err="1"/>
              <a:t>adopted</a:t>
            </a:r>
            <a:endParaRPr lang="pl-PL" dirty="0"/>
          </a:p>
          <a:p>
            <a:r>
              <a:rPr lang="pl-PL" dirty="0" err="1"/>
              <a:t>extremely</a:t>
            </a:r>
            <a:r>
              <a:rPr lang="pl-PL" dirty="0"/>
              <a:t> popular, with </a:t>
            </a:r>
            <a:r>
              <a:rPr lang="pl-PL" dirty="0" err="1"/>
              <a:t>great</a:t>
            </a:r>
            <a:r>
              <a:rPr lang="pl-PL" dirty="0"/>
              <a:t> </a:t>
            </a:r>
            <a:r>
              <a:rPr lang="pl-PL" dirty="0" err="1"/>
              <a:t>community</a:t>
            </a:r>
            <a:endParaRPr lang="pl-PL" i="1" dirty="0"/>
          </a:p>
        </p:txBody>
      </p:sp>
      <p:pic>
        <p:nvPicPr>
          <p:cNvPr id="4" name="Picture 2" descr="File:Logo D3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6725" y="233553"/>
            <a:ext cx="1227831" cy="1165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5298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D3 v4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738310" y="2666999"/>
            <a:ext cx="10018713" cy="3124201"/>
          </a:xfrm>
        </p:spPr>
        <p:txBody>
          <a:bodyPr>
            <a:normAutofit fontScale="85000" lnSpcReduction="20000"/>
          </a:bodyPr>
          <a:lstStyle/>
          <a:p>
            <a:r>
              <a:rPr lang="pl-PL" dirty="0" err="1"/>
              <a:t>almost</a:t>
            </a:r>
            <a:r>
              <a:rPr lang="pl-PL" dirty="0"/>
              <a:t> </a:t>
            </a:r>
            <a:r>
              <a:rPr lang="pl-PL" dirty="0" err="1"/>
              <a:t>all</a:t>
            </a:r>
            <a:r>
              <a:rPr lang="pl-PL" dirty="0"/>
              <a:t> </a:t>
            </a:r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has</a:t>
            </a:r>
            <a:r>
              <a:rPr lang="pl-PL" dirty="0"/>
              <a:t> </a:t>
            </a:r>
            <a:r>
              <a:rPr lang="pl-PL" dirty="0" err="1"/>
              <a:t>been</a:t>
            </a:r>
            <a:r>
              <a:rPr lang="pl-PL" dirty="0"/>
              <a:t> </a:t>
            </a:r>
            <a:r>
              <a:rPr lang="pl-PL" dirty="0" err="1"/>
              <a:t>rewritten</a:t>
            </a:r>
            <a:endParaRPr lang="pl-PL" dirty="0"/>
          </a:p>
          <a:p>
            <a:r>
              <a:rPr lang="pl-PL" dirty="0" err="1"/>
              <a:t>strict</a:t>
            </a:r>
            <a:r>
              <a:rPr lang="pl-PL" dirty="0"/>
              <a:t> </a:t>
            </a:r>
            <a:r>
              <a:rPr lang="pl-PL" dirty="0" err="1"/>
              <a:t>mode</a:t>
            </a:r>
            <a:endParaRPr lang="pl-PL" dirty="0"/>
          </a:p>
          <a:p>
            <a:r>
              <a:rPr lang="pl-PL" dirty="0"/>
              <a:t>performance </a:t>
            </a:r>
            <a:r>
              <a:rPr lang="pl-PL" dirty="0" err="1"/>
              <a:t>tunning</a:t>
            </a:r>
            <a:endParaRPr lang="pl-PL" dirty="0"/>
          </a:p>
          <a:p>
            <a:r>
              <a:rPr lang="pl-PL" dirty="0"/>
              <a:t>v4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modular</a:t>
            </a:r>
            <a:r>
              <a:rPr lang="pl-PL" dirty="0"/>
              <a:t> – ES6 </a:t>
            </a:r>
            <a:r>
              <a:rPr lang="pl-PL" dirty="0" err="1"/>
              <a:t>modules</a:t>
            </a:r>
            <a:endParaRPr lang="pl-PL" dirty="0"/>
          </a:p>
          <a:p>
            <a:r>
              <a:rPr lang="pl-PL" dirty="0" err="1"/>
              <a:t>some</a:t>
            </a:r>
            <a:r>
              <a:rPr lang="pl-PL" dirty="0"/>
              <a:t> m</a:t>
            </a:r>
            <a:r>
              <a:rPr lang="en-US" dirty="0" err="1"/>
              <a:t>odules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work</a:t>
            </a:r>
            <a:r>
              <a:rPr lang="en-US" dirty="0"/>
              <a:t> independently</a:t>
            </a:r>
            <a:endParaRPr lang="pl-PL" dirty="0"/>
          </a:p>
          <a:p>
            <a:r>
              <a:rPr lang="pl-PL" dirty="0"/>
              <a:t>no </a:t>
            </a:r>
            <a:r>
              <a:rPr lang="pl-PL" dirty="0" err="1"/>
              <a:t>backwards</a:t>
            </a:r>
            <a:r>
              <a:rPr lang="pl-PL" dirty="0"/>
              <a:t> </a:t>
            </a:r>
            <a:r>
              <a:rPr lang="pl-PL" dirty="0" err="1"/>
              <a:t>compatibility</a:t>
            </a:r>
            <a:r>
              <a:rPr lang="pl-PL" dirty="0"/>
              <a:t> … but version </a:t>
            </a:r>
            <a:r>
              <a:rPr lang="pl-PL" dirty="0" err="1"/>
              <a:t>switch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quite</a:t>
            </a:r>
            <a:r>
              <a:rPr lang="pl-PL" dirty="0"/>
              <a:t> </a:t>
            </a:r>
            <a:r>
              <a:rPr lang="pl-PL" dirty="0" err="1"/>
              <a:t>easy</a:t>
            </a:r>
            <a:endParaRPr lang="pl-PL" dirty="0"/>
          </a:p>
          <a:p>
            <a:pPr marL="457200" lvl="1" indent="0">
              <a:buNone/>
            </a:pPr>
            <a:r>
              <a:rPr lang="pl-PL" dirty="0"/>
              <a:t>90% of </a:t>
            </a:r>
            <a:r>
              <a:rPr lang="pl-PL" dirty="0" err="1"/>
              <a:t>cases</a:t>
            </a:r>
            <a:r>
              <a:rPr lang="pl-PL" dirty="0"/>
              <a:t> </a:t>
            </a:r>
            <a:r>
              <a:rPr lang="pl-PL" dirty="0" err="1"/>
              <a:t>require</a:t>
            </a:r>
            <a:r>
              <a:rPr lang="pl-PL" dirty="0"/>
              <a:t> </a:t>
            </a:r>
            <a:r>
              <a:rPr lang="pl-PL" dirty="0" err="1"/>
              <a:t>switch</a:t>
            </a:r>
            <a:r>
              <a:rPr lang="pl-PL" dirty="0"/>
              <a:t> from </a:t>
            </a:r>
            <a:r>
              <a:rPr lang="pl-PL" dirty="0" err="1"/>
              <a:t>nested</a:t>
            </a:r>
            <a:r>
              <a:rPr lang="pl-PL" dirty="0"/>
              <a:t> </a:t>
            </a:r>
            <a:r>
              <a:rPr lang="pl-PL" dirty="0" err="1"/>
              <a:t>namespace</a:t>
            </a:r>
            <a:r>
              <a:rPr lang="pl-PL" dirty="0"/>
              <a:t> to </a:t>
            </a:r>
            <a:r>
              <a:rPr lang="pl-PL" dirty="0" err="1"/>
              <a:t>flat</a:t>
            </a:r>
            <a:r>
              <a:rPr lang="pl-PL" dirty="0"/>
              <a:t> one</a:t>
            </a:r>
          </a:p>
          <a:p>
            <a:pPr marL="457200" lvl="1" indent="0">
              <a:buNone/>
            </a:pPr>
            <a:r>
              <a:rPr lang="en-US" dirty="0"/>
              <a:t>d3.scale.linear</a:t>
            </a:r>
            <a:r>
              <a:rPr lang="pl-PL" dirty="0"/>
              <a:t> </a:t>
            </a:r>
            <a:r>
              <a:rPr lang="pl-PL" dirty="0">
                <a:sym typeface="Wingdings" panose="05000000000000000000" pitchFamily="2" charset="2"/>
              </a:rPr>
              <a:t> </a:t>
            </a:r>
            <a:r>
              <a:rPr lang="en-US" dirty="0"/>
              <a:t>d3.scaleLinear</a:t>
            </a:r>
            <a:r>
              <a:rPr lang="pl-PL" dirty="0"/>
              <a:t>	</a:t>
            </a:r>
            <a:r>
              <a:rPr lang="en-US" dirty="0"/>
              <a:t>d3.layout.treemap </a:t>
            </a:r>
            <a:r>
              <a:rPr lang="pl-PL" dirty="0">
                <a:sym typeface="Wingdings" panose="05000000000000000000" pitchFamily="2" charset="2"/>
              </a:rPr>
              <a:t> </a:t>
            </a:r>
            <a:r>
              <a:rPr lang="en-US" dirty="0"/>
              <a:t>d3.treemap</a:t>
            </a:r>
            <a:endParaRPr lang="pl-PL" dirty="0"/>
          </a:p>
          <a:p>
            <a:pPr marL="457200" lvl="1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29992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D3 v4 </a:t>
            </a:r>
            <a:r>
              <a:rPr lang="pl-PL" dirty="0" err="1"/>
              <a:t>modules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738310" y="2666999"/>
            <a:ext cx="10018713" cy="3124201"/>
          </a:xfrm>
        </p:spPr>
        <p:txBody>
          <a:bodyPr numCol="3">
            <a:normAutofit fontScale="62500" lnSpcReduction="20000"/>
          </a:bodyPr>
          <a:lstStyle/>
          <a:p>
            <a:r>
              <a:rPr lang="pl-PL" dirty="0" err="1"/>
              <a:t>Arrays</a:t>
            </a:r>
            <a:r>
              <a:rPr lang="pl-PL" dirty="0"/>
              <a:t> (d3-array)</a:t>
            </a:r>
          </a:p>
          <a:p>
            <a:r>
              <a:rPr lang="pl-PL" dirty="0" err="1"/>
              <a:t>Axes</a:t>
            </a:r>
            <a:r>
              <a:rPr lang="pl-PL" dirty="0"/>
              <a:t> (d3-axis)</a:t>
            </a:r>
          </a:p>
          <a:p>
            <a:r>
              <a:rPr lang="pl-PL" dirty="0" err="1"/>
              <a:t>Brushes</a:t>
            </a:r>
            <a:r>
              <a:rPr lang="pl-PL" dirty="0"/>
              <a:t> (d3-brush)</a:t>
            </a:r>
          </a:p>
          <a:p>
            <a:r>
              <a:rPr lang="pl-PL" dirty="0" err="1"/>
              <a:t>Chords</a:t>
            </a:r>
            <a:r>
              <a:rPr lang="pl-PL" dirty="0"/>
              <a:t> (d3-chord)</a:t>
            </a:r>
          </a:p>
          <a:p>
            <a:r>
              <a:rPr lang="pl-PL" dirty="0" err="1"/>
              <a:t>Collections</a:t>
            </a:r>
            <a:r>
              <a:rPr lang="pl-PL" dirty="0"/>
              <a:t> (d3-collection)</a:t>
            </a:r>
          </a:p>
          <a:p>
            <a:r>
              <a:rPr lang="pl-PL" dirty="0" err="1"/>
              <a:t>Colors</a:t>
            </a:r>
            <a:r>
              <a:rPr lang="pl-PL" dirty="0"/>
              <a:t> (d3-color)</a:t>
            </a:r>
          </a:p>
          <a:p>
            <a:r>
              <a:rPr lang="pl-PL" dirty="0" err="1"/>
              <a:t>Dispatches</a:t>
            </a:r>
            <a:r>
              <a:rPr lang="pl-PL" dirty="0"/>
              <a:t> (d3-dispatch)</a:t>
            </a:r>
          </a:p>
          <a:p>
            <a:r>
              <a:rPr lang="pl-PL" dirty="0" err="1"/>
              <a:t>Dragging</a:t>
            </a:r>
            <a:r>
              <a:rPr lang="pl-PL" dirty="0"/>
              <a:t> (d3-drag)</a:t>
            </a:r>
          </a:p>
          <a:p>
            <a:r>
              <a:rPr lang="pl-PL" dirty="0"/>
              <a:t>Delimiter-</a:t>
            </a:r>
            <a:r>
              <a:rPr lang="pl-PL" dirty="0" err="1"/>
              <a:t>Separated</a:t>
            </a:r>
            <a:r>
              <a:rPr lang="pl-PL" dirty="0"/>
              <a:t> </a:t>
            </a:r>
            <a:r>
              <a:rPr lang="pl-PL" dirty="0" err="1"/>
              <a:t>Values</a:t>
            </a:r>
            <a:r>
              <a:rPr lang="pl-PL" dirty="0"/>
              <a:t> (d3-dsv)</a:t>
            </a:r>
          </a:p>
          <a:p>
            <a:r>
              <a:rPr lang="pl-PL" dirty="0" err="1"/>
              <a:t>Easings</a:t>
            </a:r>
            <a:r>
              <a:rPr lang="pl-PL" dirty="0"/>
              <a:t> (d3-ease)</a:t>
            </a:r>
          </a:p>
          <a:p>
            <a:r>
              <a:rPr lang="pl-PL" dirty="0" err="1"/>
              <a:t>Forces</a:t>
            </a:r>
            <a:r>
              <a:rPr lang="pl-PL" dirty="0"/>
              <a:t> (d3-force)</a:t>
            </a:r>
          </a:p>
          <a:p>
            <a:r>
              <a:rPr lang="pl-PL" dirty="0" err="1"/>
              <a:t>Number</a:t>
            </a:r>
            <a:r>
              <a:rPr lang="pl-PL" dirty="0"/>
              <a:t> </a:t>
            </a:r>
            <a:r>
              <a:rPr lang="pl-PL" dirty="0" err="1"/>
              <a:t>Formats</a:t>
            </a:r>
            <a:r>
              <a:rPr lang="pl-PL" dirty="0"/>
              <a:t> (d3-format)</a:t>
            </a:r>
          </a:p>
          <a:p>
            <a:r>
              <a:rPr lang="pl-PL" dirty="0" err="1"/>
              <a:t>Geographies</a:t>
            </a:r>
            <a:r>
              <a:rPr lang="pl-PL" dirty="0"/>
              <a:t> (d3-geo)</a:t>
            </a:r>
          </a:p>
          <a:p>
            <a:r>
              <a:rPr lang="pl-PL" dirty="0" err="1"/>
              <a:t>Hierarchies</a:t>
            </a:r>
            <a:r>
              <a:rPr lang="pl-PL" dirty="0"/>
              <a:t> (d3-hierarchy)</a:t>
            </a:r>
          </a:p>
          <a:p>
            <a:r>
              <a:rPr lang="pl-PL" dirty="0" err="1"/>
              <a:t>Interpolators</a:t>
            </a:r>
            <a:r>
              <a:rPr lang="pl-PL" dirty="0"/>
              <a:t> (d3-interpolate)</a:t>
            </a:r>
          </a:p>
          <a:p>
            <a:r>
              <a:rPr lang="pl-PL" dirty="0" err="1"/>
              <a:t>Paths</a:t>
            </a:r>
            <a:r>
              <a:rPr lang="pl-PL" dirty="0"/>
              <a:t> (d3-path)</a:t>
            </a:r>
          </a:p>
          <a:p>
            <a:r>
              <a:rPr lang="pl-PL" dirty="0" err="1"/>
              <a:t>Polygons</a:t>
            </a:r>
            <a:r>
              <a:rPr lang="pl-PL" dirty="0"/>
              <a:t> (d3-polygon)</a:t>
            </a:r>
          </a:p>
          <a:p>
            <a:r>
              <a:rPr lang="pl-PL" dirty="0" err="1"/>
              <a:t>Quadtrees</a:t>
            </a:r>
            <a:r>
              <a:rPr lang="pl-PL" dirty="0"/>
              <a:t> (d3-quadtree)</a:t>
            </a:r>
          </a:p>
          <a:p>
            <a:r>
              <a:rPr lang="pl-PL" dirty="0" err="1"/>
              <a:t>Queues</a:t>
            </a:r>
            <a:r>
              <a:rPr lang="pl-PL" dirty="0"/>
              <a:t> (d3-queue)</a:t>
            </a:r>
          </a:p>
          <a:p>
            <a:r>
              <a:rPr lang="pl-PL" dirty="0" err="1"/>
              <a:t>Random</a:t>
            </a:r>
            <a:r>
              <a:rPr lang="pl-PL" dirty="0"/>
              <a:t> </a:t>
            </a:r>
            <a:r>
              <a:rPr lang="pl-PL" dirty="0" err="1"/>
              <a:t>Numbers</a:t>
            </a:r>
            <a:r>
              <a:rPr lang="pl-PL" dirty="0"/>
              <a:t> (d3-random)</a:t>
            </a:r>
          </a:p>
          <a:p>
            <a:r>
              <a:rPr lang="pl-PL" dirty="0" err="1"/>
              <a:t>Requests</a:t>
            </a:r>
            <a:r>
              <a:rPr lang="pl-PL" dirty="0"/>
              <a:t> (d3-request)</a:t>
            </a:r>
          </a:p>
          <a:p>
            <a:r>
              <a:rPr lang="pl-PL" dirty="0" err="1"/>
              <a:t>Scales</a:t>
            </a:r>
            <a:r>
              <a:rPr lang="pl-PL" dirty="0"/>
              <a:t> (d3-scale)</a:t>
            </a:r>
          </a:p>
          <a:p>
            <a:r>
              <a:rPr lang="pl-PL" dirty="0" err="1"/>
              <a:t>Selections</a:t>
            </a:r>
            <a:r>
              <a:rPr lang="pl-PL" dirty="0"/>
              <a:t> (d3-selection)</a:t>
            </a:r>
          </a:p>
          <a:p>
            <a:r>
              <a:rPr lang="pl-PL" dirty="0" err="1"/>
              <a:t>Shapes</a:t>
            </a:r>
            <a:r>
              <a:rPr lang="pl-PL" dirty="0"/>
              <a:t> (d3-shape)</a:t>
            </a:r>
          </a:p>
          <a:p>
            <a:r>
              <a:rPr lang="pl-PL" dirty="0"/>
              <a:t>Time </a:t>
            </a:r>
            <a:r>
              <a:rPr lang="pl-PL" dirty="0" err="1"/>
              <a:t>Formats</a:t>
            </a:r>
            <a:r>
              <a:rPr lang="pl-PL" dirty="0"/>
              <a:t> (d3-time-format)</a:t>
            </a:r>
          </a:p>
          <a:p>
            <a:r>
              <a:rPr lang="pl-PL" dirty="0"/>
              <a:t>Time </a:t>
            </a:r>
            <a:r>
              <a:rPr lang="pl-PL" dirty="0" err="1"/>
              <a:t>Intervals</a:t>
            </a:r>
            <a:r>
              <a:rPr lang="pl-PL" dirty="0"/>
              <a:t> (d3-time)</a:t>
            </a:r>
          </a:p>
          <a:p>
            <a:r>
              <a:rPr lang="pl-PL" dirty="0" err="1"/>
              <a:t>Timers</a:t>
            </a:r>
            <a:r>
              <a:rPr lang="pl-PL" dirty="0"/>
              <a:t> (d3-timer)</a:t>
            </a:r>
          </a:p>
          <a:p>
            <a:r>
              <a:rPr lang="pl-PL" dirty="0" err="1"/>
              <a:t>Transitions</a:t>
            </a:r>
            <a:r>
              <a:rPr lang="pl-PL" dirty="0"/>
              <a:t> (d3-transition)</a:t>
            </a:r>
          </a:p>
          <a:p>
            <a:r>
              <a:rPr lang="pl-PL" dirty="0" err="1"/>
              <a:t>Voronoi</a:t>
            </a:r>
            <a:r>
              <a:rPr lang="pl-PL" dirty="0"/>
              <a:t> </a:t>
            </a:r>
            <a:r>
              <a:rPr lang="pl-PL" dirty="0" err="1"/>
              <a:t>Diagrams</a:t>
            </a:r>
            <a:r>
              <a:rPr lang="pl-PL" dirty="0"/>
              <a:t> (d3-voronoi)</a:t>
            </a:r>
          </a:p>
          <a:p>
            <a:r>
              <a:rPr lang="pl-PL" dirty="0" err="1"/>
              <a:t>Zooming</a:t>
            </a:r>
            <a:r>
              <a:rPr lang="pl-PL" dirty="0"/>
              <a:t> (d3-zoom)</a:t>
            </a:r>
          </a:p>
        </p:txBody>
      </p:sp>
    </p:spTree>
    <p:extLst>
      <p:ext uri="{BB962C8B-B14F-4D97-AF65-F5344CB8AC3E}">
        <p14:creationId xmlns:p14="http://schemas.microsoft.com/office/powerpoint/2010/main" val="2126089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8310" y="2691713"/>
            <a:ext cx="10018713" cy="3124201"/>
          </a:xfrm>
        </p:spPr>
        <p:txBody>
          <a:bodyPr/>
          <a:lstStyle/>
          <a:p>
            <a:r>
              <a:rPr lang="pl-PL" dirty="0"/>
              <a:t>selections</a:t>
            </a:r>
          </a:p>
          <a:p>
            <a:r>
              <a:rPr lang="pl-PL" dirty="0"/>
              <a:t>dynamic properties</a:t>
            </a:r>
          </a:p>
          <a:p>
            <a:r>
              <a:rPr lang="pl-PL" dirty="0"/>
              <a:t>real-time data binding</a:t>
            </a:r>
          </a:p>
          <a:p>
            <a:r>
              <a:rPr lang="pl-PL" dirty="0"/>
              <a:t>animation &amp; transitions</a:t>
            </a:r>
          </a:p>
          <a:p>
            <a:r>
              <a:rPr lang="pl-PL" dirty="0"/>
              <a:t>interactivity</a:t>
            </a:r>
          </a:p>
        </p:txBody>
      </p:sp>
    </p:spTree>
    <p:extLst>
      <p:ext uri="{BB962C8B-B14F-4D97-AF65-F5344CB8AC3E}">
        <p14:creationId xmlns:p14="http://schemas.microsoft.com/office/powerpoint/2010/main" val="3948709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899628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TM03457496[[fn=Paralaksa]]</Template>
  <TotalTime>1420</TotalTime>
  <Words>668</Words>
  <Application>Microsoft Office PowerPoint</Application>
  <PresentationFormat>Panoramiczny</PresentationFormat>
  <Paragraphs>304</Paragraphs>
  <Slides>17</Slides>
  <Notes>17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23" baseType="lpstr">
      <vt:lpstr>Arial</vt:lpstr>
      <vt:lpstr>Calibri</vt:lpstr>
      <vt:lpstr>Corbel</vt:lpstr>
      <vt:lpstr>Segoe UI Light</vt:lpstr>
      <vt:lpstr>Wingdings</vt:lpstr>
      <vt:lpstr>Parallax</vt:lpstr>
      <vt:lpstr>Data visualization in D3.js</vt:lpstr>
      <vt:lpstr>The Data processing</vt:lpstr>
      <vt:lpstr>Why data visualization matters?</vt:lpstr>
      <vt:lpstr>Prezentacja programu PowerPoint</vt:lpstr>
      <vt:lpstr>D3.js – Data-Driven Documents</vt:lpstr>
      <vt:lpstr>D3 v4</vt:lpstr>
      <vt:lpstr>D3 v4 modules</vt:lpstr>
      <vt:lpstr>Basics</vt:lpstr>
      <vt:lpstr>DEMO</vt:lpstr>
      <vt:lpstr>D3.js vs *</vt:lpstr>
      <vt:lpstr>D3 in the trenches</vt:lpstr>
      <vt:lpstr>To D3…</vt:lpstr>
      <vt:lpstr>…or not to D3</vt:lpstr>
      <vt:lpstr>D3++</vt:lpstr>
      <vt:lpstr>Questions?</vt:lpstr>
      <vt:lpstr>Links</vt:lpstr>
      <vt:lpstr>„The greatest value of a picture is when it forces us  to notice what we never expected to see”.  John W. Tukey. Exploratory Data Analysis. 1977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Documents D3.JS</dc:title>
  <dc:creator>Paweł Łukaszuk</dc:creator>
  <cp:lastModifiedBy>pl</cp:lastModifiedBy>
  <cp:revision>308</cp:revision>
  <dcterms:created xsi:type="dcterms:W3CDTF">2016-09-08T22:18:33Z</dcterms:created>
  <dcterms:modified xsi:type="dcterms:W3CDTF">2016-11-04T22:46:50Z</dcterms:modified>
</cp:coreProperties>
</file>