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4"/>
  </p:sldMasterIdLst>
  <p:notesMasterIdLst>
    <p:notesMasterId r:id="rId24"/>
  </p:notesMasterIdLst>
  <p:sldIdLst>
    <p:sldId id="321" r:id="rId5"/>
    <p:sldId id="348" r:id="rId6"/>
    <p:sldId id="346" r:id="rId7"/>
    <p:sldId id="347" r:id="rId8"/>
    <p:sldId id="356" r:id="rId9"/>
    <p:sldId id="357" r:id="rId10"/>
    <p:sldId id="353" r:id="rId11"/>
    <p:sldId id="343" r:id="rId12"/>
    <p:sldId id="349" r:id="rId13"/>
    <p:sldId id="354" r:id="rId14"/>
    <p:sldId id="351" r:id="rId15"/>
    <p:sldId id="361" r:id="rId16"/>
    <p:sldId id="360" r:id="rId17"/>
    <p:sldId id="362" r:id="rId18"/>
    <p:sldId id="363" r:id="rId19"/>
    <p:sldId id="318" r:id="rId20"/>
    <p:sldId id="365" r:id="rId21"/>
    <p:sldId id="366" r:id="rId22"/>
    <p:sldId id="367"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81B1C"/>
    <a:srgbClr val="9A1A1E"/>
    <a:srgbClr val="F28E2B"/>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282" autoAdjust="0"/>
    <p:restoredTop sz="79752" autoAdjust="0"/>
  </p:normalViewPr>
  <p:slideViewPr>
    <p:cSldViewPr snapToGrid="0">
      <p:cViewPr varScale="1">
        <p:scale>
          <a:sx n="70" d="100"/>
          <a:sy n="70" d="100"/>
        </p:scale>
        <p:origin x="1522" y="4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B817601-1168-4043-A241-65F22D158396}" type="datetimeFigureOut">
              <a:rPr lang="en-US" smtClean="0"/>
              <a:t>6/5/2018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62AC76-2681-4AB8-BEBC-921FE94B4D4A}" type="slidenum">
              <a:rPr lang="en-US" smtClean="0"/>
              <a:t>‹#›</a:t>
            </a:fld>
            <a:endParaRPr lang="en-US"/>
          </a:p>
        </p:txBody>
      </p:sp>
    </p:spTree>
    <p:extLst>
      <p:ext uri="{BB962C8B-B14F-4D97-AF65-F5344CB8AC3E}">
        <p14:creationId xmlns:p14="http://schemas.microsoft.com/office/powerpoint/2010/main" val="14400133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F62AC76-2681-4AB8-BEBC-921FE94B4D4A}" type="slidenum">
              <a:rPr lang="en-US" smtClean="0">
                <a:solidFill>
                  <a:prstClr val="black"/>
                </a:solidFill>
              </a:rPr>
              <a:pPr/>
              <a:t>1</a:t>
            </a:fld>
            <a:endParaRPr lang="en-US">
              <a:solidFill>
                <a:prstClr val="black"/>
              </a:solidFill>
            </a:endParaRPr>
          </a:p>
        </p:txBody>
      </p:sp>
    </p:spTree>
    <p:extLst>
      <p:ext uri="{BB962C8B-B14F-4D97-AF65-F5344CB8AC3E}">
        <p14:creationId xmlns:p14="http://schemas.microsoft.com/office/powerpoint/2010/main" val="17224375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F62AC76-2681-4AB8-BEBC-921FE94B4D4A}" type="slidenum">
              <a:rPr lang="en-US" smtClean="0"/>
              <a:t>10</a:t>
            </a:fld>
            <a:endParaRPr lang="en-US"/>
          </a:p>
        </p:txBody>
      </p:sp>
    </p:spTree>
    <p:extLst>
      <p:ext uri="{BB962C8B-B14F-4D97-AF65-F5344CB8AC3E}">
        <p14:creationId xmlns:p14="http://schemas.microsoft.com/office/powerpoint/2010/main" val="27107562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F62AC76-2681-4AB8-BEBC-921FE94B4D4A}" type="slidenum">
              <a:rPr lang="en-US" smtClean="0"/>
              <a:t>11</a:t>
            </a:fld>
            <a:endParaRPr lang="en-US"/>
          </a:p>
        </p:txBody>
      </p:sp>
    </p:spTree>
    <p:extLst>
      <p:ext uri="{BB962C8B-B14F-4D97-AF65-F5344CB8AC3E}">
        <p14:creationId xmlns:p14="http://schemas.microsoft.com/office/powerpoint/2010/main" val="20819202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F62AC76-2681-4AB8-BEBC-921FE94B4D4A}" type="slidenum">
              <a:rPr lang="en-US" smtClean="0"/>
              <a:t>12</a:t>
            </a:fld>
            <a:endParaRPr lang="en-US"/>
          </a:p>
        </p:txBody>
      </p:sp>
    </p:spTree>
    <p:extLst>
      <p:ext uri="{BB962C8B-B14F-4D97-AF65-F5344CB8AC3E}">
        <p14:creationId xmlns:p14="http://schemas.microsoft.com/office/powerpoint/2010/main" val="24299039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F62AC76-2681-4AB8-BEBC-921FE94B4D4A}" type="slidenum">
              <a:rPr lang="en-US" smtClean="0"/>
              <a:t>13</a:t>
            </a:fld>
            <a:endParaRPr lang="en-US"/>
          </a:p>
        </p:txBody>
      </p:sp>
    </p:spTree>
    <p:extLst>
      <p:ext uri="{BB962C8B-B14F-4D97-AF65-F5344CB8AC3E}">
        <p14:creationId xmlns:p14="http://schemas.microsoft.com/office/powerpoint/2010/main" val="18700111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F62AC76-2681-4AB8-BEBC-921FE94B4D4A}" type="slidenum">
              <a:rPr lang="en-US" smtClean="0"/>
              <a:t>14</a:t>
            </a:fld>
            <a:endParaRPr lang="en-US"/>
          </a:p>
        </p:txBody>
      </p:sp>
    </p:spTree>
    <p:extLst>
      <p:ext uri="{BB962C8B-B14F-4D97-AF65-F5344CB8AC3E}">
        <p14:creationId xmlns:p14="http://schemas.microsoft.com/office/powerpoint/2010/main" val="36951367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F62AC76-2681-4AB8-BEBC-921FE94B4D4A}" type="slidenum">
              <a:rPr lang="en-US" smtClean="0"/>
              <a:t>15</a:t>
            </a:fld>
            <a:endParaRPr lang="en-US"/>
          </a:p>
        </p:txBody>
      </p:sp>
    </p:spTree>
    <p:extLst>
      <p:ext uri="{BB962C8B-B14F-4D97-AF65-F5344CB8AC3E}">
        <p14:creationId xmlns:p14="http://schemas.microsoft.com/office/powerpoint/2010/main" val="7851532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F62AC76-2681-4AB8-BEBC-921FE94B4D4A}" type="slidenum">
              <a:rPr lang="en-US" smtClean="0"/>
              <a:t>2</a:t>
            </a:fld>
            <a:endParaRPr lang="en-US"/>
          </a:p>
        </p:txBody>
      </p:sp>
    </p:spTree>
    <p:extLst>
      <p:ext uri="{BB962C8B-B14F-4D97-AF65-F5344CB8AC3E}">
        <p14:creationId xmlns:p14="http://schemas.microsoft.com/office/powerpoint/2010/main" val="7284066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F62AC76-2681-4AB8-BEBC-921FE94B4D4A}" type="slidenum">
              <a:rPr lang="en-US" smtClean="0"/>
              <a:t>3</a:t>
            </a:fld>
            <a:endParaRPr lang="en-US"/>
          </a:p>
        </p:txBody>
      </p:sp>
    </p:spTree>
    <p:extLst>
      <p:ext uri="{BB962C8B-B14F-4D97-AF65-F5344CB8AC3E}">
        <p14:creationId xmlns:p14="http://schemas.microsoft.com/office/powerpoint/2010/main" val="21179775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F62AC76-2681-4AB8-BEBC-921FE94B4D4A}" type="slidenum">
              <a:rPr lang="en-US" smtClean="0"/>
              <a:t>4</a:t>
            </a:fld>
            <a:endParaRPr lang="en-US"/>
          </a:p>
        </p:txBody>
      </p:sp>
    </p:spTree>
    <p:extLst>
      <p:ext uri="{BB962C8B-B14F-4D97-AF65-F5344CB8AC3E}">
        <p14:creationId xmlns:p14="http://schemas.microsoft.com/office/powerpoint/2010/main" val="24479351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F62AC76-2681-4AB8-BEBC-921FE94B4D4A}" type="slidenum">
              <a:rPr lang="en-US" smtClean="0"/>
              <a:t>5</a:t>
            </a:fld>
            <a:endParaRPr lang="en-US"/>
          </a:p>
        </p:txBody>
      </p:sp>
    </p:spTree>
    <p:extLst>
      <p:ext uri="{BB962C8B-B14F-4D97-AF65-F5344CB8AC3E}">
        <p14:creationId xmlns:p14="http://schemas.microsoft.com/office/powerpoint/2010/main" val="29505294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F62AC76-2681-4AB8-BEBC-921FE94B4D4A}" type="slidenum">
              <a:rPr lang="en-US" smtClean="0"/>
              <a:t>6</a:t>
            </a:fld>
            <a:endParaRPr lang="en-US"/>
          </a:p>
        </p:txBody>
      </p:sp>
    </p:spTree>
    <p:extLst>
      <p:ext uri="{BB962C8B-B14F-4D97-AF65-F5344CB8AC3E}">
        <p14:creationId xmlns:p14="http://schemas.microsoft.com/office/powerpoint/2010/main" val="5982103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F62AC76-2681-4AB8-BEBC-921FE94B4D4A}" type="slidenum">
              <a:rPr lang="en-US" smtClean="0"/>
              <a:t>7</a:t>
            </a:fld>
            <a:endParaRPr lang="en-US"/>
          </a:p>
        </p:txBody>
      </p:sp>
    </p:spTree>
    <p:extLst>
      <p:ext uri="{BB962C8B-B14F-4D97-AF65-F5344CB8AC3E}">
        <p14:creationId xmlns:p14="http://schemas.microsoft.com/office/powerpoint/2010/main" val="38527960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F62AC76-2681-4AB8-BEBC-921FE94B4D4A}" type="slidenum">
              <a:rPr lang="en-US" smtClean="0"/>
              <a:t>8</a:t>
            </a:fld>
            <a:endParaRPr lang="en-US"/>
          </a:p>
        </p:txBody>
      </p:sp>
    </p:spTree>
    <p:extLst>
      <p:ext uri="{BB962C8B-B14F-4D97-AF65-F5344CB8AC3E}">
        <p14:creationId xmlns:p14="http://schemas.microsoft.com/office/powerpoint/2010/main" val="8770406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F62AC76-2681-4AB8-BEBC-921FE94B4D4A}" type="slidenum">
              <a:rPr lang="en-US" smtClean="0"/>
              <a:t>9</a:t>
            </a:fld>
            <a:endParaRPr lang="en-US"/>
          </a:p>
        </p:txBody>
      </p:sp>
    </p:spTree>
    <p:extLst>
      <p:ext uri="{BB962C8B-B14F-4D97-AF65-F5344CB8AC3E}">
        <p14:creationId xmlns:p14="http://schemas.microsoft.com/office/powerpoint/2010/main" val="33632620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D0E6F6F-1C6A-429E-B7B4-9DE75573DB0D}" type="datetimeFigureOut">
              <a:rPr lang="en-US" smtClean="0"/>
              <a:t>6/5/2018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604F04-F89D-4323-B2F1-F6A26B21820C}" type="slidenum">
              <a:rPr lang="en-US" smtClean="0"/>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772880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D0E6F6F-1C6A-429E-B7B4-9DE75573DB0D}" type="datetimeFigureOut">
              <a:rPr lang="en-US" smtClean="0"/>
              <a:t>6/5/2018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604F04-F89D-4323-B2F1-F6A26B21820C}" type="slidenum">
              <a:rPr lang="en-US" smtClean="0"/>
              <a:t>‹#›</a:t>
            </a:fld>
            <a:endParaRPr lang="en-US"/>
          </a:p>
        </p:txBody>
      </p:sp>
    </p:spTree>
    <p:extLst>
      <p:ext uri="{BB962C8B-B14F-4D97-AF65-F5344CB8AC3E}">
        <p14:creationId xmlns:p14="http://schemas.microsoft.com/office/powerpoint/2010/main" val="3316326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D0E6F6F-1C6A-429E-B7B4-9DE75573DB0D}" type="datetimeFigureOut">
              <a:rPr lang="en-US" smtClean="0"/>
              <a:t>6/5/2018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604F04-F89D-4323-B2F1-F6A26B21820C}" type="slidenum">
              <a:rPr lang="en-US" smtClean="0"/>
              <a:t>‹#›</a:t>
            </a:fld>
            <a:endParaRPr lang="en-US"/>
          </a:p>
        </p:txBody>
      </p:sp>
    </p:spTree>
    <p:extLst>
      <p:ext uri="{BB962C8B-B14F-4D97-AF65-F5344CB8AC3E}">
        <p14:creationId xmlns:p14="http://schemas.microsoft.com/office/powerpoint/2010/main" val="15181922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D0E6F6F-1C6A-429E-B7B4-9DE75573DB0D}" type="datetimeFigureOut">
              <a:rPr lang="en-US" smtClean="0"/>
              <a:t>6/5/2018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604F04-F89D-4323-B2F1-F6A26B21820C}" type="slidenum">
              <a:rPr lang="en-US" smtClean="0"/>
              <a:t>‹#›</a:t>
            </a:fld>
            <a:endParaRPr lang="en-US"/>
          </a:p>
        </p:txBody>
      </p:sp>
    </p:spTree>
    <p:extLst>
      <p:ext uri="{BB962C8B-B14F-4D97-AF65-F5344CB8AC3E}">
        <p14:creationId xmlns:p14="http://schemas.microsoft.com/office/powerpoint/2010/main" val="39712704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D0E6F6F-1C6A-429E-B7B4-9DE75573DB0D}" type="datetimeFigureOut">
              <a:rPr lang="en-US" smtClean="0"/>
              <a:t>6/5/2018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604F04-F89D-4323-B2F1-F6A26B21820C}" type="slidenum">
              <a:rPr lang="en-US" smtClean="0"/>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659872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0E6F6F-1C6A-429E-B7B4-9DE75573DB0D}" type="datetimeFigureOut">
              <a:rPr lang="en-US" smtClean="0"/>
              <a:t>6/5/2018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604F04-F89D-4323-B2F1-F6A26B21820C}" type="slidenum">
              <a:rPr lang="en-US" smtClean="0"/>
              <a:t>‹#›</a:t>
            </a:fld>
            <a:endParaRPr lang="en-US"/>
          </a:p>
        </p:txBody>
      </p:sp>
    </p:spTree>
    <p:extLst>
      <p:ext uri="{BB962C8B-B14F-4D97-AF65-F5344CB8AC3E}">
        <p14:creationId xmlns:p14="http://schemas.microsoft.com/office/powerpoint/2010/main" val="8745971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22960" y="2582334"/>
            <a:ext cx="370332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63440" y="2582334"/>
            <a:ext cx="370332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D0E6F6F-1C6A-429E-B7B4-9DE75573DB0D}" type="datetimeFigureOut">
              <a:rPr lang="en-US" smtClean="0"/>
              <a:t>6/5/2018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9604F04-F89D-4323-B2F1-F6A26B21820C}" type="slidenum">
              <a:rPr lang="en-US" smtClean="0"/>
              <a:t>‹#›</a:t>
            </a:fld>
            <a:endParaRPr lang="en-US"/>
          </a:p>
        </p:txBody>
      </p:sp>
    </p:spTree>
    <p:extLst>
      <p:ext uri="{BB962C8B-B14F-4D97-AF65-F5344CB8AC3E}">
        <p14:creationId xmlns:p14="http://schemas.microsoft.com/office/powerpoint/2010/main" val="16825291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D0E6F6F-1C6A-429E-B7B4-9DE75573DB0D}" type="datetimeFigureOut">
              <a:rPr lang="en-US" smtClean="0"/>
              <a:t>6/5/2018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9604F04-F89D-4323-B2F1-F6A26B21820C}" type="slidenum">
              <a:rPr lang="en-US" smtClean="0"/>
              <a:t>‹#›</a:t>
            </a:fld>
            <a:endParaRPr lang="en-US"/>
          </a:p>
        </p:txBody>
      </p:sp>
    </p:spTree>
    <p:extLst>
      <p:ext uri="{BB962C8B-B14F-4D97-AF65-F5344CB8AC3E}">
        <p14:creationId xmlns:p14="http://schemas.microsoft.com/office/powerpoint/2010/main" val="7497874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fld id="{BD0E6F6F-1C6A-429E-B7B4-9DE75573DB0D}" type="datetimeFigureOut">
              <a:rPr lang="en-US" smtClean="0"/>
              <a:t>6/5/2018</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39604F04-F89D-4323-B2F1-F6A26B21820C}" type="slidenum">
              <a:rPr lang="en-US" smtClean="0"/>
              <a:t>‹#›</a:t>
            </a:fld>
            <a:endParaRPr lang="en-US"/>
          </a:p>
        </p:txBody>
      </p:sp>
    </p:spTree>
    <p:extLst>
      <p:ext uri="{BB962C8B-B14F-4D97-AF65-F5344CB8AC3E}">
        <p14:creationId xmlns:p14="http://schemas.microsoft.com/office/powerpoint/2010/main" val="5889790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BD0E6F6F-1C6A-429E-B7B4-9DE75573DB0D}" type="datetimeFigureOut">
              <a:rPr lang="en-US" smtClean="0"/>
              <a:t>6/5/2018</a:t>
            </a:fld>
            <a:endParaRPr lang="en-US"/>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9604F04-F89D-4323-B2F1-F6A26B21820C}" type="slidenum">
              <a:rPr lang="en-US" smtClean="0"/>
              <a:t>‹#›</a:t>
            </a:fld>
            <a:endParaRPr lang="en-US"/>
          </a:p>
        </p:txBody>
      </p:sp>
    </p:spTree>
    <p:extLst>
      <p:ext uri="{BB962C8B-B14F-4D97-AF65-F5344CB8AC3E}">
        <p14:creationId xmlns:p14="http://schemas.microsoft.com/office/powerpoint/2010/main" val="3805775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D0E6F6F-1C6A-429E-B7B4-9DE75573DB0D}" type="datetimeFigureOut">
              <a:rPr lang="en-US" smtClean="0"/>
              <a:t>6/5/2018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604F04-F89D-4323-B2F1-F6A26B21820C}" type="slidenum">
              <a:rPr lang="en-US" smtClean="0"/>
              <a:t>‹#›</a:t>
            </a:fld>
            <a:endParaRPr lang="en-US"/>
          </a:p>
        </p:txBody>
      </p:sp>
    </p:spTree>
    <p:extLst>
      <p:ext uri="{BB962C8B-B14F-4D97-AF65-F5344CB8AC3E}">
        <p14:creationId xmlns:p14="http://schemas.microsoft.com/office/powerpoint/2010/main" val="5293837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BD0E6F6F-1C6A-429E-B7B4-9DE75573DB0D}" type="datetimeFigureOut">
              <a:rPr lang="en-US" smtClean="0"/>
              <a:t>6/5/2018</a:t>
            </a:fld>
            <a:endParaRPr lang="en-US"/>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39604F04-F89D-4323-B2F1-F6A26B21820C}" type="slidenum">
              <a:rPr lang="en-US" smtClean="0"/>
              <a:t>‹#›</a:t>
            </a:fld>
            <a:endParaRPr lang="en-US"/>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4611264"/>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7.xml"/><Relationship Id="rId5" Type="http://schemas.openxmlformats.org/officeDocument/2006/relationships/image" Target="../media/image16.png"/><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02126" y="5043055"/>
            <a:ext cx="7589520" cy="1699489"/>
          </a:xfrm>
        </p:spPr>
        <p:txBody>
          <a:bodyPr/>
          <a:lstStyle/>
          <a:p>
            <a:pPr algn="ctr"/>
            <a:br>
              <a:rPr lang="en-US" dirty="0"/>
            </a:br>
            <a:br>
              <a:rPr lang="en-US" dirty="0"/>
            </a:br>
            <a:r>
              <a:rPr lang="en-US" dirty="0"/>
              <a:t>Case Study Analysis</a:t>
            </a:r>
            <a:br>
              <a:rPr lang="en-US" dirty="0"/>
            </a:br>
            <a:br>
              <a:rPr lang="en-US" dirty="0"/>
            </a:br>
            <a:r>
              <a:rPr lang="en-US" sz="2000" i="1" dirty="0">
                <a:solidFill>
                  <a:schemeClr val="bg1">
                    <a:lumMod val="95000"/>
                  </a:schemeClr>
                </a:solidFill>
                <a:latin typeface="Bookman Old Style" charset="0"/>
                <a:ea typeface="Bookman Old Style" charset="0"/>
                <a:cs typeface="Bookman Old Style" charset="0"/>
              </a:rPr>
              <a:t>By Raman Deep Singh</a:t>
            </a:r>
            <a:br>
              <a:rPr lang="en-US" i="1" dirty="0">
                <a:solidFill>
                  <a:schemeClr val="bg1">
                    <a:lumMod val="95000"/>
                  </a:schemeClr>
                </a:solidFill>
                <a:latin typeface="Bookman Old Style" charset="0"/>
                <a:ea typeface="Bookman Old Style" charset="0"/>
                <a:cs typeface="Bookman Old Style" charset="0"/>
              </a:rPr>
            </a:br>
            <a:endParaRPr lang="en-US" dirty="0"/>
          </a:p>
        </p:txBody>
      </p:sp>
      <p:sp>
        <p:nvSpPr>
          <p:cNvPr id="6" name="Title 1">
            <a:extLst>
              <a:ext uri="{FF2B5EF4-FFF2-40B4-BE49-F238E27FC236}">
                <a16:creationId xmlns:a16="http://schemas.microsoft.com/office/drawing/2014/main" id="{362CA51A-40E3-482F-AB2D-08C156CCBDF1}"/>
              </a:ext>
            </a:extLst>
          </p:cNvPr>
          <p:cNvSpPr txBox="1">
            <a:spLocks/>
          </p:cNvSpPr>
          <p:nvPr/>
        </p:nvSpPr>
        <p:spPr>
          <a:xfrm>
            <a:off x="316226" y="270105"/>
            <a:ext cx="7589520" cy="1281603"/>
          </a:xfrm>
          <a:prstGeom prst="rect">
            <a:avLst/>
          </a:prstGeom>
        </p:spPr>
        <p:txBody>
          <a:bodyPr vert="horz" lIns="91440" tIns="0" rIns="91440" bIns="0" rtlCol="0" anchor="b">
            <a:noAutofit/>
          </a:bodyPr>
          <a:lstStyle>
            <a:lvl1pPr algn="l" defTabSz="914400" rtl="0" eaLnBrk="1" latinLnBrk="0" hangingPunct="1">
              <a:lnSpc>
                <a:spcPct val="85000"/>
              </a:lnSpc>
              <a:spcBef>
                <a:spcPct val="0"/>
              </a:spcBef>
              <a:buNone/>
              <a:defRPr sz="3600" b="0" kern="1200" spc="-50" baseline="0">
                <a:solidFill>
                  <a:srgbClr val="FFFFFF"/>
                </a:solidFill>
                <a:latin typeface="+mj-lt"/>
                <a:ea typeface="+mj-ea"/>
                <a:cs typeface="+mj-cs"/>
              </a:defRPr>
            </a:lvl1pPr>
          </a:lstStyle>
          <a:p>
            <a:pPr algn="ctr"/>
            <a:endParaRPr lang="en-US" sz="6000" b="1" i="1" dirty="0">
              <a:solidFill>
                <a:srgbClr val="FF0000"/>
              </a:solidFill>
              <a:latin typeface="Bookman Old Style" charset="0"/>
              <a:ea typeface="Bookman Old Style" charset="0"/>
              <a:cs typeface="Bookman Old Style" charset="0"/>
            </a:endParaRPr>
          </a:p>
        </p:txBody>
      </p:sp>
      <p:pic>
        <p:nvPicPr>
          <p:cNvPr id="9" name="Shape 178">
            <a:extLst>
              <a:ext uri="{FF2B5EF4-FFF2-40B4-BE49-F238E27FC236}">
                <a16:creationId xmlns:a16="http://schemas.microsoft.com/office/drawing/2014/main" id="{62DCAE4E-9A3C-4D61-9007-F61D9F3C0DCE}"/>
              </a:ext>
            </a:extLst>
          </p:cNvPr>
          <p:cNvPicPr preferRelativeResize="0"/>
          <p:nvPr/>
        </p:nvPicPr>
        <p:blipFill rotWithShape="1">
          <a:blip r:embed="rId3">
            <a:alphaModFix/>
          </a:blip>
          <a:srcRect b="14079"/>
          <a:stretch/>
        </p:blipFill>
        <p:spPr>
          <a:xfrm>
            <a:off x="0" y="1"/>
            <a:ext cx="9144000" cy="4966738"/>
          </a:xfrm>
          <a:prstGeom prst="rect">
            <a:avLst/>
          </a:prstGeom>
          <a:noFill/>
          <a:ln>
            <a:noFill/>
          </a:ln>
        </p:spPr>
      </p:pic>
      <p:sp>
        <p:nvSpPr>
          <p:cNvPr id="3" name="Rectangle 2">
            <a:extLst>
              <a:ext uri="{FF2B5EF4-FFF2-40B4-BE49-F238E27FC236}">
                <a16:creationId xmlns:a16="http://schemas.microsoft.com/office/drawing/2014/main" id="{20B5D718-5999-4AB6-8D5B-8B47625E2A26}"/>
              </a:ext>
            </a:extLst>
          </p:cNvPr>
          <p:cNvSpPr/>
          <p:nvPr/>
        </p:nvSpPr>
        <p:spPr>
          <a:xfrm>
            <a:off x="92364" y="2104981"/>
            <a:ext cx="5089237" cy="830997"/>
          </a:xfrm>
          <a:prstGeom prst="rect">
            <a:avLst/>
          </a:prstGeom>
        </p:spPr>
        <p:txBody>
          <a:bodyPr wrap="square">
            <a:spAutoFit/>
          </a:bodyPr>
          <a:lstStyle/>
          <a:p>
            <a:r>
              <a:rPr lang="en-US" sz="4800" b="1" dirty="0">
                <a:solidFill>
                  <a:srgbClr val="F28E2B"/>
                </a:solidFill>
                <a:latin typeface="Century Gothic" panose="020B0502020202020204" pitchFamily="34" charset="0"/>
              </a:rPr>
              <a:t>Fox Brothers</a:t>
            </a:r>
          </a:p>
        </p:txBody>
      </p:sp>
      <p:sp>
        <p:nvSpPr>
          <p:cNvPr id="10" name="Rectangle 9">
            <a:extLst>
              <a:ext uri="{FF2B5EF4-FFF2-40B4-BE49-F238E27FC236}">
                <a16:creationId xmlns:a16="http://schemas.microsoft.com/office/drawing/2014/main" id="{1FEAE4EB-2443-4E97-B3FB-2D16E9F0791D}"/>
              </a:ext>
            </a:extLst>
          </p:cNvPr>
          <p:cNvSpPr/>
          <p:nvPr/>
        </p:nvSpPr>
        <p:spPr>
          <a:xfrm>
            <a:off x="2657139" y="3012295"/>
            <a:ext cx="6325497" cy="1446550"/>
          </a:xfrm>
          <a:prstGeom prst="rect">
            <a:avLst/>
          </a:prstGeom>
        </p:spPr>
        <p:txBody>
          <a:bodyPr wrap="square">
            <a:spAutoFit/>
          </a:bodyPr>
          <a:lstStyle/>
          <a:p>
            <a:pPr algn="ctr"/>
            <a:r>
              <a:rPr lang="en-US" sz="4400" b="1" dirty="0">
                <a:solidFill>
                  <a:srgbClr val="F28E2B"/>
                </a:solidFill>
                <a:latin typeface="Century Gothic" panose="020B0502020202020204" pitchFamily="34" charset="0"/>
              </a:rPr>
              <a:t>IN PURSUIT OF MAKING AWESOME MOVIES</a:t>
            </a:r>
          </a:p>
        </p:txBody>
      </p:sp>
    </p:spTree>
    <p:extLst>
      <p:ext uri="{BB962C8B-B14F-4D97-AF65-F5344CB8AC3E}">
        <p14:creationId xmlns:p14="http://schemas.microsoft.com/office/powerpoint/2010/main" val="11606661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1000"/>
                                        <p:tgtEl>
                                          <p:spTgt spid="9"/>
                                        </p:tgtEl>
                                        <p:attrNameLst>
                                          <p:attrName>ppt_w</p:attrName>
                                        </p:attrNameLst>
                                      </p:cBhvr>
                                      <p:tavLst>
                                        <p:tav tm="0">
                                          <p:val>
                                            <p:strVal val="0"/>
                                          </p:val>
                                        </p:tav>
                                        <p:tav tm="100000">
                                          <p:val>
                                            <p:strVal val="#ppt_w"/>
                                          </p:val>
                                        </p:tav>
                                      </p:tavLst>
                                    </p:anim>
                                    <p:anim calcmode="lin" valueType="num">
                                      <p:cBhvr additive="base">
                                        <p:cTn id="8" dur="1000"/>
                                        <p:tgtEl>
                                          <p:spTgt spid="9"/>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8531"/>
            <a:ext cx="9144000" cy="878160"/>
          </a:xfrm>
          <a:prstGeom prst="rect">
            <a:avLst/>
          </a:prstGeom>
          <a:solidFill>
            <a:srgbClr val="9A1A1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 name="Pentagon 3"/>
          <p:cNvSpPr/>
          <p:nvPr/>
        </p:nvSpPr>
        <p:spPr>
          <a:xfrm>
            <a:off x="46300" y="155863"/>
            <a:ext cx="1342872" cy="669985"/>
          </a:xfrm>
          <a:prstGeom prst="homePlate">
            <a:avLst/>
          </a:prstGeom>
          <a:solidFill>
            <a:srgbClr val="F28E2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0000"/>
              </a:solidFill>
            </a:endParaRPr>
          </a:p>
        </p:txBody>
      </p:sp>
      <p:sp>
        <p:nvSpPr>
          <p:cNvPr id="5" name="Chevron 4"/>
          <p:cNvSpPr/>
          <p:nvPr/>
        </p:nvSpPr>
        <p:spPr>
          <a:xfrm>
            <a:off x="1154268" y="145360"/>
            <a:ext cx="1816969" cy="669985"/>
          </a:xfrm>
          <a:prstGeom prst="chevron">
            <a:avLst/>
          </a:prstGeom>
          <a:solidFill>
            <a:srgbClr val="F28E2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1" dirty="0">
              <a:solidFill>
                <a:prstClr val="white"/>
              </a:solidFill>
            </a:endParaRPr>
          </a:p>
        </p:txBody>
      </p:sp>
      <p:sp>
        <p:nvSpPr>
          <p:cNvPr id="14" name="Chevron 4">
            <a:extLst>
              <a:ext uri="{FF2B5EF4-FFF2-40B4-BE49-F238E27FC236}">
                <a16:creationId xmlns:a16="http://schemas.microsoft.com/office/drawing/2014/main" id="{9738D025-4998-44B0-9AF4-65F4D2F52AFE}"/>
              </a:ext>
            </a:extLst>
          </p:cNvPr>
          <p:cNvSpPr/>
          <p:nvPr/>
        </p:nvSpPr>
        <p:spPr>
          <a:xfrm>
            <a:off x="2731303" y="153266"/>
            <a:ext cx="1775700" cy="669985"/>
          </a:xfrm>
          <a:prstGeom prst="chevron">
            <a:avLst/>
          </a:prstGeom>
          <a:solidFill>
            <a:srgbClr val="F28E2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1" dirty="0">
              <a:solidFill>
                <a:prstClr val="white"/>
              </a:solidFill>
            </a:endParaRPr>
          </a:p>
        </p:txBody>
      </p:sp>
      <p:sp>
        <p:nvSpPr>
          <p:cNvPr id="19" name="Chevron 4">
            <a:extLst>
              <a:ext uri="{FF2B5EF4-FFF2-40B4-BE49-F238E27FC236}">
                <a16:creationId xmlns:a16="http://schemas.microsoft.com/office/drawing/2014/main" id="{C907047A-46F8-4C6A-A7FF-2B43F2D88DC2}"/>
              </a:ext>
            </a:extLst>
          </p:cNvPr>
          <p:cNvSpPr/>
          <p:nvPr/>
        </p:nvSpPr>
        <p:spPr>
          <a:xfrm>
            <a:off x="4267070" y="160030"/>
            <a:ext cx="1748958" cy="669985"/>
          </a:xfrm>
          <a:prstGeom prst="chevron">
            <a:avLst/>
          </a:prstGeom>
          <a:solidFill>
            <a:srgbClr val="F28E2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1" dirty="0">
              <a:solidFill>
                <a:prstClr val="white"/>
              </a:solidFill>
            </a:endParaRPr>
          </a:p>
        </p:txBody>
      </p:sp>
      <p:sp>
        <p:nvSpPr>
          <p:cNvPr id="20" name="Chevron 4">
            <a:extLst>
              <a:ext uri="{FF2B5EF4-FFF2-40B4-BE49-F238E27FC236}">
                <a16:creationId xmlns:a16="http://schemas.microsoft.com/office/drawing/2014/main" id="{9EDA6636-5100-4F78-AC58-3A6824594BDA}"/>
              </a:ext>
            </a:extLst>
          </p:cNvPr>
          <p:cNvSpPr/>
          <p:nvPr/>
        </p:nvSpPr>
        <p:spPr>
          <a:xfrm>
            <a:off x="5779685" y="160029"/>
            <a:ext cx="1748960" cy="669985"/>
          </a:xfrm>
          <a:prstGeom prst="chevron">
            <a:avLst/>
          </a:prstGeom>
          <a:solidFill>
            <a:srgbClr val="F28E2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1" dirty="0">
              <a:solidFill>
                <a:prstClr val="white"/>
              </a:solidFill>
            </a:endParaRPr>
          </a:p>
        </p:txBody>
      </p:sp>
      <p:sp>
        <p:nvSpPr>
          <p:cNvPr id="16" name="Chevron 4">
            <a:extLst>
              <a:ext uri="{FF2B5EF4-FFF2-40B4-BE49-F238E27FC236}">
                <a16:creationId xmlns:a16="http://schemas.microsoft.com/office/drawing/2014/main" id="{C515E258-6E77-49E1-9327-F9B0A0D3E0B2}"/>
              </a:ext>
            </a:extLst>
          </p:cNvPr>
          <p:cNvSpPr/>
          <p:nvPr/>
        </p:nvSpPr>
        <p:spPr>
          <a:xfrm>
            <a:off x="7288709" y="163185"/>
            <a:ext cx="1775701" cy="669985"/>
          </a:xfrm>
          <a:prstGeom prst="chevron">
            <a:avLst/>
          </a:prstGeom>
          <a:solidFill>
            <a:srgbClr val="F28E2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1" dirty="0">
              <a:solidFill>
                <a:prstClr val="white"/>
              </a:solidFill>
            </a:endParaRPr>
          </a:p>
        </p:txBody>
      </p:sp>
      <p:sp>
        <p:nvSpPr>
          <p:cNvPr id="11" name="TextBox 10">
            <a:extLst>
              <a:ext uri="{FF2B5EF4-FFF2-40B4-BE49-F238E27FC236}">
                <a16:creationId xmlns:a16="http://schemas.microsoft.com/office/drawing/2014/main" id="{6946F4D7-AD51-421D-8B5D-28BA5C4F1542}"/>
              </a:ext>
            </a:extLst>
          </p:cNvPr>
          <p:cNvSpPr txBox="1"/>
          <p:nvPr/>
        </p:nvSpPr>
        <p:spPr>
          <a:xfrm>
            <a:off x="46418" y="966843"/>
            <a:ext cx="8921170" cy="1077218"/>
          </a:xfrm>
          <a:prstGeom prst="rect">
            <a:avLst/>
          </a:prstGeom>
          <a:noFill/>
        </p:spPr>
        <p:txBody>
          <a:bodyPr wrap="square" rtlCol="0">
            <a:spAutoFit/>
          </a:bodyPr>
          <a:lstStyle/>
          <a:p>
            <a:pPr lvl="0" fontAlgn="base">
              <a:spcBef>
                <a:spcPct val="0"/>
              </a:spcBef>
              <a:spcAft>
                <a:spcPct val="0"/>
              </a:spcAft>
            </a:pPr>
            <a:r>
              <a:rPr lang="en-GB" sz="2800" b="1" dirty="0">
                <a:solidFill>
                  <a:srgbClr val="9A1A1E"/>
                </a:solidFill>
              </a:rPr>
              <a:t>Exploratory Data Analysis (breaking the myth):</a:t>
            </a:r>
          </a:p>
          <a:p>
            <a:pPr fontAlgn="base">
              <a:spcBef>
                <a:spcPct val="0"/>
              </a:spcBef>
              <a:spcAft>
                <a:spcPct val="0"/>
              </a:spcAft>
            </a:pPr>
            <a:endParaRPr lang="en-US" b="1" dirty="0">
              <a:solidFill>
                <a:srgbClr val="9A1A1E"/>
              </a:solidFill>
              <a:latin typeface="Century Gothic" panose="020B0502020202020204" pitchFamily="34" charset="0"/>
            </a:endParaRPr>
          </a:p>
          <a:p>
            <a:endParaRPr lang="en-US" altLang="zh-CN" dirty="0">
              <a:solidFill>
                <a:srgbClr val="000000"/>
              </a:solidFill>
            </a:endParaRPr>
          </a:p>
        </p:txBody>
      </p:sp>
      <p:pic>
        <p:nvPicPr>
          <p:cNvPr id="2" name="Picture 1">
            <a:extLst>
              <a:ext uri="{FF2B5EF4-FFF2-40B4-BE49-F238E27FC236}">
                <a16:creationId xmlns:a16="http://schemas.microsoft.com/office/drawing/2014/main" id="{6FF68C7C-1852-4BE9-9A48-33C8E0025C66}"/>
              </a:ext>
            </a:extLst>
          </p:cNvPr>
          <p:cNvPicPr>
            <a:picLocks noChangeAspect="1"/>
          </p:cNvPicPr>
          <p:nvPr/>
        </p:nvPicPr>
        <p:blipFill>
          <a:blip r:embed="rId3"/>
          <a:stretch>
            <a:fillRect/>
          </a:stretch>
        </p:blipFill>
        <p:spPr>
          <a:xfrm>
            <a:off x="243862" y="1680270"/>
            <a:ext cx="4342746" cy="4465886"/>
          </a:xfrm>
          <a:prstGeom prst="rect">
            <a:avLst/>
          </a:prstGeom>
        </p:spPr>
      </p:pic>
      <p:pic>
        <p:nvPicPr>
          <p:cNvPr id="6" name="Picture 5">
            <a:extLst>
              <a:ext uri="{FF2B5EF4-FFF2-40B4-BE49-F238E27FC236}">
                <a16:creationId xmlns:a16="http://schemas.microsoft.com/office/drawing/2014/main" id="{63ED9D90-3E40-49BB-B528-63DE2BCDD7AC}"/>
              </a:ext>
            </a:extLst>
          </p:cNvPr>
          <p:cNvPicPr>
            <a:picLocks noChangeAspect="1"/>
          </p:cNvPicPr>
          <p:nvPr/>
        </p:nvPicPr>
        <p:blipFill>
          <a:blip r:embed="rId4"/>
          <a:stretch>
            <a:fillRect/>
          </a:stretch>
        </p:blipFill>
        <p:spPr>
          <a:xfrm>
            <a:off x="4819522" y="1680270"/>
            <a:ext cx="4058263" cy="4442042"/>
          </a:xfrm>
          <a:prstGeom prst="rect">
            <a:avLst/>
          </a:prstGeom>
        </p:spPr>
      </p:pic>
      <p:sp>
        <p:nvSpPr>
          <p:cNvPr id="24" name="TextBox 23">
            <a:extLst>
              <a:ext uri="{FF2B5EF4-FFF2-40B4-BE49-F238E27FC236}">
                <a16:creationId xmlns:a16="http://schemas.microsoft.com/office/drawing/2014/main" id="{3803956E-3A59-4DED-B674-BBE7B420894B}"/>
              </a:ext>
            </a:extLst>
          </p:cNvPr>
          <p:cNvSpPr txBox="1"/>
          <p:nvPr/>
        </p:nvSpPr>
        <p:spPr>
          <a:xfrm>
            <a:off x="6196752" y="314118"/>
            <a:ext cx="1253906" cy="369332"/>
          </a:xfrm>
          <a:prstGeom prst="rect">
            <a:avLst/>
          </a:prstGeom>
          <a:noFill/>
        </p:spPr>
        <p:txBody>
          <a:bodyPr wrap="square" rtlCol="0">
            <a:spAutoFit/>
          </a:bodyPr>
          <a:lstStyle/>
          <a:p>
            <a:r>
              <a:rPr lang="en-US" b="1" dirty="0">
                <a:latin typeface="Century Gothic" panose="020B0502020202020204" pitchFamily="34" charset="0"/>
              </a:rPr>
              <a:t>Models</a:t>
            </a:r>
          </a:p>
        </p:txBody>
      </p:sp>
      <p:sp>
        <p:nvSpPr>
          <p:cNvPr id="25" name="TextBox 24">
            <a:extLst>
              <a:ext uri="{FF2B5EF4-FFF2-40B4-BE49-F238E27FC236}">
                <a16:creationId xmlns:a16="http://schemas.microsoft.com/office/drawing/2014/main" id="{3F4940C1-5C90-4F33-A6F3-86B4B8712097}"/>
              </a:ext>
            </a:extLst>
          </p:cNvPr>
          <p:cNvSpPr txBox="1"/>
          <p:nvPr/>
        </p:nvSpPr>
        <p:spPr>
          <a:xfrm>
            <a:off x="7525052" y="184779"/>
            <a:ext cx="1368874" cy="923330"/>
          </a:xfrm>
          <a:prstGeom prst="rect">
            <a:avLst/>
          </a:prstGeom>
          <a:noFill/>
        </p:spPr>
        <p:txBody>
          <a:bodyPr wrap="square" rtlCol="0">
            <a:spAutoFit/>
          </a:bodyPr>
          <a:lstStyle/>
          <a:p>
            <a:r>
              <a:rPr lang="en-US" b="1" dirty="0">
                <a:latin typeface="Century Gothic" panose="020B0502020202020204" pitchFamily="34" charset="0"/>
              </a:rPr>
              <a:t>Recomme-ndations</a:t>
            </a:r>
          </a:p>
          <a:p>
            <a:endParaRPr lang="en-US" b="1" dirty="0">
              <a:solidFill>
                <a:srgbClr val="000000"/>
              </a:solidFill>
            </a:endParaRPr>
          </a:p>
        </p:txBody>
      </p:sp>
      <p:sp>
        <p:nvSpPr>
          <p:cNvPr id="26" name="TextBox 25">
            <a:extLst>
              <a:ext uri="{FF2B5EF4-FFF2-40B4-BE49-F238E27FC236}">
                <a16:creationId xmlns:a16="http://schemas.microsoft.com/office/drawing/2014/main" id="{1E950F52-9BE2-49FA-A0DD-2F64295C721D}"/>
              </a:ext>
            </a:extLst>
          </p:cNvPr>
          <p:cNvSpPr txBox="1"/>
          <p:nvPr/>
        </p:nvSpPr>
        <p:spPr>
          <a:xfrm>
            <a:off x="112116" y="167451"/>
            <a:ext cx="1253906" cy="646331"/>
          </a:xfrm>
          <a:prstGeom prst="rect">
            <a:avLst/>
          </a:prstGeom>
          <a:noFill/>
        </p:spPr>
        <p:txBody>
          <a:bodyPr wrap="square" rtlCol="0">
            <a:spAutoFit/>
          </a:bodyPr>
          <a:lstStyle/>
          <a:p>
            <a:r>
              <a:rPr lang="en-US" altLang="zh-CN" b="1" dirty="0">
                <a:solidFill>
                  <a:srgbClr val="000000"/>
                </a:solidFill>
                <a:latin typeface="Century Gothic" panose="020B0502020202020204" pitchFamily="34" charset="0"/>
              </a:rPr>
              <a:t>Business</a:t>
            </a:r>
            <a:r>
              <a:rPr lang="zh-CN" altLang="en-US" b="1" dirty="0">
                <a:solidFill>
                  <a:srgbClr val="000000"/>
                </a:solidFill>
                <a:latin typeface="Century Gothic" panose="020B0502020202020204" pitchFamily="34" charset="0"/>
              </a:rPr>
              <a:t> </a:t>
            </a:r>
            <a:r>
              <a:rPr lang="en-US" altLang="zh-CN" b="1" dirty="0">
                <a:solidFill>
                  <a:srgbClr val="000000"/>
                </a:solidFill>
                <a:latin typeface="Century Gothic" panose="020B0502020202020204" pitchFamily="34" charset="0"/>
              </a:rPr>
              <a:t>Problem</a:t>
            </a:r>
            <a:endParaRPr lang="en-US" b="1" dirty="0">
              <a:solidFill>
                <a:srgbClr val="000000"/>
              </a:solidFill>
              <a:latin typeface="Century Gothic" panose="020B0502020202020204" pitchFamily="34" charset="0"/>
            </a:endParaRPr>
          </a:p>
        </p:txBody>
      </p:sp>
      <p:sp>
        <p:nvSpPr>
          <p:cNvPr id="27" name="Rectangle 26">
            <a:extLst>
              <a:ext uri="{FF2B5EF4-FFF2-40B4-BE49-F238E27FC236}">
                <a16:creationId xmlns:a16="http://schemas.microsoft.com/office/drawing/2014/main" id="{77B75AD2-CBBC-44FE-B076-7F1692D303A8}"/>
              </a:ext>
            </a:extLst>
          </p:cNvPr>
          <p:cNvSpPr/>
          <p:nvPr/>
        </p:nvSpPr>
        <p:spPr>
          <a:xfrm>
            <a:off x="1524438" y="179644"/>
            <a:ext cx="1230015" cy="646331"/>
          </a:xfrm>
          <a:prstGeom prst="rect">
            <a:avLst/>
          </a:prstGeom>
        </p:spPr>
        <p:txBody>
          <a:bodyPr wrap="square">
            <a:spAutoFit/>
          </a:bodyPr>
          <a:lstStyle/>
          <a:p>
            <a:r>
              <a:rPr lang="en-GB" b="1" dirty="0">
                <a:latin typeface="Century Gothic" panose="020B0502020202020204" pitchFamily="34" charset="0"/>
              </a:rPr>
              <a:t>Defining Success</a:t>
            </a:r>
            <a:endParaRPr lang="en-US" dirty="0">
              <a:latin typeface="Century Gothic" panose="020B0502020202020204" pitchFamily="34" charset="0"/>
            </a:endParaRPr>
          </a:p>
        </p:txBody>
      </p:sp>
      <p:sp>
        <p:nvSpPr>
          <p:cNvPr id="28" name="Rectangle 27">
            <a:extLst>
              <a:ext uri="{FF2B5EF4-FFF2-40B4-BE49-F238E27FC236}">
                <a16:creationId xmlns:a16="http://schemas.microsoft.com/office/drawing/2014/main" id="{C302D283-53AB-463C-B0D9-4747127B747A}"/>
              </a:ext>
            </a:extLst>
          </p:cNvPr>
          <p:cNvSpPr/>
          <p:nvPr/>
        </p:nvSpPr>
        <p:spPr>
          <a:xfrm>
            <a:off x="4835325" y="318143"/>
            <a:ext cx="1230015" cy="369332"/>
          </a:xfrm>
          <a:prstGeom prst="rect">
            <a:avLst/>
          </a:prstGeom>
        </p:spPr>
        <p:txBody>
          <a:bodyPr wrap="square">
            <a:spAutoFit/>
          </a:bodyPr>
          <a:lstStyle/>
          <a:p>
            <a:r>
              <a:rPr lang="en-GB" b="1" dirty="0">
                <a:solidFill>
                  <a:srgbClr val="9A1A1E"/>
                </a:solidFill>
                <a:latin typeface="Century Gothic" panose="020B0502020202020204" pitchFamily="34" charset="0"/>
              </a:rPr>
              <a:t>EDA</a:t>
            </a:r>
          </a:p>
        </p:txBody>
      </p:sp>
      <p:sp>
        <p:nvSpPr>
          <p:cNvPr id="29" name="Rectangle 28">
            <a:extLst>
              <a:ext uri="{FF2B5EF4-FFF2-40B4-BE49-F238E27FC236}">
                <a16:creationId xmlns:a16="http://schemas.microsoft.com/office/drawing/2014/main" id="{9AD85F68-D576-4714-9AFF-8AB0EFE89C8B}"/>
              </a:ext>
            </a:extLst>
          </p:cNvPr>
          <p:cNvSpPr/>
          <p:nvPr/>
        </p:nvSpPr>
        <p:spPr>
          <a:xfrm>
            <a:off x="3219970" y="310355"/>
            <a:ext cx="1230015" cy="369332"/>
          </a:xfrm>
          <a:prstGeom prst="rect">
            <a:avLst/>
          </a:prstGeom>
        </p:spPr>
        <p:txBody>
          <a:bodyPr wrap="square">
            <a:spAutoFit/>
          </a:bodyPr>
          <a:lstStyle/>
          <a:p>
            <a:r>
              <a:rPr lang="en-GB" b="1" dirty="0">
                <a:latin typeface="Century Gothic" panose="020B0502020202020204" pitchFamily="34" charset="0"/>
              </a:rPr>
              <a:t>Dataset</a:t>
            </a:r>
          </a:p>
        </p:txBody>
      </p:sp>
    </p:spTree>
    <p:extLst>
      <p:ext uri="{BB962C8B-B14F-4D97-AF65-F5344CB8AC3E}">
        <p14:creationId xmlns:p14="http://schemas.microsoft.com/office/powerpoint/2010/main" val="154435139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8531"/>
            <a:ext cx="9144000" cy="878160"/>
          </a:xfrm>
          <a:prstGeom prst="rect">
            <a:avLst/>
          </a:prstGeom>
          <a:solidFill>
            <a:srgbClr val="9A1A1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 name="Pentagon 3"/>
          <p:cNvSpPr/>
          <p:nvPr/>
        </p:nvSpPr>
        <p:spPr>
          <a:xfrm>
            <a:off x="46300" y="155863"/>
            <a:ext cx="1342872" cy="669985"/>
          </a:xfrm>
          <a:prstGeom prst="homePlate">
            <a:avLst/>
          </a:prstGeom>
          <a:solidFill>
            <a:srgbClr val="F28E2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0000"/>
              </a:solidFill>
            </a:endParaRPr>
          </a:p>
        </p:txBody>
      </p:sp>
      <p:sp>
        <p:nvSpPr>
          <p:cNvPr id="5" name="Chevron 4"/>
          <p:cNvSpPr/>
          <p:nvPr/>
        </p:nvSpPr>
        <p:spPr>
          <a:xfrm>
            <a:off x="1154268" y="145360"/>
            <a:ext cx="1816969" cy="669985"/>
          </a:xfrm>
          <a:prstGeom prst="chevron">
            <a:avLst/>
          </a:prstGeom>
          <a:solidFill>
            <a:srgbClr val="F28E2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1" dirty="0">
              <a:solidFill>
                <a:prstClr val="white"/>
              </a:solidFill>
            </a:endParaRPr>
          </a:p>
        </p:txBody>
      </p:sp>
      <p:sp>
        <p:nvSpPr>
          <p:cNvPr id="14" name="Chevron 4">
            <a:extLst>
              <a:ext uri="{FF2B5EF4-FFF2-40B4-BE49-F238E27FC236}">
                <a16:creationId xmlns:a16="http://schemas.microsoft.com/office/drawing/2014/main" id="{9738D025-4998-44B0-9AF4-65F4D2F52AFE}"/>
              </a:ext>
            </a:extLst>
          </p:cNvPr>
          <p:cNvSpPr/>
          <p:nvPr/>
        </p:nvSpPr>
        <p:spPr>
          <a:xfrm>
            <a:off x="2731303" y="153266"/>
            <a:ext cx="1775700" cy="669985"/>
          </a:xfrm>
          <a:prstGeom prst="chevron">
            <a:avLst/>
          </a:prstGeom>
          <a:solidFill>
            <a:srgbClr val="F28E2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1" dirty="0">
              <a:solidFill>
                <a:prstClr val="white"/>
              </a:solidFill>
            </a:endParaRPr>
          </a:p>
        </p:txBody>
      </p:sp>
      <p:sp>
        <p:nvSpPr>
          <p:cNvPr id="19" name="Chevron 4">
            <a:extLst>
              <a:ext uri="{FF2B5EF4-FFF2-40B4-BE49-F238E27FC236}">
                <a16:creationId xmlns:a16="http://schemas.microsoft.com/office/drawing/2014/main" id="{C907047A-46F8-4C6A-A7FF-2B43F2D88DC2}"/>
              </a:ext>
            </a:extLst>
          </p:cNvPr>
          <p:cNvSpPr/>
          <p:nvPr/>
        </p:nvSpPr>
        <p:spPr>
          <a:xfrm>
            <a:off x="4267070" y="160030"/>
            <a:ext cx="1748958" cy="669985"/>
          </a:xfrm>
          <a:prstGeom prst="chevron">
            <a:avLst/>
          </a:prstGeom>
          <a:solidFill>
            <a:srgbClr val="F28E2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1" dirty="0">
              <a:solidFill>
                <a:prstClr val="white"/>
              </a:solidFill>
            </a:endParaRPr>
          </a:p>
        </p:txBody>
      </p:sp>
      <p:sp>
        <p:nvSpPr>
          <p:cNvPr id="20" name="Chevron 4">
            <a:extLst>
              <a:ext uri="{FF2B5EF4-FFF2-40B4-BE49-F238E27FC236}">
                <a16:creationId xmlns:a16="http://schemas.microsoft.com/office/drawing/2014/main" id="{9EDA6636-5100-4F78-AC58-3A6824594BDA}"/>
              </a:ext>
            </a:extLst>
          </p:cNvPr>
          <p:cNvSpPr/>
          <p:nvPr/>
        </p:nvSpPr>
        <p:spPr>
          <a:xfrm>
            <a:off x="5779685" y="160029"/>
            <a:ext cx="1748960" cy="669985"/>
          </a:xfrm>
          <a:prstGeom prst="chevron">
            <a:avLst/>
          </a:prstGeom>
          <a:solidFill>
            <a:srgbClr val="F28E2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1" dirty="0">
              <a:solidFill>
                <a:prstClr val="white"/>
              </a:solidFill>
            </a:endParaRPr>
          </a:p>
        </p:txBody>
      </p:sp>
      <p:sp>
        <p:nvSpPr>
          <p:cNvPr id="16" name="Chevron 4">
            <a:extLst>
              <a:ext uri="{FF2B5EF4-FFF2-40B4-BE49-F238E27FC236}">
                <a16:creationId xmlns:a16="http://schemas.microsoft.com/office/drawing/2014/main" id="{C515E258-6E77-49E1-9327-F9B0A0D3E0B2}"/>
              </a:ext>
            </a:extLst>
          </p:cNvPr>
          <p:cNvSpPr/>
          <p:nvPr/>
        </p:nvSpPr>
        <p:spPr>
          <a:xfrm>
            <a:off x="7288709" y="163185"/>
            <a:ext cx="1775701" cy="669985"/>
          </a:xfrm>
          <a:prstGeom prst="chevron">
            <a:avLst/>
          </a:prstGeom>
          <a:solidFill>
            <a:srgbClr val="F28E2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1" dirty="0">
              <a:solidFill>
                <a:prstClr val="white"/>
              </a:solidFill>
            </a:endParaRPr>
          </a:p>
        </p:txBody>
      </p:sp>
      <p:sp>
        <p:nvSpPr>
          <p:cNvPr id="15" name="TextBox 14">
            <a:extLst>
              <a:ext uri="{FF2B5EF4-FFF2-40B4-BE49-F238E27FC236}">
                <a16:creationId xmlns:a16="http://schemas.microsoft.com/office/drawing/2014/main" id="{FE504155-6CCD-44BD-B5F5-24008A24FA1D}"/>
              </a:ext>
            </a:extLst>
          </p:cNvPr>
          <p:cNvSpPr txBox="1"/>
          <p:nvPr/>
        </p:nvSpPr>
        <p:spPr>
          <a:xfrm>
            <a:off x="23150" y="931796"/>
            <a:ext cx="9041259" cy="1631216"/>
          </a:xfrm>
          <a:prstGeom prst="rect">
            <a:avLst/>
          </a:prstGeom>
          <a:noFill/>
        </p:spPr>
        <p:txBody>
          <a:bodyPr wrap="square" rtlCol="0">
            <a:spAutoFit/>
          </a:bodyPr>
          <a:lstStyle/>
          <a:p>
            <a:r>
              <a:rPr lang="en-US" sz="2800" b="1" dirty="0">
                <a:solidFill>
                  <a:srgbClr val="9A1A1E"/>
                </a:solidFill>
                <a:latin typeface="Century Gothic" panose="020B0502020202020204" pitchFamily="34" charset="0"/>
              </a:rPr>
              <a:t>Classification Problem</a:t>
            </a:r>
          </a:p>
          <a:p>
            <a:pPr marL="285750" indent="-285750">
              <a:buFont typeface="Wingdings" panose="05000000000000000000" pitchFamily="2" charset="2"/>
              <a:buChar char="Ø"/>
            </a:pPr>
            <a:r>
              <a:rPr lang="en-US" b="1" dirty="0">
                <a:latin typeface="Century Gothic" panose="020B0502020202020204" pitchFamily="34" charset="0"/>
              </a:rPr>
              <a:t>Dependent Binary Variable: ‘Success’ (Yes = 1, No = 0)</a:t>
            </a:r>
          </a:p>
          <a:p>
            <a:pPr marL="285750" indent="-285750">
              <a:buFont typeface="Wingdings" panose="05000000000000000000" pitchFamily="2" charset="2"/>
              <a:buChar char="Ø"/>
            </a:pPr>
            <a:endParaRPr lang="en-US" dirty="0">
              <a:latin typeface="Century Gothic" panose="020B0502020202020204" pitchFamily="34" charset="0"/>
            </a:endParaRPr>
          </a:p>
          <a:p>
            <a:pPr marL="285750" indent="-285750">
              <a:buFont typeface="Wingdings" panose="05000000000000000000" pitchFamily="2" charset="2"/>
              <a:buChar char="Ø"/>
            </a:pPr>
            <a:r>
              <a:rPr lang="en-US" b="1" dirty="0"/>
              <a:t>Logistic Regression</a:t>
            </a:r>
          </a:p>
          <a:p>
            <a:pPr marL="285750" indent="-285750">
              <a:buFont typeface="Wingdings" panose="05000000000000000000" pitchFamily="2" charset="2"/>
              <a:buChar char="Ø"/>
            </a:pPr>
            <a:endParaRPr lang="en-US" altLang="zh-CN" b="1" dirty="0">
              <a:solidFill>
                <a:srgbClr val="000000"/>
              </a:solidFill>
            </a:endParaRPr>
          </a:p>
        </p:txBody>
      </p:sp>
      <p:pic>
        <p:nvPicPr>
          <p:cNvPr id="6" name="Picture 5">
            <a:extLst>
              <a:ext uri="{FF2B5EF4-FFF2-40B4-BE49-F238E27FC236}">
                <a16:creationId xmlns:a16="http://schemas.microsoft.com/office/drawing/2014/main" id="{B8310523-57F2-4707-8DA1-85A07D4854DD}"/>
              </a:ext>
            </a:extLst>
          </p:cNvPr>
          <p:cNvPicPr>
            <a:picLocks noChangeAspect="1"/>
          </p:cNvPicPr>
          <p:nvPr/>
        </p:nvPicPr>
        <p:blipFill>
          <a:blip r:embed="rId3"/>
          <a:stretch>
            <a:fillRect/>
          </a:stretch>
        </p:blipFill>
        <p:spPr>
          <a:xfrm>
            <a:off x="448718" y="2340728"/>
            <a:ext cx="8031804" cy="1095245"/>
          </a:xfrm>
          <a:prstGeom prst="rect">
            <a:avLst/>
          </a:prstGeom>
        </p:spPr>
      </p:pic>
      <p:pic>
        <p:nvPicPr>
          <p:cNvPr id="7" name="Picture 6">
            <a:extLst>
              <a:ext uri="{FF2B5EF4-FFF2-40B4-BE49-F238E27FC236}">
                <a16:creationId xmlns:a16="http://schemas.microsoft.com/office/drawing/2014/main" id="{3D1A0CF4-7E87-4D6F-8D3E-7F2F0CC2B970}"/>
              </a:ext>
            </a:extLst>
          </p:cNvPr>
          <p:cNvPicPr>
            <a:picLocks noChangeAspect="1"/>
          </p:cNvPicPr>
          <p:nvPr/>
        </p:nvPicPr>
        <p:blipFill>
          <a:blip r:embed="rId4"/>
          <a:stretch>
            <a:fillRect/>
          </a:stretch>
        </p:blipFill>
        <p:spPr>
          <a:xfrm>
            <a:off x="4464620" y="3760834"/>
            <a:ext cx="3630299" cy="991609"/>
          </a:xfrm>
          <a:prstGeom prst="rect">
            <a:avLst/>
          </a:prstGeom>
        </p:spPr>
      </p:pic>
      <p:pic>
        <p:nvPicPr>
          <p:cNvPr id="8" name="Picture 7">
            <a:extLst>
              <a:ext uri="{FF2B5EF4-FFF2-40B4-BE49-F238E27FC236}">
                <a16:creationId xmlns:a16="http://schemas.microsoft.com/office/drawing/2014/main" id="{84E693F6-05D8-40ED-86F3-0445317A1CBC}"/>
              </a:ext>
            </a:extLst>
          </p:cNvPr>
          <p:cNvPicPr>
            <a:picLocks noChangeAspect="1"/>
          </p:cNvPicPr>
          <p:nvPr/>
        </p:nvPicPr>
        <p:blipFill>
          <a:blip r:embed="rId5"/>
          <a:stretch>
            <a:fillRect/>
          </a:stretch>
        </p:blipFill>
        <p:spPr>
          <a:xfrm>
            <a:off x="165789" y="3760834"/>
            <a:ext cx="4101281" cy="2415909"/>
          </a:xfrm>
          <a:prstGeom prst="rect">
            <a:avLst/>
          </a:prstGeom>
        </p:spPr>
      </p:pic>
      <p:sp>
        <p:nvSpPr>
          <p:cNvPr id="9" name="TextBox 8">
            <a:extLst>
              <a:ext uri="{FF2B5EF4-FFF2-40B4-BE49-F238E27FC236}">
                <a16:creationId xmlns:a16="http://schemas.microsoft.com/office/drawing/2014/main" id="{3FF0CF4B-5662-401A-8A95-F3FEDF0C73B8}"/>
              </a:ext>
            </a:extLst>
          </p:cNvPr>
          <p:cNvSpPr txBox="1"/>
          <p:nvPr/>
        </p:nvSpPr>
        <p:spPr>
          <a:xfrm>
            <a:off x="5286788" y="5181156"/>
            <a:ext cx="3073834" cy="369332"/>
          </a:xfrm>
          <a:prstGeom prst="rect">
            <a:avLst/>
          </a:prstGeom>
          <a:noFill/>
        </p:spPr>
        <p:txBody>
          <a:bodyPr wrap="square" rtlCol="0">
            <a:spAutoFit/>
          </a:bodyPr>
          <a:lstStyle/>
          <a:p>
            <a:r>
              <a:rPr lang="en-US" b="1" dirty="0">
                <a:solidFill>
                  <a:srgbClr val="981B1C"/>
                </a:solidFill>
                <a:latin typeface="Century Gothic" panose="020B0502020202020204" pitchFamily="34" charset="0"/>
              </a:rPr>
              <a:t>Accuracy  = 0.7341</a:t>
            </a:r>
          </a:p>
        </p:txBody>
      </p:sp>
      <p:sp>
        <p:nvSpPr>
          <p:cNvPr id="17" name="TextBox 16"/>
          <p:cNvSpPr txBox="1"/>
          <p:nvPr/>
        </p:nvSpPr>
        <p:spPr>
          <a:xfrm>
            <a:off x="6196752" y="314118"/>
            <a:ext cx="1253906" cy="369332"/>
          </a:xfrm>
          <a:prstGeom prst="rect">
            <a:avLst/>
          </a:prstGeom>
          <a:noFill/>
        </p:spPr>
        <p:txBody>
          <a:bodyPr wrap="square" rtlCol="0">
            <a:spAutoFit/>
          </a:bodyPr>
          <a:lstStyle/>
          <a:p>
            <a:r>
              <a:rPr lang="en-US" b="1" dirty="0">
                <a:solidFill>
                  <a:srgbClr val="9A1A1E"/>
                </a:solidFill>
                <a:latin typeface="Century Gothic" panose="020B0502020202020204" pitchFamily="34" charset="0"/>
              </a:rPr>
              <a:t>Models</a:t>
            </a:r>
          </a:p>
        </p:txBody>
      </p:sp>
      <p:sp>
        <p:nvSpPr>
          <p:cNvPr id="23" name="TextBox 22">
            <a:extLst>
              <a:ext uri="{FF2B5EF4-FFF2-40B4-BE49-F238E27FC236}">
                <a16:creationId xmlns:a16="http://schemas.microsoft.com/office/drawing/2014/main" id="{BC030012-F6DD-4B66-9D8A-5C1C625AD8B4}"/>
              </a:ext>
            </a:extLst>
          </p:cNvPr>
          <p:cNvSpPr txBox="1"/>
          <p:nvPr/>
        </p:nvSpPr>
        <p:spPr>
          <a:xfrm>
            <a:off x="7525052" y="184779"/>
            <a:ext cx="1368874" cy="923330"/>
          </a:xfrm>
          <a:prstGeom prst="rect">
            <a:avLst/>
          </a:prstGeom>
          <a:noFill/>
        </p:spPr>
        <p:txBody>
          <a:bodyPr wrap="square" rtlCol="0">
            <a:spAutoFit/>
          </a:bodyPr>
          <a:lstStyle/>
          <a:p>
            <a:r>
              <a:rPr lang="en-US" b="1" dirty="0">
                <a:latin typeface="Century Gothic" panose="020B0502020202020204" pitchFamily="34" charset="0"/>
              </a:rPr>
              <a:t>Recomme-ndations</a:t>
            </a:r>
          </a:p>
          <a:p>
            <a:endParaRPr lang="en-US" b="1" dirty="0">
              <a:solidFill>
                <a:srgbClr val="000000"/>
              </a:solidFill>
            </a:endParaRPr>
          </a:p>
        </p:txBody>
      </p:sp>
      <p:sp>
        <p:nvSpPr>
          <p:cNvPr id="24" name="TextBox 23">
            <a:extLst>
              <a:ext uri="{FF2B5EF4-FFF2-40B4-BE49-F238E27FC236}">
                <a16:creationId xmlns:a16="http://schemas.microsoft.com/office/drawing/2014/main" id="{0005D261-68E4-49A9-9E94-CC3296EC9863}"/>
              </a:ext>
            </a:extLst>
          </p:cNvPr>
          <p:cNvSpPr txBox="1"/>
          <p:nvPr/>
        </p:nvSpPr>
        <p:spPr>
          <a:xfrm>
            <a:off x="112116" y="167451"/>
            <a:ext cx="1253906" cy="646331"/>
          </a:xfrm>
          <a:prstGeom prst="rect">
            <a:avLst/>
          </a:prstGeom>
          <a:noFill/>
        </p:spPr>
        <p:txBody>
          <a:bodyPr wrap="square" rtlCol="0">
            <a:spAutoFit/>
          </a:bodyPr>
          <a:lstStyle/>
          <a:p>
            <a:r>
              <a:rPr lang="en-US" altLang="zh-CN" b="1" dirty="0">
                <a:solidFill>
                  <a:srgbClr val="000000"/>
                </a:solidFill>
                <a:latin typeface="Century Gothic" panose="020B0502020202020204" pitchFamily="34" charset="0"/>
              </a:rPr>
              <a:t>Business</a:t>
            </a:r>
            <a:r>
              <a:rPr lang="zh-CN" altLang="en-US" b="1" dirty="0">
                <a:solidFill>
                  <a:srgbClr val="000000"/>
                </a:solidFill>
                <a:latin typeface="Century Gothic" panose="020B0502020202020204" pitchFamily="34" charset="0"/>
              </a:rPr>
              <a:t> </a:t>
            </a:r>
            <a:r>
              <a:rPr lang="en-US" altLang="zh-CN" b="1" dirty="0">
                <a:solidFill>
                  <a:srgbClr val="000000"/>
                </a:solidFill>
                <a:latin typeface="Century Gothic" panose="020B0502020202020204" pitchFamily="34" charset="0"/>
              </a:rPr>
              <a:t>Problem</a:t>
            </a:r>
            <a:endParaRPr lang="en-US" b="1" dirty="0">
              <a:solidFill>
                <a:srgbClr val="000000"/>
              </a:solidFill>
              <a:latin typeface="Century Gothic" panose="020B0502020202020204" pitchFamily="34" charset="0"/>
            </a:endParaRPr>
          </a:p>
        </p:txBody>
      </p:sp>
      <p:sp>
        <p:nvSpPr>
          <p:cNvPr id="25" name="Rectangle 24">
            <a:extLst>
              <a:ext uri="{FF2B5EF4-FFF2-40B4-BE49-F238E27FC236}">
                <a16:creationId xmlns:a16="http://schemas.microsoft.com/office/drawing/2014/main" id="{3F4A36F7-C0D1-41B3-A45B-6B2FD04AF468}"/>
              </a:ext>
            </a:extLst>
          </p:cNvPr>
          <p:cNvSpPr/>
          <p:nvPr/>
        </p:nvSpPr>
        <p:spPr>
          <a:xfrm>
            <a:off x="1524438" y="179644"/>
            <a:ext cx="1230015" cy="646331"/>
          </a:xfrm>
          <a:prstGeom prst="rect">
            <a:avLst/>
          </a:prstGeom>
        </p:spPr>
        <p:txBody>
          <a:bodyPr wrap="square">
            <a:spAutoFit/>
          </a:bodyPr>
          <a:lstStyle/>
          <a:p>
            <a:r>
              <a:rPr lang="en-GB" b="1" dirty="0">
                <a:latin typeface="Century Gothic" panose="020B0502020202020204" pitchFamily="34" charset="0"/>
              </a:rPr>
              <a:t>Defining Success</a:t>
            </a:r>
            <a:endParaRPr lang="en-US" dirty="0">
              <a:latin typeface="Century Gothic" panose="020B0502020202020204" pitchFamily="34" charset="0"/>
            </a:endParaRPr>
          </a:p>
        </p:txBody>
      </p:sp>
      <p:sp>
        <p:nvSpPr>
          <p:cNvPr id="26" name="Rectangle 25">
            <a:extLst>
              <a:ext uri="{FF2B5EF4-FFF2-40B4-BE49-F238E27FC236}">
                <a16:creationId xmlns:a16="http://schemas.microsoft.com/office/drawing/2014/main" id="{EA8C0BAD-C669-41FA-BD00-5808B1FA8EED}"/>
              </a:ext>
            </a:extLst>
          </p:cNvPr>
          <p:cNvSpPr/>
          <p:nvPr/>
        </p:nvSpPr>
        <p:spPr>
          <a:xfrm>
            <a:off x="4835325" y="318143"/>
            <a:ext cx="1230015" cy="369332"/>
          </a:xfrm>
          <a:prstGeom prst="rect">
            <a:avLst/>
          </a:prstGeom>
        </p:spPr>
        <p:txBody>
          <a:bodyPr wrap="square">
            <a:spAutoFit/>
          </a:bodyPr>
          <a:lstStyle/>
          <a:p>
            <a:r>
              <a:rPr lang="en-GB" b="1" dirty="0">
                <a:latin typeface="Century Gothic" panose="020B0502020202020204" pitchFamily="34" charset="0"/>
              </a:rPr>
              <a:t>EDA</a:t>
            </a:r>
          </a:p>
        </p:txBody>
      </p:sp>
      <p:sp>
        <p:nvSpPr>
          <p:cNvPr id="27" name="Rectangle 26">
            <a:extLst>
              <a:ext uri="{FF2B5EF4-FFF2-40B4-BE49-F238E27FC236}">
                <a16:creationId xmlns:a16="http://schemas.microsoft.com/office/drawing/2014/main" id="{B67F3EC7-00DC-42C8-8CEC-F9ADE82B8277}"/>
              </a:ext>
            </a:extLst>
          </p:cNvPr>
          <p:cNvSpPr/>
          <p:nvPr/>
        </p:nvSpPr>
        <p:spPr>
          <a:xfrm>
            <a:off x="3219970" y="310355"/>
            <a:ext cx="1230015" cy="369332"/>
          </a:xfrm>
          <a:prstGeom prst="rect">
            <a:avLst/>
          </a:prstGeom>
        </p:spPr>
        <p:txBody>
          <a:bodyPr wrap="square">
            <a:spAutoFit/>
          </a:bodyPr>
          <a:lstStyle/>
          <a:p>
            <a:r>
              <a:rPr lang="en-GB" b="1" dirty="0">
                <a:latin typeface="Century Gothic" panose="020B0502020202020204" pitchFamily="34" charset="0"/>
              </a:rPr>
              <a:t>Dataset</a:t>
            </a:r>
          </a:p>
        </p:txBody>
      </p:sp>
    </p:spTree>
    <p:extLst>
      <p:ext uri="{BB962C8B-B14F-4D97-AF65-F5344CB8AC3E}">
        <p14:creationId xmlns:p14="http://schemas.microsoft.com/office/powerpoint/2010/main" val="22377077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8531"/>
            <a:ext cx="9144000" cy="878160"/>
          </a:xfrm>
          <a:prstGeom prst="rect">
            <a:avLst/>
          </a:prstGeom>
          <a:solidFill>
            <a:srgbClr val="9A1A1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 name="Pentagon 3"/>
          <p:cNvSpPr/>
          <p:nvPr/>
        </p:nvSpPr>
        <p:spPr>
          <a:xfrm>
            <a:off x="46300" y="155863"/>
            <a:ext cx="1342872" cy="669985"/>
          </a:xfrm>
          <a:prstGeom prst="homePlate">
            <a:avLst/>
          </a:prstGeom>
          <a:solidFill>
            <a:srgbClr val="F28E2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0000"/>
              </a:solidFill>
            </a:endParaRPr>
          </a:p>
        </p:txBody>
      </p:sp>
      <p:sp>
        <p:nvSpPr>
          <p:cNvPr id="5" name="Chevron 4"/>
          <p:cNvSpPr/>
          <p:nvPr/>
        </p:nvSpPr>
        <p:spPr>
          <a:xfrm>
            <a:off x="1154268" y="145360"/>
            <a:ext cx="1816969" cy="669985"/>
          </a:xfrm>
          <a:prstGeom prst="chevron">
            <a:avLst/>
          </a:prstGeom>
          <a:solidFill>
            <a:srgbClr val="F28E2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1" dirty="0">
              <a:solidFill>
                <a:prstClr val="white"/>
              </a:solidFill>
            </a:endParaRPr>
          </a:p>
        </p:txBody>
      </p:sp>
      <p:sp>
        <p:nvSpPr>
          <p:cNvPr id="14" name="Chevron 4">
            <a:extLst>
              <a:ext uri="{FF2B5EF4-FFF2-40B4-BE49-F238E27FC236}">
                <a16:creationId xmlns:a16="http://schemas.microsoft.com/office/drawing/2014/main" id="{9738D025-4998-44B0-9AF4-65F4D2F52AFE}"/>
              </a:ext>
            </a:extLst>
          </p:cNvPr>
          <p:cNvSpPr/>
          <p:nvPr/>
        </p:nvSpPr>
        <p:spPr>
          <a:xfrm>
            <a:off x="2731303" y="153266"/>
            <a:ext cx="1775700" cy="669985"/>
          </a:xfrm>
          <a:prstGeom prst="chevron">
            <a:avLst/>
          </a:prstGeom>
          <a:solidFill>
            <a:srgbClr val="F28E2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1" dirty="0">
              <a:solidFill>
                <a:prstClr val="white"/>
              </a:solidFill>
            </a:endParaRPr>
          </a:p>
        </p:txBody>
      </p:sp>
      <p:sp>
        <p:nvSpPr>
          <p:cNvPr id="19" name="Chevron 4">
            <a:extLst>
              <a:ext uri="{FF2B5EF4-FFF2-40B4-BE49-F238E27FC236}">
                <a16:creationId xmlns:a16="http://schemas.microsoft.com/office/drawing/2014/main" id="{C907047A-46F8-4C6A-A7FF-2B43F2D88DC2}"/>
              </a:ext>
            </a:extLst>
          </p:cNvPr>
          <p:cNvSpPr/>
          <p:nvPr/>
        </p:nvSpPr>
        <p:spPr>
          <a:xfrm>
            <a:off x="4267070" y="160030"/>
            <a:ext cx="1748958" cy="669985"/>
          </a:xfrm>
          <a:prstGeom prst="chevron">
            <a:avLst/>
          </a:prstGeom>
          <a:solidFill>
            <a:srgbClr val="F28E2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1" dirty="0">
              <a:solidFill>
                <a:prstClr val="white"/>
              </a:solidFill>
            </a:endParaRPr>
          </a:p>
        </p:txBody>
      </p:sp>
      <p:sp>
        <p:nvSpPr>
          <p:cNvPr id="20" name="Chevron 4">
            <a:extLst>
              <a:ext uri="{FF2B5EF4-FFF2-40B4-BE49-F238E27FC236}">
                <a16:creationId xmlns:a16="http://schemas.microsoft.com/office/drawing/2014/main" id="{9EDA6636-5100-4F78-AC58-3A6824594BDA}"/>
              </a:ext>
            </a:extLst>
          </p:cNvPr>
          <p:cNvSpPr/>
          <p:nvPr/>
        </p:nvSpPr>
        <p:spPr>
          <a:xfrm>
            <a:off x="5779685" y="160029"/>
            <a:ext cx="1748960" cy="669985"/>
          </a:xfrm>
          <a:prstGeom prst="chevron">
            <a:avLst/>
          </a:prstGeom>
          <a:solidFill>
            <a:srgbClr val="F28E2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1" dirty="0">
              <a:solidFill>
                <a:prstClr val="white"/>
              </a:solidFill>
            </a:endParaRPr>
          </a:p>
        </p:txBody>
      </p:sp>
      <p:sp>
        <p:nvSpPr>
          <p:cNvPr id="16" name="Chevron 4">
            <a:extLst>
              <a:ext uri="{FF2B5EF4-FFF2-40B4-BE49-F238E27FC236}">
                <a16:creationId xmlns:a16="http://schemas.microsoft.com/office/drawing/2014/main" id="{C515E258-6E77-49E1-9327-F9B0A0D3E0B2}"/>
              </a:ext>
            </a:extLst>
          </p:cNvPr>
          <p:cNvSpPr/>
          <p:nvPr/>
        </p:nvSpPr>
        <p:spPr>
          <a:xfrm>
            <a:off x="7288709" y="163185"/>
            <a:ext cx="1775701" cy="669985"/>
          </a:xfrm>
          <a:prstGeom prst="chevron">
            <a:avLst/>
          </a:prstGeom>
          <a:solidFill>
            <a:srgbClr val="F28E2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1" dirty="0">
              <a:solidFill>
                <a:prstClr val="white"/>
              </a:solidFill>
            </a:endParaRPr>
          </a:p>
        </p:txBody>
      </p:sp>
      <p:sp>
        <p:nvSpPr>
          <p:cNvPr id="17" name="TextBox 16"/>
          <p:cNvSpPr txBox="1"/>
          <p:nvPr/>
        </p:nvSpPr>
        <p:spPr>
          <a:xfrm>
            <a:off x="6196752" y="314118"/>
            <a:ext cx="1253906" cy="369332"/>
          </a:xfrm>
          <a:prstGeom prst="rect">
            <a:avLst/>
          </a:prstGeom>
          <a:noFill/>
        </p:spPr>
        <p:txBody>
          <a:bodyPr wrap="square" rtlCol="0">
            <a:spAutoFit/>
          </a:bodyPr>
          <a:lstStyle/>
          <a:p>
            <a:r>
              <a:rPr lang="en-US" b="1" dirty="0">
                <a:solidFill>
                  <a:srgbClr val="981B1C"/>
                </a:solidFill>
                <a:latin typeface="Century Gothic" panose="020B0502020202020204" pitchFamily="34" charset="0"/>
              </a:rPr>
              <a:t>Models</a:t>
            </a:r>
          </a:p>
        </p:txBody>
      </p:sp>
      <p:sp>
        <p:nvSpPr>
          <p:cNvPr id="2" name="Rectangle 1">
            <a:extLst>
              <a:ext uri="{FF2B5EF4-FFF2-40B4-BE49-F238E27FC236}">
                <a16:creationId xmlns:a16="http://schemas.microsoft.com/office/drawing/2014/main" id="{916028EA-C1BE-4895-8038-83CDF2D15F3A}"/>
              </a:ext>
            </a:extLst>
          </p:cNvPr>
          <p:cNvSpPr/>
          <p:nvPr/>
        </p:nvSpPr>
        <p:spPr>
          <a:xfrm>
            <a:off x="251785" y="4657089"/>
            <a:ext cx="8660721" cy="1908215"/>
          </a:xfrm>
          <a:prstGeom prst="rect">
            <a:avLst/>
          </a:prstGeom>
        </p:spPr>
        <p:txBody>
          <a:bodyPr wrap="square">
            <a:spAutoFit/>
          </a:bodyPr>
          <a:lstStyle/>
          <a:p>
            <a:r>
              <a:rPr lang="en-US" sz="2400" b="1" dirty="0">
                <a:solidFill>
                  <a:srgbClr val="981B1C"/>
                </a:solidFill>
                <a:latin typeface="Century Gothic" panose="020B0502020202020204" pitchFamily="34" charset="0"/>
              </a:rPr>
              <a:t>Positive Impact</a:t>
            </a:r>
            <a:endParaRPr lang="en-US" sz="2400" b="1" dirty="0">
              <a:latin typeface="Century Gothic" panose="020B0502020202020204" pitchFamily="34" charset="0"/>
            </a:endParaRPr>
          </a:p>
          <a:p>
            <a:pPr marL="285750" indent="-285750">
              <a:buFont typeface="Wingdings" panose="05000000000000000000" pitchFamily="2" charset="2"/>
              <a:buChar char="Ø"/>
            </a:pPr>
            <a:r>
              <a:rPr lang="en-US" dirty="0">
                <a:latin typeface="Century Gothic" panose="020B0502020202020204" pitchFamily="34" charset="0"/>
              </a:rPr>
              <a:t>Some Genres like (Comedy, Horror, Romance and Family) contribute to making successful movies</a:t>
            </a:r>
          </a:p>
          <a:p>
            <a:endParaRPr lang="en-US" dirty="0">
              <a:solidFill>
                <a:srgbClr val="9A1A1E"/>
              </a:solidFill>
              <a:latin typeface="Century Gothic" panose="020B0502020202020204" pitchFamily="34" charset="0"/>
            </a:endParaRPr>
          </a:p>
          <a:p>
            <a:pPr marL="285750" indent="-285750">
              <a:buFont typeface="Wingdings" panose="05000000000000000000" pitchFamily="2" charset="2"/>
              <a:buChar char="Ø"/>
            </a:pPr>
            <a:r>
              <a:rPr lang="en-US" dirty="0">
                <a:latin typeface="Century Gothic" panose="020B0502020202020204" pitchFamily="34" charset="0"/>
              </a:rPr>
              <a:t>Number of users who rated the movie, Content Rating and total likes for the cast make the movie successful</a:t>
            </a:r>
          </a:p>
        </p:txBody>
      </p:sp>
      <p:pic>
        <p:nvPicPr>
          <p:cNvPr id="6" name="Picture 5">
            <a:extLst>
              <a:ext uri="{FF2B5EF4-FFF2-40B4-BE49-F238E27FC236}">
                <a16:creationId xmlns:a16="http://schemas.microsoft.com/office/drawing/2014/main" id="{E8886252-9D14-4742-9C02-C62CEAA891F6}"/>
              </a:ext>
            </a:extLst>
          </p:cNvPr>
          <p:cNvPicPr>
            <a:picLocks noChangeAspect="1"/>
          </p:cNvPicPr>
          <p:nvPr/>
        </p:nvPicPr>
        <p:blipFill>
          <a:blip r:embed="rId3"/>
          <a:stretch>
            <a:fillRect/>
          </a:stretch>
        </p:blipFill>
        <p:spPr>
          <a:xfrm>
            <a:off x="251785" y="1038190"/>
            <a:ext cx="4762913" cy="3467400"/>
          </a:xfrm>
          <a:prstGeom prst="rect">
            <a:avLst/>
          </a:prstGeom>
        </p:spPr>
      </p:pic>
      <p:sp>
        <p:nvSpPr>
          <p:cNvPr id="12" name="TextBox 11">
            <a:extLst>
              <a:ext uri="{FF2B5EF4-FFF2-40B4-BE49-F238E27FC236}">
                <a16:creationId xmlns:a16="http://schemas.microsoft.com/office/drawing/2014/main" id="{DF6E5D19-91BD-42D2-BB32-CA676EC2A082}"/>
              </a:ext>
            </a:extLst>
          </p:cNvPr>
          <p:cNvSpPr txBox="1"/>
          <p:nvPr/>
        </p:nvSpPr>
        <p:spPr>
          <a:xfrm>
            <a:off x="5059995" y="980947"/>
            <a:ext cx="4004415" cy="2677656"/>
          </a:xfrm>
          <a:prstGeom prst="rect">
            <a:avLst/>
          </a:prstGeom>
          <a:noFill/>
        </p:spPr>
        <p:txBody>
          <a:bodyPr wrap="square" rtlCol="0">
            <a:spAutoFit/>
          </a:bodyPr>
          <a:lstStyle/>
          <a:p>
            <a:r>
              <a:rPr lang="en-US" sz="2400" b="1" dirty="0">
                <a:solidFill>
                  <a:srgbClr val="981B1C"/>
                </a:solidFill>
                <a:latin typeface="Century Gothic" panose="020B0502020202020204" pitchFamily="34" charset="0"/>
              </a:rPr>
              <a:t>Negative Impact</a:t>
            </a:r>
          </a:p>
          <a:p>
            <a:pPr marL="285750" indent="-285750">
              <a:buFont typeface="Wingdings" panose="05000000000000000000" pitchFamily="2" charset="2"/>
              <a:buChar char="Ø"/>
            </a:pPr>
            <a:r>
              <a:rPr lang="en-US" dirty="0">
                <a:latin typeface="Century Gothic" panose="020B0502020202020204" pitchFamily="34" charset="0"/>
              </a:rPr>
              <a:t>Facebook likes of actor are significant while director is not</a:t>
            </a:r>
          </a:p>
          <a:p>
            <a:r>
              <a:rPr lang="en-US" dirty="0">
                <a:latin typeface="Century Gothic" panose="020B0502020202020204" pitchFamily="34" charset="0"/>
              </a:rPr>
              <a:t>    </a:t>
            </a:r>
          </a:p>
          <a:p>
            <a:pPr marL="285750" indent="-285750">
              <a:buFont typeface="Wingdings" panose="05000000000000000000" pitchFamily="2" charset="2"/>
              <a:buChar char="Ø"/>
            </a:pPr>
            <a:r>
              <a:rPr lang="en-US" dirty="0">
                <a:latin typeface="Century Gothic" panose="020B0502020202020204" pitchFamily="34" charset="0"/>
              </a:rPr>
              <a:t>A movie trying to cater to multiple genres is less likely to be successful</a:t>
            </a:r>
          </a:p>
          <a:p>
            <a:pPr marL="285750" indent="-285750">
              <a:buFont typeface="Wingdings" panose="05000000000000000000" pitchFamily="2" charset="2"/>
              <a:buChar char="Ø"/>
            </a:pPr>
            <a:endParaRPr lang="en-US" b="1" dirty="0">
              <a:latin typeface="Century Gothic" panose="020B0502020202020204" pitchFamily="34" charset="0"/>
            </a:endParaRPr>
          </a:p>
          <a:p>
            <a:pPr marL="285750" indent="-285750">
              <a:buFont typeface="Wingdings" panose="05000000000000000000" pitchFamily="2" charset="2"/>
              <a:buChar char="Ø"/>
            </a:pPr>
            <a:endParaRPr lang="en-US" altLang="zh-CN" b="1" dirty="0">
              <a:solidFill>
                <a:srgbClr val="000000"/>
              </a:solidFill>
            </a:endParaRPr>
          </a:p>
        </p:txBody>
      </p:sp>
      <p:sp>
        <p:nvSpPr>
          <p:cNvPr id="13" name="TextBox 12">
            <a:extLst>
              <a:ext uri="{FF2B5EF4-FFF2-40B4-BE49-F238E27FC236}">
                <a16:creationId xmlns:a16="http://schemas.microsoft.com/office/drawing/2014/main" id="{A814F252-8B41-4975-A27F-5203F482FDEC}"/>
              </a:ext>
            </a:extLst>
          </p:cNvPr>
          <p:cNvSpPr txBox="1"/>
          <p:nvPr/>
        </p:nvSpPr>
        <p:spPr>
          <a:xfrm>
            <a:off x="7525052" y="184779"/>
            <a:ext cx="1368874" cy="923330"/>
          </a:xfrm>
          <a:prstGeom prst="rect">
            <a:avLst/>
          </a:prstGeom>
          <a:noFill/>
        </p:spPr>
        <p:txBody>
          <a:bodyPr wrap="square" rtlCol="0">
            <a:spAutoFit/>
          </a:bodyPr>
          <a:lstStyle/>
          <a:p>
            <a:r>
              <a:rPr lang="en-US" b="1" dirty="0">
                <a:latin typeface="Century Gothic" panose="020B0502020202020204" pitchFamily="34" charset="0"/>
              </a:rPr>
              <a:t>Recomme-ndations</a:t>
            </a:r>
          </a:p>
          <a:p>
            <a:endParaRPr lang="en-US" b="1" dirty="0">
              <a:solidFill>
                <a:srgbClr val="000000"/>
              </a:solidFill>
            </a:endParaRPr>
          </a:p>
        </p:txBody>
      </p:sp>
      <p:sp>
        <p:nvSpPr>
          <p:cNvPr id="15" name="TextBox 14">
            <a:extLst>
              <a:ext uri="{FF2B5EF4-FFF2-40B4-BE49-F238E27FC236}">
                <a16:creationId xmlns:a16="http://schemas.microsoft.com/office/drawing/2014/main" id="{BB33D427-0E97-4094-99CD-269EEE1C813F}"/>
              </a:ext>
            </a:extLst>
          </p:cNvPr>
          <p:cNvSpPr txBox="1"/>
          <p:nvPr/>
        </p:nvSpPr>
        <p:spPr>
          <a:xfrm>
            <a:off x="112116" y="167451"/>
            <a:ext cx="1253906" cy="646331"/>
          </a:xfrm>
          <a:prstGeom prst="rect">
            <a:avLst/>
          </a:prstGeom>
          <a:noFill/>
        </p:spPr>
        <p:txBody>
          <a:bodyPr wrap="square" rtlCol="0">
            <a:spAutoFit/>
          </a:bodyPr>
          <a:lstStyle/>
          <a:p>
            <a:r>
              <a:rPr lang="en-US" altLang="zh-CN" b="1" dirty="0">
                <a:solidFill>
                  <a:srgbClr val="000000"/>
                </a:solidFill>
                <a:latin typeface="Century Gothic" panose="020B0502020202020204" pitchFamily="34" charset="0"/>
              </a:rPr>
              <a:t>Business</a:t>
            </a:r>
            <a:r>
              <a:rPr lang="zh-CN" altLang="en-US" b="1" dirty="0">
                <a:solidFill>
                  <a:srgbClr val="000000"/>
                </a:solidFill>
                <a:latin typeface="Century Gothic" panose="020B0502020202020204" pitchFamily="34" charset="0"/>
              </a:rPr>
              <a:t> </a:t>
            </a:r>
            <a:r>
              <a:rPr lang="en-US" altLang="zh-CN" b="1" dirty="0">
                <a:solidFill>
                  <a:srgbClr val="000000"/>
                </a:solidFill>
                <a:latin typeface="Century Gothic" panose="020B0502020202020204" pitchFamily="34" charset="0"/>
              </a:rPr>
              <a:t>Problem</a:t>
            </a:r>
            <a:endParaRPr lang="en-US" b="1" dirty="0">
              <a:solidFill>
                <a:srgbClr val="000000"/>
              </a:solidFill>
              <a:latin typeface="Century Gothic" panose="020B0502020202020204" pitchFamily="34" charset="0"/>
            </a:endParaRPr>
          </a:p>
        </p:txBody>
      </p:sp>
      <p:sp>
        <p:nvSpPr>
          <p:cNvPr id="18" name="Rectangle 17">
            <a:extLst>
              <a:ext uri="{FF2B5EF4-FFF2-40B4-BE49-F238E27FC236}">
                <a16:creationId xmlns:a16="http://schemas.microsoft.com/office/drawing/2014/main" id="{A8B8DA05-ADBE-4907-B135-627DF46BC0BC}"/>
              </a:ext>
            </a:extLst>
          </p:cNvPr>
          <p:cNvSpPr/>
          <p:nvPr/>
        </p:nvSpPr>
        <p:spPr>
          <a:xfrm>
            <a:off x="1524438" y="179644"/>
            <a:ext cx="1230015" cy="646331"/>
          </a:xfrm>
          <a:prstGeom prst="rect">
            <a:avLst/>
          </a:prstGeom>
        </p:spPr>
        <p:txBody>
          <a:bodyPr wrap="square">
            <a:spAutoFit/>
          </a:bodyPr>
          <a:lstStyle/>
          <a:p>
            <a:r>
              <a:rPr lang="en-GB" b="1" dirty="0">
                <a:latin typeface="Century Gothic" panose="020B0502020202020204" pitchFamily="34" charset="0"/>
              </a:rPr>
              <a:t>Defining Success</a:t>
            </a:r>
            <a:endParaRPr lang="en-US" dirty="0">
              <a:latin typeface="Century Gothic" panose="020B0502020202020204" pitchFamily="34" charset="0"/>
            </a:endParaRPr>
          </a:p>
        </p:txBody>
      </p:sp>
      <p:sp>
        <p:nvSpPr>
          <p:cNvPr id="21" name="Rectangle 20">
            <a:extLst>
              <a:ext uri="{FF2B5EF4-FFF2-40B4-BE49-F238E27FC236}">
                <a16:creationId xmlns:a16="http://schemas.microsoft.com/office/drawing/2014/main" id="{06C51F1F-54B8-4A16-8AAF-1CBF9FAAEFD8}"/>
              </a:ext>
            </a:extLst>
          </p:cNvPr>
          <p:cNvSpPr/>
          <p:nvPr/>
        </p:nvSpPr>
        <p:spPr>
          <a:xfrm>
            <a:off x="4835325" y="318143"/>
            <a:ext cx="1230015" cy="369332"/>
          </a:xfrm>
          <a:prstGeom prst="rect">
            <a:avLst/>
          </a:prstGeom>
        </p:spPr>
        <p:txBody>
          <a:bodyPr wrap="square">
            <a:spAutoFit/>
          </a:bodyPr>
          <a:lstStyle/>
          <a:p>
            <a:r>
              <a:rPr lang="en-GB" b="1" dirty="0">
                <a:latin typeface="Century Gothic" panose="020B0502020202020204" pitchFamily="34" charset="0"/>
              </a:rPr>
              <a:t>EDA</a:t>
            </a:r>
          </a:p>
        </p:txBody>
      </p:sp>
      <p:sp>
        <p:nvSpPr>
          <p:cNvPr id="22" name="Rectangle 21">
            <a:extLst>
              <a:ext uri="{FF2B5EF4-FFF2-40B4-BE49-F238E27FC236}">
                <a16:creationId xmlns:a16="http://schemas.microsoft.com/office/drawing/2014/main" id="{5201E498-33D8-48BE-8AFC-F1C881EC9984}"/>
              </a:ext>
            </a:extLst>
          </p:cNvPr>
          <p:cNvSpPr/>
          <p:nvPr/>
        </p:nvSpPr>
        <p:spPr>
          <a:xfrm>
            <a:off x="3219970" y="310355"/>
            <a:ext cx="1230015" cy="369332"/>
          </a:xfrm>
          <a:prstGeom prst="rect">
            <a:avLst/>
          </a:prstGeom>
        </p:spPr>
        <p:txBody>
          <a:bodyPr wrap="square">
            <a:spAutoFit/>
          </a:bodyPr>
          <a:lstStyle/>
          <a:p>
            <a:r>
              <a:rPr lang="en-GB" b="1" dirty="0">
                <a:latin typeface="Century Gothic" panose="020B0502020202020204" pitchFamily="34" charset="0"/>
              </a:rPr>
              <a:t>Dataset</a:t>
            </a:r>
          </a:p>
        </p:txBody>
      </p:sp>
    </p:spTree>
    <p:extLst>
      <p:ext uri="{BB962C8B-B14F-4D97-AF65-F5344CB8AC3E}">
        <p14:creationId xmlns:p14="http://schemas.microsoft.com/office/powerpoint/2010/main" val="207479453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8531"/>
            <a:ext cx="9144000" cy="878160"/>
          </a:xfrm>
          <a:prstGeom prst="rect">
            <a:avLst/>
          </a:prstGeom>
          <a:solidFill>
            <a:srgbClr val="9A1A1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 name="Pentagon 3"/>
          <p:cNvSpPr/>
          <p:nvPr/>
        </p:nvSpPr>
        <p:spPr>
          <a:xfrm>
            <a:off x="46300" y="155863"/>
            <a:ext cx="1342872" cy="669985"/>
          </a:xfrm>
          <a:prstGeom prst="homePlate">
            <a:avLst/>
          </a:prstGeom>
          <a:solidFill>
            <a:srgbClr val="F28E2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0000"/>
              </a:solidFill>
            </a:endParaRPr>
          </a:p>
        </p:txBody>
      </p:sp>
      <p:sp>
        <p:nvSpPr>
          <p:cNvPr id="5" name="Chevron 4"/>
          <p:cNvSpPr/>
          <p:nvPr/>
        </p:nvSpPr>
        <p:spPr>
          <a:xfrm>
            <a:off x="1154268" y="145360"/>
            <a:ext cx="1816969" cy="669985"/>
          </a:xfrm>
          <a:prstGeom prst="chevron">
            <a:avLst/>
          </a:prstGeom>
          <a:solidFill>
            <a:srgbClr val="F28E2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1" dirty="0">
              <a:solidFill>
                <a:prstClr val="white"/>
              </a:solidFill>
            </a:endParaRPr>
          </a:p>
        </p:txBody>
      </p:sp>
      <p:sp>
        <p:nvSpPr>
          <p:cNvPr id="14" name="Chevron 4">
            <a:extLst>
              <a:ext uri="{FF2B5EF4-FFF2-40B4-BE49-F238E27FC236}">
                <a16:creationId xmlns:a16="http://schemas.microsoft.com/office/drawing/2014/main" id="{9738D025-4998-44B0-9AF4-65F4D2F52AFE}"/>
              </a:ext>
            </a:extLst>
          </p:cNvPr>
          <p:cNvSpPr/>
          <p:nvPr/>
        </p:nvSpPr>
        <p:spPr>
          <a:xfrm>
            <a:off x="2731303" y="153266"/>
            <a:ext cx="1775700" cy="669985"/>
          </a:xfrm>
          <a:prstGeom prst="chevron">
            <a:avLst/>
          </a:prstGeom>
          <a:solidFill>
            <a:srgbClr val="F28E2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1" dirty="0">
              <a:solidFill>
                <a:prstClr val="white"/>
              </a:solidFill>
            </a:endParaRPr>
          </a:p>
        </p:txBody>
      </p:sp>
      <p:sp>
        <p:nvSpPr>
          <p:cNvPr id="19" name="Chevron 4">
            <a:extLst>
              <a:ext uri="{FF2B5EF4-FFF2-40B4-BE49-F238E27FC236}">
                <a16:creationId xmlns:a16="http://schemas.microsoft.com/office/drawing/2014/main" id="{C907047A-46F8-4C6A-A7FF-2B43F2D88DC2}"/>
              </a:ext>
            </a:extLst>
          </p:cNvPr>
          <p:cNvSpPr/>
          <p:nvPr/>
        </p:nvSpPr>
        <p:spPr>
          <a:xfrm>
            <a:off x="4267070" y="160030"/>
            <a:ext cx="1748958" cy="669985"/>
          </a:xfrm>
          <a:prstGeom prst="chevron">
            <a:avLst/>
          </a:prstGeom>
          <a:solidFill>
            <a:srgbClr val="F28E2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1" dirty="0">
              <a:solidFill>
                <a:prstClr val="white"/>
              </a:solidFill>
            </a:endParaRPr>
          </a:p>
        </p:txBody>
      </p:sp>
      <p:sp>
        <p:nvSpPr>
          <p:cNvPr id="20" name="Chevron 4">
            <a:extLst>
              <a:ext uri="{FF2B5EF4-FFF2-40B4-BE49-F238E27FC236}">
                <a16:creationId xmlns:a16="http://schemas.microsoft.com/office/drawing/2014/main" id="{9EDA6636-5100-4F78-AC58-3A6824594BDA}"/>
              </a:ext>
            </a:extLst>
          </p:cNvPr>
          <p:cNvSpPr/>
          <p:nvPr/>
        </p:nvSpPr>
        <p:spPr>
          <a:xfrm>
            <a:off x="5779685" y="160029"/>
            <a:ext cx="1748960" cy="669985"/>
          </a:xfrm>
          <a:prstGeom prst="chevron">
            <a:avLst/>
          </a:prstGeom>
          <a:solidFill>
            <a:srgbClr val="F28E2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1" dirty="0">
              <a:solidFill>
                <a:prstClr val="white"/>
              </a:solidFill>
            </a:endParaRPr>
          </a:p>
        </p:txBody>
      </p:sp>
      <p:sp>
        <p:nvSpPr>
          <p:cNvPr id="16" name="Chevron 4">
            <a:extLst>
              <a:ext uri="{FF2B5EF4-FFF2-40B4-BE49-F238E27FC236}">
                <a16:creationId xmlns:a16="http://schemas.microsoft.com/office/drawing/2014/main" id="{C515E258-6E77-49E1-9327-F9B0A0D3E0B2}"/>
              </a:ext>
            </a:extLst>
          </p:cNvPr>
          <p:cNvSpPr/>
          <p:nvPr/>
        </p:nvSpPr>
        <p:spPr>
          <a:xfrm>
            <a:off x="7288709" y="163185"/>
            <a:ext cx="1775701" cy="669985"/>
          </a:xfrm>
          <a:prstGeom prst="chevron">
            <a:avLst/>
          </a:prstGeom>
          <a:solidFill>
            <a:srgbClr val="F28E2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1" dirty="0">
              <a:solidFill>
                <a:prstClr val="white"/>
              </a:solidFill>
            </a:endParaRPr>
          </a:p>
        </p:txBody>
      </p:sp>
      <p:sp>
        <p:nvSpPr>
          <p:cNvPr id="17" name="TextBox 16"/>
          <p:cNvSpPr txBox="1"/>
          <p:nvPr/>
        </p:nvSpPr>
        <p:spPr>
          <a:xfrm>
            <a:off x="6156957" y="310355"/>
            <a:ext cx="1253906" cy="369332"/>
          </a:xfrm>
          <a:prstGeom prst="rect">
            <a:avLst/>
          </a:prstGeom>
          <a:noFill/>
        </p:spPr>
        <p:txBody>
          <a:bodyPr wrap="square" rtlCol="0">
            <a:spAutoFit/>
          </a:bodyPr>
          <a:lstStyle/>
          <a:p>
            <a:r>
              <a:rPr lang="en-US" b="1" dirty="0">
                <a:solidFill>
                  <a:srgbClr val="9A1A1E"/>
                </a:solidFill>
                <a:latin typeface="Century Gothic" panose="020B0502020202020204" pitchFamily="34" charset="0"/>
              </a:rPr>
              <a:t>Models</a:t>
            </a:r>
          </a:p>
        </p:txBody>
      </p:sp>
      <p:sp>
        <p:nvSpPr>
          <p:cNvPr id="2" name="Rectangle 1">
            <a:extLst>
              <a:ext uri="{FF2B5EF4-FFF2-40B4-BE49-F238E27FC236}">
                <a16:creationId xmlns:a16="http://schemas.microsoft.com/office/drawing/2014/main" id="{916028EA-C1BE-4895-8038-83CDF2D15F3A}"/>
              </a:ext>
            </a:extLst>
          </p:cNvPr>
          <p:cNvSpPr/>
          <p:nvPr/>
        </p:nvSpPr>
        <p:spPr>
          <a:xfrm>
            <a:off x="0" y="882115"/>
            <a:ext cx="4572000" cy="800219"/>
          </a:xfrm>
          <a:prstGeom prst="rect">
            <a:avLst/>
          </a:prstGeom>
        </p:spPr>
        <p:txBody>
          <a:bodyPr>
            <a:spAutoFit/>
          </a:bodyPr>
          <a:lstStyle/>
          <a:p>
            <a:r>
              <a:rPr lang="en-US" sz="2800" b="1" dirty="0">
                <a:solidFill>
                  <a:srgbClr val="9A1A1E"/>
                </a:solidFill>
                <a:latin typeface="Century Gothic" panose="020B0502020202020204" pitchFamily="34" charset="0"/>
              </a:rPr>
              <a:t>Prediction Problem</a:t>
            </a:r>
          </a:p>
          <a:p>
            <a:pPr marL="285750" indent="-285750">
              <a:buFont typeface="Wingdings" panose="05000000000000000000" pitchFamily="2" charset="2"/>
              <a:buChar char="Ø"/>
            </a:pPr>
            <a:r>
              <a:rPr lang="en-US" b="1" dirty="0">
                <a:latin typeface="Century Gothic" panose="020B0502020202020204" pitchFamily="34" charset="0"/>
              </a:rPr>
              <a:t>Predict IMDB Score</a:t>
            </a:r>
            <a:endParaRPr lang="en-US" dirty="0">
              <a:latin typeface="Century Gothic" panose="020B0502020202020204" pitchFamily="34" charset="0"/>
            </a:endParaRPr>
          </a:p>
        </p:txBody>
      </p:sp>
      <p:sp>
        <p:nvSpPr>
          <p:cNvPr id="21" name="TextBox 20">
            <a:extLst>
              <a:ext uri="{FF2B5EF4-FFF2-40B4-BE49-F238E27FC236}">
                <a16:creationId xmlns:a16="http://schemas.microsoft.com/office/drawing/2014/main" id="{98B29958-8B9F-4F0F-88D1-FD302D7E7622}"/>
              </a:ext>
            </a:extLst>
          </p:cNvPr>
          <p:cNvSpPr txBox="1"/>
          <p:nvPr/>
        </p:nvSpPr>
        <p:spPr>
          <a:xfrm>
            <a:off x="46300" y="3093423"/>
            <a:ext cx="4953963" cy="1200329"/>
          </a:xfrm>
          <a:prstGeom prst="rect">
            <a:avLst/>
          </a:prstGeom>
          <a:noFill/>
        </p:spPr>
        <p:txBody>
          <a:bodyPr wrap="square" rtlCol="0">
            <a:spAutoFit/>
          </a:bodyPr>
          <a:lstStyle/>
          <a:p>
            <a:endParaRPr lang="en-US" b="1" dirty="0">
              <a:latin typeface="Century Gothic" panose="020B0502020202020204" pitchFamily="34" charset="0"/>
            </a:endParaRPr>
          </a:p>
          <a:p>
            <a:pPr marL="285750" indent="-285750">
              <a:buFont typeface="Wingdings" panose="05000000000000000000" pitchFamily="2" charset="2"/>
              <a:buChar char="Ø"/>
            </a:pPr>
            <a:endParaRPr lang="en-US" b="1" dirty="0">
              <a:latin typeface="Century Gothic" panose="020B0502020202020204" pitchFamily="34" charset="0"/>
            </a:endParaRPr>
          </a:p>
          <a:p>
            <a:pPr marL="285750" indent="-285750">
              <a:buFont typeface="Wingdings" panose="05000000000000000000" pitchFamily="2" charset="2"/>
              <a:buChar char="Ø"/>
            </a:pPr>
            <a:endParaRPr lang="en-US" b="1" dirty="0">
              <a:latin typeface="Century Gothic" panose="020B0502020202020204" pitchFamily="34" charset="0"/>
            </a:endParaRPr>
          </a:p>
          <a:p>
            <a:pPr marL="285750" indent="-285750">
              <a:buFont typeface="Wingdings" panose="05000000000000000000" pitchFamily="2" charset="2"/>
              <a:buChar char="Ø"/>
            </a:pPr>
            <a:endParaRPr lang="en-US" altLang="zh-CN" b="1" dirty="0">
              <a:solidFill>
                <a:srgbClr val="000000"/>
              </a:solidFill>
            </a:endParaRPr>
          </a:p>
        </p:txBody>
      </p:sp>
      <p:pic>
        <p:nvPicPr>
          <p:cNvPr id="12" name="Picture 11">
            <a:extLst>
              <a:ext uri="{FF2B5EF4-FFF2-40B4-BE49-F238E27FC236}">
                <a16:creationId xmlns:a16="http://schemas.microsoft.com/office/drawing/2014/main" id="{8C321603-DB37-49EF-AAA4-71DEA9511414}"/>
              </a:ext>
            </a:extLst>
          </p:cNvPr>
          <p:cNvPicPr>
            <a:picLocks noChangeAspect="1"/>
          </p:cNvPicPr>
          <p:nvPr/>
        </p:nvPicPr>
        <p:blipFill>
          <a:blip r:embed="rId3"/>
          <a:stretch>
            <a:fillRect/>
          </a:stretch>
        </p:blipFill>
        <p:spPr>
          <a:xfrm>
            <a:off x="165087" y="1703598"/>
            <a:ext cx="8813826" cy="1786748"/>
          </a:xfrm>
          <a:prstGeom prst="rect">
            <a:avLst/>
          </a:prstGeom>
        </p:spPr>
      </p:pic>
      <p:pic>
        <p:nvPicPr>
          <p:cNvPr id="18" name="Picture 17">
            <a:extLst>
              <a:ext uri="{FF2B5EF4-FFF2-40B4-BE49-F238E27FC236}">
                <a16:creationId xmlns:a16="http://schemas.microsoft.com/office/drawing/2014/main" id="{9B2E9B3C-2B6D-453C-A710-C937630EC02E}"/>
              </a:ext>
            </a:extLst>
          </p:cNvPr>
          <p:cNvPicPr>
            <a:picLocks noChangeAspect="1"/>
          </p:cNvPicPr>
          <p:nvPr/>
        </p:nvPicPr>
        <p:blipFill>
          <a:blip r:embed="rId4"/>
          <a:stretch>
            <a:fillRect/>
          </a:stretch>
        </p:blipFill>
        <p:spPr>
          <a:xfrm>
            <a:off x="346738" y="3737425"/>
            <a:ext cx="8576239" cy="2073065"/>
          </a:xfrm>
          <a:prstGeom prst="rect">
            <a:avLst/>
          </a:prstGeom>
        </p:spPr>
      </p:pic>
      <p:sp>
        <p:nvSpPr>
          <p:cNvPr id="23" name="TextBox 22">
            <a:extLst>
              <a:ext uri="{FF2B5EF4-FFF2-40B4-BE49-F238E27FC236}">
                <a16:creationId xmlns:a16="http://schemas.microsoft.com/office/drawing/2014/main" id="{CC7BFE53-30D9-4395-994D-DD02757649CD}"/>
              </a:ext>
            </a:extLst>
          </p:cNvPr>
          <p:cNvSpPr txBox="1"/>
          <p:nvPr/>
        </p:nvSpPr>
        <p:spPr>
          <a:xfrm>
            <a:off x="7525052" y="184779"/>
            <a:ext cx="1368874" cy="923330"/>
          </a:xfrm>
          <a:prstGeom prst="rect">
            <a:avLst/>
          </a:prstGeom>
          <a:noFill/>
        </p:spPr>
        <p:txBody>
          <a:bodyPr wrap="square" rtlCol="0">
            <a:spAutoFit/>
          </a:bodyPr>
          <a:lstStyle/>
          <a:p>
            <a:r>
              <a:rPr lang="en-US" b="1" dirty="0">
                <a:latin typeface="Century Gothic" panose="020B0502020202020204" pitchFamily="34" charset="0"/>
              </a:rPr>
              <a:t>Recomme-ndations</a:t>
            </a:r>
          </a:p>
          <a:p>
            <a:endParaRPr lang="en-US" b="1" dirty="0">
              <a:solidFill>
                <a:srgbClr val="000000"/>
              </a:solidFill>
            </a:endParaRPr>
          </a:p>
        </p:txBody>
      </p:sp>
      <p:sp>
        <p:nvSpPr>
          <p:cNvPr id="24" name="TextBox 23">
            <a:extLst>
              <a:ext uri="{FF2B5EF4-FFF2-40B4-BE49-F238E27FC236}">
                <a16:creationId xmlns:a16="http://schemas.microsoft.com/office/drawing/2014/main" id="{FD08973A-6437-4C9B-A4E7-2B35699AB12D}"/>
              </a:ext>
            </a:extLst>
          </p:cNvPr>
          <p:cNvSpPr txBox="1"/>
          <p:nvPr/>
        </p:nvSpPr>
        <p:spPr>
          <a:xfrm>
            <a:off x="112116" y="167451"/>
            <a:ext cx="1253906" cy="646331"/>
          </a:xfrm>
          <a:prstGeom prst="rect">
            <a:avLst/>
          </a:prstGeom>
          <a:noFill/>
        </p:spPr>
        <p:txBody>
          <a:bodyPr wrap="square" rtlCol="0">
            <a:spAutoFit/>
          </a:bodyPr>
          <a:lstStyle/>
          <a:p>
            <a:r>
              <a:rPr lang="en-US" altLang="zh-CN" b="1" dirty="0">
                <a:solidFill>
                  <a:srgbClr val="000000"/>
                </a:solidFill>
                <a:latin typeface="Century Gothic" panose="020B0502020202020204" pitchFamily="34" charset="0"/>
              </a:rPr>
              <a:t>Business</a:t>
            </a:r>
            <a:r>
              <a:rPr lang="zh-CN" altLang="en-US" b="1" dirty="0">
                <a:solidFill>
                  <a:srgbClr val="000000"/>
                </a:solidFill>
                <a:latin typeface="Century Gothic" panose="020B0502020202020204" pitchFamily="34" charset="0"/>
              </a:rPr>
              <a:t> </a:t>
            </a:r>
            <a:r>
              <a:rPr lang="en-US" altLang="zh-CN" b="1" dirty="0">
                <a:solidFill>
                  <a:srgbClr val="000000"/>
                </a:solidFill>
                <a:latin typeface="Century Gothic" panose="020B0502020202020204" pitchFamily="34" charset="0"/>
              </a:rPr>
              <a:t>Problem</a:t>
            </a:r>
            <a:endParaRPr lang="en-US" b="1" dirty="0">
              <a:solidFill>
                <a:srgbClr val="000000"/>
              </a:solidFill>
              <a:latin typeface="Century Gothic" panose="020B0502020202020204" pitchFamily="34" charset="0"/>
            </a:endParaRPr>
          </a:p>
        </p:txBody>
      </p:sp>
      <p:sp>
        <p:nvSpPr>
          <p:cNvPr id="25" name="Rectangle 24">
            <a:extLst>
              <a:ext uri="{FF2B5EF4-FFF2-40B4-BE49-F238E27FC236}">
                <a16:creationId xmlns:a16="http://schemas.microsoft.com/office/drawing/2014/main" id="{40B992E1-46F3-4F75-B6D5-7DC22E3AC0AE}"/>
              </a:ext>
            </a:extLst>
          </p:cNvPr>
          <p:cNvSpPr/>
          <p:nvPr/>
        </p:nvSpPr>
        <p:spPr>
          <a:xfrm>
            <a:off x="1524438" y="179644"/>
            <a:ext cx="1230015" cy="646331"/>
          </a:xfrm>
          <a:prstGeom prst="rect">
            <a:avLst/>
          </a:prstGeom>
        </p:spPr>
        <p:txBody>
          <a:bodyPr wrap="square">
            <a:spAutoFit/>
          </a:bodyPr>
          <a:lstStyle/>
          <a:p>
            <a:r>
              <a:rPr lang="en-GB" b="1" dirty="0">
                <a:latin typeface="Century Gothic" panose="020B0502020202020204" pitchFamily="34" charset="0"/>
              </a:rPr>
              <a:t>Defining Success</a:t>
            </a:r>
            <a:endParaRPr lang="en-US" dirty="0">
              <a:latin typeface="Century Gothic" panose="020B0502020202020204" pitchFamily="34" charset="0"/>
            </a:endParaRPr>
          </a:p>
        </p:txBody>
      </p:sp>
      <p:sp>
        <p:nvSpPr>
          <p:cNvPr id="26" name="Rectangle 25">
            <a:extLst>
              <a:ext uri="{FF2B5EF4-FFF2-40B4-BE49-F238E27FC236}">
                <a16:creationId xmlns:a16="http://schemas.microsoft.com/office/drawing/2014/main" id="{F7F1C245-AC08-46F4-AC4F-67720521BDDB}"/>
              </a:ext>
            </a:extLst>
          </p:cNvPr>
          <p:cNvSpPr/>
          <p:nvPr/>
        </p:nvSpPr>
        <p:spPr>
          <a:xfrm>
            <a:off x="4835325" y="318143"/>
            <a:ext cx="1230015" cy="369332"/>
          </a:xfrm>
          <a:prstGeom prst="rect">
            <a:avLst/>
          </a:prstGeom>
        </p:spPr>
        <p:txBody>
          <a:bodyPr wrap="square">
            <a:spAutoFit/>
          </a:bodyPr>
          <a:lstStyle/>
          <a:p>
            <a:r>
              <a:rPr lang="en-GB" b="1" dirty="0">
                <a:latin typeface="Century Gothic" panose="020B0502020202020204" pitchFamily="34" charset="0"/>
              </a:rPr>
              <a:t>EDA</a:t>
            </a:r>
          </a:p>
        </p:txBody>
      </p:sp>
      <p:sp>
        <p:nvSpPr>
          <p:cNvPr id="27" name="Rectangle 26">
            <a:extLst>
              <a:ext uri="{FF2B5EF4-FFF2-40B4-BE49-F238E27FC236}">
                <a16:creationId xmlns:a16="http://schemas.microsoft.com/office/drawing/2014/main" id="{4E14553A-AC54-46E1-9DB2-2D611A2A7642}"/>
              </a:ext>
            </a:extLst>
          </p:cNvPr>
          <p:cNvSpPr/>
          <p:nvPr/>
        </p:nvSpPr>
        <p:spPr>
          <a:xfrm>
            <a:off x="3219970" y="310355"/>
            <a:ext cx="1230015" cy="369332"/>
          </a:xfrm>
          <a:prstGeom prst="rect">
            <a:avLst/>
          </a:prstGeom>
        </p:spPr>
        <p:txBody>
          <a:bodyPr wrap="square">
            <a:spAutoFit/>
          </a:bodyPr>
          <a:lstStyle/>
          <a:p>
            <a:r>
              <a:rPr lang="en-GB" b="1" dirty="0">
                <a:latin typeface="Century Gothic" panose="020B0502020202020204" pitchFamily="34" charset="0"/>
              </a:rPr>
              <a:t>Dataset</a:t>
            </a:r>
          </a:p>
        </p:txBody>
      </p:sp>
    </p:spTree>
    <p:extLst>
      <p:ext uri="{BB962C8B-B14F-4D97-AF65-F5344CB8AC3E}">
        <p14:creationId xmlns:p14="http://schemas.microsoft.com/office/powerpoint/2010/main" val="117010106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8531"/>
            <a:ext cx="9144000" cy="878160"/>
          </a:xfrm>
          <a:prstGeom prst="rect">
            <a:avLst/>
          </a:prstGeom>
          <a:solidFill>
            <a:srgbClr val="9A1A1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 name="Pentagon 3"/>
          <p:cNvSpPr/>
          <p:nvPr/>
        </p:nvSpPr>
        <p:spPr>
          <a:xfrm>
            <a:off x="46300" y="155863"/>
            <a:ext cx="1342872" cy="669985"/>
          </a:xfrm>
          <a:prstGeom prst="homePlate">
            <a:avLst/>
          </a:prstGeom>
          <a:solidFill>
            <a:srgbClr val="F28E2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0000"/>
              </a:solidFill>
            </a:endParaRPr>
          </a:p>
        </p:txBody>
      </p:sp>
      <p:sp>
        <p:nvSpPr>
          <p:cNvPr id="5" name="Chevron 4"/>
          <p:cNvSpPr/>
          <p:nvPr/>
        </p:nvSpPr>
        <p:spPr>
          <a:xfrm>
            <a:off x="1154268" y="145360"/>
            <a:ext cx="1816969" cy="669985"/>
          </a:xfrm>
          <a:prstGeom prst="chevron">
            <a:avLst/>
          </a:prstGeom>
          <a:solidFill>
            <a:srgbClr val="F28E2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1" dirty="0">
              <a:solidFill>
                <a:prstClr val="white"/>
              </a:solidFill>
            </a:endParaRPr>
          </a:p>
        </p:txBody>
      </p:sp>
      <p:sp>
        <p:nvSpPr>
          <p:cNvPr id="14" name="Chevron 4">
            <a:extLst>
              <a:ext uri="{FF2B5EF4-FFF2-40B4-BE49-F238E27FC236}">
                <a16:creationId xmlns:a16="http://schemas.microsoft.com/office/drawing/2014/main" id="{9738D025-4998-44B0-9AF4-65F4D2F52AFE}"/>
              </a:ext>
            </a:extLst>
          </p:cNvPr>
          <p:cNvSpPr/>
          <p:nvPr/>
        </p:nvSpPr>
        <p:spPr>
          <a:xfrm>
            <a:off x="2731303" y="153266"/>
            <a:ext cx="1775700" cy="669985"/>
          </a:xfrm>
          <a:prstGeom prst="chevron">
            <a:avLst/>
          </a:prstGeom>
          <a:solidFill>
            <a:srgbClr val="F28E2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1" dirty="0">
              <a:solidFill>
                <a:prstClr val="white"/>
              </a:solidFill>
            </a:endParaRPr>
          </a:p>
        </p:txBody>
      </p:sp>
      <p:sp>
        <p:nvSpPr>
          <p:cNvPr id="19" name="Chevron 4">
            <a:extLst>
              <a:ext uri="{FF2B5EF4-FFF2-40B4-BE49-F238E27FC236}">
                <a16:creationId xmlns:a16="http://schemas.microsoft.com/office/drawing/2014/main" id="{C907047A-46F8-4C6A-A7FF-2B43F2D88DC2}"/>
              </a:ext>
            </a:extLst>
          </p:cNvPr>
          <p:cNvSpPr/>
          <p:nvPr/>
        </p:nvSpPr>
        <p:spPr>
          <a:xfrm>
            <a:off x="4267070" y="160030"/>
            <a:ext cx="1748958" cy="669985"/>
          </a:xfrm>
          <a:prstGeom prst="chevron">
            <a:avLst/>
          </a:prstGeom>
          <a:solidFill>
            <a:srgbClr val="F28E2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1" dirty="0">
              <a:solidFill>
                <a:prstClr val="white"/>
              </a:solidFill>
            </a:endParaRPr>
          </a:p>
        </p:txBody>
      </p:sp>
      <p:sp>
        <p:nvSpPr>
          <p:cNvPr id="20" name="Chevron 4">
            <a:extLst>
              <a:ext uri="{FF2B5EF4-FFF2-40B4-BE49-F238E27FC236}">
                <a16:creationId xmlns:a16="http://schemas.microsoft.com/office/drawing/2014/main" id="{9EDA6636-5100-4F78-AC58-3A6824594BDA}"/>
              </a:ext>
            </a:extLst>
          </p:cNvPr>
          <p:cNvSpPr/>
          <p:nvPr/>
        </p:nvSpPr>
        <p:spPr>
          <a:xfrm>
            <a:off x="5779685" y="160029"/>
            <a:ext cx="1748960" cy="669985"/>
          </a:xfrm>
          <a:prstGeom prst="chevron">
            <a:avLst/>
          </a:prstGeom>
          <a:solidFill>
            <a:srgbClr val="F28E2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1" dirty="0">
              <a:solidFill>
                <a:prstClr val="white"/>
              </a:solidFill>
            </a:endParaRPr>
          </a:p>
        </p:txBody>
      </p:sp>
      <p:sp>
        <p:nvSpPr>
          <p:cNvPr id="16" name="Chevron 4">
            <a:extLst>
              <a:ext uri="{FF2B5EF4-FFF2-40B4-BE49-F238E27FC236}">
                <a16:creationId xmlns:a16="http://schemas.microsoft.com/office/drawing/2014/main" id="{C515E258-6E77-49E1-9327-F9B0A0D3E0B2}"/>
              </a:ext>
            </a:extLst>
          </p:cNvPr>
          <p:cNvSpPr/>
          <p:nvPr/>
        </p:nvSpPr>
        <p:spPr>
          <a:xfrm>
            <a:off x="7288709" y="163185"/>
            <a:ext cx="1775701" cy="669985"/>
          </a:xfrm>
          <a:prstGeom prst="chevron">
            <a:avLst/>
          </a:prstGeom>
          <a:solidFill>
            <a:srgbClr val="F28E2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1" dirty="0">
              <a:solidFill>
                <a:prstClr val="white"/>
              </a:solidFill>
            </a:endParaRPr>
          </a:p>
        </p:txBody>
      </p:sp>
      <p:sp>
        <p:nvSpPr>
          <p:cNvPr id="17" name="TextBox 16"/>
          <p:cNvSpPr txBox="1"/>
          <p:nvPr/>
        </p:nvSpPr>
        <p:spPr>
          <a:xfrm>
            <a:off x="6196752" y="314118"/>
            <a:ext cx="1253906" cy="369332"/>
          </a:xfrm>
          <a:prstGeom prst="rect">
            <a:avLst/>
          </a:prstGeom>
          <a:noFill/>
        </p:spPr>
        <p:txBody>
          <a:bodyPr wrap="square" rtlCol="0">
            <a:spAutoFit/>
          </a:bodyPr>
          <a:lstStyle/>
          <a:p>
            <a:r>
              <a:rPr lang="en-US" b="1" dirty="0">
                <a:solidFill>
                  <a:srgbClr val="9A1A1E"/>
                </a:solidFill>
                <a:latin typeface="Century Gothic" panose="020B0502020202020204" pitchFamily="34" charset="0"/>
              </a:rPr>
              <a:t>Models</a:t>
            </a:r>
          </a:p>
        </p:txBody>
      </p:sp>
      <p:sp>
        <p:nvSpPr>
          <p:cNvPr id="2" name="Rectangle 1">
            <a:extLst>
              <a:ext uri="{FF2B5EF4-FFF2-40B4-BE49-F238E27FC236}">
                <a16:creationId xmlns:a16="http://schemas.microsoft.com/office/drawing/2014/main" id="{916028EA-C1BE-4895-8038-83CDF2D15F3A}"/>
              </a:ext>
            </a:extLst>
          </p:cNvPr>
          <p:cNvSpPr/>
          <p:nvPr/>
        </p:nvSpPr>
        <p:spPr>
          <a:xfrm>
            <a:off x="4572000" y="898403"/>
            <a:ext cx="4492409" cy="5509200"/>
          </a:xfrm>
          <a:prstGeom prst="rect">
            <a:avLst/>
          </a:prstGeom>
        </p:spPr>
        <p:txBody>
          <a:bodyPr wrap="square">
            <a:spAutoFit/>
          </a:bodyPr>
          <a:lstStyle/>
          <a:p>
            <a:r>
              <a:rPr lang="en-US" sz="2800" b="1" dirty="0">
                <a:solidFill>
                  <a:srgbClr val="9A1A1E"/>
                </a:solidFill>
                <a:latin typeface="Century Gothic" panose="020B0502020202020204" pitchFamily="34" charset="0"/>
              </a:rPr>
              <a:t>Insights:</a:t>
            </a:r>
          </a:p>
          <a:p>
            <a:pPr marL="285750" indent="-285750">
              <a:buFont typeface="Wingdings" panose="05000000000000000000" pitchFamily="2" charset="2"/>
              <a:buChar char="Ø"/>
            </a:pPr>
            <a:r>
              <a:rPr lang="en-US" dirty="0">
                <a:latin typeface="Century Gothic" panose="020B0502020202020204" pitchFamily="34" charset="0"/>
              </a:rPr>
              <a:t>Actors are more important than directors and contribute positively to Imdb score</a:t>
            </a:r>
          </a:p>
          <a:p>
            <a:pPr marL="285750" indent="-285750">
              <a:buFont typeface="Wingdings" panose="05000000000000000000" pitchFamily="2" charset="2"/>
              <a:buChar char="Ø"/>
            </a:pPr>
            <a:r>
              <a:rPr lang="en-US" dirty="0">
                <a:latin typeface="Century Gothic" panose="020B0502020202020204" pitchFamily="34" charset="0"/>
              </a:rPr>
              <a:t>Genres like (Action, War, History, Western, Documentary, Sport, Thriller etc) are significant in making successful movies</a:t>
            </a:r>
          </a:p>
          <a:p>
            <a:pPr marL="285750" indent="-285750">
              <a:buFont typeface="Wingdings" panose="05000000000000000000" pitchFamily="2" charset="2"/>
              <a:buChar char="Ø"/>
            </a:pPr>
            <a:r>
              <a:rPr lang="en-US" dirty="0">
                <a:latin typeface="Century Gothic" panose="020B0502020202020204" pitchFamily="34" charset="0"/>
              </a:rPr>
              <a:t>If the movie covers more than one genre, its probability to have higher imdb decreases</a:t>
            </a:r>
          </a:p>
          <a:p>
            <a:pPr marL="285750" indent="-285750">
              <a:buFont typeface="Wingdings" panose="05000000000000000000" pitchFamily="2" charset="2"/>
              <a:buChar char="Ø"/>
            </a:pPr>
            <a:r>
              <a:rPr lang="en-US" dirty="0">
                <a:latin typeface="Century Gothic" panose="020B0502020202020204" pitchFamily="34" charset="0"/>
              </a:rPr>
              <a:t>Facebook likes of actor, complete cast and movie are significant</a:t>
            </a:r>
          </a:p>
          <a:p>
            <a:pPr marL="285750" indent="-285750">
              <a:buFont typeface="Wingdings" panose="05000000000000000000" pitchFamily="2" charset="2"/>
              <a:buChar char="Ø"/>
            </a:pPr>
            <a:r>
              <a:rPr lang="en-US" dirty="0">
                <a:latin typeface="Century Gothic" panose="020B0502020202020204" pitchFamily="34" charset="0"/>
              </a:rPr>
              <a:t>Number of reviews by critics and likes by users contribute positively. </a:t>
            </a:r>
          </a:p>
          <a:p>
            <a:pPr marL="285750" indent="-285750">
              <a:buFont typeface="Wingdings" panose="05000000000000000000" pitchFamily="2" charset="2"/>
              <a:buChar char="Ø"/>
            </a:pPr>
            <a:r>
              <a:rPr lang="en-US" dirty="0">
                <a:latin typeface="Century Gothic" panose="020B0502020202020204" pitchFamily="34" charset="0"/>
              </a:rPr>
              <a:t>Content Rating and Title_year is also important</a:t>
            </a:r>
          </a:p>
          <a:p>
            <a:pPr marL="285750" indent="-285750">
              <a:buFont typeface="Wingdings" panose="05000000000000000000" pitchFamily="2" charset="2"/>
              <a:buChar char="Ø"/>
            </a:pPr>
            <a:r>
              <a:rPr lang="en-US" dirty="0">
                <a:latin typeface="Century Gothic" panose="020B0502020202020204" pitchFamily="34" charset="0"/>
              </a:rPr>
              <a:t>Reviews by users impacts negatively</a:t>
            </a:r>
          </a:p>
          <a:p>
            <a:pPr marL="285750" indent="-285750">
              <a:buFont typeface="Wingdings" panose="05000000000000000000" pitchFamily="2" charset="2"/>
              <a:buChar char="Ø"/>
            </a:pPr>
            <a:endParaRPr lang="en-US" dirty="0">
              <a:latin typeface="Century Gothic" panose="020B0502020202020204" pitchFamily="34" charset="0"/>
            </a:endParaRPr>
          </a:p>
        </p:txBody>
      </p:sp>
      <p:pic>
        <p:nvPicPr>
          <p:cNvPr id="6" name="Picture 5">
            <a:extLst>
              <a:ext uri="{FF2B5EF4-FFF2-40B4-BE49-F238E27FC236}">
                <a16:creationId xmlns:a16="http://schemas.microsoft.com/office/drawing/2014/main" id="{EEBB49F1-00D3-44B4-B4A2-ECD0477CBA6F}"/>
              </a:ext>
            </a:extLst>
          </p:cNvPr>
          <p:cNvPicPr>
            <a:picLocks noChangeAspect="1"/>
          </p:cNvPicPr>
          <p:nvPr/>
        </p:nvPicPr>
        <p:blipFill>
          <a:blip r:embed="rId3"/>
          <a:stretch>
            <a:fillRect/>
          </a:stretch>
        </p:blipFill>
        <p:spPr>
          <a:xfrm>
            <a:off x="61777" y="1023520"/>
            <a:ext cx="4510223" cy="5492858"/>
          </a:xfrm>
          <a:prstGeom prst="rect">
            <a:avLst/>
          </a:prstGeom>
        </p:spPr>
      </p:pic>
      <p:sp>
        <p:nvSpPr>
          <p:cNvPr id="12" name="TextBox 11">
            <a:extLst>
              <a:ext uri="{FF2B5EF4-FFF2-40B4-BE49-F238E27FC236}">
                <a16:creationId xmlns:a16="http://schemas.microsoft.com/office/drawing/2014/main" id="{EBD62F85-6BFA-4DF1-A8F2-27AD247DB6F4}"/>
              </a:ext>
            </a:extLst>
          </p:cNvPr>
          <p:cNvSpPr txBox="1"/>
          <p:nvPr/>
        </p:nvSpPr>
        <p:spPr>
          <a:xfrm>
            <a:off x="7525052" y="184779"/>
            <a:ext cx="1368874" cy="923330"/>
          </a:xfrm>
          <a:prstGeom prst="rect">
            <a:avLst/>
          </a:prstGeom>
          <a:noFill/>
        </p:spPr>
        <p:txBody>
          <a:bodyPr wrap="square" rtlCol="0">
            <a:spAutoFit/>
          </a:bodyPr>
          <a:lstStyle/>
          <a:p>
            <a:r>
              <a:rPr lang="en-US" b="1" dirty="0">
                <a:latin typeface="Century Gothic" panose="020B0502020202020204" pitchFamily="34" charset="0"/>
              </a:rPr>
              <a:t>Recomme-ndations</a:t>
            </a:r>
          </a:p>
          <a:p>
            <a:endParaRPr lang="en-US" b="1" dirty="0">
              <a:solidFill>
                <a:srgbClr val="000000"/>
              </a:solidFill>
            </a:endParaRPr>
          </a:p>
        </p:txBody>
      </p:sp>
      <p:sp>
        <p:nvSpPr>
          <p:cNvPr id="13" name="TextBox 12">
            <a:extLst>
              <a:ext uri="{FF2B5EF4-FFF2-40B4-BE49-F238E27FC236}">
                <a16:creationId xmlns:a16="http://schemas.microsoft.com/office/drawing/2014/main" id="{9812DFDF-A21C-4516-82F9-262C49B66947}"/>
              </a:ext>
            </a:extLst>
          </p:cNvPr>
          <p:cNvSpPr txBox="1"/>
          <p:nvPr/>
        </p:nvSpPr>
        <p:spPr>
          <a:xfrm>
            <a:off x="112116" y="167451"/>
            <a:ext cx="1253906" cy="646331"/>
          </a:xfrm>
          <a:prstGeom prst="rect">
            <a:avLst/>
          </a:prstGeom>
          <a:noFill/>
        </p:spPr>
        <p:txBody>
          <a:bodyPr wrap="square" rtlCol="0">
            <a:spAutoFit/>
          </a:bodyPr>
          <a:lstStyle/>
          <a:p>
            <a:r>
              <a:rPr lang="en-US" altLang="zh-CN" b="1" dirty="0">
                <a:solidFill>
                  <a:srgbClr val="000000"/>
                </a:solidFill>
                <a:latin typeface="Century Gothic" panose="020B0502020202020204" pitchFamily="34" charset="0"/>
              </a:rPr>
              <a:t>Business</a:t>
            </a:r>
            <a:r>
              <a:rPr lang="zh-CN" altLang="en-US" b="1" dirty="0">
                <a:solidFill>
                  <a:srgbClr val="000000"/>
                </a:solidFill>
                <a:latin typeface="Century Gothic" panose="020B0502020202020204" pitchFamily="34" charset="0"/>
              </a:rPr>
              <a:t> </a:t>
            </a:r>
            <a:r>
              <a:rPr lang="en-US" altLang="zh-CN" b="1" dirty="0">
                <a:solidFill>
                  <a:srgbClr val="000000"/>
                </a:solidFill>
                <a:latin typeface="Century Gothic" panose="020B0502020202020204" pitchFamily="34" charset="0"/>
              </a:rPr>
              <a:t>Problem</a:t>
            </a:r>
            <a:endParaRPr lang="en-US" b="1" dirty="0">
              <a:solidFill>
                <a:srgbClr val="000000"/>
              </a:solidFill>
              <a:latin typeface="Century Gothic" panose="020B0502020202020204" pitchFamily="34" charset="0"/>
            </a:endParaRPr>
          </a:p>
        </p:txBody>
      </p:sp>
      <p:sp>
        <p:nvSpPr>
          <p:cNvPr id="15" name="Rectangle 14">
            <a:extLst>
              <a:ext uri="{FF2B5EF4-FFF2-40B4-BE49-F238E27FC236}">
                <a16:creationId xmlns:a16="http://schemas.microsoft.com/office/drawing/2014/main" id="{4A40669C-2D75-4FDA-B1F8-F050377947BA}"/>
              </a:ext>
            </a:extLst>
          </p:cNvPr>
          <p:cNvSpPr/>
          <p:nvPr/>
        </p:nvSpPr>
        <p:spPr>
          <a:xfrm>
            <a:off x="1524438" y="179644"/>
            <a:ext cx="1230015" cy="646331"/>
          </a:xfrm>
          <a:prstGeom prst="rect">
            <a:avLst/>
          </a:prstGeom>
        </p:spPr>
        <p:txBody>
          <a:bodyPr wrap="square">
            <a:spAutoFit/>
          </a:bodyPr>
          <a:lstStyle/>
          <a:p>
            <a:r>
              <a:rPr lang="en-GB" b="1" dirty="0">
                <a:latin typeface="Century Gothic" panose="020B0502020202020204" pitchFamily="34" charset="0"/>
              </a:rPr>
              <a:t>Defining Success</a:t>
            </a:r>
            <a:endParaRPr lang="en-US" dirty="0">
              <a:latin typeface="Century Gothic" panose="020B0502020202020204" pitchFamily="34" charset="0"/>
            </a:endParaRPr>
          </a:p>
        </p:txBody>
      </p:sp>
      <p:sp>
        <p:nvSpPr>
          <p:cNvPr id="18" name="Rectangle 17">
            <a:extLst>
              <a:ext uri="{FF2B5EF4-FFF2-40B4-BE49-F238E27FC236}">
                <a16:creationId xmlns:a16="http://schemas.microsoft.com/office/drawing/2014/main" id="{147D6B38-C501-48C6-9287-6C73BF1D598C}"/>
              </a:ext>
            </a:extLst>
          </p:cNvPr>
          <p:cNvSpPr/>
          <p:nvPr/>
        </p:nvSpPr>
        <p:spPr>
          <a:xfrm>
            <a:off x="4835325" y="318143"/>
            <a:ext cx="1230015" cy="369332"/>
          </a:xfrm>
          <a:prstGeom prst="rect">
            <a:avLst/>
          </a:prstGeom>
        </p:spPr>
        <p:txBody>
          <a:bodyPr wrap="square">
            <a:spAutoFit/>
          </a:bodyPr>
          <a:lstStyle/>
          <a:p>
            <a:r>
              <a:rPr lang="en-GB" b="1" dirty="0">
                <a:latin typeface="Century Gothic" panose="020B0502020202020204" pitchFamily="34" charset="0"/>
              </a:rPr>
              <a:t>EDA</a:t>
            </a:r>
          </a:p>
        </p:txBody>
      </p:sp>
      <p:sp>
        <p:nvSpPr>
          <p:cNvPr id="21" name="Rectangle 20">
            <a:extLst>
              <a:ext uri="{FF2B5EF4-FFF2-40B4-BE49-F238E27FC236}">
                <a16:creationId xmlns:a16="http://schemas.microsoft.com/office/drawing/2014/main" id="{4197B505-CFA0-41A3-9E3A-C6E0B8A4562C}"/>
              </a:ext>
            </a:extLst>
          </p:cNvPr>
          <p:cNvSpPr/>
          <p:nvPr/>
        </p:nvSpPr>
        <p:spPr>
          <a:xfrm>
            <a:off x="3219970" y="310355"/>
            <a:ext cx="1230015" cy="369332"/>
          </a:xfrm>
          <a:prstGeom prst="rect">
            <a:avLst/>
          </a:prstGeom>
        </p:spPr>
        <p:txBody>
          <a:bodyPr wrap="square">
            <a:spAutoFit/>
          </a:bodyPr>
          <a:lstStyle/>
          <a:p>
            <a:r>
              <a:rPr lang="en-GB" b="1" dirty="0">
                <a:latin typeface="Century Gothic" panose="020B0502020202020204" pitchFamily="34" charset="0"/>
              </a:rPr>
              <a:t>Dataset</a:t>
            </a:r>
          </a:p>
        </p:txBody>
      </p:sp>
    </p:spTree>
    <p:extLst>
      <p:ext uri="{BB962C8B-B14F-4D97-AF65-F5344CB8AC3E}">
        <p14:creationId xmlns:p14="http://schemas.microsoft.com/office/powerpoint/2010/main" val="322905090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8531"/>
            <a:ext cx="9144000" cy="878160"/>
          </a:xfrm>
          <a:prstGeom prst="rect">
            <a:avLst/>
          </a:prstGeom>
          <a:solidFill>
            <a:srgbClr val="9A1A1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 name="Pentagon 3"/>
          <p:cNvSpPr/>
          <p:nvPr/>
        </p:nvSpPr>
        <p:spPr>
          <a:xfrm>
            <a:off x="46300" y="155863"/>
            <a:ext cx="1342872" cy="669985"/>
          </a:xfrm>
          <a:prstGeom prst="homePlate">
            <a:avLst/>
          </a:prstGeom>
          <a:solidFill>
            <a:srgbClr val="F28E2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0000"/>
              </a:solidFill>
            </a:endParaRPr>
          </a:p>
        </p:txBody>
      </p:sp>
      <p:sp>
        <p:nvSpPr>
          <p:cNvPr id="5" name="Chevron 4"/>
          <p:cNvSpPr/>
          <p:nvPr/>
        </p:nvSpPr>
        <p:spPr>
          <a:xfrm>
            <a:off x="1154268" y="145360"/>
            <a:ext cx="1884978" cy="669985"/>
          </a:xfrm>
          <a:prstGeom prst="chevron">
            <a:avLst/>
          </a:prstGeom>
          <a:solidFill>
            <a:srgbClr val="F28E2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1" dirty="0">
              <a:solidFill>
                <a:prstClr val="white"/>
              </a:solidFill>
            </a:endParaRPr>
          </a:p>
        </p:txBody>
      </p:sp>
      <p:sp>
        <p:nvSpPr>
          <p:cNvPr id="14" name="Chevron 4">
            <a:extLst>
              <a:ext uri="{FF2B5EF4-FFF2-40B4-BE49-F238E27FC236}">
                <a16:creationId xmlns:a16="http://schemas.microsoft.com/office/drawing/2014/main" id="{9738D025-4998-44B0-9AF4-65F4D2F52AFE}"/>
              </a:ext>
            </a:extLst>
          </p:cNvPr>
          <p:cNvSpPr/>
          <p:nvPr/>
        </p:nvSpPr>
        <p:spPr>
          <a:xfrm>
            <a:off x="2828847" y="153266"/>
            <a:ext cx="1678156" cy="669985"/>
          </a:xfrm>
          <a:prstGeom prst="chevron">
            <a:avLst/>
          </a:prstGeom>
          <a:solidFill>
            <a:srgbClr val="F28E2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1" dirty="0">
              <a:solidFill>
                <a:prstClr val="white"/>
              </a:solidFill>
            </a:endParaRPr>
          </a:p>
        </p:txBody>
      </p:sp>
      <p:sp>
        <p:nvSpPr>
          <p:cNvPr id="19" name="Chevron 4">
            <a:extLst>
              <a:ext uri="{FF2B5EF4-FFF2-40B4-BE49-F238E27FC236}">
                <a16:creationId xmlns:a16="http://schemas.microsoft.com/office/drawing/2014/main" id="{C907047A-46F8-4C6A-A7FF-2B43F2D88DC2}"/>
              </a:ext>
            </a:extLst>
          </p:cNvPr>
          <p:cNvSpPr/>
          <p:nvPr/>
        </p:nvSpPr>
        <p:spPr>
          <a:xfrm>
            <a:off x="4267070" y="160030"/>
            <a:ext cx="1748958" cy="669985"/>
          </a:xfrm>
          <a:prstGeom prst="chevron">
            <a:avLst/>
          </a:prstGeom>
          <a:solidFill>
            <a:srgbClr val="F28E2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1" dirty="0">
              <a:solidFill>
                <a:prstClr val="white"/>
              </a:solidFill>
            </a:endParaRPr>
          </a:p>
        </p:txBody>
      </p:sp>
      <p:sp>
        <p:nvSpPr>
          <p:cNvPr id="20" name="Chevron 4">
            <a:extLst>
              <a:ext uri="{FF2B5EF4-FFF2-40B4-BE49-F238E27FC236}">
                <a16:creationId xmlns:a16="http://schemas.microsoft.com/office/drawing/2014/main" id="{9EDA6636-5100-4F78-AC58-3A6824594BDA}"/>
              </a:ext>
            </a:extLst>
          </p:cNvPr>
          <p:cNvSpPr/>
          <p:nvPr/>
        </p:nvSpPr>
        <p:spPr>
          <a:xfrm>
            <a:off x="5779685" y="160029"/>
            <a:ext cx="1748960" cy="669985"/>
          </a:xfrm>
          <a:prstGeom prst="chevron">
            <a:avLst/>
          </a:prstGeom>
          <a:solidFill>
            <a:srgbClr val="F28E2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1" dirty="0">
              <a:solidFill>
                <a:prstClr val="white"/>
              </a:solidFill>
            </a:endParaRPr>
          </a:p>
        </p:txBody>
      </p:sp>
      <p:sp>
        <p:nvSpPr>
          <p:cNvPr id="16" name="Chevron 4">
            <a:extLst>
              <a:ext uri="{FF2B5EF4-FFF2-40B4-BE49-F238E27FC236}">
                <a16:creationId xmlns:a16="http://schemas.microsoft.com/office/drawing/2014/main" id="{C515E258-6E77-49E1-9327-F9B0A0D3E0B2}"/>
              </a:ext>
            </a:extLst>
          </p:cNvPr>
          <p:cNvSpPr/>
          <p:nvPr/>
        </p:nvSpPr>
        <p:spPr>
          <a:xfrm>
            <a:off x="7288709" y="163185"/>
            <a:ext cx="1775701" cy="669985"/>
          </a:xfrm>
          <a:prstGeom prst="chevron">
            <a:avLst/>
          </a:prstGeom>
          <a:solidFill>
            <a:srgbClr val="F28E2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1" dirty="0">
              <a:solidFill>
                <a:prstClr val="white"/>
              </a:solidFill>
            </a:endParaRPr>
          </a:p>
        </p:txBody>
      </p:sp>
      <p:sp>
        <p:nvSpPr>
          <p:cNvPr id="17" name="TextBox 16"/>
          <p:cNvSpPr txBox="1"/>
          <p:nvPr/>
        </p:nvSpPr>
        <p:spPr>
          <a:xfrm>
            <a:off x="6196752" y="314118"/>
            <a:ext cx="1253906" cy="369332"/>
          </a:xfrm>
          <a:prstGeom prst="rect">
            <a:avLst/>
          </a:prstGeom>
          <a:noFill/>
        </p:spPr>
        <p:txBody>
          <a:bodyPr wrap="square" rtlCol="0">
            <a:spAutoFit/>
          </a:bodyPr>
          <a:lstStyle/>
          <a:p>
            <a:r>
              <a:rPr lang="en-US" b="1" dirty="0">
                <a:solidFill>
                  <a:srgbClr val="000000"/>
                </a:solidFill>
                <a:latin typeface="Century Gothic" panose="020B0502020202020204" pitchFamily="34" charset="0"/>
              </a:rPr>
              <a:t>Models</a:t>
            </a:r>
          </a:p>
        </p:txBody>
      </p:sp>
      <p:sp>
        <p:nvSpPr>
          <p:cNvPr id="2" name="Rectangle 1">
            <a:extLst>
              <a:ext uri="{FF2B5EF4-FFF2-40B4-BE49-F238E27FC236}">
                <a16:creationId xmlns:a16="http://schemas.microsoft.com/office/drawing/2014/main" id="{916028EA-C1BE-4895-8038-83CDF2D15F3A}"/>
              </a:ext>
            </a:extLst>
          </p:cNvPr>
          <p:cNvSpPr/>
          <p:nvPr/>
        </p:nvSpPr>
        <p:spPr>
          <a:xfrm>
            <a:off x="46300" y="1031426"/>
            <a:ext cx="9018110" cy="4708981"/>
          </a:xfrm>
          <a:prstGeom prst="rect">
            <a:avLst/>
          </a:prstGeom>
        </p:spPr>
        <p:txBody>
          <a:bodyPr wrap="square">
            <a:spAutoFit/>
          </a:bodyPr>
          <a:lstStyle/>
          <a:p>
            <a:r>
              <a:rPr lang="en-US" sz="2800" b="1" dirty="0">
                <a:solidFill>
                  <a:srgbClr val="9A1A1E"/>
                </a:solidFill>
                <a:latin typeface="Century Gothic" panose="020B0502020202020204" pitchFamily="34" charset="0"/>
              </a:rPr>
              <a:t>Recommendations:</a:t>
            </a:r>
          </a:p>
          <a:p>
            <a:pPr marL="285750" indent="-285750">
              <a:buFont typeface="Wingdings" panose="05000000000000000000" pitchFamily="2" charset="2"/>
              <a:buChar char="Ø"/>
            </a:pPr>
            <a:r>
              <a:rPr lang="en-US" dirty="0">
                <a:latin typeface="Century Gothic" panose="020B0502020202020204" pitchFamily="34" charset="0"/>
              </a:rPr>
              <a:t>Actors are more important than directors</a:t>
            </a:r>
          </a:p>
          <a:p>
            <a:pPr marL="285750" indent="-285750">
              <a:buFont typeface="Wingdings" panose="05000000000000000000" pitchFamily="2" charset="2"/>
              <a:buChar char="Ø"/>
            </a:pPr>
            <a:endParaRPr lang="en-US" dirty="0">
              <a:latin typeface="Century Gothic" panose="020B0502020202020204" pitchFamily="34" charset="0"/>
            </a:endParaRPr>
          </a:p>
          <a:p>
            <a:pPr marL="285750" indent="-285750">
              <a:buFont typeface="Wingdings" panose="05000000000000000000" pitchFamily="2" charset="2"/>
              <a:buChar char="Ø"/>
            </a:pPr>
            <a:r>
              <a:rPr lang="en-US" dirty="0">
                <a:latin typeface="Century Gothic" panose="020B0502020202020204" pitchFamily="34" charset="0"/>
              </a:rPr>
              <a:t>Focus on genres(comedy, romance, family) that contribute to the movie being successful</a:t>
            </a:r>
          </a:p>
          <a:p>
            <a:pPr marL="285750" indent="-285750">
              <a:buFont typeface="Wingdings" panose="05000000000000000000" pitchFamily="2" charset="2"/>
              <a:buChar char="Ø"/>
            </a:pPr>
            <a:endParaRPr lang="en-US" dirty="0">
              <a:latin typeface="Century Gothic" panose="020B0502020202020204" pitchFamily="34" charset="0"/>
            </a:endParaRPr>
          </a:p>
          <a:p>
            <a:pPr marL="285750" indent="-285750">
              <a:buFont typeface="Wingdings" panose="05000000000000000000" pitchFamily="2" charset="2"/>
              <a:buChar char="Ø"/>
            </a:pPr>
            <a:r>
              <a:rPr lang="en-US" altLang="ko-KR" dirty="0">
                <a:latin typeface="Century Gothic" panose="020B0502020202020204" pitchFamily="34" charset="0"/>
                <a:ea typeface="굴림" charset="-127"/>
              </a:rPr>
              <a:t>US is the biggest market and we should make movies catering to this audience</a:t>
            </a:r>
          </a:p>
          <a:p>
            <a:pPr marL="285750" indent="-285750">
              <a:buFont typeface="Wingdings" panose="05000000000000000000" pitchFamily="2" charset="2"/>
              <a:buChar char="Ø"/>
            </a:pPr>
            <a:endParaRPr lang="en-US" altLang="ko-KR" dirty="0">
              <a:latin typeface="Century Gothic" panose="020B0502020202020204" pitchFamily="34" charset="0"/>
              <a:ea typeface="굴림" charset="-127"/>
            </a:endParaRPr>
          </a:p>
          <a:p>
            <a:pPr marL="285750" indent="-285750">
              <a:buFont typeface="Wingdings" panose="05000000000000000000" pitchFamily="2" charset="2"/>
              <a:buChar char="Ø"/>
            </a:pPr>
            <a:r>
              <a:rPr lang="en-US" altLang="ko-KR" dirty="0">
                <a:latin typeface="Century Gothic" panose="020B0502020202020204" pitchFamily="34" charset="0"/>
                <a:ea typeface="굴림" charset="-127"/>
              </a:rPr>
              <a:t>Movies made in English have a wide acceptability and so are likely to be more successful.</a:t>
            </a:r>
          </a:p>
          <a:p>
            <a:pPr marL="285750" indent="-285750">
              <a:buFont typeface="Wingdings" panose="05000000000000000000" pitchFamily="2" charset="2"/>
              <a:buChar char="Ø"/>
            </a:pPr>
            <a:endParaRPr lang="en-US" altLang="ko-KR" dirty="0">
              <a:latin typeface="Century Gothic" panose="020B0502020202020204" pitchFamily="34" charset="0"/>
              <a:ea typeface="굴림" charset="-127"/>
            </a:endParaRPr>
          </a:p>
          <a:p>
            <a:pPr marL="285750" indent="-285750">
              <a:buFont typeface="Wingdings" panose="05000000000000000000" pitchFamily="2" charset="2"/>
              <a:buChar char="Ø"/>
            </a:pPr>
            <a:r>
              <a:rPr lang="en-US" dirty="0">
                <a:latin typeface="Century Gothic" panose="020B0502020202020204" pitchFamily="34" charset="0"/>
              </a:rPr>
              <a:t>Do not make movies catering to more than one genre, its probability to be successful both in terms of commercial success and in terms of imdb score decreases</a:t>
            </a:r>
          </a:p>
          <a:p>
            <a:pPr marL="285750" indent="-285750">
              <a:buFont typeface="Wingdings" panose="05000000000000000000" pitchFamily="2" charset="2"/>
              <a:buChar char="Ø"/>
            </a:pPr>
            <a:endParaRPr lang="en-US" sz="2000" b="1" dirty="0">
              <a:latin typeface="Century Gothic" panose="020B0502020202020204" pitchFamily="34" charset="0"/>
            </a:endParaRPr>
          </a:p>
        </p:txBody>
      </p:sp>
      <p:sp>
        <p:nvSpPr>
          <p:cNvPr id="12" name="TextBox 11">
            <a:extLst>
              <a:ext uri="{FF2B5EF4-FFF2-40B4-BE49-F238E27FC236}">
                <a16:creationId xmlns:a16="http://schemas.microsoft.com/office/drawing/2014/main" id="{C0ACBFF0-8AA6-42BA-ABA6-7F496B34F6DC}"/>
              </a:ext>
            </a:extLst>
          </p:cNvPr>
          <p:cNvSpPr txBox="1"/>
          <p:nvPr/>
        </p:nvSpPr>
        <p:spPr>
          <a:xfrm>
            <a:off x="7525052" y="184779"/>
            <a:ext cx="1368874" cy="923330"/>
          </a:xfrm>
          <a:prstGeom prst="rect">
            <a:avLst/>
          </a:prstGeom>
          <a:noFill/>
        </p:spPr>
        <p:txBody>
          <a:bodyPr wrap="square" rtlCol="0">
            <a:spAutoFit/>
          </a:bodyPr>
          <a:lstStyle/>
          <a:p>
            <a:r>
              <a:rPr lang="en-US" b="1" dirty="0">
                <a:solidFill>
                  <a:srgbClr val="981B1C"/>
                </a:solidFill>
                <a:latin typeface="Century Gothic" panose="020B0502020202020204" pitchFamily="34" charset="0"/>
              </a:rPr>
              <a:t>Recomme-ndations</a:t>
            </a:r>
          </a:p>
          <a:p>
            <a:endParaRPr lang="en-US" b="1" dirty="0">
              <a:solidFill>
                <a:srgbClr val="000000"/>
              </a:solidFill>
            </a:endParaRPr>
          </a:p>
        </p:txBody>
      </p:sp>
      <p:sp>
        <p:nvSpPr>
          <p:cNvPr id="15" name="TextBox 14">
            <a:extLst>
              <a:ext uri="{FF2B5EF4-FFF2-40B4-BE49-F238E27FC236}">
                <a16:creationId xmlns:a16="http://schemas.microsoft.com/office/drawing/2014/main" id="{68F3919A-A1DE-4A04-AA1B-B50B1A0006F8}"/>
              </a:ext>
            </a:extLst>
          </p:cNvPr>
          <p:cNvSpPr txBox="1"/>
          <p:nvPr/>
        </p:nvSpPr>
        <p:spPr>
          <a:xfrm>
            <a:off x="112116" y="167451"/>
            <a:ext cx="1253906" cy="646331"/>
          </a:xfrm>
          <a:prstGeom prst="rect">
            <a:avLst/>
          </a:prstGeom>
          <a:noFill/>
        </p:spPr>
        <p:txBody>
          <a:bodyPr wrap="square" rtlCol="0">
            <a:spAutoFit/>
          </a:bodyPr>
          <a:lstStyle/>
          <a:p>
            <a:r>
              <a:rPr lang="en-US" altLang="zh-CN" b="1" dirty="0">
                <a:solidFill>
                  <a:srgbClr val="000000"/>
                </a:solidFill>
                <a:latin typeface="Century Gothic" panose="020B0502020202020204" pitchFamily="34" charset="0"/>
              </a:rPr>
              <a:t>Business</a:t>
            </a:r>
            <a:r>
              <a:rPr lang="zh-CN" altLang="en-US" b="1" dirty="0">
                <a:solidFill>
                  <a:srgbClr val="000000"/>
                </a:solidFill>
                <a:latin typeface="Century Gothic" panose="020B0502020202020204" pitchFamily="34" charset="0"/>
              </a:rPr>
              <a:t> </a:t>
            </a:r>
            <a:r>
              <a:rPr lang="en-US" altLang="zh-CN" b="1" dirty="0">
                <a:solidFill>
                  <a:srgbClr val="000000"/>
                </a:solidFill>
                <a:latin typeface="Century Gothic" panose="020B0502020202020204" pitchFamily="34" charset="0"/>
              </a:rPr>
              <a:t>Problem</a:t>
            </a:r>
            <a:endParaRPr lang="en-US" b="1" dirty="0">
              <a:solidFill>
                <a:srgbClr val="000000"/>
              </a:solidFill>
              <a:latin typeface="Century Gothic" panose="020B0502020202020204" pitchFamily="34" charset="0"/>
            </a:endParaRPr>
          </a:p>
        </p:txBody>
      </p:sp>
      <p:sp>
        <p:nvSpPr>
          <p:cNvPr id="18" name="Rectangle 17">
            <a:extLst>
              <a:ext uri="{FF2B5EF4-FFF2-40B4-BE49-F238E27FC236}">
                <a16:creationId xmlns:a16="http://schemas.microsoft.com/office/drawing/2014/main" id="{A2DFC591-690E-4E1E-AE2F-B3D940FA99A0}"/>
              </a:ext>
            </a:extLst>
          </p:cNvPr>
          <p:cNvSpPr/>
          <p:nvPr/>
        </p:nvSpPr>
        <p:spPr>
          <a:xfrm>
            <a:off x="1524438" y="179644"/>
            <a:ext cx="1230015" cy="646331"/>
          </a:xfrm>
          <a:prstGeom prst="rect">
            <a:avLst/>
          </a:prstGeom>
        </p:spPr>
        <p:txBody>
          <a:bodyPr wrap="square">
            <a:spAutoFit/>
          </a:bodyPr>
          <a:lstStyle/>
          <a:p>
            <a:r>
              <a:rPr lang="en-GB" b="1" dirty="0">
                <a:latin typeface="Century Gothic" panose="020B0502020202020204" pitchFamily="34" charset="0"/>
              </a:rPr>
              <a:t>Defining Success</a:t>
            </a:r>
            <a:endParaRPr lang="en-US" dirty="0">
              <a:latin typeface="Century Gothic" panose="020B0502020202020204" pitchFamily="34" charset="0"/>
            </a:endParaRPr>
          </a:p>
        </p:txBody>
      </p:sp>
      <p:sp>
        <p:nvSpPr>
          <p:cNvPr id="21" name="Rectangle 20">
            <a:extLst>
              <a:ext uri="{FF2B5EF4-FFF2-40B4-BE49-F238E27FC236}">
                <a16:creationId xmlns:a16="http://schemas.microsoft.com/office/drawing/2014/main" id="{655F785F-CB24-437C-96CC-52DCEBB2F6C4}"/>
              </a:ext>
            </a:extLst>
          </p:cNvPr>
          <p:cNvSpPr/>
          <p:nvPr/>
        </p:nvSpPr>
        <p:spPr>
          <a:xfrm>
            <a:off x="4835325" y="318143"/>
            <a:ext cx="1230015" cy="369332"/>
          </a:xfrm>
          <a:prstGeom prst="rect">
            <a:avLst/>
          </a:prstGeom>
        </p:spPr>
        <p:txBody>
          <a:bodyPr wrap="square">
            <a:spAutoFit/>
          </a:bodyPr>
          <a:lstStyle/>
          <a:p>
            <a:r>
              <a:rPr lang="en-GB" b="1" dirty="0">
                <a:latin typeface="Century Gothic" panose="020B0502020202020204" pitchFamily="34" charset="0"/>
              </a:rPr>
              <a:t>EDA</a:t>
            </a:r>
          </a:p>
        </p:txBody>
      </p:sp>
      <p:sp>
        <p:nvSpPr>
          <p:cNvPr id="22" name="Rectangle 21">
            <a:extLst>
              <a:ext uri="{FF2B5EF4-FFF2-40B4-BE49-F238E27FC236}">
                <a16:creationId xmlns:a16="http://schemas.microsoft.com/office/drawing/2014/main" id="{EF52AD3C-EC79-45D5-BDD5-D6394BAA48C1}"/>
              </a:ext>
            </a:extLst>
          </p:cNvPr>
          <p:cNvSpPr/>
          <p:nvPr/>
        </p:nvSpPr>
        <p:spPr>
          <a:xfrm>
            <a:off x="3219970" y="310355"/>
            <a:ext cx="1230015" cy="369332"/>
          </a:xfrm>
          <a:prstGeom prst="rect">
            <a:avLst/>
          </a:prstGeom>
        </p:spPr>
        <p:txBody>
          <a:bodyPr wrap="square">
            <a:spAutoFit/>
          </a:bodyPr>
          <a:lstStyle/>
          <a:p>
            <a:r>
              <a:rPr lang="en-GB" b="1" dirty="0">
                <a:latin typeface="Century Gothic" panose="020B0502020202020204" pitchFamily="34" charset="0"/>
              </a:rPr>
              <a:t>Dataset</a:t>
            </a:r>
          </a:p>
        </p:txBody>
      </p:sp>
    </p:spTree>
    <p:extLst>
      <p:ext uri="{BB962C8B-B14F-4D97-AF65-F5344CB8AC3E}">
        <p14:creationId xmlns:p14="http://schemas.microsoft.com/office/powerpoint/2010/main" val="14740596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23055" y="4516626"/>
            <a:ext cx="4351714" cy="706581"/>
          </a:xfrm>
        </p:spPr>
        <p:txBody>
          <a:bodyPr>
            <a:normAutofit/>
          </a:bodyPr>
          <a:lstStyle/>
          <a:p>
            <a:pPr algn="ctr"/>
            <a:r>
              <a:rPr lang="en-US" sz="4400" b="1" dirty="0">
                <a:solidFill>
                  <a:srgbClr val="981B1C"/>
                </a:solidFill>
                <a:latin typeface="Century Gothic" panose="020B0502020202020204" pitchFamily="34" charset="0"/>
              </a:rPr>
              <a:t>Thank you!</a:t>
            </a:r>
          </a:p>
        </p:txBody>
      </p:sp>
      <p:sp>
        <p:nvSpPr>
          <p:cNvPr id="3" name="Title 1">
            <a:extLst>
              <a:ext uri="{FF2B5EF4-FFF2-40B4-BE49-F238E27FC236}">
                <a16:creationId xmlns:a16="http://schemas.microsoft.com/office/drawing/2014/main" id="{013BDDE6-B56F-4977-AE9F-B43AA718FEC5}"/>
              </a:ext>
            </a:extLst>
          </p:cNvPr>
          <p:cNvSpPr txBox="1">
            <a:spLocks/>
          </p:cNvSpPr>
          <p:nvPr/>
        </p:nvSpPr>
        <p:spPr>
          <a:xfrm>
            <a:off x="171341" y="1590161"/>
            <a:ext cx="4351714" cy="706581"/>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US" sz="4400" b="1" dirty="0">
                <a:solidFill>
                  <a:srgbClr val="981B1C"/>
                </a:solidFill>
                <a:latin typeface="Century Gothic" panose="020B0502020202020204" pitchFamily="34" charset="0"/>
              </a:rPr>
              <a:t>Questions?</a:t>
            </a:r>
          </a:p>
        </p:txBody>
      </p:sp>
    </p:spTree>
    <p:extLst>
      <p:ext uri="{BB962C8B-B14F-4D97-AF65-F5344CB8AC3E}">
        <p14:creationId xmlns:p14="http://schemas.microsoft.com/office/powerpoint/2010/main" val="103868857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013BDDE6-B56F-4977-AE9F-B43AA718FEC5}"/>
              </a:ext>
            </a:extLst>
          </p:cNvPr>
          <p:cNvSpPr txBox="1">
            <a:spLocks/>
          </p:cNvSpPr>
          <p:nvPr/>
        </p:nvSpPr>
        <p:spPr>
          <a:xfrm>
            <a:off x="2393680" y="58061"/>
            <a:ext cx="4351714" cy="706581"/>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US" sz="4400" b="1" dirty="0">
                <a:solidFill>
                  <a:srgbClr val="981B1C"/>
                </a:solidFill>
                <a:latin typeface="Century Gothic" panose="020B0502020202020204" pitchFamily="34" charset="0"/>
              </a:rPr>
              <a:t>APPENDIX</a:t>
            </a:r>
          </a:p>
        </p:txBody>
      </p:sp>
      <p:pic>
        <p:nvPicPr>
          <p:cNvPr id="5" name="Picture 4">
            <a:extLst>
              <a:ext uri="{FF2B5EF4-FFF2-40B4-BE49-F238E27FC236}">
                <a16:creationId xmlns:a16="http://schemas.microsoft.com/office/drawing/2014/main" id="{33D46F0F-148C-4241-821C-AEC98EB3E459}"/>
              </a:ext>
            </a:extLst>
          </p:cNvPr>
          <p:cNvPicPr>
            <a:picLocks noChangeAspect="1"/>
          </p:cNvPicPr>
          <p:nvPr/>
        </p:nvPicPr>
        <p:blipFill>
          <a:blip r:embed="rId2"/>
          <a:stretch>
            <a:fillRect/>
          </a:stretch>
        </p:blipFill>
        <p:spPr>
          <a:xfrm>
            <a:off x="1082584" y="764642"/>
            <a:ext cx="6522082" cy="5607220"/>
          </a:xfrm>
          <a:prstGeom prst="rect">
            <a:avLst/>
          </a:prstGeom>
        </p:spPr>
      </p:pic>
    </p:spTree>
    <p:extLst>
      <p:ext uri="{BB962C8B-B14F-4D97-AF65-F5344CB8AC3E}">
        <p14:creationId xmlns:p14="http://schemas.microsoft.com/office/powerpoint/2010/main" val="124359062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013BDDE6-B56F-4977-AE9F-B43AA718FEC5}"/>
              </a:ext>
            </a:extLst>
          </p:cNvPr>
          <p:cNvSpPr txBox="1">
            <a:spLocks/>
          </p:cNvSpPr>
          <p:nvPr/>
        </p:nvSpPr>
        <p:spPr>
          <a:xfrm>
            <a:off x="2393680" y="58061"/>
            <a:ext cx="4351714" cy="706581"/>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US" sz="4400" b="1" dirty="0">
                <a:solidFill>
                  <a:srgbClr val="981B1C"/>
                </a:solidFill>
                <a:latin typeface="Century Gothic" panose="020B0502020202020204" pitchFamily="34" charset="0"/>
              </a:rPr>
              <a:t>APPENDIX</a:t>
            </a:r>
          </a:p>
        </p:txBody>
      </p:sp>
      <p:pic>
        <p:nvPicPr>
          <p:cNvPr id="2" name="Picture 1">
            <a:extLst>
              <a:ext uri="{FF2B5EF4-FFF2-40B4-BE49-F238E27FC236}">
                <a16:creationId xmlns:a16="http://schemas.microsoft.com/office/drawing/2014/main" id="{12D12558-C9D6-4D1D-B7D9-96F22FBEB348}"/>
              </a:ext>
            </a:extLst>
          </p:cNvPr>
          <p:cNvPicPr>
            <a:picLocks noChangeAspect="1"/>
          </p:cNvPicPr>
          <p:nvPr/>
        </p:nvPicPr>
        <p:blipFill>
          <a:blip r:embed="rId2"/>
          <a:stretch>
            <a:fillRect/>
          </a:stretch>
        </p:blipFill>
        <p:spPr>
          <a:xfrm>
            <a:off x="980227" y="1398743"/>
            <a:ext cx="6790008" cy="3551228"/>
          </a:xfrm>
          <a:prstGeom prst="rect">
            <a:avLst/>
          </a:prstGeom>
        </p:spPr>
      </p:pic>
    </p:spTree>
    <p:extLst>
      <p:ext uri="{BB962C8B-B14F-4D97-AF65-F5344CB8AC3E}">
        <p14:creationId xmlns:p14="http://schemas.microsoft.com/office/powerpoint/2010/main" val="29698817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013BDDE6-B56F-4977-AE9F-B43AA718FEC5}"/>
              </a:ext>
            </a:extLst>
          </p:cNvPr>
          <p:cNvSpPr txBox="1">
            <a:spLocks/>
          </p:cNvSpPr>
          <p:nvPr/>
        </p:nvSpPr>
        <p:spPr>
          <a:xfrm>
            <a:off x="2393680" y="58061"/>
            <a:ext cx="4351714" cy="706581"/>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US" sz="4400" b="1" dirty="0">
                <a:solidFill>
                  <a:srgbClr val="981B1C"/>
                </a:solidFill>
                <a:latin typeface="Century Gothic" panose="020B0502020202020204" pitchFamily="34" charset="0"/>
              </a:rPr>
              <a:t>APPENDIX</a:t>
            </a:r>
          </a:p>
        </p:txBody>
      </p:sp>
      <p:pic>
        <p:nvPicPr>
          <p:cNvPr id="2" name="Picture 1">
            <a:extLst>
              <a:ext uri="{FF2B5EF4-FFF2-40B4-BE49-F238E27FC236}">
                <a16:creationId xmlns:a16="http://schemas.microsoft.com/office/drawing/2014/main" id="{FE4EE06B-62D1-449C-BEC1-90A28F3586CA}"/>
              </a:ext>
            </a:extLst>
          </p:cNvPr>
          <p:cNvPicPr>
            <a:picLocks noChangeAspect="1"/>
          </p:cNvPicPr>
          <p:nvPr/>
        </p:nvPicPr>
        <p:blipFill>
          <a:blip r:embed="rId2"/>
          <a:stretch>
            <a:fillRect/>
          </a:stretch>
        </p:blipFill>
        <p:spPr>
          <a:xfrm>
            <a:off x="639739" y="1657196"/>
            <a:ext cx="7864522" cy="3543607"/>
          </a:xfrm>
          <a:prstGeom prst="rect">
            <a:avLst/>
          </a:prstGeom>
        </p:spPr>
      </p:pic>
    </p:spTree>
    <p:extLst>
      <p:ext uri="{BB962C8B-B14F-4D97-AF65-F5344CB8AC3E}">
        <p14:creationId xmlns:p14="http://schemas.microsoft.com/office/powerpoint/2010/main" val="243603263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8531"/>
            <a:ext cx="9144000" cy="878160"/>
          </a:xfrm>
          <a:prstGeom prst="rect">
            <a:avLst/>
          </a:prstGeom>
          <a:solidFill>
            <a:srgbClr val="9A1A1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 name="Pentagon 3"/>
          <p:cNvSpPr/>
          <p:nvPr/>
        </p:nvSpPr>
        <p:spPr>
          <a:xfrm>
            <a:off x="46300" y="155863"/>
            <a:ext cx="1342872" cy="669985"/>
          </a:xfrm>
          <a:prstGeom prst="homePlate">
            <a:avLst/>
          </a:prstGeom>
          <a:solidFill>
            <a:srgbClr val="F28E2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0000"/>
              </a:solidFill>
            </a:endParaRPr>
          </a:p>
        </p:txBody>
      </p:sp>
      <p:sp>
        <p:nvSpPr>
          <p:cNvPr id="5" name="Chevron 4"/>
          <p:cNvSpPr/>
          <p:nvPr/>
        </p:nvSpPr>
        <p:spPr>
          <a:xfrm>
            <a:off x="1154268" y="145360"/>
            <a:ext cx="1816969" cy="669985"/>
          </a:xfrm>
          <a:prstGeom prst="chevron">
            <a:avLst/>
          </a:prstGeom>
          <a:solidFill>
            <a:srgbClr val="F28E2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1" dirty="0">
              <a:solidFill>
                <a:prstClr val="white"/>
              </a:solidFill>
            </a:endParaRPr>
          </a:p>
        </p:txBody>
      </p:sp>
      <p:sp>
        <p:nvSpPr>
          <p:cNvPr id="17" name="TextBox 16"/>
          <p:cNvSpPr txBox="1"/>
          <p:nvPr/>
        </p:nvSpPr>
        <p:spPr>
          <a:xfrm>
            <a:off x="94137" y="176920"/>
            <a:ext cx="1253906" cy="646331"/>
          </a:xfrm>
          <a:prstGeom prst="rect">
            <a:avLst/>
          </a:prstGeom>
          <a:noFill/>
        </p:spPr>
        <p:txBody>
          <a:bodyPr wrap="square" rtlCol="0">
            <a:spAutoFit/>
          </a:bodyPr>
          <a:lstStyle/>
          <a:p>
            <a:r>
              <a:rPr lang="en-US" altLang="zh-CN" b="1" dirty="0">
                <a:solidFill>
                  <a:srgbClr val="981B1C"/>
                </a:solidFill>
                <a:latin typeface="Century Gothic" panose="020B0502020202020204" pitchFamily="34" charset="0"/>
              </a:rPr>
              <a:t>Business</a:t>
            </a:r>
            <a:r>
              <a:rPr lang="zh-CN" altLang="en-US" b="1" dirty="0">
                <a:solidFill>
                  <a:srgbClr val="981B1C"/>
                </a:solidFill>
                <a:latin typeface="Century Gothic" panose="020B0502020202020204" pitchFamily="34" charset="0"/>
              </a:rPr>
              <a:t> </a:t>
            </a:r>
            <a:r>
              <a:rPr lang="en-US" altLang="zh-CN" b="1" dirty="0">
                <a:solidFill>
                  <a:srgbClr val="981B1C"/>
                </a:solidFill>
                <a:latin typeface="Century Gothic" panose="020B0502020202020204" pitchFamily="34" charset="0"/>
              </a:rPr>
              <a:t>Problem</a:t>
            </a:r>
            <a:endParaRPr lang="en-US" b="1" dirty="0">
              <a:solidFill>
                <a:srgbClr val="981B1C"/>
              </a:solidFill>
              <a:latin typeface="Century Gothic" panose="020B0502020202020204" pitchFamily="34" charset="0"/>
            </a:endParaRPr>
          </a:p>
        </p:txBody>
      </p:sp>
      <p:sp>
        <p:nvSpPr>
          <p:cNvPr id="14" name="Chevron 4">
            <a:extLst>
              <a:ext uri="{FF2B5EF4-FFF2-40B4-BE49-F238E27FC236}">
                <a16:creationId xmlns:a16="http://schemas.microsoft.com/office/drawing/2014/main" id="{9738D025-4998-44B0-9AF4-65F4D2F52AFE}"/>
              </a:ext>
            </a:extLst>
          </p:cNvPr>
          <p:cNvSpPr/>
          <p:nvPr/>
        </p:nvSpPr>
        <p:spPr>
          <a:xfrm>
            <a:off x="2731303" y="153266"/>
            <a:ext cx="1775700" cy="669985"/>
          </a:xfrm>
          <a:prstGeom prst="chevron">
            <a:avLst/>
          </a:prstGeom>
          <a:solidFill>
            <a:srgbClr val="F28E2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1" dirty="0">
              <a:solidFill>
                <a:prstClr val="white"/>
              </a:solidFill>
            </a:endParaRPr>
          </a:p>
        </p:txBody>
      </p:sp>
      <p:sp>
        <p:nvSpPr>
          <p:cNvPr id="19" name="Chevron 4">
            <a:extLst>
              <a:ext uri="{FF2B5EF4-FFF2-40B4-BE49-F238E27FC236}">
                <a16:creationId xmlns:a16="http://schemas.microsoft.com/office/drawing/2014/main" id="{C907047A-46F8-4C6A-A7FF-2B43F2D88DC2}"/>
              </a:ext>
            </a:extLst>
          </p:cNvPr>
          <p:cNvSpPr/>
          <p:nvPr/>
        </p:nvSpPr>
        <p:spPr>
          <a:xfrm>
            <a:off x="4267070" y="160030"/>
            <a:ext cx="1748958" cy="669985"/>
          </a:xfrm>
          <a:prstGeom prst="chevron">
            <a:avLst/>
          </a:prstGeom>
          <a:solidFill>
            <a:srgbClr val="F28E2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1" dirty="0">
              <a:solidFill>
                <a:prstClr val="white"/>
              </a:solidFill>
            </a:endParaRPr>
          </a:p>
        </p:txBody>
      </p:sp>
      <p:sp>
        <p:nvSpPr>
          <p:cNvPr id="20" name="Chevron 4">
            <a:extLst>
              <a:ext uri="{FF2B5EF4-FFF2-40B4-BE49-F238E27FC236}">
                <a16:creationId xmlns:a16="http://schemas.microsoft.com/office/drawing/2014/main" id="{9EDA6636-5100-4F78-AC58-3A6824594BDA}"/>
              </a:ext>
            </a:extLst>
          </p:cNvPr>
          <p:cNvSpPr/>
          <p:nvPr/>
        </p:nvSpPr>
        <p:spPr>
          <a:xfrm>
            <a:off x="5779685" y="160029"/>
            <a:ext cx="1748960" cy="669985"/>
          </a:xfrm>
          <a:prstGeom prst="chevron">
            <a:avLst/>
          </a:prstGeom>
          <a:solidFill>
            <a:srgbClr val="F28E2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1" dirty="0">
              <a:solidFill>
                <a:prstClr val="white"/>
              </a:solidFill>
            </a:endParaRPr>
          </a:p>
        </p:txBody>
      </p:sp>
      <p:sp>
        <p:nvSpPr>
          <p:cNvPr id="16" name="Chevron 4">
            <a:extLst>
              <a:ext uri="{FF2B5EF4-FFF2-40B4-BE49-F238E27FC236}">
                <a16:creationId xmlns:a16="http://schemas.microsoft.com/office/drawing/2014/main" id="{C515E258-6E77-49E1-9327-F9B0A0D3E0B2}"/>
              </a:ext>
            </a:extLst>
          </p:cNvPr>
          <p:cNvSpPr/>
          <p:nvPr/>
        </p:nvSpPr>
        <p:spPr>
          <a:xfrm>
            <a:off x="7288709" y="163185"/>
            <a:ext cx="1775701" cy="669985"/>
          </a:xfrm>
          <a:prstGeom prst="chevron">
            <a:avLst/>
          </a:prstGeom>
          <a:solidFill>
            <a:srgbClr val="F28E2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1" dirty="0">
              <a:solidFill>
                <a:prstClr val="white"/>
              </a:solidFill>
            </a:endParaRPr>
          </a:p>
        </p:txBody>
      </p:sp>
      <p:sp>
        <p:nvSpPr>
          <p:cNvPr id="11" name="TextBox 10">
            <a:extLst>
              <a:ext uri="{FF2B5EF4-FFF2-40B4-BE49-F238E27FC236}">
                <a16:creationId xmlns:a16="http://schemas.microsoft.com/office/drawing/2014/main" id="{18D37096-2402-4E1B-BFB0-32E35C305F5F}"/>
              </a:ext>
            </a:extLst>
          </p:cNvPr>
          <p:cNvSpPr txBox="1"/>
          <p:nvPr/>
        </p:nvSpPr>
        <p:spPr>
          <a:xfrm>
            <a:off x="46299" y="1031426"/>
            <a:ext cx="8921170" cy="5539978"/>
          </a:xfrm>
          <a:prstGeom prst="rect">
            <a:avLst/>
          </a:prstGeom>
          <a:noFill/>
        </p:spPr>
        <p:txBody>
          <a:bodyPr wrap="square" rtlCol="0">
            <a:spAutoFit/>
          </a:bodyPr>
          <a:lstStyle/>
          <a:p>
            <a:pPr lvl="0" fontAlgn="base">
              <a:spcBef>
                <a:spcPct val="0"/>
              </a:spcBef>
              <a:spcAft>
                <a:spcPct val="0"/>
              </a:spcAft>
            </a:pPr>
            <a:r>
              <a:rPr lang="en-GB" sz="2800" b="1" dirty="0">
                <a:solidFill>
                  <a:srgbClr val="9A1A1E"/>
                </a:solidFill>
                <a:latin typeface="Century Gothic" panose="020B0502020202020204" pitchFamily="34" charset="0"/>
              </a:rPr>
              <a:t>Client Overview:</a:t>
            </a:r>
          </a:p>
          <a:p>
            <a:r>
              <a:rPr lang="en-US" dirty="0">
                <a:latin typeface="Century Gothic" panose="020B0502020202020204" pitchFamily="34" charset="0"/>
              </a:rPr>
              <a:t>An American production house, Fox Brothers, has been in the movie business for several years. They are doing reasonably well and receive good feedback from both critics and audiences</a:t>
            </a:r>
            <a:br>
              <a:rPr lang="en-US" b="1" dirty="0">
                <a:latin typeface="Century Gothic" panose="020B0502020202020204" pitchFamily="34" charset="0"/>
              </a:rPr>
            </a:br>
            <a:endParaRPr lang="en-US" b="1" dirty="0">
              <a:latin typeface="Century Gothic" panose="020B0502020202020204" pitchFamily="34" charset="0"/>
            </a:endParaRPr>
          </a:p>
          <a:p>
            <a:endParaRPr lang="en-US" b="1" dirty="0">
              <a:latin typeface="Century Gothic" panose="020B0502020202020204" pitchFamily="34" charset="0"/>
            </a:endParaRPr>
          </a:p>
          <a:p>
            <a:pPr lvl="0" fontAlgn="base">
              <a:spcBef>
                <a:spcPct val="0"/>
              </a:spcBef>
              <a:spcAft>
                <a:spcPct val="0"/>
              </a:spcAft>
            </a:pPr>
            <a:r>
              <a:rPr lang="en-GB" sz="2800" b="1" dirty="0">
                <a:solidFill>
                  <a:srgbClr val="9A1A1E"/>
                </a:solidFill>
                <a:latin typeface="Century Gothic" panose="020B0502020202020204" pitchFamily="34" charset="0"/>
              </a:rPr>
              <a:t>Business Problem:</a:t>
            </a:r>
          </a:p>
          <a:p>
            <a:r>
              <a:rPr lang="en-US" dirty="0">
                <a:latin typeface="Century Gothic" panose="020B0502020202020204" pitchFamily="34" charset="0"/>
              </a:rPr>
              <a:t>Like any other company, rising competition has made Fox Brothers to think about how to make better movies </a:t>
            </a:r>
          </a:p>
          <a:p>
            <a:endParaRPr lang="en-US" dirty="0">
              <a:latin typeface="Century Gothic" panose="020B0502020202020204" pitchFamily="34" charset="0"/>
            </a:endParaRPr>
          </a:p>
          <a:p>
            <a:r>
              <a:rPr lang="en-US" dirty="0">
                <a:latin typeface="Century Gothic" panose="020B0502020202020204" pitchFamily="34" charset="0"/>
              </a:rPr>
              <a:t>In their </a:t>
            </a:r>
            <a:r>
              <a:rPr lang="en-US" dirty="0">
                <a:solidFill>
                  <a:srgbClr val="981B1C"/>
                </a:solidFill>
                <a:latin typeface="Century Gothic" panose="020B0502020202020204" pitchFamily="34" charset="0"/>
              </a:rPr>
              <a:t>“pursuit to make awesome movies” </a:t>
            </a:r>
            <a:r>
              <a:rPr lang="en-US" dirty="0">
                <a:latin typeface="Century Gothic" panose="020B0502020202020204" pitchFamily="34" charset="0"/>
              </a:rPr>
              <a:t>which is also their tagline, Fox wants us to help them identify and quantify the factors that drive the success or failure of a movie through data analytics </a:t>
            </a:r>
            <a:endParaRPr lang="en-GB" dirty="0">
              <a:solidFill>
                <a:srgbClr val="1E4191"/>
              </a:solidFill>
            </a:endParaRPr>
          </a:p>
          <a:p>
            <a:endParaRPr lang="en-US" altLang="zh-CN" dirty="0">
              <a:solidFill>
                <a:srgbClr val="000000"/>
              </a:solidFill>
            </a:endParaRPr>
          </a:p>
          <a:p>
            <a:r>
              <a:rPr lang="en-US" sz="2800" b="1" dirty="0">
                <a:solidFill>
                  <a:srgbClr val="981B1C"/>
                </a:solidFill>
                <a:latin typeface="Century Gothic" panose="020B0502020202020204" pitchFamily="34" charset="0"/>
              </a:rPr>
              <a:t>Assumption</a:t>
            </a:r>
            <a:endParaRPr lang="en-US" b="1" dirty="0">
              <a:latin typeface="Century Gothic" panose="020B0502020202020204" pitchFamily="34" charset="0"/>
            </a:endParaRPr>
          </a:p>
          <a:p>
            <a:pPr marL="285750" indent="-285750">
              <a:buFont typeface="Wingdings" panose="05000000000000000000" pitchFamily="2" charset="2"/>
              <a:buChar char="Ø"/>
            </a:pPr>
            <a:r>
              <a:rPr lang="en-US" dirty="0">
                <a:latin typeface="Century Gothic" panose="020B0502020202020204" pitchFamily="34" charset="0"/>
              </a:rPr>
              <a:t>All budget, revenue values are in the same currency, independent of the country in which the movie was made  </a:t>
            </a:r>
          </a:p>
          <a:p>
            <a:endParaRPr lang="en-US" altLang="zh-CN" dirty="0">
              <a:solidFill>
                <a:srgbClr val="000000"/>
              </a:solidFill>
            </a:endParaRPr>
          </a:p>
        </p:txBody>
      </p:sp>
      <p:sp>
        <p:nvSpPr>
          <p:cNvPr id="12" name="TextBox 11">
            <a:extLst>
              <a:ext uri="{FF2B5EF4-FFF2-40B4-BE49-F238E27FC236}">
                <a16:creationId xmlns:a16="http://schemas.microsoft.com/office/drawing/2014/main" id="{0DD56A96-9E46-4F06-9DC0-35CDB4AD961D}"/>
              </a:ext>
            </a:extLst>
          </p:cNvPr>
          <p:cNvSpPr txBox="1"/>
          <p:nvPr/>
        </p:nvSpPr>
        <p:spPr>
          <a:xfrm>
            <a:off x="6196752" y="314118"/>
            <a:ext cx="1253906" cy="369332"/>
          </a:xfrm>
          <a:prstGeom prst="rect">
            <a:avLst/>
          </a:prstGeom>
          <a:noFill/>
        </p:spPr>
        <p:txBody>
          <a:bodyPr wrap="square" rtlCol="0">
            <a:spAutoFit/>
          </a:bodyPr>
          <a:lstStyle/>
          <a:p>
            <a:r>
              <a:rPr lang="en-US" b="1" dirty="0">
                <a:latin typeface="Century Gothic" panose="020B0502020202020204" pitchFamily="34" charset="0"/>
              </a:rPr>
              <a:t>Models</a:t>
            </a:r>
          </a:p>
        </p:txBody>
      </p:sp>
      <p:sp>
        <p:nvSpPr>
          <p:cNvPr id="13" name="TextBox 12">
            <a:extLst>
              <a:ext uri="{FF2B5EF4-FFF2-40B4-BE49-F238E27FC236}">
                <a16:creationId xmlns:a16="http://schemas.microsoft.com/office/drawing/2014/main" id="{D1B3369C-AACC-45D4-8CC1-CF769E849ECB}"/>
              </a:ext>
            </a:extLst>
          </p:cNvPr>
          <p:cNvSpPr txBox="1"/>
          <p:nvPr/>
        </p:nvSpPr>
        <p:spPr>
          <a:xfrm>
            <a:off x="7525052" y="184779"/>
            <a:ext cx="1368874" cy="923330"/>
          </a:xfrm>
          <a:prstGeom prst="rect">
            <a:avLst/>
          </a:prstGeom>
          <a:noFill/>
        </p:spPr>
        <p:txBody>
          <a:bodyPr wrap="square" rtlCol="0">
            <a:spAutoFit/>
          </a:bodyPr>
          <a:lstStyle/>
          <a:p>
            <a:r>
              <a:rPr lang="en-US" b="1" dirty="0">
                <a:latin typeface="Century Gothic" panose="020B0502020202020204" pitchFamily="34" charset="0"/>
              </a:rPr>
              <a:t>Recomme-ndations</a:t>
            </a:r>
          </a:p>
          <a:p>
            <a:endParaRPr lang="en-US" b="1" dirty="0">
              <a:solidFill>
                <a:srgbClr val="000000"/>
              </a:solidFill>
            </a:endParaRPr>
          </a:p>
        </p:txBody>
      </p:sp>
      <p:sp>
        <p:nvSpPr>
          <p:cNvPr id="18" name="Rectangle 17">
            <a:extLst>
              <a:ext uri="{FF2B5EF4-FFF2-40B4-BE49-F238E27FC236}">
                <a16:creationId xmlns:a16="http://schemas.microsoft.com/office/drawing/2014/main" id="{496A0125-0391-48F2-A645-AB7411CBEB31}"/>
              </a:ext>
            </a:extLst>
          </p:cNvPr>
          <p:cNvSpPr/>
          <p:nvPr/>
        </p:nvSpPr>
        <p:spPr>
          <a:xfrm>
            <a:off x="1524438" y="179644"/>
            <a:ext cx="1230015" cy="646331"/>
          </a:xfrm>
          <a:prstGeom prst="rect">
            <a:avLst/>
          </a:prstGeom>
        </p:spPr>
        <p:txBody>
          <a:bodyPr wrap="square">
            <a:spAutoFit/>
          </a:bodyPr>
          <a:lstStyle/>
          <a:p>
            <a:r>
              <a:rPr lang="en-GB" b="1" dirty="0">
                <a:latin typeface="Century Gothic" panose="020B0502020202020204" pitchFamily="34" charset="0"/>
              </a:rPr>
              <a:t>Defining Success</a:t>
            </a:r>
            <a:endParaRPr lang="en-US" dirty="0">
              <a:latin typeface="Century Gothic" panose="020B0502020202020204" pitchFamily="34" charset="0"/>
            </a:endParaRPr>
          </a:p>
        </p:txBody>
      </p:sp>
      <p:sp>
        <p:nvSpPr>
          <p:cNvPr id="21" name="Rectangle 20">
            <a:extLst>
              <a:ext uri="{FF2B5EF4-FFF2-40B4-BE49-F238E27FC236}">
                <a16:creationId xmlns:a16="http://schemas.microsoft.com/office/drawing/2014/main" id="{4A8210C7-F673-452B-9AF1-F181F9A9418D}"/>
              </a:ext>
            </a:extLst>
          </p:cNvPr>
          <p:cNvSpPr/>
          <p:nvPr/>
        </p:nvSpPr>
        <p:spPr>
          <a:xfrm>
            <a:off x="4835325" y="318143"/>
            <a:ext cx="1230015" cy="369332"/>
          </a:xfrm>
          <a:prstGeom prst="rect">
            <a:avLst/>
          </a:prstGeom>
        </p:spPr>
        <p:txBody>
          <a:bodyPr wrap="square">
            <a:spAutoFit/>
          </a:bodyPr>
          <a:lstStyle/>
          <a:p>
            <a:r>
              <a:rPr lang="en-GB" b="1" dirty="0">
                <a:latin typeface="Century Gothic" panose="020B0502020202020204" pitchFamily="34" charset="0"/>
              </a:rPr>
              <a:t>EDA</a:t>
            </a:r>
          </a:p>
        </p:txBody>
      </p:sp>
      <p:sp>
        <p:nvSpPr>
          <p:cNvPr id="22" name="Rectangle 21">
            <a:extLst>
              <a:ext uri="{FF2B5EF4-FFF2-40B4-BE49-F238E27FC236}">
                <a16:creationId xmlns:a16="http://schemas.microsoft.com/office/drawing/2014/main" id="{A6835253-26D6-4AD0-91E3-E1AF5F34DEF1}"/>
              </a:ext>
            </a:extLst>
          </p:cNvPr>
          <p:cNvSpPr/>
          <p:nvPr/>
        </p:nvSpPr>
        <p:spPr>
          <a:xfrm>
            <a:off x="3219970" y="310355"/>
            <a:ext cx="1230015" cy="369332"/>
          </a:xfrm>
          <a:prstGeom prst="rect">
            <a:avLst/>
          </a:prstGeom>
        </p:spPr>
        <p:txBody>
          <a:bodyPr wrap="square">
            <a:spAutoFit/>
          </a:bodyPr>
          <a:lstStyle/>
          <a:p>
            <a:r>
              <a:rPr lang="en-GB" b="1" dirty="0">
                <a:latin typeface="Century Gothic" panose="020B0502020202020204" pitchFamily="34" charset="0"/>
              </a:rPr>
              <a:t>Dataset</a:t>
            </a:r>
          </a:p>
        </p:txBody>
      </p:sp>
    </p:spTree>
    <p:extLst>
      <p:ext uri="{BB962C8B-B14F-4D97-AF65-F5344CB8AC3E}">
        <p14:creationId xmlns:p14="http://schemas.microsoft.com/office/powerpoint/2010/main" val="79270598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8531"/>
            <a:ext cx="9144000" cy="878160"/>
          </a:xfrm>
          <a:prstGeom prst="rect">
            <a:avLst/>
          </a:prstGeom>
          <a:solidFill>
            <a:srgbClr val="9A1A1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 name="Pentagon 3"/>
          <p:cNvSpPr/>
          <p:nvPr/>
        </p:nvSpPr>
        <p:spPr>
          <a:xfrm>
            <a:off x="46300" y="155863"/>
            <a:ext cx="1342872" cy="669985"/>
          </a:xfrm>
          <a:prstGeom prst="homePlate">
            <a:avLst/>
          </a:prstGeom>
          <a:solidFill>
            <a:srgbClr val="F28E2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0000"/>
              </a:solidFill>
            </a:endParaRPr>
          </a:p>
        </p:txBody>
      </p:sp>
      <p:sp>
        <p:nvSpPr>
          <p:cNvPr id="5" name="Chevron 4"/>
          <p:cNvSpPr/>
          <p:nvPr/>
        </p:nvSpPr>
        <p:spPr>
          <a:xfrm>
            <a:off x="1154268" y="145360"/>
            <a:ext cx="1816969" cy="669985"/>
          </a:xfrm>
          <a:prstGeom prst="chevron">
            <a:avLst/>
          </a:prstGeom>
          <a:solidFill>
            <a:srgbClr val="F28E2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1" dirty="0">
              <a:solidFill>
                <a:prstClr val="white"/>
              </a:solidFill>
            </a:endParaRPr>
          </a:p>
        </p:txBody>
      </p:sp>
      <p:sp>
        <p:nvSpPr>
          <p:cNvPr id="17" name="TextBox 16"/>
          <p:cNvSpPr txBox="1"/>
          <p:nvPr/>
        </p:nvSpPr>
        <p:spPr>
          <a:xfrm>
            <a:off x="112116" y="167451"/>
            <a:ext cx="1253906" cy="646331"/>
          </a:xfrm>
          <a:prstGeom prst="rect">
            <a:avLst/>
          </a:prstGeom>
          <a:noFill/>
        </p:spPr>
        <p:txBody>
          <a:bodyPr wrap="square" rtlCol="0">
            <a:spAutoFit/>
          </a:bodyPr>
          <a:lstStyle/>
          <a:p>
            <a:r>
              <a:rPr lang="en-US" altLang="zh-CN" b="1" dirty="0">
                <a:solidFill>
                  <a:srgbClr val="000000"/>
                </a:solidFill>
                <a:latin typeface="Century Gothic" panose="020B0502020202020204" pitchFamily="34" charset="0"/>
              </a:rPr>
              <a:t>Business</a:t>
            </a:r>
            <a:r>
              <a:rPr lang="zh-CN" altLang="en-US" b="1" dirty="0">
                <a:solidFill>
                  <a:srgbClr val="000000"/>
                </a:solidFill>
                <a:latin typeface="Century Gothic" panose="020B0502020202020204" pitchFamily="34" charset="0"/>
              </a:rPr>
              <a:t> </a:t>
            </a:r>
            <a:r>
              <a:rPr lang="en-US" altLang="zh-CN" b="1" dirty="0">
                <a:solidFill>
                  <a:srgbClr val="000000"/>
                </a:solidFill>
                <a:latin typeface="Century Gothic" panose="020B0502020202020204" pitchFamily="34" charset="0"/>
              </a:rPr>
              <a:t>Problem</a:t>
            </a:r>
            <a:endParaRPr lang="en-US" b="1" dirty="0">
              <a:solidFill>
                <a:srgbClr val="000000"/>
              </a:solidFill>
              <a:latin typeface="Century Gothic" panose="020B0502020202020204" pitchFamily="34" charset="0"/>
            </a:endParaRPr>
          </a:p>
        </p:txBody>
      </p:sp>
      <p:sp>
        <p:nvSpPr>
          <p:cNvPr id="14" name="Chevron 4">
            <a:extLst>
              <a:ext uri="{FF2B5EF4-FFF2-40B4-BE49-F238E27FC236}">
                <a16:creationId xmlns:a16="http://schemas.microsoft.com/office/drawing/2014/main" id="{9738D025-4998-44B0-9AF4-65F4D2F52AFE}"/>
              </a:ext>
            </a:extLst>
          </p:cNvPr>
          <p:cNvSpPr/>
          <p:nvPr/>
        </p:nvSpPr>
        <p:spPr>
          <a:xfrm>
            <a:off x="2731303" y="153266"/>
            <a:ext cx="1775700" cy="669985"/>
          </a:xfrm>
          <a:prstGeom prst="chevron">
            <a:avLst/>
          </a:prstGeom>
          <a:solidFill>
            <a:srgbClr val="F28E2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1" dirty="0">
              <a:solidFill>
                <a:prstClr val="white"/>
              </a:solidFill>
            </a:endParaRPr>
          </a:p>
        </p:txBody>
      </p:sp>
      <p:sp>
        <p:nvSpPr>
          <p:cNvPr id="19" name="Chevron 4">
            <a:extLst>
              <a:ext uri="{FF2B5EF4-FFF2-40B4-BE49-F238E27FC236}">
                <a16:creationId xmlns:a16="http://schemas.microsoft.com/office/drawing/2014/main" id="{C907047A-46F8-4C6A-A7FF-2B43F2D88DC2}"/>
              </a:ext>
            </a:extLst>
          </p:cNvPr>
          <p:cNvSpPr/>
          <p:nvPr/>
        </p:nvSpPr>
        <p:spPr>
          <a:xfrm>
            <a:off x="4267070" y="160030"/>
            <a:ext cx="1748958" cy="669985"/>
          </a:xfrm>
          <a:prstGeom prst="chevron">
            <a:avLst/>
          </a:prstGeom>
          <a:solidFill>
            <a:srgbClr val="F28E2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1" dirty="0">
              <a:solidFill>
                <a:prstClr val="white"/>
              </a:solidFill>
            </a:endParaRPr>
          </a:p>
        </p:txBody>
      </p:sp>
      <p:sp>
        <p:nvSpPr>
          <p:cNvPr id="20" name="Chevron 4">
            <a:extLst>
              <a:ext uri="{FF2B5EF4-FFF2-40B4-BE49-F238E27FC236}">
                <a16:creationId xmlns:a16="http://schemas.microsoft.com/office/drawing/2014/main" id="{9EDA6636-5100-4F78-AC58-3A6824594BDA}"/>
              </a:ext>
            </a:extLst>
          </p:cNvPr>
          <p:cNvSpPr/>
          <p:nvPr/>
        </p:nvSpPr>
        <p:spPr>
          <a:xfrm>
            <a:off x="5779685" y="160029"/>
            <a:ext cx="1748960" cy="669985"/>
          </a:xfrm>
          <a:prstGeom prst="chevron">
            <a:avLst/>
          </a:prstGeom>
          <a:solidFill>
            <a:srgbClr val="F28E2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1" dirty="0">
              <a:solidFill>
                <a:prstClr val="white"/>
              </a:solidFill>
            </a:endParaRPr>
          </a:p>
        </p:txBody>
      </p:sp>
      <p:sp>
        <p:nvSpPr>
          <p:cNvPr id="16" name="Chevron 4">
            <a:extLst>
              <a:ext uri="{FF2B5EF4-FFF2-40B4-BE49-F238E27FC236}">
                <a16:creationId xmlns:a16="http://schemas.microsoft.com/office/drawing/2014/main" id="{C515E258-6E77-49E1-9327-F9B0A0D3E0B2}"/>
              </a:ext>
            </a:extLst>
          </p:cNvPr>
          <p:cNvSpPr/>
          <p:nvPr/>
        </p:nvSpPr>
        <p:spPr>
          <a:xfrm>
            <a:off x="7288709" y="163185"/>
            <a:ext cx="1775701" cy="669985"/>
          </a:xfrm>
          <a:prstGeom prst="chevron">
            <a:avLst/>
          </a:prstGeom>
          <a:solidFill>
            <a:srgbClr val="F28E2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1" dirty="0">
              <a:solidFill>
                <a:prstClr val="white"/>
              </a:solidFill>
            </a:endParaRPr>
          </a:p>
        </p:txBody>
      </p:sp>
      <p:sp>
        <p:nvSpPr>
          <p:cNvPr id="15" name="TextBox 14">
            <a:extLst>
              <a:ext uri="{FF2B5EF4-FFF2-40B4-BE49-F238E27FC236}">
                <a16:creationId xmlns:a16="http://schemas.microsoft.com/office/drawing/2014/main" id="{FE504155-6CCD-44BD-B5F5-24008A24FA1D}"/>
              </a:ext>
            </a:extLst>
          </p:cNvPr>
          <p:cNvSpPr txBox="1"/>
          <p:nvPr/>
        </p:nvSpPr>
        <p:spPr>
          <a:xfrm>
            <a:off x="80002" y="931796"/>
            <a:ext cx="8921170" cy="5416868"/>
          </a:xfrm>
          <a:prstGeom prst="rect">
            <a:avLst/>
          </a:prstGeom>
          <a:noFill/>
        </p:spPr>
        <p:txBody>
          <a:bodyPr wrap="square" rtlCol="0">
            <a:spAutoFit/>
          </a:bodyPr>
          <a:lstStyle/>
          <a:p>
            <a:pPr lvl="0" fontAlgn="base">
              <a:spcBef>
                <a:spcPct val="0"/>
              </a:spcBef>
              <a:spcAft>
                <a:spcPct val="0"/>
              </a:spcAft>
            </a:pPr>
            <a:r>
              <a:rPr lang="en-GB" sz="2800" b="1" dirty="0">
                <a:solidFill>
                  <a:srgbClr val="9A1A1E"/>
                </a:solidFill>
              </a:rPr>
              <a:t>Defining Success:</a:t>
            </a:r>
          </a:p>
          <a:p>
            <a:pPr marL="457200" lvl="0" indent="-457200" fontAlgn="base">
              <a:spcBef>
                <a:spcPct val="0"/>
              </a:spcBef>
              <a:spcAft>
                <a:spcPct val="0"/>
              </a:spcAft>
              <a:buFont typeface="Wingdings" panose="05000000000000000000" pitchFamily="2" charset="2"/>
              <a:buChar char="§"/>
            </a:pPr>
            <a:r>
              <a:rPr lang="en-GB" sz="2800" b="1" dirty="0">
                <a:solidFill>
                  <a:srgbClr val="9A1A1E"/>
                </a:solidFill>
              </a:rPr>
              <a:t>Commercial Success</a:t>
            </a:r>
          </a:p>
          <a:p>
            <a:pPr fontAlgn="base">
              <a:spcBef>
                <a:spcPct val="0"/>
              </a:spcBef>
              <a:spcAft>
                <a:spcPct val="0"/>
              </a:spcAft>
            </a:pPr>
            <a:r>
              <a:rPr lang="en-US" dirty="0">
                <a:latin typeface="Century Gothic" panose="020B0502020202020204" pitchFamily="34" charset="0"/>
              </a:rPr>
              <a:t>Gross Revenue and Budget are already included in the data set. </a:t>
            </a:r>
          </a:p>
          <a:p>
            <a:pPr fontAlgn="base">
              <a:spcBef>
                <a:spcPct val="0"/>
              </a:spcBef>
              <a:spcAft>
                <a:spcPct val="0"/>
              </a:spcAft>
            </a:pPr>
            <a:endParaRPr lang="en-US" b="1" dirty="0">
              <a:solidFill>
                <a:srgbClr val="9A1A1E"/>
              </a:solidFill>
              <a:latin typeface="Century Gothic" panose="020B0502020202020204" pitchFamily="34" charset="0"/>
            </a:endParaRPr>
          </a:p>
          <a:p>
            <a:pPr fontAlgn="base">
              <a:spcBef>
                <a:spcPct val="0"/>
              </a:spcBef>
              <a:spcAft>
                <a:spcPct val="0"/>
              </a:spcAft>
            </a:pPr>
            <a:r>
              <a:rPr lang="en-US" b="1" dirty="0">
                <a:solidFill>
                  <a:srgbClr val="9A1A1E"/>
                </a:solidFill>
                <a:latin typeface="Century Gothic" panose="020B0502020202020204" pitchFamily="34" charset="0"/>
              </a:rPr>
              <a:t>Additionally define:</a:t>
            </a:r>
          </a:p>
          <a:p>
            <a:pPr fontAlgn="base">
              <a:spcBef>
                <a:spcPct val="0"/>
              </a:spcBef>
              <a:spcAft>
                <a:spcPct val="0"/>
              </a:spcAft>
            </a:pPr>
            <a:r>
              <a:rPr lang="en-US" dirty="0">
                <a:latin typeface="Century Gothic" panose="020B0502020202020204" pitchFamily="34" charset="0"/>
              </a:rPr>
              <a:t>Return on Investment (ROI):  (Gross – Budget) / Budget</a:t>
            </a:r>
          </a:p>
          <a:p>
            <a:pPr fontAlgn="base">
              <a:spcBef>
                <a:spcPct val="0"/>
              </a:spcBef>
              <a:spcAft>
                <a:spcPct val="0"/>
              </a:spcAft>
            </a:pPr>
            <a:r>
              <a:rPr lang="en-US" dirty="0">
                <a:latin typeface="Century Gothic" panose="020B0502020202020204" pitchFamily="34" charset="0"/>
              </a:rPr>
              <a:t>Success: ROI &gt; 0 means Success (coded as 1) else Failure (coded as 0)   </a:t>
            </a:r>
          </a:p>
          <a:p>
            <a:pPr fontAlgn="base">
              <a:spcBef>
                <a:spcPct val="0"/>
              </a:spcBef>
              <a:spcAft>
                <a:spcPct val="0"/>
              </a:spcAft>
            </a:pPr>
            <a:endParaRPr lang="en-US" b="1" dirty="0">
              <a:latin typeface="Century Gothic" panose="020B0502020202020204" pitchFamily="34" charset="0"/>
            </a:endParaRPr>
          </a:p>
          <a:p>
            <a:pPr fontAlgn="base">
              <a:spcBef>
                <a:spcPct val="0"/>
              </a:spcBef>
              <a:spcAft>
                <a:spcPct val="0"/>
              </a:spcAft>
            </a:pPr>
            <a:r>
              <a:rPr lang="en-US" b="1" dirty="0">
                <a:solidFill>
                  <a:srgbClr val="9A1A1E"/>
                </a:solidFill>
                <a:latin typeface="Century Gothic" panose="020B0502020202020204" pitchFamily="34" charset="0"/>
              </a:rPr>
              <a:t>Why ROI?</a:t>
            </a:r>
          </a:p>
          <a:p>
            <a:pPr fontAlgn="base">
              <a:spcBef>
                <a:spcPct val="0"/>
              </a:spcBef>
              <a:spcAft>
                <a:spcPct val="0"/>
              </a:spcAft>
            </a:pPr>
            <a:r>
              <a:rPr lang="en-US" dirty="0">
                <a:latin typeface="Century Gothic" panose="020B0502020202020204" pitchFamily="34" charset="0"/>
              </a:rPr>
              <a:t>ROI focuses on percentage returns and hence makes success comparable over time.</a:t>
            </a:r>
          </a:p>
          <a:p>
            <a:pPr fontAlgn="base">
              <a:spcBef>
                <a:spcPct val="0"/>
              </a:spcBef>
              <a:spcAft>
                <a:spcPct val="0"/>
              </a:spcAft>
            </a:pPr>
            <a:endParaRPr lang="en-GB" sz="2800" b="1" dirty="0">
              <a:solidFill>
                <a:srgbClr val="9A1A1E"/>
              </a:solidFill>
            </a:endParaRPr>
          </a:p>
          <a:p>
            <a:pPr marL="514350" lvl="0" indent="-514350" fontAlgn="base">
              <a:spcBef>
                <a:spcPct val="0"/>
              </a:spcBef>
              <a:spcAft>
                <a:spcPct val="0"/>
              </a:spcAft>
              <a:buFont typeface="Wingdings" panose="05000000000000000000" pitchFamily="2" charset="2"/>
              <a:buChar char="§"/>
            </a:pPr>
            <a:r>
              <a:rPr lang="en-GB" sz="2800" b="1" dirty="0">
                <a:solidFill>
                  <a:srgbClr val="9A1A1E"/>
                </a:solidFill>
              </a:rPr>
              <a:t>Critically Acclaimed</a:t>
            </a:r>
          </a:p>
          <a:p>
            <a:pPr lvl="0" fontAlgn="base">
              <a:spcBef>
                <a:spcPct val="0"/>
              </a:spcBef>
              <a:spcAft>
                <a:spcPct val="0"/>
              </a:spcAft>
            </a:pPr>
            <a:r>
              <a:rPr lang="en-US" dirty="0">
                <a:latin typeface="Century Gothic" panose="020B0502020202020204" pitchFamily="34" charset="0"/>
              </a:rPr>
              <a:t>Being a production house, we want to make money but what is also important is appreciation of the movies. This is defined by Imdb Scores where many movies which fail at Box Office have high ratings. </a:t>
            </a:r>
            <a:endParaRPr lang="en-US" altLang="zh-CN" dirty="0">
              <a:solidFill>
                <a:srgbClr val="000000"/>
              </a:solidFill>
            </a:endParaRPr>
          </a:p>
          <a:p>
            <a:endParaRPr lang="en-US" altLang="zh-CN" dirty="0">
              <a:solidFill>
                <a:srgbClr val="000000"/>
              </a:solidFill>
            </a:endParaRPr>
          </a:p>
        </p:txBody>
      </p:sp>
      <p:sp>
        <p:nvSpPr>
          <p:cNvPr id="18" name="TextBox 17">
            <a:extLst>
              <a:ext uri="{FF2B5EF4-FFF2-40B4-BE49-F238E27FC236}">
                <a16:creationId xmlns:a16="http://schemas.microsoft.com/office/drawing/2014/main" id="{AF07E990-4A61-4065-9E9E-F9C95B91A486}"/>
              </a:ext>
            </a:extLst>
          </p:cNvPr>
          <p:cNvSpPr txBox="1"/>
          <p:nvPr/>
        </p:nvSpPr>
        <p:spPr>
          <a:xfrm>
            <a:off x="6196752" y="314118"/>
            <a:ext cx="1253906" cy="369332"/>
          </a:xfrm>
          <a:prstGeom prst="rect">
            <a:avLst/>
          </a:prstGeom>
          <a:noFill/>
        </p:spPr>
        <p:txBody>
          <a:bodyPr wrap="square" rtlCol="0">
            <a:spAutoFit/>
          </a:bodyPr>
          <a:lstStyle/>
          <a:p>
            <a:r>
              <a:rPr lang="en-US" b="1" dirty="0">
                <a:latin typeface="Century Gothic" panose="020B0502020202020204" pitchFamily="34" charset="0"/>
              </a:rPr>
              <a:t>Models</a:t>
            </a:r>
          </a:p>
        </p:txBody>
      </p:sp>
      <p:sp>
        <p:nvSpPr>
          <p:cNvPr id="22" name="TextBox 21">
            <a:extLst>
              <a:ext uri="{FF2B5EF4-FFF2-40B4-BE49-F238E27FC236}">
                <a16:creationId xmlns:a16="http://schemas.microsoft.com/office/drawing/2014/main" id="{49E8C1EF-29F9-4E90-97B6-2C779E87284A}"/>
              </a:ext>
            </a:extLst>
          </p:cNvPr>
          <p:cNvSpPr txBox="1"/>
          <p:nvPr/>
        </p:nvSpPr>
        <p:spPr>
          <a:xfrm>
            <a:off x="7525052" y="184779"/>
            <a:ext cx="1368874" cy="923330"/>
          </a:xfrm>
          <a:prstGeom prst="rect">
            <a:avLst/>
          </a:prstGeom>
          <a:noFill/>
        </p:spPr>
        <p:txBody>
          <a:bodyPr wrap="square" rtlCol="0">
            <a:spAutoFit/>
          </a:bodyPr>
          <a:lstStyle/>
          <a:p>
            <a:r>
              <a:rPr lang="en-US" b="1" dirty="0">
                <a:latin typeface="Century Gothic" panose="020B0502020202020204" pitchFamily="34" charset="0"/>
              </a:rPr>
              <a:t>Recomme-ndations</a:t>
            </a:r>
          </a:p>
          <a:p>
            <a:endParaRPr lang="en-US" b="1" dirty="0">
              <a:solidFill>
                <a:srgbClr val="000000"/>
              </a:solidFill>
            </a:endParaRPr>
          </a:p>
        </p:txBody>
      </p:sp>
      <p:sp>
        <p:nvSpPr>
          <p:cNvPr id="2" name="Rectangle 1">
            <a:extLst>
              <a:ext uri="{FF2B5EF4-FFF2-40B4-BE49-F238E27FC236}">
                <a16:creationId xmlns:a16="http://schemas.microsoft.com/office/drawing/2014/main" id="{D285DB14-E0FE-47F3-842B-509E5DD151E5}"/>
              </a:ext>
            </a:extLst>
          </p:cNvPr>
          <p:cNvSpPr/>
          <p:nvPr/>
        </p:nvSpPr>
        <p:spPr>
          <a:xfrm>
            <a:off x="1524438" y="179644"/>
            <a:ext cx="1230015" cy="646331"/>
          </a:xfrm>
          <a:prstGeom prst="rect">
            <a:avLst/>
          </a:prstGeom>
        </p:spPr>
        <p:txBody>
          <a:bodyPr wrap="square">
            <a:spAutoFit/>
          </a:bodyPr>
          <a:lstStyle/>
          <a:p>
            <a:r>
              <a:rPr lang="en-GB" b="1" dirty="0">
                <a:solidFill>
                  <a:srgbClr val="9A1A1E"/>
                </a:solidFill>
                <a:latin typeface="Century Gothic" panose="020B0502020202020204" pitchFamily="34" charset="0"/>
              </a:rPr>
              <a:t>Defining Success</a:t>
            </a:r>
            <a:endParaRPr lang="en-US" dirty="0">
              <a:latin typeface="Century Gothic" panose="020B0502020202020204" pitchFamily="34" charset="0"/>
            </a:endParaRPr>
          </a:p>
        </p:txBody>
      </p:sp>
      <p:sp>
        <p:nvSpPr>
          <p:cNvPr id="24" name="Rectangle 23">
            <a:extLst>
              <a:ext uri="{FF2B5EF4-FFF2-40B4-BE49-F238E27FC236}">
                <a16:creationId xmlns:a16="http://schemas.microsoft.com/office/drawing/2014/main" id="{532376E3-F389-4E08-B6DD-3C0D5F53B7BC}"/>
              </a:ext>
            </a:extLst>
          </p:cNvPr>
          <p:cNvSpPr/>
          <p:nvPr/>
        </p:nvSpPr>
        <p:spPr>
          <a:xfrm>
            <a:off x="4835325" y="318143"/>
            <a:ext cx="1230015" cy="369332"/>
          </a:xfrm>
          <a:prstGeom prst="rect">
            <a:avLst/>
          </a:prstGeom>
        </p:spPr>
        <p:txBody>
          <a:bodyPr wrap="square">
            <a:spAutoFit/>
          </a:bodyPr>
          <a:lstStyle/>
          <a:p>
            <a:r>
              <a:rPr lang="en-GB" b="1" dirty="0">
                <a:latin typeface="Century Gothic" panose="020B0502020202020204" pitchFamily="34" charset="0"/>
              </a:rPr>
              <a:t>EDA</a:t>
            </a:r>
          </a:p>
        </p:txBody>
      </p:sp>
      <p:sp>
        <p:nvSpPr>
          <p:cNvPr id="25" name="Rectangle 24">
            <a:extLst>
              <a:ext uri="{FF2B5EF4-FFF2-40B4-BE49-F238E27FC236}">
                <a16:creationId xmlns:a16="http://schemas.microsoft.com/office/drawing/2014/main" id="{868792E3-DFE0-4740-9FB1-79F64158385E}"/>
              </a:ext>
            </a:extLst>
          </p:cNvPr>
          <p:cNvSpPr/>
          <p:nvPr/>
        </p:nvSpPr>
        <p:spPr>
          <a:xfrm>
            <a:off x="3219970" y="310355"/>
            <a:ext cx="1230015" cy="369332"/>
          </a:xfrm>
          <a:prstGeom prst="rect">
            <a:avLst/>
          </a:prstGeom>
        </p:spPr>
        <p:txBody>
          <a:bodyPr wrap="square">
            <a:spAutoFit/>
          </a:bodyPr>
          <a:lstStyle/>
          <a:p>
            <a:r>
              <a:rPr lang="en-GB" b="1" dirty="0">
                <a:latin typeface="Century Gothic" panose="020B0502020202020204" pitchFamily="34" charset="0"/>
              </a:rPr>
              <a:t>Dataset</a:t>
            </a:r>
          </a:p>
        </p:txBody>
      </p:sp>
    </p:spTree>
    <p:extLst>
      <p:ext uri="{BB962C8B-B14F-4D97-AF65-F5344CB8AC3E}">
        <p14:creationId xmlns:p14="http://schemas.microsoft.com/office/powerpoint/2010/main" val="228910981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8531"/>
            <a:ext cx="9144000" cy="878160"/>
          </a:xfrm>
          <a:prstGeom prst="rect">
            <a:avLst/>
          </a:prstGeom>
          <a:solidFill>
            <a:srgbClr val="9A1A1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 name="Pentagon 3"/>
          <p:cNvSpPr/>
          <p:nvPr/>
        </p:nvSpPr>
        <p:spPr>
          <a:xfrm>
            <a:off x="46300" y="155863"/>
            <a:ext cx="1342872" cy="669985"/>
          </a:xfrm>
          <a:prstGeom prst="homePlate">
            <a:avLst/>
          </a:prstGeom>
          <a:solidFill>
            <a:srgbClr val="F28E2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0000"/>
              </a:solidFill>
            </a:endParaRPr>
          </a:p>
        </p:txBody>
      </p:sp>
      <p:sp>
        <p:nvSpPr>
          <p:cNvPr id="5" name="Chevron 4"/>
          <p:cNvSpPr/>
          <p:nvPr/>
        </p:nvSpPr>
        <p:spPr>
          <a:xfrm>
            <a:off x="1154268" y="145360"/>
            <a:ext cx="1816969" cy="669985"/>
          </a:xfrm>
          <a:prstGeom prst="chevron">
            <a:avLst/>
          </a:prstGeom>
          <a:solidFill>
            <a:srgbClr val="F28E2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1" dirty="0">
              <a:solidFill>
                <a:prstClr val="white"/>
              </a:solidFill>
            </a:endParaRPr>
          </a:p>
        </p:txBody>
      </p:sp>
      <p:sp>
        <p:nvSpPr>
          <p:cNvPr id="14" name="Chevron 4">
            <a:extLst>
              <a:ext uri="{FF2B5EF4-FFF2-40B4-BE49-F238E27FC236}">
                <a16:creationId xmlns:a16="http://schemas.microsoft.com/office/drawing/2014/main" id="{9738D025-4998-44B0-9AF4-65F4D2F52AFE}"/>
              </a:ext>
            </a:extLst>
          </p:cNvPr>
          <p:cNvSpPr/>
          <p:nvPr/>
        </p:nvSpPr>
        <p:spPr>
          <a:xfrm>
            <a:off x="2731303" y="153266"/>
            <a:ext cx="1775700" cy="669985"/>
          </a:xfrm>
          <a:prstGeom prst="chevron">
            <a:avLst/>
          </a:prstGeom>
          <a:solidFill>
            <a:srgbClr val="F28E2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1" dirty="0">
              <a:solidFill>
                <a:prstClr val="white"/>
              </a:solidFill>
            </a:endParaRPr>
          </a:p>
        </p:txBody>
      </p:sp>
      <p:sp>
        <p:nvSpPr>
          <p:cNvPr id="19" name="Chevron 4">
            <a:extLst>
              <a:ext uri="{FF2B5EF4-FFF2-40B4-BE49-F238E27FC236}">
                <a16:creationId xmlns:a16="http://schemas.microsoft.com/office/drawing/2014/main" id="{C907047A-46F8-4C6A-A7FF-2B43F2D88DC2}"/>
              </a:ext>
            </a:extLst>
          </p:cNvPr>
          <p:cNvSpPr/>
          <p:nvPr/>
        </p:nvSpPr>
        <p:spPr>
          <a:xfrm>
            <a:off x="4267070" y="160030"/>
            <a:ext cx="1748958" cy="669985"/>
          </a:xfrm>
          <a:prstGeom prst="chevron">
            <a:avLst/>
          </a:prstGeom>
          <a:solidFill>
            <a:srgbClr val="F28E2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1" dirty="0">
              <a:solidFill>
                <a:prstClr val="white"/>
              </a:solidFill>
            </a:endParaRPr>
          </a:p>
        </p:txBody>
      </p:sp>
      <p:sp>
        <p:nvSpPr>
          <p:cNvPr id="20" name="Chevron 4">
            <a:extLst>
              <a:ext uri="{FF2B5EF4-FFF2-40B4-BE49-F238E27FC236}">
                <a16:creationId xmlns:a16="http://schemas.microsoft.com/office/drawing/2014/main" id="{9EDA6636-5100-4F78-AC58-3A6824594BDA}"/>
              </a:ext>
            </a:extLst>
          </p:cNvPr>
          <p:cNvSpPr/>
          <p:nvPr/>
        </p:nvSpPr>
        <p:spPr>
          <a:xfrm>
            <a:off x="5779685" y="160029"/>
            <a:ext cx="1748960" cy="669985"/>
          </a:xfrm>
          <a:prstGeom prst="chevron">
            <a:avLst/>
          </a:prstGeom>
          <a:solidFill>
            <a:srgbClr val="F28E2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1" dirty="0">
              <a:solidFill>
                <a:prstClr val="white"/>
              </a:solidFill>
            </a:endParaRPr>
          </a:p>
        </p:txBody>
      </p:sp>
      <p:sp>
        <p:nvSpPr>
          <p:cNvPr id="16" name="Chevron 4">
            <a:extLst>
              <a:ext uri="{FF2B5EF4-FFF2-40B4-BE49-F238E27FC236}">
                <a16:creationId xmlns:a16="http://schemas.microsoft.com/office/drawing/2014/main" id="{C515E258-6E77-49E1-9327-F9B0A0D3E0B2}"/>
              </a:ext>
            </a:extLst>
          </p:cNvPr>
          <p:cNvSpPr/>
          <p:nvPr/>
        </p:nvSpPr>
        <p:spPr>
          <a:xfrm>
            <a:off x="7288709" y="163185"/>
            <a:ext cx="1775701" cy="669985"/>
          </a:xfrm>
          <a:prstGeom prst="chevron">
            <a:avLst/>
          </a:prstGeom>
          <a:solidFill>
            <a:srgbClr val="F28E2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1" dirty="0">
              <a:solidFill>
                <a:prstClr val="white"/>
              </a:solidFill>
            </a:endParaRPr>
          </a:p>
        </p:txBody>
      </p:sp>
      <p:sp>
        <p:nvSpPr>
          <p:cNvPr id="11" name="TextBox 10">
            <a:extLst>
              <a:ext uri="{FF2B5EF4-FFF2-40B4-BE49-F238E27FC236}">
                <a16:creationId xmlns:a16="http://schemas.microsoft.com/office/drawing/2014/main" id="{1C738C30-879D-4170-976D-65C1D6F24F97}"/>
              </a:ext>
            </a:extLst>
          </p:cNvPr>
          <p:cNvSpPr txBox="1"/>
          <p:nvPr/>
        </p:nvSpPr>
        <p:spPr>
          <a:xfrm>
            <a:off x="46300" y="981512"/>
            <a:ext cx="8921170" cy="6647974"/>
          </a:xfrm>
          <a:prstGeom prst="rect">
            <a:avLst/>
          </a:prstGeom>
          <a:noFill/>
        </p:spPr>
        <p:txBody>
          <a:bodyPr wrap="square" rtlCol="0">
            <a:spAutoFit/>
          </a:bodyPr>
          <a:lstStyle/>
          <a:p>
            <a:pPr lvl="0" fontAlgn="base">
              <a:spcBef>
                <a:spcPct val="0"/>
              </a:spcBef>
              <a:spcAft>
                <a:spcPct val="0"/>
              </a:spcAft>
            </a:pPr>
            <a:r>
              <a:rPr lang="en-GB" sz="2800" b="1" dirty="0">
                <a:solidFill>
                  <a:srgbClr val="9A1A1E"/>
                </a:solidFill>
                <a:latin typeface="Century Gothic" panose="020B0502020202020204" pitchFamily="34" charset="0"/>
              </a:rPr>
              <a:t>Given Dataset:</a:t>
            </a:r>
          </a:p>
          <a:p>
            <a:pPr marL="285750" indent="-285750">
              <a:buFont typeface="Wingdings" panose="05000000000000000000" pitchFamily="2" charset="2"/>
              <a:buChar char="Ø"/>
            </a:pPr>
            <a:r>
              <a:rPr lang="en-US" dirty="0">
                <a:latin typeface="Century Gothic" panose="020B0502020202020204" pitchFamily="34" charset="0"/>
              </a:rPr>
              <a:t>5043 observations</a:t>
            </a:r>
          </a:p>
          <a:p>
            <a:pPr marL="285750" indent="-285750">
              <a:buFont typeface="Wingdings" panose="05000000000000000000" pitchFamily="2" charset="2"/>
              <a:buChar char="Ø"/>
            </a:pPr>
            <a:r>
              <a:rPr lang="en-US" dirty="0">
                <a:latin typeface="Century Gothic" panose="020B0502020202020204" pitchFamily="34" charset="0"/>
              </a:rPr>
              <a:t>28 variables </a:t>
            </a:r>
          </a:p>
          <a:p>
            <a:pPr marL="285750" indent="-285750">
              <a:buFont typeface="Wingdings" panose="05000000000000000000" pitchFamily="2" charset="2"/>
              <a:buChar char="Ø"/>
            </a:pPr>
            <a:r>
              <a:rPr lang="en-US" dirty="0">
                <a:latin typeface="Century Gothic" panose="020B0502020202020204" pitchFamily="34" charset="0"/>
              </a:rPr>
              <a:t>14 numeric variables </a:t>
            </a:r>
          </a:p>
          <a:p>
            <a:pPr marL="285750" indent="-285750">
              <a:buFont typeface="Wingdings" panose="05000000000000000000" pitchFamily="2" charset="2"/>
              <a:buChar char="Ø"/>
            </a:pPr>
            <a:r>
              <a:rPr lang="en-US" dirty="0">
                <a:latin typeface="Century Gothic" panose="020B0502020202020204" pitchFamily="34" charset="0"/>
              </a:rPr>
              <a:t>14 non-numeric variables</a:t>
            </a:r>
          </a:p>
          <a:p>
            <a:endParaRPr lang="en-US" b="1" dirty="0">
              <a:latin typeface="Century Gothic" panose="020B0502020202020204" pitchFamily="34" charset="0"/>
            </a:endParaRPr>
          </a:p>
          <a:p>
            <a:endParaRPr lang="en-US" b="1" dirty="0">
              <a:latin typeface="Century Gothic" panose="020B0502020202020204" pitchFamily="34" charset="0"/>
            </a:endParaRPr>
          </a:p>
          <a:p>
            <a:r>
              <a:rPr lang="en-GB" sz="2800" b="1" dirty="0">
                <a:solidFill>
                  <a:srgbClr val="9A1A1E"/>
                </a:solidFill>
                <a:latin typeface="Century Gothic" panose="020B0502020202020204" pitchFamily="34" charset="0"/>
              </a:rPr>
              <a:t>Data Cleaning and Missing Value Treatment:</a:t>
            </a:r>
          </a:p>
          <a:p>
            <a:pPr marL="285750" indent="-285750">
              <a:buFont typeface="Wingdings" panose="05000000000000000000" pitchFamily="2" charset="2"/>
              <a:buChar char="Ø"/>
            </a:pPr>
            <a:r>
              <a:rPr lang="en-US" dirty="0">
                <a:latin typeface="Century Gothic" panose="020B0502020202020204" pitchFamily="34" charset="0"/>
                <a:ea typeface="Calibri"/>
                <a:cs typeface="Times New Roman"/>
              </a:rPr>
              <a:t>126 duplicate records were removed from 5043 observations to get 4917 observations</a:t>
            </a:r>
            <a:endParaRPr lang="en-GB" dirty="0">
              <a:solidFill>
                <a:srgbClr val="9A1A1E"/>
              </a:solidFill>
              <a:latin typeface="Century Gothic" panose="020B0502020202020204" pitchFamily="34" charset="0"/>
            </a:endParaRPr>
          </a:p>
          <a:p>
            <a:pPr marL="285750" indent="-285750">
              <a:buFont typeface="Wingdings" panose="05000000000000000000" pitchFamily="2" charset="2"/>
              <a:buChar char="Ø"/>
            </a:pPr>
            <a:r>
              <a:rPr lang="en-US" dirty="0">
                <a:latin typeface="Century Gothic" panose="020B0502020202020204" pitchFamily="34" charset="0"/>
                <a:ea typeface="Calibri"/>
                <a:cs typeface="Times New Roman"/>
              </a:rPr>
              <a:t>Gross is used to make ROI which is our dependent variable. 863 missing values for gross. These rows are removed to get 4054 rows. </a:t>
            </a:r>
          </a:p>
          <a:p>
            <a:pPr marL="285750" indent="-285750">
              <a:buFont typeface="Wingdings" panose="05000000000000000000" pitchFamily="2" charset="2"/>
              <a:buChar char="Ø"/>
            </a:pPr>
            <a:r>
              <a:rPr lang="en-US" dirty="0">
                <a:latin typeface="Century Gothic" panose="020B0502020202020204" pitchFamily="34" charset="0"/>
                <a:ea typeface="Calibri"/>
                <a:cs typeface="Times New Roman"/>
              </a:rPr>
              <a:t>Other columns containing missing values are imputed by using mean or median depending on which variable it is</a:t>
            </a:r>
          </a:p>
          <a:p>
            <a:pPr marL="285750" indent="-285750">
              <a:buFont typeface="Wingdings" panose="05000000000000000000" pitchFamily="2" charset="2"/>
              <a:buChar char="Ø"/>
            </a:pPr>
            <a:r>
              <a:rPr lang="en-US" dirty="0">
                <a:latin typeface="Century Gothic" panose="020B0502020202020204" pitchFamily="34" charset="0"/>
                <a:ea typeface="Calibri"/>
                <a:cs typeface="Times New Roman"/>
              </a:rPr>
              <a:t>Average ROI is 1.065. Budget for missing rows is imputed by dividing Revenue of that row by 1.065</a:t>
            </a:r>
          </a:p>
          <a:p>
            <a:endParaRPr lang="en-US" sz="2800" b="1" dirty="0">
              <a:solidFill>
                <a:srgbClr val="9A1A1E"/>
              </a:solidFill>
              <a:latin typeface="Century Gothic" panose="020B0502020202020204" pitchFamily="34" charset="0"/>
            </a:endParaRPr>
          </a:p>
          <a:p>
            <a:endParaRPr lang="en-US" b="1" dirty="0">
              <a:latin typeface="Century Gothic" panose="020B0502020202020204" pitchFamily="34" charset="0"/>
            </a:endParaRPr>
          </a:p>
          <a:p>
            <a:pPr marL="285750" indent="-285750">
              <a:buFont typeface="Wingdings" panose="05000000000000000000" pitchFamily="2" charset="2"/>
              <a:buChar char="Ø"/>
            </a:pPr>
            <a:endParaRPr lang="en-US" b="1" dirty="0">
              <a:latin typeface="Century Gothic" panose="020B0502020202020204" pitchFamily="34" charset="0"/>
              <a:cs typeface="Times New Roman"/>
            </a:endParaRPr>
          </a:p>
          <a:p>
            <a:pPr marL="285750" indent="-285750">
              <a:buFont typeface="Wingdings" panose="05000000000000000000" pitchFamily="2" charset="2"/>
              <a:buChar char="Ø"/>
            </a:pPr>
            <a:endParaRPr lang="en-US" b="1" dirty="0">
              <a:latin typeface="Century Gothic" panose="020B0502020202020204" pitchFamily="34" charset="0"/>
            </a:endParaRPr>
          </a:p>
          <a:p>
            <a:endParaRPr lang="en-US" altLang="zh-CN" dirty="0">
              <a:solidFill>
                <a:srgbClr val="000000"/>
              </a:solidFill>
            </a:endParaRPr>
          </a:p>
          <a:p>
            <a:endParaRPr lang="en-US" altLang="zh-CN" dirty="0">
              <a:solidFill>
                <a:srgbClr val="000000"/>
              </a:solidFill>
            </a:endParaRPr>
          </a:p>
        </p:txBody>
      </p:sp>
      <p:sp>
        <p:nvSpPr>
          <p:cNvPr id="13" name="TextBox 12">
            <a:extLst>
              <a:ext uri="{FF2B5EF4-FFF2-40B4-BE49-F238E27FC236}">
                <a16:creationId xmlns:a16="http://schemas.microsoft.com/office/drawing/2014/main" id="{4A077A50-DA3A-4C65-92CC-E7BE9F2D836D}"/>
              </a:ext>
            </a:extLst>
          </p:cNvPr>
          <p:cNvSpPr txBox="1"/>
          <p:nvPr/>
        </p:nvSpPr>
        <p:spPr>
          <a:xfrm>
            <a:off x="6196752" y="314118"/>
            <a:ext cx="1253906" cy="369332"/>
          </a:xfrm>
          <a:prstGeom prst="rect">
            <a:avLst/>
          </a:prstGeom>
          <a:noFill/>
        </p:spPr>
        <p:txBody>
          <a:bodyPr wrap="square" rtlCol="0">
            <a:spAutoFit/>
          </a:bodyPr>
          <a:lstStyle/>
          <a:p>
            <a:r>
              <a:rPr lang="en-US" b="1" dirty="0">
                <a:latin typeface="Century Gothic" panose="020B0502020202020204" pitchFamily="34" charset="0"/>
              </a:rPr>
              <a:t>Models</a:t>
            </a:r>
          </a:p>
        </p:txBody>
      </p:sp>
      <p:sp>
        <p:nvSpPr>
          <p:cNvPr id="18" name="TextBox 17">
            <a:extLst>
              <a:ext uri="{FF2B5EF4-FFF2-40B4-BE49-F238E27FC236}">
                <a16:creationId xmlns:a16="http://schemas.microsoft.com/office/drawing/2014/main" id="{DA764CAA-D497-4B9F-81F9-C64B8B13A216}"/>
              </a:ext>
            </a:extLst>
          </p:cNvPr>
          <p:cNvSpPr txBox="1"/>
          <p:nvPr/>
        </p:nvSpPr>
        <p:spPr>
          <a:xfrm>
            <a:off x="7525052" y="184779"/>
            <a:ext cx="1368874" cy="923330"/>
          </a:xfrm>
          <a:prstGeom prst="rect">
            <a:avLst/>
          </a:prstGeom>
          <a:noFill/>
        </p:spPr>
        <p:txBody>
          <a:bodyPr wrap="square" rtlCol="0">
            <a:spAutoFit/>
          </a:bodyPr>
          <a:lstStyle/>
          <a:p>
            <a:r>
              <a:rPr lang="en-US" b="1" dirty="0">
                <a:latin typeface="Century Gothic" panose="020B0502020202020204" pitchFamily="34" charset="0"/>
              </a:rPr>
              <a:t>Recomme-ndations</a:t>
            </a:r>
          </a:p>
          <a:p>
            <a:endParaRPr lang="en-US" b="1" dirty="0">
              <a:solidFill>
                <a:srgbClr val="000000"/>
              </a:solidFill>
            </a:endParaRPr>
          </a:p>
        </p:txBody>
      </p:sp>
      <p:sp>
        <p:nvSpPr>
          <p:cNvPr id="25" name="TextBox 24">
            <a:extLst>
              <a:ext uri="{FF2B5EF4-FFF2-40B4-BE49-F238E27FC236}">
                <a16:creationId xmlns:a16="http://schemas.microsoft.com/office/drawing/2014/main" id="{00ED0D54-C49D-43EC-8380-1748A2EF71D7}"/>
              </a:ext>
            </a:extLst>
          </p:cNvPr>
          <p:cNvSpPr txBox="1"/>
          <p:nvPr/>
        </p:nvSpPr>
        <p:spPr>
          <a:xfrm>
            <a:off x="112116" y="167451"/>
            <a:ext cx="1253906" cy="646331"/>
          </a:xfrm>
          <a:prstGeom prst="rect">
            <a:avLst/>
          </a:prstGeom>
          <a:noFill/>
        </p:spPr>
        <p:txBody>
          <a:bodyPr wrap="square" rtlCol="0">
            <a:spAutoFit/>
          </a:bodyPr>
          <a:lstStyle/>
          <a:p>
            <a:r>
              <a:rPr lang="en-US" altLang="zh-CN" b="1" dirty="0">
                <a:solidFill>
                  <a:srgbClr val="000000"/>
                </a:solidFill>
                <a:latin typeface="Century Gothic" panose="020B0502020202020204" pitchFamily="34" charset="0"/>
              </a:rPr>
              <a:t>Business</a:t>
            </a:r>
            <a:r>
              <a:rPr lang="zh-CN" altLang="en-US" b="1" dirty="0">
                <a:solidFill>
                  <a:srgbClr val="000000"/>
                </a:solidFill>
                <a:latin typeface="Century Gothic" panose="020B0502020202020204" pitchFamily="34" charset="0"/>
              </a:rPr>
              <a:t> </a:t>
            </a:r>
            <a:r>
              <a:rPr lang="en-US" altLang="zh-CN" b="1" dirty="0">
                <a:solidFill>
                  <a:srgbClr val="000000"/>
                </a:solidFill>
                <a:latin typeface="Century Gothic" panose="020B0502020202020204" pitchFamily="34" charset="0"/>
              </a:rPr>
              <a:t>Problem</a:t>
            </a:r>
            <a:endParaRPr lang="en-US" b="1" dirty="0">
              <a:solidFill>
                <a:srgbClr val="000000"/>
              </a:solidFill>
              <a:latin typeface="Century Gothic" panose="020B0502020202020204" pitchFamily="34" charset="0"/>
            </a:endParaRPr>
          </a:p>
        </p:txBody>
      </p:sp>
      <p:sp>
        <p:nvSpPr>
          <p:cNvPr id="28" name="Rectangle 27">
            <a:extLst>
              <a:ext uri="{FF2B5EF4-FFF2-40B4-BE49-F238E27FC236}">
                <a16:creationId xmlns:a16="http://schemas.microsoft.com/office/drawing/2014/main" id="{0B5BC849-D546-4653-8D9C-8EE4E6411334}"/>
              </a:ext>
            </a:extLst>
          </p:cNvPr>
          <p:cNvSpPr/>
          <p:nvPr/>
        </p:nvSpPr>
        <p:spPr>
          <a:xfrm>
            <a:off x="1524438" y="179644"/>
            <a:ext cx="1230015" cy="646331"/>
          </a:xfrm>
          <a:prstGeom prst="rect">
            <a:avLst/>
          </a:prstGeom>
        </p:spPr>
        <p:txBody>
          <a:bodyPr wrap="square">
            <a:spAutoFit/>
          </a:bodyPr>
          <a:lstStyle/>
          <a:p>
            <a:r>
              <a:rPr lang="en-GB" b="1" dirty="0">
                <a:latin typeface="Century Gothic" panose="020B0502020202020204" pitchFamily="34" charset="0"/>
              </a:rPr>
              <a:t>Defining Success</a:t>
            </a:r>
            <a:endParaRPr lang="en-US" dirty="0">
              <a:latin typeface="Century Gothic" panose="020B0502020202020204" pitchFamily="34" charset="0"/>
            </a:endParaRPr>
          </a:p>
        </p:txBody>
      </p:sp>
      <p:sp>
        <p:nvSpPr>
          <p:cNvPr id="29" name="Rectangle 28">
            <a:extLst>
              <a:ext uri="{FF2B5EF4-FFF2-40B4-BE49-F238E27FC236}">
                <a16:creationId xmlns:a16="http://schemas.microsoft.com/office/drawing/2014/main" id="{C208954E-88BD-4F47-A11E-DF3232C98492}"/>
              </a:ext>
            </a:extLst>
          </p:cNvPr>
          <p:cNvSpPr/>
          <p:nvPr/>
        </p:nvSpPr>
        <p:spPr>
          <a:xfrm>
            <a:off x="4835325" y="318143"/>
            <a:ext cx="1230015" cy="369332"/>
          </a:xfrm>
          <a:prstGeom prst="rect">
            <a:avLst/>
          </a:prstGeom>
        </p:spPr>
        <p:txBody>
          <a:bodyPr wrap="square">
            <a:spAutoFit/>
          </a:bodyPr>
          <a:lstStyle/>
          <a:p>
            <a:r>
              <a:rPr lang="en-GB" b="1" dirty="0">
                <a:latin typeface="Century Gothic" panose="020B0502020202020204" pitchFamily="34" charset="0"/>
              </a:rPr>
              <a:t>EDA</a:t>
            </a:r>
          </a:p>
        </p:txBody>
      </p:sp>
      <p:sp>
        <p:nvSpPr>
          <p:cNvPr id="30" name="Rectangle 29">
            <a:extLst>
              <a:ext uri="{FF2B5EF4-FFF2-40B4-BE49-F238E27FC236}">
                <a16:creationId xmlns:a16="http://schemas.microsoft.com/office/drawing/2014/main" id="{2B464B27-39A6-4410-B210-03FBC965EE6E}"/>
              </a:ext>
            </a:extLst>
          </p:cNvPr>
          <p:cNvSpPr/>
          <p:nvPr/>
        </p:nvSpPr>
        <p:spPr>
          <a:xfrm>
            <a:off x="3219970" y="310355"/>
            <a:ext cx="1230015" cy="369332"/>
          </a:xfrm>
          <a:prstGeom prst="rect">
            <a:avLst/>
          </a:prstGeom>
        </p:spPr>
        <p:txBody>
          <a:bodyPr wrap="square">
            <a:spAutoFit/>
          </a:bodyPr>
          <a:lstStyle/>
          <a:p>
            <a:r>
              <a:rPr lang="en-GB" b="1" dirty="0">
                <a:solidFill>
                  <a:srgbClr val="981B1C"/>
                </a:solidFill>
                <a:latin typeface="Century Gothic" panose="020B0502020202020204" pitchFamily="34" charset="0"/>
              </a:rPr>
              <a:t>Dataset</a:t>
            </a:r>
          </a:p>
        </p:txBody>
      </p:sp>
    </p:spTree>
    <p:extLst>
      <p:ext uri="{BB962C8B-B14F-4D97-AF65-F5344CB8AC3E}">
        <p14:creationId xmlns:p14="http://schemas.microsoft.com/office/powerpoint/2010/main" val="9718368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8531"/>
            <a:ext cx="9144000" cy="878160"/>
          </a:xfrm>
          <a:prstGeom prst="rect">
            <a:avLst/>
          </a:prstGeom>
          <a:solidFill>
            <a:srgbClr val="9A1A1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 name="Pentagon 3"/>
          <p:cNvSpPr/>
          <p:nvPr/>
        </p:nvSpPr>
        <p:spPr>
          <a:xfrm>
            <a:off x="46300" y="155863"/>
            <a:ext cx="1342872" cy="669985"/>
          </a:xfrm>
          <a:prstGeom prst="homePlate">
            <a:avLst/>
          </a:prstGeom>
          <a:solidFill>
            <a:srgbClr val="F28E2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0000"/>
              </a:solidFill>
            </a:endParaRPr>
          </a:p>
        </p:txBody>
      </p:sp>
      <p:sp>
        <p:nvSpPr>
          <p:cNvPr id="5" name="Chevron 4"/>
          <p:cNvSpPr/>
          <p:nvPr/>
        </p:nvSpPr>
        <p:spPr>
          <a:xfrm>
            <a:off x="1154268" y="145360"/>
            <a:ext cx="1816969" cy="669985"/>
          </a:xfrm>
          <a:prstGeom prst="chevron">
            <a:avLst/>
          </a:prstGeom>
          <a:solidFill>
            <a:srgbClr val="F28E2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1" dirty="0">
              <a:solidFill>
                <a:prstClr val="white"/>
              </a:solidFill>
            </a:endParaRPr>
          </a:p>
        </p:txBody>
      </p:sp>
      <p:sp>
        <p:nvSpPr>
          <p:cNvPr id="14" name="Chevron 4">
            <a:extLst>
              <a:ext uri="{FF2B5EF4-FFF2-40B4-BE49-F238E27FC236}">
                <a16:creationId xmlns:a16="http://schemas.microsoft.com/office/drawing/2014/main" id="{9738D025-4998-44B0-9AF4-65F4D2F52AFE}"/>
              </a:ext>
            </a:extLst>
          </p:cNvPr>
          <p:cNvSpPr/>
          <p:nvPr/>
        </p:nvSpPr>
        <p:spPr>
          <a:xfrm>
            <a:off x="2731303" y="153266"/>
            <a:ext cx="1775700" cy="669985"/>
          </a:xfrm>
          <a:prstGeom prst="chevron">
            <a:avLst/>
          </a:prstGeom>
          <a:solidFill>
            <a:srgbClr val="F28E2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1" dirty="0">
              <a:solidFill>
                <a:prstClr val="white"/>
              </a:solidFill>
            </a:endParaRPr>
          </a:p>
        </p:txBody>
      </p:sp>
      <p:sp>
        <p:nvSpPr>
          <p:cNvPr id="19" name="Chevron 4">
            <a:extLst>
              <a:ext uri="{FF2B5EF4-FFF2-40B4-BE49-F238E27FC236}">
                <a16:creationId xmlns:a16="http://schemas.microsoft.com/office/drawing/2014/main" id="{C907047A-46F8-4C6A-A7FF-2B43F2D88DC2}"/>
              </a:ext>
            </a:extLst>
          </p:cNvPr>
          <p:cNvSpPr/>
          <p:nvPr/>
        </p:nvSpPr>
        <p:spPr>
          <a:xfrm>
            <a:off x="4267070" y="160030"/>
            <a:ext cx="1748958" cy="669985"/>
          </a:xfrm>
          <a:prstGeom prst="chevron">
            <a:avLst/>
          </a:prstGeom>
          <a:solidFill>
            <a:srgbClr val="F28E2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1" dirty="0">
              <a:solidFill>
                <a:prstClr val="white"/>
              </a:solidFill>
            </a:endParaRPr>
          </a:p>
        </p:txBody>
      </p:sp>
      <p:sp>
        <p:nvSpPr>
          <p:cNvPr id="20" name="Chevron 4">
            <a:extLst>
              <a:ext uri="{FF2B5EF4-FFF2-40B4-BE49-F238E27FC236}">
                <a16:creationId xmlns:a16="http://schemas.microsoft.com/office/drawing/2014/main" id="{9EDA6636-5100-4F78-AC58-3A6824594BDA}"/>
              </a:ext>
            </a:extLst>
          </p:cNvPr>
          <p:cNvSpPr/>
          <p:nvPr/>
        </p:nvSpPr>
        <p:spPr>
          <a:xfrm>
            <a:off x="5779685" y="160029"/>
            <a:ext cx="1748960" cy="669985"/>
          </a:xfrm>
          <a:prstGeom prst="chevron">
            <a:avLst/>
          </a:prstGeom>
          <a:solidFill>
            <a:srgbClr val="F28E2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1" dirty="0">
              <a:solidFill>
                <a:prstClr val="white"/>
              </a:solidFill>
            </a:endParaRPr>
          </a:p>
        </p:txBody>
      </p:sp>
      <p:sp>
        <p:nvSpPr>
          <p:cNvPr id="16" name="Chevron 4">
            <a:extLst>
              <a:ext uri="{FF2B5EF4-FFF2-40B4-BE49-F238E27FC236}">
                <a16:creationId xmlns:a16="http://schemas.microsoft.com/office/drawing/2014/main" id="{C515E258-6E77-49E1-9327-F9B0A0D3E0B2}"/>
              </a:ext>
            </a:extLst>
          </p:cNvPr>
          <p:cNvSpPr/>
          <p:nvPr/>
        </p:nvSpPr>
        <p:spPr>
          <a:xfrm>
            <a:off x="7288709" y="163185"/>
            <a:ext cx="1775701" cy="669985"/>
          </a:xfrm>
          <a:prstGeom prst="chevron">
            <a:avLst/>
          </a:prstGeom>
          <a:solidFill>
            <a:srgbClr val="F28E2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1" dirty="0">
              <a:solidFill>
                <a:prstClr val="white"/>
              </a:solidFill>
            </a:endParaRPr>
          </a:p>
        </p:txBody>
      </p:sp>
      <p:sp>
        <p:nvSpPr>
          <p:cNvPr id="11" name="TextBox 10">
            <a:extLst>
              <a:ext uri="{FF2B5EF4-FFF2-40B4-BE49-F238E27FC236}">
                <a16:creationId xmlns:a16="http://schemas.microsoft.com/office/drawing/2014/main" id="{1C738C30-879D-4170-976D-65C1D6F24F97}"/>
              </a:ext>
            </a:extLst>
          </p:cNvPr>
          <p:cNvSpPr txBox="1"/>
          <p:nvPr/>
        </p:nvSpPr>
        <p:spPr>
          <a:xfrm>
            <a:off x="111415" y="1243370"/>
            <a:ext cx="8921170" cy="3570208"/>
          </a:xfrm>
          <a:prstGeom prst="rect">
            <a:avLst/>
          </a:prstGeom>
          <a:noFill/>
        </p:spPr>
        <p:txBody>
          <a:bodyPr wrap="square" rtlCol="0">
            <a:spAutoFit/>
          </a:bodyPr>
          <a:lstStyle/>
          <a:p>
            <a:r>
              <a:rPr lang="en-US" sz="2800" b="1" dirty="0">
                <a:solidFill>
                  <a:srgbClr val="981B1C"/>
                </a:solidFill>
                <a:latin typeface="Century Gothic" panose="020B0502020202020204" pitchFamily="34" charset="0"/>
              </a:rPr>
              <a:t>New Variable Creation</a:t>
            </a:r>
            <a:endParaRPr lang="en-US" b="1" dirty="0">
              <a:latin typeface="Century Gothic" panose="020B0502020202020204" pitchFamily="34" charset="0"/>
            </a:endParaRPr>
          </a:p>
          <a:p>
            <a:pPr marL="285750" indent="-285750">
              <a:buFont typeface="Wingdings" panose="05000000000000000000" pitchFamily="2" charset="2"/>
              <a:buChar char="Ø"/>
            </a:pPr>
            <a:r>
              <a:rPr lang="en-US" dirty="0">
                <a:latin typeface="Century Gothic" panose="020B0502020202020204" pitchFamily="34" charset="0"/>
              </a:rPr>
              <a:t>ROI, Success is added as described in previous slide</a:t>
            </a:r>
          </a:p>
          <a:p>
            <a:pPr marL="285750" indent="-285750">
              <a:buFont typeface="Wingdings" panose="05000000000000000000" pitchFamily="2" charset="2"/>
              <a:buChar char="Ø"/>
            </a:pPr>
            <a:r>
              <a:rPr lang="en-US" dirty="0">
                <a:latin typeface="Century Gothic" panose="020B0502020202020204" pitchFamily="34" charset="0"/>
              </a:rPr>
              <a:t>Genre of the movie is very important. </a:t>
            </a:r>
          </a:p>
          <a:p>
            <a:pPr marL="285750" indent="-285750">
              <a:buFont typeface="Wingdings" panose="05000000000000000000" pitchFamily="2" charset="2"/>
              <a:buChar char="Ø"/>
            </a:pPr>
            <a:r>
              <a:rPr lang="en-US" dirty="0">
                <a:latin typeface="Century Gothic" panose="020B0502020202020204" pitchFamily="34" charset="0"/>
              </a:rPr>
              <a:t>Separated all Genres from one text field so that they can be individually used in the model </a:t>
            </a:r>
          </a:p>
          <a:p>
            <a:pPr marL="285750" indent="-285750">
              <a:buFont typeface="Wingdings" panose="05000000000000000000" pitchFamily="2" charset="2"/>
              <a:buChar char="Ø"/>
            </a:pPr>
            <a:r>
              <a:rPr lang="en-US" dirty="0">
                <a:latin typeface="Century Gothic" panose="020B0502020202020204" pitchFamily="34" charset="0"/>
              </a:rPr>
              <a:t>26 dummy variables created from genre text field  </a:t>
            </a:r>
          </a:p>
          <a:p>
            <a:pPr marL="285750" indent="-285750">
              <a:buFont typeface="Wingdings" panose="05000000000000000000" pitchFamily="2" charset="2"/>
              <a:buChar char="Ø"/>
            </a:pPr>
            <a:r>
              <a:rPr lang="en-US" dirty="0">
                <a:latin typeface="Century Gothic" panose="020B0502020202020204" pitchFamily="34" charset="0"/>
              </a:rPr>
              <a:t>No of genres is a new variable</a:t>
            </a:r>
          </a:p>
          <a:p>
            <a:pPr marL="285750" indent="-285750">
              <a:buFont typeface="Wingdings" panose="05000000000000000000" pitchFamily="2" charset="2"/>
              <a:buChar char="Ø"/>
            </a:pPr>
            <a:r>
              <a:rPr lang="en-US" dirty="0">
                <a:latin typeface="Century Gothic" panose="020B0502020202020204" pitchFamily="34" charset="0"/>
              </a:rPr>
              <a:t>No of keywords that were used to advertise the movie is also a new variable</a:t>
            </a:r>
          </a:p>
          <a:p>
            <a:pPr marL="285750" indent="-285750">
              <a:buFont typeface="Wingdings" panose="05000000000000000000" pitchFamily="2" charset="2"/>
              <a:buChar char="Ø"/>
            </a:pPr>
            <a:endParaRPr lang="en-US" b="1" dirty="0">
              <a:latin typeface="Century Gothic" panose="020B0502020202020204" pitchFamily="34" charset="0"/>
            </a:endParaRPr>
          </a:p>
          <a:p>
            <a:endParaRPr lang="en-US" b="1" dirty="0">
              <a:latin typeface="Century Gothic" panose="020B0502020202020204" pitchFamily="34" charset="0"/>
            </a:endParaRPr>
          </a:p>
          <a:p>
            <a:endParaRPr lang="en-US" altLang="zh-CN" dirty="0">
              <a:solidFill>
                <a:srgbClr val="000000"/>
              </a:solidFill>
            </a:endParaRPr>
          </a:p>
          <a:p>
            <a:endParaRPr lang="en-US" altLang="zh-CN" dirty="0">
              <a:solidFill>
                <a:srgbClr val="000000"/>
              </a:solidFill>
            </a:endParaRPr>
          </a:p>
        </p:txBody>
      </p:sp>
      <p:sp>
        <p:nvSpPr>
          <p:cNvPr id="10" name="TextBox 9">
            <a:extLst>
              <a:ext uri="{FF2B5EF4-FFF2-40B4-BE49-F238E27FC236}">
                <a16:creationId xmlns:a16="http://schemas.microsoft.com/office/drawing/2014/main" id="{EFA057A3-3B6F-4A55-895B-2E2C5DF59439}"/>
              </a:ext>
            </a:extLst>
          </p:cNvPr>
          <p:cNvSpPr txBox="1"/>
          <p:nvPr/>
        </p:nvSpPr>
        <p:spPr>
          <a:xfrm>
            <a:off x="6196752" y="314118"/>
            <a:ext cx="1253906" cy="369332"/>
          </a:xfrm>
          <a:prstGeom prst="rect">
            <a:avLst/>
          </a:prstGeom>
          <a:noFill/>
        </p:spPr>
        <p:txBody>
          <a:bodyPr wrap="square" rtlCol="0">
            <a:spAutoFit/>
          </a:bodyPr>
          <a:lstStyle/>
          <a:p>
            <a:r>
              <a:rPr lang="en-US" b="1" dirty="0">
                <a:latin typeface="Century Gothic" panose="020B0502020202020204" pitchFamily="34" charset="0"/>
              </a:rPr>
              <a:t>Models</a:t>
            </a:r>
          </a:p>
        </p:txBody>
      </p:sp>
      <p:sp>
        <p:nvSpPr>
          <p:cNvPr id="12" name="TextBox 11">
            <a:extLst>
              <a:ext uri="{FF2B5EF4-FFF2-40B4-BE49-F238E27FC236}">
                <a16:creationId xmlns:a16="http://schemas.microsoft.com/office/drawing/2014/main" id="{85387D46-43DA-4905-9BCA-F9077EF283D4}"/>
              </a:ext>
            </a:extLst>
          </p:cNvPr>
          <p:cNvSpPr txBox="1"/>
          <p:nvPr/>
        </p:nvSpPr>
        <p:spPr>
          <a:xfrm>
            <a:off x="7525052" y="184779"/>
            <a:ext cx="1368874" cy="923330"/>
          </a:xfrm>
          <a:prstGeom prst="rect">
            <a:avLst/>
          </a:prstGeom>
          <a:noFill/>
        </p:spPr>
        <p:txBody>
          <a:bodyPr wrap="square" rtlCol="0">
            <a:spAutoFit/>
          </a:bodyPr>
          <a:lstStyle/>
          <a:p>
            <a:r>
              <a:rPr lang="en-US" b="1" dirty="0">
                <a:latin typeface="Century Gothic" panose="020B0502020202020204" pitchFamily="34" charset="0"/>
              </a:rPr>
              <a:t>Recomme-ndations</a:t>
            </a:r>
          </a:p>
          <a:p>
            <a:endParaRPr lang="en-US" b="1" dirty="0">
              <a:solidFill>
                <a:srgbClr val="000000"/>
              </a:solidFill>
            </a:endParaRPr>
          </a:p>
        </p:txBody>
      </p:sp>
      <p:sp>
        <p:nvSpPr>
          <p:cNvPr id="13" name="TextBox 12">
            <a:extLst>
              <a:ext uri="{FF2B5EF4-FFF2-40B4-BE49-F238E27FC236}">
                <a16:creationId xmlns:a16="http://schemas.microsoft.com/office/drawing/2014/main" id="{1C906143-A4FB-4BA5-9804-2927D8EB46F2}"/>
              </a:ext>
            </a:extLst>
          </p:cNvPr>
          <p:cNvSpPr txBox="1"/>
          <p:nvPr/>
        </p:nvSpPr>
        <p:spPr>
          <a:xfrm>
            <a:off x="112116" y="167451"/>
            <a:ext cx="1253906" cy="646331"/>
          </a:xfrm>
          <a:prstGeom prst="rect">
            <a:avLst/>
          </a:prstGeom>
          <a:noFill/>
        </p:spPr>
        <p:txBody>
          <a:bodyPr wrap="square" rtlCol="0">
            <a:spAutoFit/>
          </a:bodyPr>
          <a:lstStyle/>
          <a:p>
            <a:r>
              <a:rPr lang="en-US" altLang="zh-CN" b="1" dirty="0">
                <a:solidFill>
                  <a:srgbClr val="000000"/>
                </a:solidFill>
                <a:latin typeface="Century Gothic" panose="020B0502020202020204" pitchFamily="34" charset="0"/>
              </a:rPr>
              <a:t>Business</a:t>
            </a:r>
            <a:r>
              <a:rPr lang="zh-CN" altLang="en-US" b="1" dirty="0">
                <a:solidFill>
                  <a:srgbClr val="000000"/>
                </a:solidFill>
                <a:latin typeface="Century Gothic" panose="020B0502020202020204" pitchFamily="34" charset="0"/>
              </a:rPr>
              <a:t> </a:t>
            </a:r>
            <a:r>
              <a:rPr lang="en-US" altLang="zh-CN" b="1" dirty="0">
                <a:solidFill>
                  <a:srgbClr val="000000"/>
                </a:solidFill>
                <a:latin typeface="Century Gothic" panose="020B0502020202020204" pitchFamily="34" charset="0"/>
              </a:rPr>
              <a:t>Problem</a:t>
            </a:r>
            <a:endParaRPr lang="en-US" b="1" dirty="0">
              <a:solidFill>
                <a:srgbClr val="000000"/>
              </a:solidFill>
              <a:latin typeface="Century Gothic" panose="020B0502020202020204" pitchFamily="34" charset="0"/>
            </a:endParaRPr>
          </a:p>
        </p:txBody>
      </p:sp>
      <p:sp>
        <p:nvSpPr>
          <p:cNvPr id="15" name="Rectangle 14">
            <a:extLst>
              <a:ext uri="{FF2B5EF4-FFF2-40B4-BE49-F238E27FC236}">
                <a16:creationId xmlns:a16="http://schemas.microsoft.com/office/drawing/2014/main" id="{B07DA59A-5EED-465F-B097-2E4FCAFCA285}"/>
              </a:ext>
            </a:extLst>
          </p:cNvPr>
          <p:cNvSpPr/>
          <p:nvPr/>
        </p:nvSpPr>
        <p:spPr>
          <a:xfrm>
            <a:off x="1524438" y="179644"/>
            <a:ext cx="1230015" cy="646331"/>
          </a:xfrm>
          <a:prstGeom prst="rect">
            <a:avLst/>
          </a:prstGeom>
        </p:spPr>
        <p:txBody>
          <a:bodyPr wrap="square">
            <a:spAutoFit/>
          </a:bodyPr>
          <a:lstStyle/>
          <a:p>
            <a:r>
              <a:rPr lang="en-GB" b="1" dirty="0">
                <a:latin typeface="Century Gothic" panose="020B0502020202020204" pitchFamily="34" charset="0"/>
              </a:rPr>
              <a:t>Defining Success</a:t>
            </a:r>
            <a:endParaRPr lang="en-US" dirty="0">
              <a:latin typeface="Century Gothic" panose="020B0502020202020204" pitchFamily="34" charset="0"/>
            </a:endParaRPr>
          </a:p>
        </p:txBody>
      </p:sp>
      <p:sp>
        <p:nvSpPr>
          <p:cNvPr id="18" name="Rectangle 17">
            <a:extLst>
              <a:ext uri="{FF2B5EF4-FFF2-40B4-BE49-F238E27FC236}">
                <a16:creationId xmlns:a16="http://schemas.microsoft.com/office/drawing/2014/main" id="{AA0EB9CD-B60C-44A0-882A-95B6E79812CC}"/>
              </a:ext>
            </a:extLst>
          </p:cNvPr>
          <p:cNvSpPr/>
          <p:nvPr/>
        </p:nvSpPr>
        <p:spPr>
          <a:xfrm>
            <a:off x="4897708" y="318143"/>
            <a:ext cx="1230015" cy="369332"/>
          </a:xfrm>
          <a:prstGeom prst="rect">
            <a:avLst/>
          </a:prstGeom>
        </p:spPr>
        <p:txBody>
          <a:bodyPr wrap="square">
            <a:spAutoFit/>
          </a:bodyPr>
          <a:lstStyle/>
          <a:p>
            <a:r>
              <a:rPr lang="en-GB" b="1" dirty="0">
                <a:latin typeface="Century Gothic" panose="020B0502020202020204" pitchFamily="34" charset="0"/>
              </a:rPr>
              <a:t>EDA</a:t>
            </a:r>
          </a:p>
        </p:txBody>
      </p:sp>
      <p:sp>
        <p:nvSpPr>
          <p:cNvPr id="21" name="Rectangle 20">
            <a:extLst>
              <a:ext uri="{FF2B5EF4-FFF2-40B4-BE49-F238E27FC236}">
                <a16:creationId xmlns:a16="http://schemas.microsoft.com/office/drawing/2014/main" id="{D40A4880-C146-40EA-8F8D-EF2C790843B6}"/>
              </a:ext>
            </a:extLst>
          </p:cNvPr>
          <p:cNvSpPr/>
          <p:nvPr/>
        </p:nvSpPr>
        <p:spPr>
          <a:xfrm>
            <a:off x="3219970" y="310355"/>
            <a:ext cx="1230015" cy="369332"/>
          </a:xfrm>
          <a:prstGeom prst="rect">
            <a:avLst/>
          </a:prstGeom>
        </p:spPr>
        <p:txBody>
          <a:bodyPr wrap="square">
            <a:spAutoFit/>
          </a:bodyPr>
          <a:lstStyle/>
          <a:p>
            <a:r>
              <a:rPr lang="en-GB" b="1" dirty="0">
                <a:solidFill>
                  <a:srgbClr val="9A1A1E"/>
                </a:solidFill>
                <a:latin typeface="Century Gothic" panose="020B0502020202020204" pitchFamily="34" charset="0"/>
              </a:rPr>
              <a:t>Dataset</a:t>
            </a:r>
          </a:p>
        </p:txBody>
      </p:sp>
    </p:spTree>
    <p:extLst>
      <p:ext uri="{BB962C8B-B14F-4D97-AF65-F5344CB8AC3E}">
        <p14:creationId xmlns:p14="http://schemas.microsoft.com/office/powerpoint/2010/main" val="420944526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8531"/>
            <a:ext cx="9144000" cy="878160"/>
          </a:xfrm>
          <a:prstGeom prst="rect">
            <a:avLst/>
          </a:prstGeom>
          <a:solidFill>
            <a:srgbClr val="9A1A1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 name="Pentagon 3"/>
          <p:cNvSpPr/>
          <p:nvPr/>
        </p:nvSpPr>
        <p:spPr>
          <a:xfrm>
            <a:off x="46300" y="155863"/>
            <a:ext cx="1342872" cy="669985"/>
          </a:xfrm>
          <a:prstGeom prst="homePlate">
            <a:avLst/>
          </a:prstGeom>
          <a:solidFill>
            <a:srgbClr val="F28E2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0000"/>
              </a:solidFill>
            </a:endParaRPr>
          </a:p>
        </p:txBody>
      </p:sp>
      <p:sp>
        <p:nvSpPr>
          <p:cNvPr id="5" name="Chevron 4"/>
          <p:cNvSpPr/>
          <p:nvPr/>
        </p:nvSpPr>
        <p:spPr>
          <a:xfrm>
            <a:off x="1154268" y="145360"/>
            <a:ext cx="1816969" cy="669985"/>
          </a:xfrm>
          <a:prstGeom prst="chevron">
            <a:avLst/>
          </a:prstGeom>
          <a:solidFill>
            <a:srgbClr val="F28E2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1" dirty="0">
              <a:solidFill>
                <a:prstClr val="white"/>
              </a:solidFill>
            </a:endParaRPr>
          </a:p>
        </p:txBody>
      </p:sp>
      <p:sp>
        <p:nvSpPr>
          <p:cNvPr id="14" name="Chevron 4">
            <a:extLst>
              <a:ext uri="{FF2B5EF4-FFF2-40B4-BE49-F238E27FC236}">
                <a16:creationId xmlns:a16="http://schemas.microsoft.com/office/drawing/2014/main" id="{9738D025-4998-44B0-9AF4-65F4D2F52AFE}"/>
              </a:ext>
            </a:extLst>
          </p:cNvPr>
          <p:cNvSpPr/>
          <p:nvPr/>
        </p:nvSpPr>
        <p:spPr>
          <a:xfrm>
            <a:off x="2731303" y="153266"/>
            <a:ext cx="1775700" cy="669985"/>
          </a:xfrm>
          <a:prstGeom prst="chevron">
            <a:avLst/>
          </a:prstGeom>
          <a:solidFill>
            <a:srgbClr val="F28E2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1" dirty="0">
              <a:solidFill>
                <a:prstClr val="white"/>
              </a:solidFill>
            </a:endParaRPr>
          </a:p>
        </p:txBody>
      </p:sp>
      <p:sp>
        <p:nvSpPr>
          <p:cNvPr id="19" name="Chevron 4">
            <a:extLst>
              <a:ext uri="{FF2B5EF4-FFF2-40B4-BE49-F238E27FC236}">
                <a16:creationId xmlns:a16="http://schemas.microsoft.com/office/drawing/2014/main" id="{C907047A-46F8-4C6A-A7FF-2B43F2D88DC2}"/>
              </a:ext>
            </a:extLst>
          </p:cNvPr>
          <p:cNvSpPr/>
          <p:nvPr/>
        </p:nvSpPr>
        <p:spPr>
          <a:xfrm>
            <a:off x="4267070" y="160030"/>
            <a:ext cx="1748958" cy="669985"/>
          </a:xfrm>
          <a:prstGeom prst="chevron">
            <a:avLst/>
          </a:prstGeom>
          <a:solidFill>
            <a:srgbClr val="F28E2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1" dirty="0">
              <a:solidFill>
                <a:prstClr val="white"/>
              </a:solidFill>
            </a:endParaRPr>
          </a:p>
        </p:txBody>
      </p:sp>
      <p:sp>
        <p:nvSpPr>
          <p:cNvPr id="20" name="Chevron 4">
            <a:extLst>
              <a:ext uri="{FF2B5EF4-FFF2-40B4-BE49-F238E27FC236}">
                <a16:creationId xmlns:a16="http://schemas.microsoft.com/office/drawing/2014/main" id="{9EDA6636-5100-4F78-AC58-3A6824594BDA}"/>
              </a:ext>
            </a:extLst>
          </p:cNvPr>
          <p:cNvSpPr/>
          <p:nvPr/>
        </p:nvSpPr>
        <p:spPr>
          <a:xfrm>
            <a:off x="5779685" y="160029"/>
            <a:ext cx="1748960" cy="669985"/>
          </a:xfrm>
          <a:prstGeom prst="chevron">
            <a:avLst/>
          </a:prstGeom>
          <a:solidFill>
            <a:srgbClr val="F28E2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1" dirty="0">
              <a:solidFill>
                <a:prstClr val="white"/>
              </a:solidFill>
            </a:endParaRPr>
          </a:p>
        </p:txBody>
      </p:sp>
      <p:sp>
        <p:nvSpPr>
          <p:cNvPr id="16" name="Chevron 4">
            <a:extLst>
              <a:ext uri="{FF2B5EF4-FFF2-40B4-BE49-F238E27FC236}">
                <a16:creationId xmlns:a16="http://schemas.microsoft.com/office/drawing/2014/main" id="{C515E258-6E77-49E1-9327-F9B0A0D3E0B2}"/>
              </a:ext>
            </a:extLst>
          </p:cNvPr>
          <p:cNvSpPr/>
          <p:nvPr/>
        </p:nvSpPr>
        <p:spPr>
          <a:xfrm>
            <a:off x="7288709" y="163185"/>
            <a:ext cx="1775701" cy="669985"/>
          </a:xfrm>
          <a:prstGeom prst="chevron">
            <a:avLst/>
          </a:prstGeom>
          <a:solidFill>
            <a:srgbClr val="F28E2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1" dirty="0">
              <a:solidFill>
                <a:prstClr val="white"/>
              </a:solidFill>
            </a:endParaRPr>
          </a:p>
        </p:txBody>
      </p:sp>
      <p:sp>
        <p:nvSpPr>
          <p:cNvPr id="11" name="TextBox 10">
            <a:extLst>
              <a:ext uri="{FF2B5EF4-FFF2-40B4-BE49-F238E27FC236}">
                <a16:creationId xmlns:a16="http://schemas.microsoft.com/office/drawing/2014/main" id="{6946F4D7-AD51-421D-8B5D-28BA5C4F1542}"/>
              </a:ext>
            </a:extLst>
          </p:cNvPr>
          <p:cNvSpPr txBox="1"/>
          <p:nvPr/>
        </p:nvSpPr>
        <p:spPr>
          <a:xfrm>
            <a:off x="46418" y="966843"/>
            <a:ext cx="8921170" cy="1077218"/>
          </a:xfrm>
          <a:prstGeom prst="rect">
            <a:avLst/>
          </a:prstGeom>
          <a:noFill/>
        </p:spPr>
        <p:txBody>
          <a:bodyPr wrap="square" rtlCol="0">
            <a:spAutoFit/>
          </a:bodyPr>
          <a:lstStyle/>
          <a:p>
            <a:pPr lvl="0" fontAlgn="base">
              <a:spcBef>
                <a:spcPct val="0"/>
              </a:spcBef>
              <a:spcAft>
                <a:spcPct val="0"/>
              </a:spcAft>
            </a:pPr>
            <a:r>
              <a:rPr lang="en-GB" sz="2800" b="1" dirty="0">
                <a:solidFill>
                  <a:srgbClr val="9A1A1E"/>
                </a:solidFill>
              </a:rPr>
              <a:t>Exploratory Data Analysis (all numerical variables):</a:t>
            </a:r>
          </a:p>
          <a:p>
            <a:pPr fontAlgn="base">
              <a:spcBef>
                <a:spcPct val="0"/>
              </a:spcBef>
              <a:spcAft>
                <a:spcPct val="0"/>
              </a:spcAft>
            </a:pPr>
            <a:endParaRPr lang="en-US" b="1" dirty="0">
              <a:solidFill>
                <a:srgbClr val="9A1A1E"/>
              </a:solidFill>
              <a:latin typeface="Century Gothic" panose="020B0502020202020204" pitchFamily="34" charset="0"/>
            </a:endParaRPr>
          </a:p>
          <a:p>
            <a:endParaRPr lang="en-US" altLang="zh-CN" dirty="0">
              <a:solidFill>
                <a:srgbClr val="000000"/>
              </a:solidFill>
            </a:endParaRPr>
          </a:p>
        </p:txBody>
      </p:sp>
      <p:pic>
        <p:nvPicPr>
          <p:cNvPr id="8" name="Picture 7">
            <a:extLst>
              <a:ext uri="{FF2B5EF4-FFF2-40B4-BE49-F238E27FC236}">
                <a16:creationId xmlns:a16="http://schemas.microsoft.com/office/drawing/2014/main" id="{5CE0A824-3A0D-42E6-8ED5-B0B644D22BFF}"/>
              </a:ext>
            </a:extLst>
          </p:cNvPr>
          <p:cNvPicPr>
            <a:picLocks noChangeAspect="1"/>
          </p:cNvPicPr>
          <p:nvPr/>
        </p:nvPicPr>
        <p:blipFill>
          <a:blip r:embed="rId3"/>
          <a:stretch>
            <a:fillRect/>
          </a:stretch>
        </p:blipFill>
        <p:spPr>
          <a:xfrm>
            <a:off x="96822" y="2044061"/>
            <a:ext cx="8967588" cy="2854617"/>
          </a:xfrm>
          <a:prstGeom prst="rect">
            <a:avLst/>
          </a:prstGeom>
        </p:spPr>
      </p:pic>
      <p:sp>
        <p:nvSpPr>
          <p:cNvPr id="15" name="TextBox 14">
            <a:extLst>
              <a:ext uri="{FF2B5EF4-FFF2-40B4-BE49-F238E27FC236}">
                <a16:creationId xmlns:a16="http://schemas.microsoft.com/office/drawing/2014/main" id="{2A3B4731-929C-47F9-832A-84374E74BC70}"/>
              </a:ext>
            </a:extLst>
          </p:cNvPr>
          <p:cNvSpPr txBox="1"/>
          <p:nvPr/>
        </p:nvSpPr>
        <p:spPr>
          <a:xfrm>
            <a:off x="6196752" y="314118"/>
            <a:ext cx="1253906" cy="369332"/>
          </a:xfrm>
          <a:prstGeom prst="rect">
            <a:avLst/>
          </a:prstGeom>
          <a:noFill/>
        </p:spPr>
        <p:txBody>
          <a:bodyPr wrap="square" rtlCol="0">
            <a:spAutoFit/>
          </a:bodyPr>
          <a:lstStyle/>
          <a:p>
            <a:r>
              <a:rPr lang="en-US" b="1" dirty="0">
                <a:latin typeface="Century Gothic" panose="020B0502020202020204" pitchFamily="34" charset="0"/>
              </a:rPr>
              <a:t>Models</a:t>
            </a:r>
          </a:p>
        </p:txBody>
      </p:sp>
      <p:sp>
        <p:nvSpPr>
          <p:cNvPr id="17" name="TextBox 16">
            <a:extLst>
              <a:ext uri="{FF2B5EF4-FFF2-40B4-BE49-F238E27FC236}">
                <a16:creationId xmlns:a16="http://schemas.microsoft.com/office/drawing/2014/main" id="{37008088-EF89-49A9-9E30-3E7A7369C19A}"/>
              </a:ext>
            </a:extLst>
          </p:cNvPr>
          <p:cNvSpPr txBox="1"/>
          <p:nvPr/>
        </p:nvSpPr>
        <p:spPr>
          <a:xfrm>
            <a:off x="7525052" y="184779"/>
            <a:ext cx="1368874" cy="923330"/>
          </a:xfrm>
          <a:prstGeom prst="rect">
            <a:avLst/>
          </a:prstGeom>
          <a:noFill/>
        </p:spPr>
        <p:txBody>
          <a:bodyPr wrap="square" rtlCol="0">
            <a:spAutoFit/>
          </a:bodyPr>
          <a:lstStyle/>
          <a:p>
            <a:r>
              <a:rPr lang="en-US" b="1" dirty="0">
                <a:latin typeface="Century Gothic" panose="020B0502020202020204" pitchFamily="34" charset="0"/>
              </a:rPr>
              <a:t>Recomme-ndations</a:t>
            </a:r>
          </a:p>
          <a:p>
            <a:endParaRPr lang="en-US" b="1" dirty="0">
              <a:solidFill>
                <a:srgbClr val="000000"/>
              </a:solidFill>
            </a:endParaRPr>
          </a:p>
        </p:txBody>
      </p:sp>
      <p:sp>
        <p:nvSpPr>
          <p:cNvPr id="18" name="TextBox 17">
            <a:extLst>
              <a:ext uri="{FF2B5EF4-FFF2-40B4-BE49-F238E27FC236}">
                <a16:creationId xmlns:a16="http://schemas.microsoft.com/office/drawing/2014/main" id="{2430AEB1-B1CD-4C30-8629-E940CBBB6BC5}"/>
              </a:ext>
            </a:extLst>
          </p:cNvPr>
          <p:cNvSpPr txBox="1"/>
          <p:nvPr/>
        </p:nvSpPr>
        <p:spPr>
          <a:xfrm>
            <a:off x="112116" y="167451"/>
            <a:ext cx="1253906" cy="646331"/>
          </a:xfrm>
          <a:prstGeom prst="rect">
            <a:avLst/>
          </a:prstGeom>
          <a:noFill/>
        </p:spPr>
        <p:txBody>
          <a:bodyPr wrap="square" rtlCol="0">
            <a:spAutoFit/>
          </a:bodyPr>
          <a:lstStyle/>
          <a:p>
            <a:r>
              <a:rPr lang="en-US" altLang="zh-CN" b="1" dirty="0">
                <a:solidFill>
                  <a:srgbClr val="000000"/>
                </a:solidFill>
                <a:latin typeface="Century Gothic" panose="020B0502020202020204" pitchFamily="34" charset="0"/>
              </a:rPr>
              <a:t>Business</a:t>
            </a:r>
            <a:r>
              <a:rPr lang="zh-CN" altLang="en-US" b="1" dirty="0">
                <a:solidFill>
                  <a:srgbClr val="000000"/>
                </a:solidFill>
                <a:latin typeface="Century Gothic" panose="020B0502020202020204" pitchFamily="34" charset="0"/>
              </a:rPr>
              <a:t> </a:t>
            </a:r>
            <a:r>
              <a:rPr lang="en-US" altLang="zh-CN" b="1" dirty="0">
                <a:solidFill>
                  <a:srgbClr val="000000"/>
                </a:solidFill>
                <a:latin typeface="Century Gothic" panose="020B0502020202020204" pitchFamily="34" charset="0"/>
              </a:rPr>
              <a:t>Problem</a:t>
            </a:r>
            <a:endParaRPr lang="en-US" b="1" dirty="0">
              <a:solidFill>
                <a:srgbClr val="000000"/>
              </a:solidFill>
              <a:latin typeface="Century Gothic" panose="020B0502020202020204" pitchFamily="34" charset="0"/>
            </a:endParaRPr>
          </a:p>
        </p:txBody>
      </p:sp>
      <p:sp>
        <p:nvSpPr>
          <p:cNvPr id="21" name="Rectangle 20">
            <a:extLst>
              <a:ext uri="{FF2B5EF4-FFF2-40B4-BE49-F238E27FC236}">
                <a16:creationId xmlns:a16="http://schemas.microsoft.com/office/drawing/2014/main" id="{0CCAEE68-5AC0-4C3E-B09E-6B615FCEB0A3}"/>
              </a:ext>
            </a:extLst>
          </p:cNvPr>
          <p:cNvSpPr/>
          <p:nvPr/>
        </p:nvSpPr>
        <p:spPr>
          <a:xfrm>
            <a:off x="1524438" y="179644"/>
            <a:ext cx="1230015" cy="646331"/>
          </a:xfrm>
          <a:prstGeom prst="rect">
            <a:avLst/>
          </a:prstGeom>
        </p:spPr>
        <p:txBody>
          <a:bodyPr wrap="square">
            <a:spAutoFit/>
          </a:bodyPr>
          <a:lstStyle/>
          <a:p>
            <a:r>
              <a:rPr lang="en-GB" b="1" dirty="0">
                <a:latin typeface="Century Gothic" panose="020B0502020202020204" pitchFamily="34" charset="0"/>
              </a:rPr>
              <a:t>Defining Success</a:t>
            </a:r>
            <a:endParaRPr lang="en-US" dirty="0">
              <a:latin typeface="Century Gothic" panose="020B0502020202020204" pitchFamily="34" charset="0"/>
            </a:endParaRPr>
          </a:p>
        </p:txBody>
      </p:sp>
      <p:sp>
        <p:nvSpPr>
          <p:cNvPr id="22" name="Rectangle 21">
            <a:extLst>
              <a:ext uri="{FF2B5EF4-FFF2-40B4-BE49-F238E27FC236}">
                <a16:creationId xmlns:a16="http://schemas.microsoft.com/office/drawing/2014/main" id="{FC9E012F-1640-46EA-BC2B-FD46DCED2903}"/>
              </a:ext>
            </a:extLst>
          </p:cNvPr>
          <p:cNvSpPr/>
          <p:nvPr/>
        </p:nvSpPr>
        <p:spPr>
          <a:xfrm>
            <a:off x="4835325" y="318143"/>
            <a:ext cx="1230015" cy="369332"/>
          </a:xfrm>
          <a:prstGeom prst="rect">
            <a:avLst/>
          </a:prstGeom>
        </p:spPr>
        <p:txBody>
          <a:bodyPr wrap="square">
            <a:spAutoFit/>
          </a:bodyPr>
          <a:lstStyle/>
          <a:p>
            <a:r>
              <a:rPr lang="en-GB" b="1" dirty="0">
                <a:solidFill>
                  <a:srgbClr val="9A1A1E"/>
                </a:solidFill>
                <a:latin typeface="Century Gothic" panose="020B0502020202020204" pitchFamily="34" charset="0"/>
              </a:rPr>
              <a:t>EDA</a:t>
            </a:r>
          </a:p>
        </p:txBody>
      </p:sp>
      <p:sp>
        <p:nvSpPr>
          <p:cNvPr id="23" name="Rectangle 22">
            <a:extLst>
              <a:ext uri="{FF2B5EF4-FFF2-40B4-BE49-F238E27FC236}">
                <a16:creationId xmlns:a16="http://schemas.microsoft.com/office/drawing/2014/main" id="{E99BD384-13E3-43CC-9C19-116A87CDE3A4}"/>
              </a:ext>
            </a:extLst>
          </p:cNvPr>
          <p:cNvSpPr/>
          <p:nvPr/>
        </p:nvSpPr>
        <p:spPr>
          <a:xfrm>
            <a:off x="3219970" y="310355"/>
            <a:ext cx="1230015" cy="369332"/>
          </a:xfrm>
          <a:prstGeom prst="rect">
            <a:avLst/>
          </a:prstGeom>
        </p:spPr>
        <p:txBody>
          <a:bodyPr wrap="square">
            <a:spAutoFit/>
          </a:bodyPr>
          <a:lstStyle/>
          <a:p>
            <a:r>
              <a:rPr lang="en-GB" b="1" dirty="0">
                <a:latin typeface="Century Gothic" panose="020B0502020202020204" pitchFamily="34" charset="0"/>
              </a:rPr>
              <a:t>Dataset</a:t>
            </a:r>
          </a:p>
        </p:txBody>
      </p:sp>
    </p:spTree>
    <p:extLst>
      <p:ext uri="{BB962C8B-B14F-4D97-AF65-F5344CB8AC3E}">
        <p14:creationId xmlns:p14="http://schemas.microsoft.com/office/powerpoint/2010/main" val="38850038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8531"/>
            <a:ext cx="9144000" cy="878160"/>
          </a:xfrm>
          <a:prstGeom prst="rect">
            <a:avLst/>
          </a:prstGeom>
          <a:solidFill>
            <a:srgbClr val="9A1A1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 name="Pentagon 3"/>
          <p:cNvSpPr/>
          <p:nvPr/>
        </p:nvSpPr>
        <p:spPr>
          <a:xfrm>
            <a:off x="46300" y="155863"/>
            <a:ext cx="1342872" cy="669985"/>
          </a:xfrm>
          <a:prstGeom prst="homePlate">
            <a:avLst/>
          </a:prstGeom>
          <a:solidFill>
            <a:srgbClr val="F28E2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0000"/>
              </a:solidFill>
            </a:endParaRPr>
          </a:p>
        </p:txBody>
      </p:sp>
      <p:sp>
        <p:nvSpPr>
          <p:cNvPr id="5" name="Chevron 4"/>
          <p:cNvSpPr/>
          <p:nvPr/>
        </p:nvSpPr>
        <p:spPr>
          <a:xfrm>
            <a:off x="1154268" y="145360"/>
            <a:ext cx="1816969" cy="669985"/>
          </a:xfrm>
          <a:prstGeom prst="chevron">
            <a:avLst/>
          </a:prstGeom>
          <a:solidFill>
            <a:srgbClr val="F28E2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1" dirty="0">
              <a:solidFill>
                <a:prstClr val="white"/>
              </a:solidFill>
            </a:endParaRPr>
          </a:p>
        </p:txBody>
      </p:sp>
      <p:sp>
        <p:nvSpPr>
          <p:cNvPr id="14" name="Chevron 4">
            <a:extLst>
              <a:ext uri="{FF2B5EF4-FFF2-40B4-BE49-F238E27FC236}">
                <a16:creationId xmlns:a16="http://schemas.microsoft.com/office/drawing/2014/main" id="{9738D025-4998-44B0-9AF4-65F4D2F52AFE}"/>
              </a:ext>
            </a:extLst>
          </p:cNvPr>
          <p:cNvSpPr/>
          <p:nvPr/>
        </p:nvSpPr>
        <p:spPr>
          <a:xfrm>
            <a:off x="2731303" y="153266"/>
            <a:ext cx="1775700" cy="669985"/>
          </a:xfrm>
          <a:prstGeom prst="chevron">
            <a:avLst/>
          </a:prstGeom>
          <a:solidFill>
            <a:srgbClr val="F28E2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1" dirty="0">
              <a:solidFill>
                <a:prstClr val="white"/>
              </a:solidFill>
            </a:endParaRPr>
          </a:p>
        </p:txBody>
      </p:sp>
      <p:sp>
        <p:nvSpPr>
          <p:cNvPr id="19" name="Chevron 4">
            <a:extLst>
              <a:ext uri="{FF2B5EF4-FFF2-40B4-BE49-F238E27FC236}">
                <a16:creationId xmlns:a16="http://schemas.microsoft.com/office/drawing/2014/main" id="{C907047A-46F8-4C6A-A7FF-2B43F2D88DC2}"/>
              </a:ext>
            </a:extLst>
          </p:cNvPr>
          <p:cNvSpPr/>
          <p:nvPr/>
        </p:nvSpPr>
        <p:spPr>
          <a:xfrm>
            <a:off x="4267070" y="160030"/>
            <a:ext cx="1748958" cy="669985"/>
          </a:xfrm>
          <a:prstGeom prst="chevron">
            <a:avLst/>
          </a:prstGeom>
          <a:solidFill>
            <a:srgbClr val="F28E2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1" dirty="0">
              <a:solidFill>
                <a:prstClr val="white"/>
              </a:solidFill>
            </a:endParaRPr>
          </a:p>
        </p:txBody>
      </p:sp>
      <p:sp>
        <p:nvSpPr>
          <p:cNvPr id="20" name="Chevron 4">
            <a:extLst>
              <a:ext uri="{FF2B5EF4-FFF2-40B4-BE49-F238E27FC236}">
                <a16:creationId xmlns:a16="http://schemas.microsoft.com/office/drawing/2014/main" id="{9EDA6636-5100-4F78-AC58-3A6824594BDA}"/>
              </a:ext>
            </a:extLst>
          </p:cNvPr>
          <p:cNvSpPr/>
          <p:nvPr/>
        </p:nvSpPr>
        <p:spPr>
          <a:xfrm>
            <a:off x="5779685" y="160029"/>
            <a:ext cx="1748960" cy="669985"/>
          </a:xfrm>
          <a:prstGeom prst="chevron">
            <a:avLst/>
          </a:prstGeom>
          <a:solidFill>
            <a:srgbClr val="F28E2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1" dirty="0">
              <a:solidFill>
                <a:prstClr val="white"/>
              </a:solidFill>
            </a:endParaRPr>
          </a:p>
        </p:txBody>
      </p:sp>
      <p:sp>
        <p:nvSpPr>
          <p:cNvPr id="16" name="Chevron 4">
            <a:extLst>
              <a:ext uri="{FF2B5EF4-FFF2-40B4-BE49-F238E27FC236}">
                <a16:creationId xmlns:a16="http://schemas.microsoft.com/office/drawing/2014/main" id="{C515E258-6E77-49E1-9327-F9B0A0D3E0B2}"/>
              </a:ext>
            </a:extLst>
          </p:cNvPr>
          <p:cNvSpPr/>
          <p:nvPr/>
        </p:nvSpPr>
        <p:spPr>
          <a:xfrm>
            <a:off x="7288709" y="163185"/>
            <a:ext cx="1775701" cy="669985"/>
          </a:xfrm>
          <a:prstGeom prst="chevron">
            <a:avLst/>
          </a:prstGeom>
          <a:solidFill>
            <a:srgbClr val="F28E2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1" dirty="0">
              <a:solidFill>
                <a:prstClr val="white"/>
              </a:solidFill>
            </a:endParaRPr>
          </a:p>
        </p:txBody>
      </p:sp>
      <p:sp>
        <p:nvSpPr>
          <p:cNvPr id="12" name="TextBox 11">
            <a:extLst>
              <a:ext uri="{FF2B5EF4-FFF2-40B4-BE49-F238E27FC236}">
                <a16:creationId xmlns:a16="http://schemas.microsoft.com/office/drawing/2014/main" id="{B54CE04B-6565-4203-9638-3830C8DD1F53}"/>
              </a:ext>
            </a:extLst>
          </p:cNvPr>
          <p:cNvSpPr txBox="1"/>
          <p:nvPr/>
        </p:nvSpPr>
        <p:spPr>
          <a:xfrm>
            <a:off x="80002" y="931796"/>
            <a:ext cx="8921170" cy="1077218"/>
          </a:xfrm>
          <a:prstGeom prst="rect">
            <a:avLst/>
          </a:prstGeom>
          <a:noFill/>
        </p:spPr>
        <p:txBody>
          <a:bodyPr wrap="square" rtlCol="0">
            <a:spAutoFit/>
          </a:bodyPr>
          <a:lstStyle/>
          <a:p>
            <a:pPr lvl="0" fontAlgn="base">
              <a:spcBef>
                <a:spcPct val="0"/>
              </a:spcBef>
              <a:spcAft>
                <a:spcPct val="0"/>
              </a:spcAft>
            </a:pPr>
            <a:r>
              <a:rPr lang="en-GB" sz="2800" b="1" dirty="0">
                <a:solidFill>
                  <a:srgbClr val="9A1A1E"/>
                </a:solidFill>
              </a:rPr>
              <a:t>Exploratory Data Analysis:</a:t>
            </a:r>
          </a:p>
          <a:p>
            <a:pPr fontAlgn="base">
              <a:spcBef>
                <a:spcPct val="0"/>
              </a:spcBef>
              <a:spcAft>
                <a:spcPct val="0"/>
              </a:spcAft>
            </a:pPr>
            <a:endParaRPr lang="en-US" b="1" dirty="0">
              <a:solidFill>
                <a:srgbClr val="9A1A1E"/>
              </a:solidFill>
              <a:latin typeface="Century Gothic" panose="020B0502020202020204" pitchFamily="34" charset="0"/>
            </a:endParaRPr>
          </a:p>
          <a:p>
            <a:endParaRPr lang="en-US" altLang="zh-CN" dirty="0">
              <a:solidFill>
                <a:srgbClr val="000000"/>
              </a:solidFill>
            </a:endParaRPr>
          </a:p>
        </p:txBody>
      </p:sp>
      <p:pic>
        <p:nvPicPr>
          <p:cNvPr id="7" name="Picture 6">
            <a:extLst>
              <a:ext uri="{FF2B5EF4-FFF2-40B4-BE49-F238E27FC236}">
                <a16:creationId xmlns:a16="http://schemas.microsoft.com/office/drawing/2014/main" id="{193580DA-BA1E-46D1-8F63-59A787ABFDC4}"/>
              </a:ext>
            </a:extLst>
          </p:cNvPr>
          <p:cNvPicPr>
            <a:picLocks noChangeAspect="1"/>
          </p:cNvPicPr>
          <p:nvPr/>
        </p:nvPicPr>
        <p:blipFill>
          <a:blip r:embed="rId3"/>
          <a:stretch>
            <a:fillRect/>
          </a:stretch>
        </p:blipFill>
        <p:spPr>
          <a:xfrm>
            <a:off x="6767232" y="1578127"/>
            <a:ext cx="2147875" cy="4478982"/>
          </a:xfrm>
          <a:prstGeom prst="rect">
            <a:avLst/>
          </a:prstGeom>
        </p:spPr>
      </p:pic>
      <p:pic>
        <p:nvPicPr>
          <p:cNvPr id="8" name="Picture 7">
            <a:extLst>
              <a:ext uri="{FF2B5EF4-FFF2-40B4-BE49-F238E27FC236}">
                <a16:creationId xmlns:a16="http://schemas.microsoft.com/office/drawing/2014/main" id="{F4D91CA9-8EF8-49E4-A696-2684D9F080D9}"/>
              </a:ext>
            </a:extLst>
          </p:cNvPr>
          <p:cNvPicPr>
            <a:picLocks noChangeAspect="1"/>
          </p:cNvPicPr>
          <p:nvPr/>
        </p:nvPicPr>
        <p:blipFill>
          <a:blip r:embed="rId4"/>
          <a:stretch>
            <a:fillRect/>
          </a:stretch>
        </p:blipFill>
        <p:spPr>
          <a:xfrm>
            <a:off x="118908" y="1470405"/>
            <a:ext cx="6520999" cy="4770225"/>
          </a:xfrm>
          <a:prstGeom prst="rect">
            <a:avLst/>
          </a:prstGeom>
        </p:spPr>
      </p:pic>
      <p:sp>
        <p:nvSpPr>
          <p:cNvPr id="18" name="TextBox 17">
            <a:extLst>
              <a:ext uri="{FF2B5EF4-FFF2-40B4-BE49-F238E27FC236}">
                <a16:creationId xmlns:a16="http://schemas.microsoft.com/office/drawing/2014/main" id="{D205A2D0-BE31-4665-B5B0-3CECFA76DA43}"/>
              </a:ext>
            </a:extLst>
          </p:cNvPr>
          <p:cNvSpPr txBox="1"/>
          <p:nvPr/>
        </p:nvSpPr>
        <p:spPr>
          <a:xfrm>
            <a:off x="6196752" y="314118"/>
            <a:ext cx="1253906" cy="369332"/>
          </a:xfrm>
          <a:prstGeom prst="rect">
            <a:avLst/>
          </a:prstGeom>
          <a:noFill/>
        </p:spPr>
        <p:txBody>
          <a:bodyPr wrap="square" rtlCol="0">
            <a:spAutoFit/>
          </a:bodyPr>
          <a:lstStyle/>
          <a:p>
            <a:r>
              <a:rPr lang="en-US" b="1" dirty="0">
                <a:latin typeface="Century Gothic" panose="020B0502020202020204" pitchFamily="34" charset="0"/>
              </a:rPr>
              <a:t>Models</a:t>
            </a:r>
          </a:p>
        </p:txBody>
      </p:sp>
      <p:sp>
        <p:nvSpPr>
          <p:cNvPr id="21" name="TextBox 20">
            <a:extLst>
              <a:ext uri="{FF2B5EF4-FFF2-40B4-BE49-F238E27FC236}">
                <a16:creationId xmlns:a16="http://schemas.microsoft.com/office/drawing/2014/main" id="{FE6595E6-FB91-4400-A711-4BC06A7F8C83}"/>
              </a:ext>
            </a:extLst>
          </p:cNvPr>
          <p:cNvSpPr txBox="1"/>
          <p:nvPr/>
        </p:nvSpPr>
        <p:spPr>
          <a:xfrm>
            <a:off x="7525052" y="184779"/>
            <a:ext cx="1368874" cy="923330"/>
          </a:xfrm>
          <a:prstGeom prst="rect">
            <a:avLst/>
          </a:prstGeom>
          <a:noFill/>
        </p:spPr>
        <p:txBody>
          <a:bodyPr wrap="square" rtlCol="0">
            <a:spAutoFit/>
          </a:bodyPr>
          <a:lstStyle/>
          <a:p>
            <a:r>
              <a:rPr lang="en-US" b="1" dirty="0">
                <a:latin typeface="Century Gothic" panose="020B0502020202020204" pitchFamily="34" charset="0"/>
              </a:rPr>
              <a:t>Recomme-ndations</a:t>
            </a:r>
          </a:p>
          <a:p>
            <a:endParaRPr lang="en-US" b="1" dirty="0">
              <a:solidFill>
                <a:srgbClr val="000000"/>
              </a:solidFill>
            </a:endParaRPr>
          </a:p>
        </p:txBody>
      </p:sp>
      <p:sp>
        <p:nvSpPr>
          <p:cNvPr id="22" name="TextBox 21">
            <a:extLst>
              <a:ext uri="{FF2B5EF4-FFF2-40B4-BE49-F238E27FC236}">
                <a16:creationId xmlns:a16="http://schemas.microsoft.com/office/drawing/2014/main" id="{6D2B9994-AC87-4672-B793-24151DC720A1}"/>
              </a:ext>
            </a:extLst>
          </p:cNvPr>
          <p:cNvSpPr txBox="1"/>
          <p:nvPr/>
        </p:nvSpPr>
        <p:spPr>
          <a:xfrm>
            <a:off x="112116" y="167451"/>
            <a:ext cx="1253906" cy="646331"/>
          </a:xfrm>
          <a:prstGeom prst="rect">
            <a:avLst/>
          </a:prstGeom>
          <a:noFill/>
        </p:spPr>
        <p:txBody>
          <a:bodyPr wrap="square" rtlCol="0">
            <a:spAutoFit/>
          </a:bodyPr>
          <a:lstStyle/>
          <a:p>
            <a:r>
              <a:rPr lang="en-US" altLang="zh-CN" b="1" dirty="0">
                <a:solidFill>
                  <a:srgbClr val="000000"/>
                </a:solidFill>
                <a:latin typeface="Century Gothic" panose="020B0502020202020204" pitchFamily="34" charset="0"/>
              </a:rPr>
              <a:t>Business</a:t>
            </a:r>
            <a:r>
              <a:rPr lang="zh-CN" altLang="en-US" b="1" dirty="0">
                <a:solidFill>
                  <a:srgbClr val="000000"/>
                </a:solidFill>
                <a:latin typeface="Century Gothic" panose="020B0502020202020204" pitchFamily="34" charset="0"/>
              </a:rPr>
              <a:t> </a:t>
            </a:r>
            <a:r>
              <a:rPr lang="en-US" altLang="zh-CN" b="1" dirty="0">
                <a:solidFill>
                  <a:srgbClr val="000000"/>
                </a:solidFill>
                <a:latin typeface="Century Gothic" panose="020B0502020202020204" pitchFamily="34" charset="0"/>
              </a:rPr>
              <a:t>Problem</a:t>
            </a:r>
            <a:endParaRPr lang="en-US" b="1" dirty="0">
              <a:solidFill>
                <a:srgbClr val="000000"/>
              </a:solidFill>
              <a:latin typeface="Century Gothic" panose="020B0502020202020204" pitchFamily="34" charset="0"/>
            </a:endParaRPr>
          </a:p>
        </p:txBody>
      </p:sp>
      <p:sp>
        <p:nvSpPr>
          <p:cNvPr id="23" name="Rectangle 22">
            <a:extLst>
              <a:ext uri="{FF2B5EF4-FFF2-40B4-BE49-F238E27FC236}">
                <a16:creationId xmlns:a16="http://schemas.microsoft.com/office/drawing/2014/main" id="{54BC058B-E0E4-4DCB-8AAD-BDA0990ECC36}"/>
              </a:ext>
            </a:extLst>
          </p:cNvPr>
          <p:cNvSpPr/>
          <p:nvPr/>
        </p:nvSpPr>
        <p:spPr>
          <a:xfrm>
            <a:off x="1524438" y="179644"/>
            <a:ext cx="1230015" cy="646331"/>
          </a:xfrm>
          <a:prstGeom prst="rect">
            <a:avLst/>
          </a:prstGeom>
        </p:spPr>
        <p:txBody>
          <a:bodyPr wrap="square">
            <a:spAutoFit/>
          </a:bodyPr>
          <a:lstStyle/>
          <a:p>
            <a:r>
              <a:rPr lang="en-GB" b="1" dirty="0">
                <a:latin typeface="Century Gothic" panose="020B0502020202020204" pitchFamily="34" charset="0"/>
              </a:rPr>
              <a:t>Defining Success</a:t>
            </a:r>
            <a:endParaRPr lang="en-US" dirty="0">
              <a:latin typeface="Century Gothic" panose="020B0502020202020204" pitchFamily="34" charset="0"/>
            </a:endParaRPr>
          </a:p>
        </p:txBody>
      </p:sp>
      <p:sp>
        <p:nvSpPr>
          <p:cNvPr id="24" name="Rectangle 23">
            <a:extLst>
              <a:ext uri="{FF2B5EF4-FFF2-40B4-BE49-F238E27FC236}">
                <a16:creationId xmlns:a16="http://schemas.microsoft.com/office/drawing/2014/main" id="{B44FAEE9-BA13-4384-955C-9F38044DC7EC}"/>
              </a:ext>
            </a:extLst>
          </p:cNvPr>
          <p:cNvSpPr/>
          <p:nvPr/>
        </p:nvSpPr>
        <p:spPr>
          <a:xfrm>
            <a:off x="4835325" y="318143"/>
            <a:ext cx="1230015" cy="369332"/>
          </a:xfrm>
          <a:prstGeom prst="rect">
            <a:avLst/>
          </a:prstGeom>
        </p:spPr>
        <p:txBody>
          <a:bodyPr wrap="square">
            <a:spAutoFit/>
          </a:bodyPr>
          <a:lstStyle/>
          <a:p>
            <a:r>
              <a:rPr lang="en-GB" b="1" dirty="0">
                <a:solidFill>
                  <a:srgbClr val="9A1A1E"/>
                </a:solidFill>
                <a:latin typeface="Century Gothic" panose="020B0502020202020204" pitchFamily="34" charset="0"/>
              </a:rPr>
              <a:t>EDA</a:t>
            </a:r>
          </a:p>
        </p:txBody>
      </p:sp>
      <p:sp>
        <p:nvSpPr>
          <p:cNvPr id="25" name="Rectangle 24">
            <a:extLst>
              <a:ext uri="{FF2B5EF4-FFF2-40B4-BE49-F238E27FC236}">
                <a16:creationId xmlns:a16="http://schemas.microsoft.com/office/drawing/2014/main" id="{48EB0CC1-2113-4926-930C-E93BF0B498B6}"/>
              </a:ext>
            </a:extLst>
          </p:cNvPr>
          <p:cNvSpPr/>
          <p:nvPr/>
        </p:nvSpPr>
        <p:spPr>
          <a:xfrm>
            <a:off x="3219970" y="310355"/>
            <a:ext cx="1230015" cy="369332"/>
          </a:xfrm>
          <a:prstGeom prst="rect">
            <a:avLst/>
          </a:prstGeom>
        </p:spPr>
        <p:txBody>
          <a:bodyPr wrap="square">
            <a:spAutoFit/>
          </a:bodyPr>
          <a:lstStyle/>
          <a:p>
            <a:r>
              <a:rPr lang="en-GB" b="1" dirty="0">
                <a:latin typeface="Century Gothic" panose="020B0502020202020204" pitchFamily="34" charset="0"/>
              </a:rPr>
              <a:t>Dataset</a:t>
            </a:r>
          </a:p>
        </p:txBody>
      </p:sp>
    </p:spTree>
    <p:extLst>
      <p:ext uri="{BB962C8B-B14F-4D97-AF65-F5344CB8AC3E}">
        <p14:creationId xmlns:p14="http://schemas.microsoft.com/office/powerpoint/2010/main" val="333643626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8531"/>
            <a:ext cx="9144000" cy="878160"/>
          </a:xfrm>
          <a:prstGeom prst="rect">
            <a:avLst/>
          </a:prstGeom>
          <a:solidFill>
            <a:srgbClr val="9A1A1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 name="Pentagon 3"/>
          <p:cNvSpPr/>
          <p:nvPr/>
        </p:nvSpPr>
        <p:spPr>
          <a:xfrm>
            <a:off x="46300" y="155863"/>
            <a:ext cx="1342872" cy="669985"/>
          </a:xfrm>
          <a:prstGeom prst="homePlate">
            <a:avLst/>
          </a:prstGeom>
          <a:solidFill>
            <a:srgbClr val="F28E2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0000"/>
              </a:solidFill>
            </a:endParaRPr>
          </a:p>
        </p:txBody>
      </p:sp>
      <p:sp>
        <p:nvSpPr>
          <p:cNvPr id="5" name="Chevron 4"/>
          <p:cNvSpPr/>
          <p:nvPr/>
        </p:nvSpPr>
        <p:spPr>
          <a:xfrm>
            <a:off x="1154268" y="145360"/>
            <a:ext cx="1816969" cy="669985"/>
          </a:xfrm>
          <a:prstGeom prst="chevron">
            <a:avLst/>
          </a:prstGeom>
          <a:solidFill>
            <a:srgbClr val="F28E2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1" dirty="0">
              <a:solidFill>
                <a:prstClr val="white"/>
              </a:solidFill>
            </a:endParaRPr>
          </a:p>
        </p:txBody>
      </p:sp>
      <p:sp>
        <p:nvSpPr>
          <p:cNvPr id="14" name="Chevron 4">
            <a:extLst>
              <a:ext uri="{FF2B5EF4-FFF2-40B4-BE49-F238E27FC236}">
                <a16:creationId xmlns:a16="http://schemas.microsoft.com/office/drawing/2014/main" id="{9738D025-4998-44B0-9AF4-65F4D2F52AFE}"/>
              </a:ext>
            </a:extLst>
          </p:cNvPr>
          <p:cNvSpPr/>
          <p:nvPr/>
        </p:nvSpPr>
        <p:spPr>
          <a:xfrm>
            <a:off x="2731303" y="153266"/>
            <a:ext cx="1775700" cy="669985"/>
          </a:xfrm>
          <a:prstGeom prst="chevron">
            <a:avLst/>
          </a:prstGeom>
          <a:solidFill>
            <a:srgbClr val="F28E2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1" dirty="0">
              <a:solidFill>
                <a:prstClr val="white"/>
              </a:solidFill>
            </a:endParaRPr>
          </a:p>
        </p:txBody>
      </p:sp>
      <p:sp>
        <p:nvSpPr>
          <p:cNvPr id="19" name="Chevron 4">
            <a:extLst>
              <a:ext uri="{FF2B5EF4-FFF2-40B4-BE49-F238E27FC236}">
                <a16:creationId xmlns:a16="http://schemas.microsoft.com/office/drawing/2014/main" id="{C907047A-46F8-4C6A-A7FF-2B43F2D88DC2}"/>
              </a:ext>
            </a:extLst>
          </p:cNvPr>
          <p:cNvSpPr/>
          <p:nvPr/>
        </p:nvSpPr>
        <p:spPr>
          <a:xfrm>
            <a:off x="4267070" y="160030"/>
            <a:ext cx="1748958" cy="669985"/>
          </a:xfrm>
          <a:prstGeom prst="chevron">
            <a:avLst/>
          </a:prstGeom>
          <a:solidFill>
            <a:srgbClr val="F28E2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1" dirty="0">
              <a:solidFill>
                <a:prstClr val="white"/>
              </a:solidFill>
            </a:endParaRPr>
          </a:p>
        </p:txBody>
      </p:sp>
      <p:sp>
        <p:nvSpPr>
          <p:cNvPr id="20" name="Chevron 4">
            <a:extLst>
              <a:ext uri="{FF2B5EF4-FFF2-40B4-BE49-F238E27FC236}">
                <a16:creationId xmlns:a16="http://schemas.microsoft.com/office/drawing/2014/main" id="{9EDA6636-5100-4F78-AC58-3A6824594BDA}"/>
              </a:ext>
            </a:extLst>
          </p:cNvPr>
          <p:cNvSpPr/>
          <p:nvPr/>
        </p:nvSpPr>
        <p:spPr>
          <a:xfrm>
            <a:off x="5779685" y="160029"/>
            <a:ext cx="1748960" cy="669985"/>
          </a:xfrm>
          <a:prstGeom prst="chevron">
            <a:avLst/>
          </a:prstGeom>
          <a:solidFill>
            <a:srgbClr val="F28E2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1" dirty="0">
              <a:solidFill>
                <a:prstClr val="white"/>
              </a:solidFill>
            </a:endParaRPr>
          </a:p>
        </p:txBody>
      </p:sp>
      <p:sp>
        <p:nvSpPr>
          <p:cNvPr id="21" name="TextBox 20">
            <a:extLst>
              <a:ext uri="{FF2B5EF4-FFF2-40B4-BE49-F238E27FC236}">
                <a16:creationId xmlns:a16="http://schemas.microsoft.com/office/drawing/2014/main" id="{7A7A1112-1EDB-432A-AC39-2A8AE8F8516C}"/>
              </a:ext>
            </a:extLst>
          </p:cNvPr>
          <p:cNvSpPr txBox="1"/>
          <p:nvPr/>
        </p:nvSpPr>
        <p:spPr>
          <a:xfrm>
            <a:off x="46300" y="931535"/>
            <a:ext cx="8921170" cy="1077218"/>
          </a:xfrm>
          <a:prstGeom prst="rect">
            <a:avLst/>
          </a:prstGeom>
          <a:noFill/>
        </p:spPr>
        <p:txBody>
          <a:bodyPr wrap="square" rtlCol="0">
            <a:spAutoFit/>
          </a:bodyPr>
          <a:lstStyle/>
          <a:p>
            <a:pPr lvl="0" fontAlgn="base">
              <a:spcBef>
                <a:spcPct val="0"/>
              </a:spcBef>
              <a:spcAft>
                <a:spcPct val="0"/>
              </a:spcAft>
            </a:pPr>
            <a:r>
              <a:rPr lang="en-GB" sz="2800" b="1" dirty="0">
                <a:solidFill>
                  <a:srgbClr val="9A1A1E"/>
                </a:solidFill>
              </a:rPr>
              <a:t>Exploratory Data Analysis:</a:t>
            </a:r>
          </a:p>
          <a:p>
            <a:pPr fontAlgn="base">
              <a:spcBef>
                <a:spcPct val="0"/>
              </a:spcBef>
              <a:spcAft>
                <a:spcPct val="0"/>
              </a:spcAft>
            </a:pPr>
            <a:endParaRPr lang="en-US" b="1" dirty="0">
              <a:solidFill>
                <a:srgbClr val="9A1A1E"/>
              </a:solidFill>
              <a:latin typeface="Century Gothic" panose="020B0502020202020204" pitchFamily="34" charset="0"/>
            </a:endParaRPr>
          </a:p>
          <a:p>
            <a:endParaRPr lang="en-US" altLang="zh-CN" dirty="0">
              <a:solidFill>
                <a:srgbClr val="000000"/>
              </a:solidFill>
            </a:endParaRPr>
          </a:p>
        </p:txBody>
      </p:sp>
      <p:pic>
        <p:nvPicPr>
          <p:cNvPr id="7" name="Picture 6">
            <a:extLst>
              <a:ext uri="{FF2B5EF4-FFF2-40B4-BE49-F238E27FC236}">
                <a16:creationId xmlns:a16="http://schemas.microsoft.com/office/drawing/2014/main" id="{9F946DCE-883C-42FC-B29D-21FCE59D3F3E}"/>
              </a:ext>
            </a:extLst>
          </p:cNvPr>
          <p:cNvPicPr>
            <a:picLocks noChangeAspect="1"/>
          </p:cNvPicPr>
          <p:nvPr/>
        </p:nvPicPr>
        <p:blipFill>
          <a:blip r:embed="rId3"/>
          <a:stretch>
            <a:fillRect/>
          </a:stretch>
        </p:blipFill>
        <p:spPr>
          <a:xfrm>
            <a:off x="332102" y="4105852"/>
            <a:ext cx="3892392" cy="2673312"/>
          </a:xfrm>
          <a:prstGeom prst="rect">
            <a:avLst/>
          </a:prstGeom>
        </p:spPr>
      </p:pic>
      <p:pic>
        <p:nvPicPr>
          <p:cNvPr id="8" name="Picture 7">
            <a:extLst>
              <a:ext uri="{FF2B5EF4-FFF2-40B4-BE49-F238E27FC236}">
                <a16:creationId xmlns:a16="http://schemas.microsoft.com/office/drawing/2014/main" id="{26461587-4AD7-41CB-A04B-4344341E6981}"/>
              </a:ext>
            </a:extLst>
          </p:cNvPr>
          <p:cNvPicPr>
            <a:picLocks noChangeAspect="1"/>
          </p:cNvPicPr>
          <p:nvPr/>
        </p:nvPicPr>
        <p:blipFill>
          <a:blip r:embed="rId4"/>
          <a:stretch>
            <a:fillRect/>
          </a:stretch>
        </p:blipFill>
        <p:spPr>
          <a:xfrm>
            <a:off x="4683222" y="1359831"/>
            <a:ext cx="3847946" cy="2482965"/>
          </a:xfrm>
          <a:prstGeom prst="rect">
            <a:avLst/>
          </a:prstGeom>
        </p:spPr>
      </p:pic>
      <p:pic>
        <p:nvPicPr>
          <p:cNvPr id="9" name="Picture 8">
            <a:extLst>
              <a:ext uri="{FF2B5EF4-FFF2-40B4-BE49-F238E27FC236}">
                <a16:creationId xmlns:a16="http://schemas.microsoft.com/office/drawing/2014/main" id="{E43905A3-1BF1-453C-988E-D0DAACFC78AF}"/>
              </a:ext>
            </a:extLst>
          </p:cNvPr>
          <p:cNvPicPr>
            <a:picLocks noChangeAspect="1"/>
          </p:cNvPicPr>
          <p:nvPr/>
        </p:nvPicPr>
        <p:blipFill>
          <a:blip r:embed="rId5"/>
          <a:stretch>
            <a:fillRect/>
          </a:stretch>
        </p:blipFill>
        <p:spPr>
          <a:xfrm>
            <a:off x="4633187" y="3947411"/>
            <a:ext cx="4026930" cy="2831753"/>
          </a:xfrm>
          <a:prstGeom prst="rect">
            <a:avLst/>
          </a:prstGeom>
        </p:spPr>
      </p:pic>
      <p:sp>
        <p:nvSpPr>
          <p:cNvPr id="16" name="Chevron 4">
            <a:extLst>
              <a:ext uri="{FF2B5EF4-FFF2-40B4-BE49-F238E27FC236}">
                <a16:creationId xmlns:a16="http://schemas.microsoft.com/office/drawing/2014/main" id="{C515E258-6E77-49E1-9327-F9B0A0D3E0B2}"/>
              </a:ext>
            </a:extLst>
          </p:cNvPr>
          <p:cNvSpPr/>
          <p:nvPr/>
        </p:nvSpPr>
        <p:spPr>
          <a:xfrm>
            <a:off x="7288709" y="163185"/>
            <a:ext cx="1775701" cy="669985"/>
          </a:xfrm>
          <a:prstGeom prst="chevron">
            <a:avLst/>
          </a:prstGeom>
          <a:solidFill>
            <a:srgbClr val="F28E2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1" dirty="0">
              <a:solidFill>
                <a:prstClr val="white"/>
              </a:solidFill>
            </a:endParaRPr>
          </a:p>
        </p:txBody>
      </p:sp>
      <p:pic>
        <p:nvPicPr>
          <p:cNvPr id="10" name="Picture 9">
            <a:extLst>
              <a:ext uri="{FF2B5EF4-FFF2-40B4-BE49-F238E27FC236}">
                <a16:creationId xmlns:a16="http://schemas.microsoft.com/office/drawing/2014/main" id="{132C5234-F2A4-44E9-9FE4-C1E0F083C0F3}"/>
              </a:ext>
            </a:extLst>
          </p:cNvPr>
          <p:cNvPicPr>
            <a:picLocks noChangeAspect="1"/>
          </p:cNvPicPr>
          <p:nvPr/>
        </p:nvPicPr>
        <p:blipFill>
          <a:blip r:embed="rId6"/>
          <a:stretch>
            <a:fillRect/>
          </a:stretch>
        </p:blipFill>
        <p:spPr>
          <a:xfrm>
            <a:off x="285802" y="1376764"/>
            <a:ext cx="3695889" cy="2521901"/>
          </a:xfrm>
          <a:prstGeom prst="rect">
            <a:avLst/>
          </a:prstGeom>
        </p:spPr>
      </p:pic>
      <p:sp>
        <p:nvSpPr>
          <p:cNvPr id="18" name="TextBox 17">
            <a:extLst>
              <a:ext uri="{FF2B5EF4-FFF2-40B4-BE49-F238E27FC236}">
                <a16:creationId xmlns:a16="http://schemas.microsoft.com/office/drawing/2014/main" id="{C44C420E-07D9-4253-A206-420B36B30E1F}"/>
              </a:ext>
            </a:extLst>
          </p:cNvPr>
          <p:cNvSpPr txBox="1"/>
          <p:nvPr/>
        </p:nvSpPr>
        <p:spPr>
          <a:xfrm>
            <a:off x="6196752" y="314118"/>
            <a:ext cx="1253906" cy="369332"/>
          </a:xfrm>
          <a:prstGeom prst="rect">
            <a:avLst/>
          </a:prstGeom>
          <a:noFill/>
        </p:spPr>
        <p:txBody>
          <a:bodyPr wrap="square" rtlCol="0">
            <a:spAutoFit/>
          </a:bodyPr>
          <a:lstStyle/>
          <a:p>
            <a:r>
              <a:rPr lang="en-US" b="1" dirty="0">
                <a:latin typeface="Century Gothic" panose="020B0502020202020204" pitchFamily="34" charset="0"/>
              </a:rPr>
              <a:t>Models</a:t>
            </a:r>
          </a:p>
        </p:txBody>
      </p:sp>
      <p:sp>
        <p:nvSpPr>
          <p:cNvPr id="22" name="TextBox 21">
            <a:extLst>
              <a:ext uri="{FF2B5EF4-FFF2-40B4-BE49-F238E27FC236}">
                <a16:creationId xmlns:a16="http://schemas.microsoft.com/office/drawing/2014/main" id="{9FCDFF68-FE98-4C46-822F-CDEDB4FC89B4}"/>
              </a:ext>
            </a:extLst>
          </p:cNvPr>
          <p:cNvSpPr txBox="1"/>
          <p:nvPr/>
        </p:nvSpPr>
        <p:spPr>
          <a:xfrm>
            <a:off x="7525052" y="184779"/>
            <a:ext cx="1368874" cy="923330"/>
          </a:xfrm>
          <a:prstGeom prst="rect">
            <a:avLst/>
          </a:prstGeom>
          <a:noFill/>
        </p:spPr>
        <p:txBody>
          <a:bodyPr wrap="square" rtlCol="0">
            <a:spAutoFit/>
          </a:bodyPr>
          <a:lstStyle/>
          <a:p>
            <a:r>
              <a:rPr lang="en-US" b="1" dirty="0">
                <a:latin typeface="Century Gothic" panose="020B0502020202020204" pitchFamily="34" charset="0"/>
              </a:rPr>
              <a:t>Recomme-ndations</a:t>
            </a:r>
          </a:p>
          <a:p>
            <a:endParaRPr lang="en-US" b="1" dirty="0">
              <a:solidFill>
                <a:srgbClr val="000000"/>
              </a:solidFill>
            </a:endParaRPr>
          </a:p>
        </p:txBody>
      </p:sp>
      <p:sp>
        <p:nvSpPr>
          <p:cNvPr id="23" name="TextBox 22">
            <a:extLst>
              <a:ext uri="{FF2B5EF4-FFF2-40B4-BE49-F238E27FC236}">
                <a16:creationId xmlns:a16="http://schemas.microsoft.com/office/drawing/2014/main" id="{CD2E6458-60B7-4806-916D-A853384E06F3}"/>
              </a:ext>
            </a:extLst>
          </p:cNvPr>
          <p:cNvSpPr txBox="1"/>
          <p:nvPr/>
        </p:nvSpPr>
        <p:spPr>
          <a:xfrm>
            <a:off x="112116" y="167451"/>
            <a:ext cx="1253906" cy="646331"/>
          </a:xfrm>
          <a:prstGeom prst="rect">
            <a:avLst/>
          </a:prstGeom>
          <a:noFill/>
        </p:spPr>
        <p:txBody>
          <a:bodyPr wrap="square" rtlCol="0">
            <a:spAutoFit/>
          </a:bodyPr>
          <a:lstStyle/>
          <a:p>
            <a:r>
              <a:rPr lang="en-US" altLang="zh-CN" b="1" dirty="0">
                <a:solidFill>
                  <a:srgbClr val="000000"/>
                </a:solidFill>
                <a:latin typeface="Century Gothic" panose="020B0502020202020204" pitchFamily="34" charset="0"/>
              </a:rPr>
              <a:t>Business</a:t>
            </a:r>
            <a:r>
              <a:rPr lang="zh-CN" altLang="en-US" b="1" dirty="0">
                <a:solidFill>
                  <a:srgbClr val="000000"/>
                </a:solidFill>
                <a:latin typeface="Century Gothic" panose="020B0502020202020204" pitchFamily="34" charset="0"/>
              </a:rPr>
              <a:t> </a:t>
            </a:r>
            <a:r>
              <a:rPr lang="en-US" altLang="zh-CN" b="1" dirty="0">
                <a:solidFill>
                  <a:srgbClr val="000000"/>
                </a:solidFill>
                <a:latin typeface="Century Gothic" panose="020B0502020202020204" pitchFamily="34" charset="0"/>
              </a:rPr>
              <a:t>Problem</a:t>
            </a:r>
            <a:endParaRPr lang="en-US" b="1" dirty="0">
              <a:solidFill>
                <a:srgbClr val="000000"/>
              </a:solidFill>
              <a:latin typeface="Century Gothic" panose="020B0502020202020204" pitchFamily="34" charset="0"/>
            </a:endParaRPr>
          </a:p>
        </p:txBody>
      </p:sp>
      <p:sp>
        <p:nvSpPr>
          <p:cNvPr id="24" name="Rectangle 23">
            <a:extLst>
              <a:ext uri="{FF2B5EF4-FFF2-40B4-BE49-F238E27FC236}">
                <a16:creationId xmlns:a16="http://schemas.microsoft.com/office/drawing/2014/main" id="{56FFEF1E-392A-45D6-BDCD-236EF9ACACD9}"/>
              </a:ext>
            </a:extLst>
          </p:cNvPr>
          <p:cNvSpPr/>
          <p:nvPr/>
        </p:nvSpPr>
        <p:spPr>
          <a:xfrm>
            <a:off x="1524438" y="179644"/>
            <a:ext cx="1230015" cy="646331"/>
          </a:xfrm>
          <a:prstGeom prst="rect">
            <a:avLst/>
          </a:prstGeom>
        </p:spPr>
        <p:txBody>
          <a:bodyPr wrap="square">
            <a:spAutoFit/>
          </a:bodyPr>
          <a:lstStyle/>
          <a:p>
            <a:r>
              <a:rPr lang="en-GB" b="1" dirty="0">
                <a:latin typeface="Century Gothic" panose="020B0502020202020204" pitchFamily="34" charset="0"/>
              </a:rPr>
              <a:t>Defining Success</a:t>
            </a:r>
            <a:endParaRPr lang="en-US" dirty="0">
              <a:latin typeface="Century Gothic" panose="020B0502020202020204" pitchFamily="34" charset="0"/>
            </a:endParaRPr>
          </a:p>
        </p:txBody>
      </p:sp>
      <p:sp>
        <p:nvSpPr>
          <p:cNvPr id="25" name="Rectangle 24">
            <a:extLst>
              <a:ext uri="{FF2B5EF4-FFF2-40B4-BE49-F238E27FC236}">
                <a16:creationId xmlns:a16="http://schemas.microsoft.com/office/drawing/2014/main" id="{FC9C058E-0A52-4830-A025-F1063E06B1BC}"/>
              </a:ext>
            </a:extLst>
          </p:cNvPr>
          <p:cNvSpPr/>
          <p:nvPr/>
        </p:nvSpPr>
        <p:spPr>
          <a:xfrm>
            <a:off x="4835325" y="318143"/>
            <a:ext cx="1230015" cy="369332"/>
          </a:xfrm>
          <a:prstGeom prst="rect">
            <a:avLst/>
          </a:prstGeom>
        </p:spPr>
        <p:txBody>
          <a:bodyPr wrap="square">
            <a:spAutoFit/>
          </a:bodyPr>
          <a:lstStyle/>
          <a:p>
            <a:r>
              <a:rPr lang="en-GB" b="1" dirty="0">
                <a:solidFill>
                  <a:srgbClr val="9A1A1E"/>
                </a:solidFill>
                <a:latin typeface="Century Gothic" panose="020B0502020202020204" pitchFamily="34" charset="0"/>
              </a:rPr>
              <a:t>EDA</a:t>
            </a:r>
          </a:p>
        </p:txBody>
      </p:sp>
      <p:sp>
        <p:nvSpPr>
          <p:cNvPr id="26" name="Rectangle 25">
            <a:extLst>
              <a:ext uri="{FF2B5EF4-FFF2-40B4-BE49-F238E27FC236}">
                <a16:creationId xmlns:a16="http://schemas.microsoft.com/office/drawing/2014/main" id="{E32827FA-6D64-4024-A743-3FCD12E83E14}"/>
              </a:ext>
            </a:extLst>
          </p:cNvPr>
          <p:cNvSpPr/>
          <p:nvPr/>
        </p:nvSpPr>
        <p:spPr>
          <a:xfrm>
            <a:off x="3219970" y="310355"/>
            <a:ext cx="1230015" cy="369332"/>
          </a:xfrm>
          <a:prstGeom prst="rect">
            <a:avLst/>
          </a:prstGeom>
        </p:spPr>
        <p:txBody>
          <a:bodyPr wrap="square">
            <a:spAutoFit/>
          </a:bodyPr>
          <a:lstStyle/>
          <a:p>
            <a:r>
              <a:rPr lang="en-GB" b="1" dirty="0">
                <a:latin typeface="Century Gothic" panose="020B0502020202020204" pitchFamily="34" charset="0"/>
              </a:rPr>
              <a:t>Dataset</a:t>
            </a:r>
          </a:p>
        </p:txBody>
      </p:sp>
    </p:spTree>
    <p:extLst>
      <p:ext uri="{BB962C8B-B14F-4D97-AF65-F5344CB8AC3E}">
        <p14:creationId xmlns:p14="http://schemas.microsoft.com/office/powerpoint/2010/main" val="191642076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8531"/>
            <a:ext cx="9144000" cy="878160"/>
          </a:xfrm>
          <a:prstGeom prst="rect">
            <a:avLst/>
          </a:prstGeom>
          <a:solidFill>
            <a:srgbClr val="9A1A1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 name="Pentagon 3"/>
          <p:cNvSpPr/>
          <p:nvPr/>
        </p:nvSpPr>
        <p:spPr>
          <a:xfrm>
            <a:off x="46300" y="155863"/>
            <a:ext cx="1342872" cy="669985"/>
          </a:xfrm>
          <a:prstGeom prst="homePlate">
            <a:avLst/>
          </a:prstGeom>
          <a:solidFill>
            <a:srgbClr val="F28E2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0000"/>
              </a:solidFill>
            </a:endParaRPr>
          </a:p>
        </p:txBody>
      </p:sp>
      <p:sp>
        <p:nvSpPr>
          <p:cNvPr id="5" name="Chevron 4"/>
          <p:cNvSpPr/>
          <p:nvPr/>
        </p:nvSpPr>
        <p:spPr>
          <a:xfrm>
            <a:off x="1154268" y="145360"/>
            <a:ext cx="1816969" cy="669985"/>
          </a:xfrm>
          <a:prstGeom prst="chevron">
            <a:avLst/>
          </a:prstGeom>
          <a:solidFill>
            <a:srgbClr val="F28E2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1" dirty="0">
              <a:solidFill>
                <a:prstClr val="white"/>
              </a:solidFill>
            </a:endParaRPr>
          </a:p>
        </p:txBody>
      </p:sp>
      <p:sp>
        <p:nvSpPr>
          <p:cNvPr id="14" name="Chevron 4">
            <a:extLst>
              <a:ext uri="{FF2B5EF4-FFF2-40B4-BE49-F238E27FC236}">
                <a16:creationId xmlns:a16="http://schemas.microsoft.com/office/drawing/2014/main" id="{9738D025-4998-44B0-9AF4-65F4D2F52AFE}"/>
              </a:ext>
            </a:extLst>
          </p:cNvPr>
          <p:cNvSpPr/>
          <p:nvPr/>
        </p:nvSpPr>
        <p:spPr>
          <a:xfrm>
            <a:off x="2731303" y="153266"/>
            <a:ext cx="1775700" cy="669985"/>
          </a:xfrm>
          <a:prstGeom prst="chevron">
            <a:avLst/>
          </a:prstGeom>
          <a:solidFill>
            <a:srgbClr val="F28E2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1" dirty="0">
              <a:solidFill>
                <a:prstClr val="white"/>
              </a:solidFill>
            </a:endParaRPr>
          </a:p>
        </p:txBody>
      </p:sp>
      <p:sp>
        <p:nvSpPr>
          <p:cNvPr id="19" name="Chevron 4">
            <a:extLst>
              <a:ext uri="{FF2B5EF4-FFF2-40B4-BE49-F238E27FC236}">
                <a16:creationId xmlns:a16="http://schemas.microsoft.com/office/drawing/2014/main" id="{C907047A-46F8-4C6A-A7FF-2B43F2D88DC2}"/>
              </a:ext>
            </a:extLst>
          </p:cNvPr>
          <p:cNvSpPr/>
          <p:nvPr/>
        </p:nvSpPr>
        <p:spPr>
          <a:xfrm>
            <a:off x="4267070" y="160030"/>
            <a:ext cx="1748958" cy="669985"/>
          </a:xfrm>
          <a:prstGeom prst="chevron">
            <a:avLst/>
          </a:prstGeom>
          <a:solidFill>
            <a:srgbClr val="F28E2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1" dirty="0">
              <a:solidFill>
                <a:prstClr val="white"/>
              </a:solidFill>
            </a:endParaRPr>
          </a:p>
        </p:txBody>
      </p:sp>
      <p:sp>
        <p:nvSpPr>
          <p:cNvPr id="20" name="Chevron 4">
            <a:extLst>
              <a:ext uri="{FF2B5EF4-FFF2-40B4-BE49-F238E27FC236}">
                <a16:creationId xmlns:a16="http://schemas.microsoft.com/office/drawing/2014/main" id="{9EDA6636-5100-4F78-AC58-3A6824594BDA}"/>
              </a:ext>
            </a:extLst>
          </p:cNvPr>
          <p:cNvSpPr/>
          <p:nvPr/>
        </p:nvSpPr>
        <p:spPr>
          <a:xfrm>
            <a:off x="5779685" y="160029"/>
            <a:ext cx="1748960" cy="669985"/>
          </a:xfrm>
          <a:prstGeom prst="chevron">
            <a:avLst/>
          </a:prstGeom>
          <a:solidFill>
            <a:srgbClr val="F28E2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1" dirty="0">
              <a:solidFill>
                <a:prstClr val="white"/>
              </a:solidFill>
            </a:endParaRPr>
          </a:p>
        </p:txBody>
      </p:sp>
      <p:sp>
        <p:nvSpPr>
          <p:cNvPr id="16" name="Chevron 4">
            <a:extLst>
              <a:ext uri="{FF2B5EF4-FFF2-40B4-BE49-F238E27FC236}">
                <a16:creationId xmlns:a16="http://schemas.microsoft.com/office/drawing/2014/main" id="{C515E258-6E77-49E1-9327-F9B0A0D3E0B2}"/>
              </a:ext>
            </a:extLst>
          </p:cNvPr>
          <p:cNvSpPr/>
          <p:nvPr/>
        </p:nvSpPr>
        <p:spPr>
          <a:xfrm>
            <a:off x="7288709" y="163185"/>
            <a:ext cx="1775701" cy="669985"/>
          </a:xfrm>
          <a:prstGeom prst="chevron">
            <a:avLst/>
          </a:prstGeom>
          <a:solidFill>
            <a:srgbClr val="F28E2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1" dirty="0">
              <a:solidFill>
                <a:prstClr val="white"/>
              </a:solidFill>
            </a:endParaRPr>
          </a:p>
        </p:txBody>
      </p:sp>
      <p:sp>
        <p:nvSpPr>
          <p:cNvPr id="15" name="TextBox 14">
            <a:extLst>
              <a:ext uri="{FF2B5EF4-FFF2-40B4-BE49-F238E27FC236}">
                <a16:creationId xmlns:a16="http://schemas.microsoft.com/office/drawing/2014/main" id="{FE504155-6CCD-44BD-B5F5-24008A24FA1D}"/>
              </a:ext>
            </a:extLst>
          </p:cNvPr>
          <p:cNvSpPr txBox="1"/>
          <p:nvPr/>
        </p:nvSpPr>
        <p:spPr>
          <a:xfrm>
            <a:off x="80002" y="931796"/>
            <a:ext cx="8921170" cy="800219"/>
          </a:xfrm>
          <a:prstGeom prst="rect">
            <a:avLst/>
          </a:prstGeom>
          <a:noFill/>
        </p:spPr>
        <p:txBody>
          <a:bodyPr wrap="square" rtlCol="0">
            <a:spAutoFit/>
          </a:bodyPr>
          <a:lstStyle/>
          <a:p>
            <a:pPr lvl="0" fontAlgn="base">
              <a:spcBef>
                <a:spcPct val="0"/>
              </a:spcBef>
              <a:spcAft>
                <a:spcPct val="0"/>
              </a:spcAft>
            </a:pPr>
            <a:r>
              <a:rPr lang="en-GB" sz="2800" b="1" dirty="0">
                <a:solidFill>
                  <a:srgbClr val="9A1A1E"/>
                </a:solidFill>
              </a:rPr>
              <a:t>Correlations:</a:t>
            </a:r>
          </a:p>
          <a:p>
            <a:endParaRPr lang="en-US" altLang="zh-CN" dirty="0">
              <a:solidFill>
                <a:srgbClr val="000000"/>
              </a:solidFill>
            </a:endParaRPr>
          </a:p>
        </p:txBody>
      </p:sp>
      <p:pic>
        <p:nvPicPr>
          <p:cNvPr id="2" name="Picture 1">
            <a:extLst>
              <a:ext uri="{FF2B5EF4-FFF2-40B4-BE49-F238E27FC236}">
                <a16:creationId xmlns:a16="http://schemas.microsoft.com/office/drawing/2014/main" id="{E3E322C7-A241-4963-AF50-FB0D7AA087B3}"/>
              </a:ext>
            </a:extLst>
          </p:cNvPr>
          <p:cNvPicPr>
            <a:picLocks noChangeAspect="1"/>
          </p:cNvPicPr>
          <p:nvPr/>
        </p:nvPicPr>
        <p:blipFill>
          <a:blip r:embed="rId3"/>
          <a:stretch>
            <a:fillRect/>
          </a:stretch>
        </p:blipFill>
        <p:spPr>
          <a:xfrm>
            <a:off x="685375" y="1483650"/>
            <a:ext cx="3653357" cy="4083774"/>
          </a:xfrm>
          <a:prstGeom prst="rect">
            <a:avLst/>
          </a:prstGeom>
        </p:spPr>
      </p:pic>
      <p:pic>
        <p:nvPicPr>
          <p:cNvPr id="7" name="Picture 6">
            <a:extLst>
              <a:ext uri="{FF2B5EF4-FFF2-40B4-BE49-F238E27FC236}">
                <a16:creationId xmlns:a16="http://schemas.microsoft.com/office/drawing/2014/main" id="{EA13ED8F-FD88-4302-B586-0772381A0379}"/>
              </a:ext>
            </a:extLst>
          </p:cNvPr>
          <p:cNvPicPr>
            <a:picLocks noChangeAspect="1"/>
          </p:cNvPicPr>
          <p:nvPr/>
        </p:nvPicPr>
        <p:blipFill>
          <a:blip r:embed="rId4"/>
          <a:stretch>
            <a:fillRect/>
          </a:stretch>
        </p:blipFill>
        <p:spPr>
          <a:xfrm>
            <a:off x="4695342" y="1483649"/>
            <a:ext cx="3592138" cy="4083775"/>
          </a:xfrm>
          <a:prstGeom prst="rect">
            <a:avLst/>
          </a:prstGeom>
        </p:spPr>
      </p:pic>
      <p:sp>
        <p:nvSpPr>
          <p:cNvPr id="8" name="Rectangle 7">
            <a:extLst>
              <a:ext uri="{FF2B5EF4-FFF2-40B4-BE49-F238E27FC236}">
                <a16:creationId xmlns:a16="http://schemas.microsoft.com/office/drawing/2014/main" id="{6BA08440-B5B7-42FE-B14C-879E892851AD}"/>
              </a:ext>
            </a:extLst>
          </p:cNvPr>
          <p:cNvSpPr/>
          <p:nvPr/>
        </p:nvSpPr>
        <p:spPr>
          <a:xfrm>
            <a:off x="46300" y="5753023"/>
            <a:ext cx="8662535" cy="732508"/>
          </a:xfrm>
          <a:prstGeom prst="rect">
            <a:avLst/>
          </a:prstGeom>
        </p:spPr>
        <p:txBody>
          <a:bodyPr wrap="square">
            <a:spAutoFit/>
          </a:bodyPr>
          <a:lstStyle/>
          <a:p>
            <a:pPr lvl="1">
              <a:lnSpc>
                <a:spcPct val="80000"/>
              </a:lnSpc>
            </a:pPr>
            <a:r>
              <a:rPr lang="en-US" b="1" dirty="0">
                <a:latin typeface="Century Gothic" panose="020B0502020202020204" pitchFamily="34" charset="0"/>
              </a:rPr>
              <a:t>Imdb_score and gross are positively correlated to most other indicators with num_voted_users showing high correlation with both of them</a:t>
            </a:r>
          </a:p>
          <a:p>
            <a:pPr lvl="1">
              <a:lnSpc>
                <a:spcPct val="80000"/>
              </a:lnSpc>
            </a:pPr>
            <a:endParaRPr lang="en-US" altLang="ko-KR" sz="1600" dirty="0">
              <a:latin typeface="Verdana" pitchFamily="34" charset="0"/>
              <a:ea typeface="굴림" charset="-127"/>
            </a:endParaRPr>
          </a:p>
        </p:txBody>
      </p:sp>
      <p:sp>
        <p:nvSpPr>
          <p:cNvPr id="23" name="TextBox 22">
            <a:extLst>
              <a:ext uri="{FF2B5EF4-FFF2-40B4-BE49-F238E27FC236}">
                <a16:creationId xmlns:a16="http://schemas.microsoft.com/office/drawing/2014/main" id="{059905CC-33A8-475E-80E9-71741A81364B}"/>
              </a:ext>
            </a:extLst>
          </p:cNvPr>
          <p:cNvSpPr txBox="1"/>
          <p:nvPr/>
        </p:nvSpPr>
        <p:spPr>
          <a:xfrm>
            <a:off x="6196752" y="314118"/>
            <a:ext cx="1253906" cy="369332"/>
          </a:xfrm>
          <a:prstGeom prst="rect">
            <a:avLst/>
          </a:prstGeom>
          <a:noFill/>
        </p:spPr>
        <p:txBody>
          <a:bodyPr wrap="square" rtlCol="0">
            <a:spAutoFit/>
          </a:bodyPr>
          <a:lstStyle/>
          <a:p>
            <a:r>
              <a:rPr lang="en-US" b="1" dirty="0">
                <a:latin typeface="Century Gothic" panose="020B0502020202020204" pitchFamily="34" charset="0"/>
              </a:rPr>
              <a:t>Models</a:t>
            </a:r>
          </a:p>
        </p:txBody>
      </p:sp>
      <p:sp>
        <p:nvSpPr>
          <p:cNvPr id="24" name="TextBox 23">
            <a:extLst>
              <a:ext uri="{FF2B5EF4-FFF2-40B4-BE49-F238E27FC236}">
                <a16:creationId xmlns:a16="http://schemas.microsoft.com/office/drawing/2014/main" id="{D92F9D83-561E-45B8-9A87-4BECB07159C6}"/>
              </a:ext>
            </a:extLst>
          </p:cNvPr>
          <p:cNvSpPr txBox="1"/>
          <p:nvPr/>
        </p:nvSpPr>
        <p:spPr>
          <a:xfrm>
            <a:off x="7525052" y="184779"/>
            <a:ext cx="1368874" cy="923330"/>
          </a:xfrm>
          <a:prstGeom prst="rect">
            <a:avLst/>
          </a:prstGeom>
          <a:noFill/>
        </p:spPr>
        <p:txBody>
          <a:bodyPr wrap="square" rtlCol="0">
            <a:spAutoFit/>
          </a:bodyPr>
          <a:lstStyle/>
          <a:p>
            <a:r>
              <a:rPr lang="en-US" b="1" dirty="0">
                <a:latin typeface="Century Gothic" panose="020B0502020202020204" pitchFamily="34" charset="0"/>
              </a:rPr>
              <a:t>Recomme-ndations</a:t>
            </a:r>
          </a:p>
          <a:p>
            <a:endParaRPr lang="en-US" b="1" dirty="0">
              <a:solidFill>
                <a:srgbClr val="000000"/>
              </a:solidFill>
            </a:endParaRPr>
          </a:p>
        </p:txBody>
      </p:sp>
      <p:sp>
        <p:nvSpPr>
          <p:cNvPr id="25" name="TextBox 24">
            <a:extLst>
              <a:ext uri="{FF2B5EF4-FFF2-40B4-BE49-F238E27FC236}">
                <a16:creationId xmlns:a16="http://schemas.microsoft.com/office/drawing/2014/main" id="{A3A230E4-E9ED-4EF2-9303-835D8A024FD0}"/>
              </a:ext>
            </a:extLst>
          </p:cNvPr>
          <p:cNvSpPr txBox="1"/>
          <p:nvPr/>
        </p:nvSpPr>
        <p:spPr>
          <a:xfrm>
            <a:off x="112116" y="167451"/>
            <a:ext cx="1253906" cy="646331"/>
          </a:xfrm>
          <a:prstGeom prst="rect">
            <a:avLst/>
          </a:prstGeom>
          <a:noFill/>
        </p:spPr>
        <p:txBody>
          <a:bodyPr wrap="square" rtlCol="0">
            <a:spAutoFit/>
          </a:bodyPr>
          <a:lstStyle/>
          <a:p>
            <a:r>
              <a:rPr lang="en-US" altLang="zh-CN" b="1" dirty="0">
                <a:solidFill>
                  <a:srgbClr val="000000"/>
                </a:solidFill>
                <a:latin typeface="Century Gothic" panose="020B0502020202020204" pitchFamily="34" charset="0"/>
              </a:rPr>
              <a:t>Business</a:t>
            </a:r>
            <a:r>
              <a:rPr lang="zh-CN" altLang="en-US" b="1" dirty="0">
                <a:solidFill>
                  <a:srgbClr val="000000"/>
                </a:solidFill>
                <a:latin typeface="Century Gothic" panose="020B0502020202020204" pitchFamily="34" charset="0"/>
              </a:rPr>
              <a:t> </a:t>
            </a:r>
            <a:r>
              <a:rPr lang="en-US" altLang="zh-CN" b="1" dirty="0">
                <a:solidFill>
                  <a:srgbClr val="000000"/>
                </a:solidFill>
                <a:latin typeface="Century Gothic" panose="020B0502020202020204" pitchFamily="34" charset="0"/>
              </a:rPr>
              <a:t>Problem</a:t>
            </a:r>
            <a:endParaRPr lang="en-US" b="1" dirty="0">
              <a:solidFill>
                <a:srgbClr val="000000"/>
              </a:solidFill>
              <a:latin typeface="Century Gothic" panose="020B0502020202020204" pitchFamily="34" charset="0"/>
            </a:endParaRPr>
          </a:p>
        </p:txBody>
      </p:sp>
      <p:sp>
        <p:nvSpPr>
          <p:cNvPr id="26" name="Rectangle 25">
            <a:extLst>
              <a:ext uri="{FF2B5EF4-FFF2-40B4-BE49-F238E27FC236}">
                <a16:creationId xmlns:a16="http://schemas.microsoft.com/office/drawing/2014/main" id="{EF733786-1ADB-4CC2-9F78-7B4462B5D6D5}"/>
              </a:ext>
            </a:extLst>
          </p:cNvPr>
          <p:cNvSpPr/>
          <p:nvPr/>
        </p:nvSpPr>
        <p:spPr>
          <a:xfrm>
            <a:off x="1524438" y="179644"/>
            <a:ext cx="1230015" cy="646331"/>
          </a:xfrm>
          <a:prstGeom prst="rect">
            <a:avLst/>
          </a:prstGeom>
        </p:spPr>
        <p:txBody>
          <a:bodyPr wrap="square">
            <a:spAutoFit/>
          </a:bodyPr>
          <a:lstStyle/>
          <a:p>
            <a:r>
              <a:rPr lang="en-GB" b="1" dirty="0">
                <a:latin typeface="Century Gothic" panose="020B0502020202020204" pitchFamily="34" charset="0"/>
              </a:rPr>
              <a:t>Defining Success</a:t>
            </a:r>
            <a:endParaRPr lang="en-US" dirty="0">
              <a:latin typeface="Century Gothic" panose="020B0502020202020204" pitchFamily="34" charset="0"/>
            </a:endParaRPr>
          </a:p>
        </p:txBody>
      </p:sp>
      <p:sp>
        <p:nvSpPr>
          <p:cNvPr id="27" name="Rectangle 26">
            <a:extLst>
              <a:ext uri="{FF2B5EF4-FFF2-40B4-BE49-F238E27FC236}">
                <a16:creationId xmlns:a16="http://schemas.microsoft.com/office/drawing/2014/main" id="{B6CAC251-BB79-47CE-A6EB-7F9E0DD5C36D}"/>
              </a:ext>
            </a:extLst>
          </p:cNvPr>
          <p:cNvSpPr/>
          <p:nvPr/>
        </p:nvSpPr>
        <p:spPr>
          <a:xfrm>
            <a:off x="4835325" y="318143"/>
            <a:ext cx="1230015" cy="369332"/>
          </a:xfrm>
          <a:prstGeom prst="rect">
            <a:avLst/>
          </a:prstGeom>
        </p:spPr>
        <p:txBody>
          <a:bodyPr wrap="square">
            <a:spAutoFit/>
          </a:bodyPr>
          <a:lstStyle/>
          <a:p>
            <a:r>
              <a:rPr lang="en-GB" b="1" dirty="0">
                <a:solidFill>
                  <a:srgbClr val="9A1A1E"/>
                </a:solidFill>
                <a:latin typeface="Century Gothic" panose="020B0502020202020204" pitchFamily="34" charset="0"/>
              </a:rPr>
              <a:t>EDA</a:t>
            </a:r>
          </a:p>
        </p:txBody>
      </p:sp>
      <p:sp>
        <p:nvSpPr>
          <p:cNvPr id="28" name="Rectangle 27">
            <a:extLst>
              <a:ext uri="{FF2B5EF4-FFF2-40B4-BE49-F238E27FC236}">
                <a16:creationId xmlns:a16="http://schemas.microsoft.com/office/drawing/2014/main" id="{0AF5CAB9-6773-4E2D-97BD-38F4A2E8C42E}"/>
              </a:ext>
            </a:extLst>
          </p:cNvPr>
          <p:cNvSpPr/>
          <p:nvPr/>
        </p:nvSpPr>
        <p:spPr>
          <a:xfrm>
            <a:off x="3219970" y="310355"/>
            <a:ext cx="1230015" cy="369332"/>
          </a:xfrm>
          <a:prstGeom prst="rect">
            <a:avLst/>
          </a:prstGeom>
        </p:spPr>
        <p:txBody>
          <a:bodyPr wrap="square">
            <a:spAutoFit/>
          </a:bodyPr>
          <a:lstStyle/>
          <a:p>
            <a:r>
              <a:rPr lang="en-GB" b="1" dirty="0">
                <a:latin typeface="Century Gothic" panose="020B0502020202020204" pitchFamily="34" charset="0"/>
              </a:rPr>
              <a:t>Dataset</a:t>
            </a:r>
          </a:p>
        </p:txBody>
      </p:sp>
    </p:spTree>
    <p:extLst>
      <p:ext uri="{BB962C8B-B14F-4D97-AF65-F5344CB8AC3E}">
        <p14:creationId xmlns:p14="http://schemas.microsoft.com/office/powerpoint/2010/main" val="311233519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theme/theme1.xml><?xml version="1.0" encoding="utf-8"?>
<a:theme xmlns:a="http://schemas.openxmlformats.org/drawingml/2006/main" name="Retrospect">
  <a:themeElements>
    <a:clrScheme name="Custom 5">
      <a:dk1>
        <a:srgbClr val="000000"/>
      </a:dk1>
      <a:lt1>
        <a:sysClr val="window" lastClr="FFFFFF"/>
      </a:lt1>
      <a:dk2>
        <a:srgbClr val="637052"/>
      </a:dk2>
      <a:lt2>
        <a:srgbClr val="CCDDEA"/>
      </a:lt2>
      <a:accent1>
        <a:srgbClr val="FFC000"/>
      </a:accent1>
      <a:accent2>
        <a:srgbClr val="981B1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87A4454F6224EA4E8F510BC222326120" ma:contentTypeVersion="2" ma:contentTypeDescription="Create a new document." ma:contentTypeScope="" ma:versionID="f1b8233f3d59471a1745612d5b5bffc1">
  <xsd:schema xmlns:xsd="http://www.w3.org/2001/XMLSchema" xmlns:xs="http://www.w3.org/2001/XMLSchema" xmlns:p="http://schemas.microsoft.com/office/2006/metadata/properties" xmlns:ns2="c111c6d9-8e63-41f3-857d-658728aec4ba" targetNamespace="http://schemas.microsoft.com/office/2006/metadata/properties" ma:root="true" ma:fieldsID="5930c7215dd5ec6b9137a1f7d8bf878d" ns2:_="">
    <xsd:import namespace="c111c6d9-8e63-41f3-857d-658728aec4ba"/>
    <xsd:element name="properties">
      <xsd:complexType>
        <xsd:sequence>
          <xsd:element name="documentManagement">
            <xsd:complexType>
              <xsd:all>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111c6d9-8e63-41f3-857d-658728aec4ba"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C1613709-6CC9-4EFC-9B56-10E8FE2A3529}">
  <ds:schemaRefs>
    <ds:schemaRef ds:uri="http://schemas.microsoft.com/sharepoint/v3/contenttype/forms"/>
  </ds:schemaRefs>
</ds:datastoreItem>
</file>

<file path=customXml/itemProps2.xml><?xml version="1.0" encoding="utf-8"?>
<ds:datastoreItem xmlns:ds="http://schemas.openxmlformats.org/officeDocument/2006/customXml" ds:itemID="{3A79C83F-7DB2-4A25-B9A5-DD2CA2A678B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111c6d9-8e63-41f3-857d-658728aec4b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D4F85632-282F-4CC8-9825-7C1795AF1D9D}">
  <ds:schemaRefs>
    <ds:schemaRef ds:uri="http://schemas.microsoft.com/office/2006/metadata/properties"/>
    <ds:schemaRef ds:uri="c111c6d9-8e63-41f3-857d-658728aec4ba"/>
    <ds:schemaRef ds:uri="http://purl.org/dc/elements/1.1/"/>
    <ds:schemaRef ds:uri="http://schemas.openxmlformats.org/package/2006/metadata/core-properties"/>
    <ds:schemaRef ds:uri="http://purl.org/dc/terms/"/>
    <ds:schemaRef ds:uri="http://schemas.microsoft.com/office/infopath/2007/PartnerControls"/>
    <ds:schemaRef ds:uri="http://schemas.microsoft.com/office/2006/documentManagement/typ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Retrospect</Template>
  <TotalTime>2277</TotalTime>
  <Words>772</Words>
  <Application>Microsoft Office PowerPoint</Application>
  <PresentationFormat>On-screen Show (4:3)</PresentationFormat>
  <Paragraphs>196</Paragraphs>
  <Slides>19</Slides>
  <Notes>15</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19</vt:i4>
      </vt:variant>
    </vt:vector>
  </HeadingPairs>
  <TitlesOfParts>
    <vt:vector size="29" baseType="lpstr">
      <vt:lpstr>굴림</vt:lpstr>
      <vt:lpstr>宋体</vt:lpstr>
      <vt:lpstr>Bookman Old Style</vt:lpstr>
      <vt:lpstr>Calibri</vt:lpstr>
      <vt:lpstr>Calibri Light</vt:lpstr>
      <vt:lpstr>Century Gothic</vt:lpstr>
      <vt:lpstr>Times New Roman</vt:lpstr>
      <vt:lpstr>Verdana</vt:lpstr>
      <vt:lpstr>Wingdings</vt:lpstr>
      <vt:lpstr>Retrospect</vt:lpstr>
      <vt:lpstr>  Case Study Analysis  By Raman Deep Singh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DSO 510 – Business Analytics  Project 2</dc:title>
  <dc:creator>Lulu Zhang</dc:creator>
  <cp:lastModifiedBy>Raman Singh</cp:lastModifiedBy>
  <cp:revision>229</cp:revision>
  <dcterms:created xsi:type="dcterms:W3CDTF">2016-09-14T00:26:30Z</dcterms:created>
  <dcterms:modified xsi:type="dcterms:W3CDTF">2018-06-05T19:58:27Z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0x01010087A4454F6224EA4E8F510BC222326120</vt:lpwstr>
  </property>
</Properties>
</file>