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7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8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9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5" r:id="rId2"/>
    <p:sldMasterId id="2147483690" r:id="rId3"/>
    <p:sldMasterId id="2147483705" r:id="rId4"/>
    <p:sldMasterId id="2147483720" r:id="rId5"/>
    <p:sldMasterId id="2147483735" r:id="rId6"/>
    <p:sldMasterId id="2147483750" r:id="rId7"/>
    <p:sldMasterId id="2147483765" r:id="rId8"/>
    <p:sldMasterId id="2147483787" r:id="rId9"/>
    <p:sldMasterId id="2147483801" r:id="rId10"/>
  </p:sldMasterIdLst>
  <p:notesMasterIdLst>
    <p:notesMasterId r:id="rId24"/>
  </p:notesMasterIdLst>
  <p:sldIdLst>
    <p:sldId id="259" r:id="rId11"/>
    <p:sldId id="257" r:id="rId12"/>
    <p:sldId id="260" r:id="rId13"/>
    <p:sldId id="272" r:id="rId14"/>
    <p:sldId id="261" r:id="rId15"/>
    <p:sldId id="271" r:id="rId16"/>
    <p:sldId id="262" r:id="rId17"/>
    <p:sldId id="263" r:id="rId18"/>
    <p:sldId id="264" r:id="rId19"/>
    <p:sldId id="273" r:id="rId20"/>
    <p:sldId id="266" r:id="rId21"/>
    <p:sldId id="26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et Mehta" initials="MM" lastIdx="1" clrIdx="0">
    <p:extLst/>
  </p:cmAuthor>
  <p:cmAuthor id="2" name="Meet Mehta" initials="MM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145"/>
    <a:srgbClr val="41AFF3"/>
    <a:srgbClr val="4CA76D"/>
    <a:srgbClr val="58C27C"/>
    <a:srgbClr val="3C9193"/>
    <a:srgbClr val="BDDBFF"/>
    <a:srgbClr val="B79770"/>
    <a:srgbClr val="000000"/>
    <a:srgbClr val="68838B"/>
    <a:srgbClr val="F4F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/>
    <p:restoredTop sz="95921"/>
  </p:normalViewPr>
  <p:slideViewPr>
    <p:cSldViewPr snapToGrid="0" snapToObjects="1">
      <p:cViewPr>
        <p:scale>
          <a:sx n="95" d="100"/>
          <a:sy n="95" d="100"/>
        </p:scale>
        <p:origin x="88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3BBE5-8FC5-5E47-9269-CD345C8D84D2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49E12-75B6-9B44-AFF9-73E90D83F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A49E12-75B6-9B44-AFF9-73E90D83F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52F2-306C-4940-BAAE-1FAF3607E9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4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28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88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8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98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820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3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1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8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80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057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2130433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8"/>
            <a:ext cx="10363200" cy="1362075"/>
          </a:xfrm>
        </p:spPr>
        <p:txBody>
          <a:bodyPr anchor="t"/>
          <a:lstStyle>
            <a:lvl1pPr algn="l">
              <a:defRPr sz="52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97">
                <a:solidFill>
                  <a:schemeClr val="tx1">
                    <a:tint val="75000"/>
                  </a:schemeClr>
                </a:solidFill>
              </a:defRPr>
            </a:lvl1pPr>
            <a:lvl2pPr marL="608944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90" indent="0">
              <a:buNone/>
              <a:defRPr sz="2097">
                <a:solidFill>
                  <a:schemeClr val="tx1">
                    <a:tint val="75000"/>
                  </a:schemeClr>
                </a:solidFill>
              </a:defRPr>
            </a:lvl3pPr>
            <a:lvl4pPr marL="182683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4pPr>
            <a:lvl5pPr marL="243578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5pPr>
            <a:lvl6pPr marL="3044725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6pPr>
            <a:lvl7pPr marL="365367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7pPr>
            <a:lvl8pPr marL="4262614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8pPr>
            <a:lvl9pPr marL="487156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697"/>
            </a:lvl1pPr>
            <a:lvl2pPr>
              <a:defRPr sz="3197"/>
            </a:lvl2pPr>
            <a:lvl3pPr>
              <a:defRPr sz="2697"/>
            </a:lvl3pPr>
            <a:lvl4pPr>
              <a:defRPr sz="2397"/>
            </a:lvl4pPr>
            <a:lvl5pPr>
              <a:defRPr sz="2397"/>
            </a:lvl5pPr>
            <a:lvl6pPr>
              <a:defRPr sz="2397"/>
            </a:lvl6pPr>
            <a:lvl7pPr>
              <a:defRPr sz="2397"/>
            </a:lvl7pPr>
            <a:lvl8pPr>
              <a:defRPr sz="2397"/>
            </a:lvl8pPr>
            <a:lvl9pPr>
              <a:defRPr sz="23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7"/>
            <a:ext cx="5386917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7"/>
            <a:ext cx="5389033" cy="639763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4" indent="0">
              <a:buNone/>
              <a:defRPr sz="2697" b="1"/>
            </a:lvl2pPr>
            <a:lvl3pPr marL="1217890" indent="0">
              <a:buNone/>
              <a:defRPr sz="2397" b="1"/>
            </a:lvl3pPr>
            <a:lvl4pPr marL="1826835" indent="0">
              <a:buNone/>
              <a:defRPr sz="2097" b="1"/>
            </a:lvl4pPr>
            <a:lvl5pPr marL="2435780" indent="0">
              <a:buNone/>
              <a:defRPr sz="2097" b="1"/>
            </a:lvl5pPr>
            <a:lvl6pPr marL="3044725" indent="0">
              <a:buNone/>
              <a:defRPr sz="2097" b="1"/>
            </a:lvl6pPr>
            <a:lvl7pPr marL="3653670" indent="0">
              <a:buNone/>
              <a:defRPr sz="2097" b="1"/>
            </a:lvl7pPr>
            <a:lvl8pPr marL="4262614" indent="0">
              <a:buNone/>
              <a:defRPr sz="2097" b="1"/>
            </a:lvl8pPr>
            <a:lvl9pPr marL="4871560" indent="0">
              <a:buNone/>
              <a:defRPr sz="209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97"/>
            </a:lvl1pPr>
            <a:lvl2pPr>
              <a:defRPr sz="2697"/>
            </a:lvl2pPr>
            <a:lvl3pPr>
              <a:defRPr sz="2397"/>
            </a:lvl3pPr>
            <a:lvl4pPr>
              <a:defRPr sz="2097"/>
            </a:lvl4pPr>
            <a:lvl5pPr>
              <a:defRPr sz="2097"/>
            </a:lvl5pPr>
            <a:lvl6pPr>
              <a:defRPr sz="2097"/>
            </a:lvl6pPr>
            <a:lvl7pPr>
              <a:defRPr sz="2097"/>
            </a:lvl7pPr>
            <a:lvl8pPr>
              <a:defRPr sz="2097"/>
            </a:lvl8pPr>
            <a:lvl9pPr>
              <a:defRPr sz="20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6"/>
            <a:ext cx="4011084" cy="1162051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4297"/>
            </a:lvl1pPr>
            <a:lvl2pPr>
              <a:defRPr sz="3697"/>
            </a:lvl2pPr>
            <a:lvl3pPr>
              <a:defRPr sz="3197"/>
            </a:lvl3pPr>
            <a:lvl4pPr>
              <a:defRPr sz="2697"/>
            </a:lvl4pPr>
            <a:lvl5pPr>
              <a:defRPr sz="2697"/>
            </a:lvl5pPr>
            <a:lvl6pPr>
              <a:defRPr sz="2697"/>
            </a:lvl6pPr>
            <a:lvl7pPr>
              <a:defRPr sz="2697"/>
            </a:lvl7pPr>
            <a:lvl8pPr>
              <a:defRPr sz="2697"/>
            </a:lvl8pPr>
            <a:lvl9pPr>
              <a:defRPr sz="269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1" y="4800607"/>
            <a:ext cx="7315200" cy="566739"/>
          </a:xfrm>
        </p:spPr>
        <p:txBody>
          <a:bodyPr anchor="b"/>
          <a:lstStyle>
            <a:lvl1pPr algn="l">
              <a:defRPr sz="269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1" y="612775"/>
            <a:ext cx="7315200" cy="4114800"/>
          </a:xfrm>
        </p:spPr>
        <p:txBody>
          <a:bodyPr/>
          <a:lstStyle>
            <a:lvl1pPr marL="0" indent="0">
              <a:buNone/>
              <a:defRPr sz="4297"/>
            </a:lvl1pPr>
            <a:lvl2pPr marL="608944" indent="0">
              <a:buNone/>
              <a:defRPr sz="3697"/>
            </a:lvl2pPr>
            <a:lvl3pPr marL="1217890" indent="0">
              <a:buNone/>
              <a:defRPr sz="3197"/>
            </a:lvl3pPr>
            <a:lvl4pPr marL="1826835" indent="0">
              <a:buNone/>
              <a:defRPr sz="2697"/>
            </a:lvl4pPr>
            <a:lvl5pPr marL="2435780" indent="0">
              <a:buNone/>
              <a:defRPr sz="2697"/>
            </a:lvl5pPr>
            <a:lvl6pPr marL="3044725" indent="0">
              <a:buNone/>
              <a:defRPr sz="2697"/>
            </a:lvl6pPr>
            <a:lvl7pPr marL="3653670" indent="0">
              <a:buNone/>
              <a:defRPr sz="2697"/>
            </a:lvl7pPr>
            <a:lvl8pPr marL="4262614" indent="0">
              <a:buNone/>
              <a:defRPr sz="2697"/>
            </a:lvl8pPr>
            <a:lvl9pPr marL="4871560" indent="0">
              <a:buNone/>
              <a:defRPr sz="2697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1" y="5367345"/>
            <a:ext cx="7315200" cy="804863"/>
          </a:xfrm>
        </p:spPr>
        <p:txBody>
          <a:bodyPr/>
          <a:lstStyle>
            <a:lvl1pPr marL="0" indent="0">
              <a:buNone/>
              <a:defRPr sz="1897"/>
            </a:lvl1pPr>
            <a:lvl2pPr marL="608944" indent="0">
              <a:buNone/>
              <a:defRPr sz="1600"/>
            </a:lvl2pPr>
            <a:lvl3pPr marL="1217890" indent="0">
              <a:buNone/>
              <a:defRPr sz="1300"/>
            </a:lvl3pPr>
            <a:lvl4pPr marL="1826835" indent="0">
              <a:buNone/>
              <a:defRPr sz="1200"/>
            </a:lvl4pPr>
            <a:lvl5pPr marL="2435780" indent="0">
              <a:buNone/>
              <a:defRPr sz="1200"/>
            </a:lvl5pPr>
            <a:lvl6pPr marL="3044725" indent="0">
              <a:buNone/>
              <a:defRPr sz="1200"/>
            </a:lvl6pPr>
            <a:lvl7pPr marL="3653670" indent="0">
              <a:buNone/>
              <a:defRPr sz="1200"/>
            </a:lvl7pPr>
            <a:lvl8pPr marL="4262614" indent="0">
              <a:buNone/>
              <a:defRPr sz="1200"/>
            </a:lvl8pPr>
            <a:lvl9pPr marL="487156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40"/>
            <a:ext cx="5932223" cy="711081"/>
          </a:xfrm>
        </p:spPr>
        <p:txBody>
          <a:bodyPr>
            <a:normAutofit/>
          </a:bodyPr>
          <a:lstStyle>
            <a:lvl1pPr algn="ctr">
              <a:defRPr sz="3597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7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4" y="3887117"/>
            <a:ext cx="10363200" cy="610820"/>
          </a:xfrm>
        </p:spPr>
        <p:txBody>
          <a:bodyPr/>
          <a:lstStyle>
            <a:lvl1pPr algn="ctr">
              <a:defRPr lang="en-US" sz="399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7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theme" Target="../theme/theme10.xml"/><Relationship Id="rId1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<Relationship Id="rId15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theme" Target="../theme/theme4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theme" Target="../theme/theme5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<Relationship Id="rId15" Type="http://schemas.openxmlformats.org/officeDocument/2006/relationships/theme" Target="../theme/theme6.xml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96.xml"/><Relationship Id="rId13" Type="http://schemas.openxmlformats.org/officeDocument/2006/relationships/slideLayout" Target="../slideLayouts/slideLayout97.xml"/><Relationship Id="rId14" Type="http://schemas.openxmlformats.org/officeDocument/2006/relationships/slideLayout" Target="../slideLayouts/slideLayout98.xml"/><Relationship Id="rId15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2.xml"/><Relationship Id="rId15" Type="http://schemas.openxmlformats.org/officeDocument/2006/relationships/theme" Target="../theme/theme8.xml"/><Relationship Id="rId1" Type="http://schemas.openxmlformats.org/officeDocument/2006/relationships/slideLayout" Target="../slideLayouts/slideLayout99.xml"/><Relationship Id="rId2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8.xml"/><Relationship Id="rId7" Type="http://schemas.openxmlformats.org/officeDocument/2006/relationships/theme" Target="../theme/theme9.xml"/><Relationship Id="rId1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3" y="274646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8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4" y="6356358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xStyles>
    <p:titleStyle>
      <a:lvl1pPr algn="l" defTabSz="1217890" rtl="0" eaLnBrk="1" latinLnBrk="0" hangingPunct="1">
        <a:spcBef>
          <a:spcPct val="0"/>
        </a:spcBef>
        <a:buNone/>
        <a:defRPr sz="3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90" rtl="0" eaLnBrk="1" latinLnBrk="0" hangingPunct="1">
        <a:spcBef>
          <a:spcPct val="20000"/>
        </a:spcBef>
        <a:buFont typeface="Arial" pitchFamily="34" charset="0"/>
        <a:buChar char="•"/>
        <a:defRPr sz="3597" kern="1200">
          <a:solidFill>
            <a:schemeClr val="tx1"/>
          </a:solidFill>
          <a:latin typeface="+mj-lt"/>
          <a:ea typeface="+mn-ea"/>
          <a:cs typeface="+mn-cs"/>
        </a:defRPr>
      </a:lvl1pPr>
      <a:lvl2pPr marL="989536" indent="-380591" algn="l" defTabSz="1217890" rtl="0" eaLnBrk="1" latinLnBrk="0" hangingPunct="1">
        <a:spcBef>
          <a:spcPct val="20000"/>
        </a:spcBef>
        <a:buFont typeface="Arial" pitchFamily="34" charset="0"/>
        <a:buChar char="–"/>
        <a:defRPr sz="3197" kern="1200">
          <a:solidFill>
            <a:schemeClr val="tx1"/>
          </a:solidFill>
          <a:latin typeface="+mj-lt"/>
          <a:ea typeface="+mn-ea"/>
          <a:cs typeface="+mn-cs"/>
        </a:defRPr>
      </a:lvl2pPr>
      <a:lvl3pPr marL="152236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397" kern="1200">
          <a:solidFill>
            <a:schemeClr val="tx1"/>
          </a:solidFill>
          <a:latin typeface="+mj-lt"/>
          <a:ea typeface="+mn-ea"/>
          <a:cs typeface="+mn-cs"/>
        </a:defRPr>
      </a:lvl3pPr>
      <a:lvl4pPr marL="2131307" indent="-304474" algn="l" defTabSz="1217890" rtl="0" eaLnBrk="1" latinLnBrk="0" hangingPunct="1">
        <a:spcBef>
          <a:spcPct val="20000"/>
        </a:spcBef>
        <a:buFont typeface="Arial" pitchFamily="34" charset="0"/>
        <a:buChar char="–"/>
        <a:defRPr sz="1997" kern="1200">
          <a:solidFill>
            <a:schemeClr val="tx1"/>
          </a:solidFill>
          <a:latin typeface="+mj-lt"/>
          <a:ea typeface="+mn-ea"/>
          <a:cs typeface="+mn-cs"/>
        </a:defRPr>
      </a:lvl4pPr>
      <a:lvl5pPr marL="2740252" indent="-304474" algn="l" defTabSz="1217890" rtl="0" eaLnBrk="1" latinLnBrk="0" hangingPunct="1">
        <a:spcBef>
          <a:spcPct val="20000"/>
        </a:spcBef>
        <a:buFont typeface="Arial" pitchFamily="34" charset="0"/>
        <a:buChar char="»"/>
        <a:defRPr sz="1997" kern="1200">
          <a:solidFill>
            <a:schemeClr val="tx1"/>
          </a:solidFill>
          <a:latin typeface="+mj-lt"/>
          <a:ea typeface="+mn-ea"/>
          <a:cs typeface="+mn-cs"/>
        </a:defRPr>
      </a:lvl5pPr>
      <a:lvl6pPr marL="334919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7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2" indent="-304474" algn="l" defTabSz="1217890" rtl="0" eaLnBrk="1" latinLnBrk="0" hangingPunct="1">
        <a:spcBef>
          <a:spcPct val="20000"/>
        </a:spcBef>
        <a:buFont typeface="Arial" pitchFamily="34" charset="0"/>
        <a:buChar char="•"/>
        <a:defRPr sz="2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9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8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5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7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4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60" algn="l" defTabSz="1217890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A218-5524-044B-BFA0-B78FAE5C55AF}" type="datetimeFigureOut">
              <a:rPr lang="en-US" smtClean="0"/>
              <a:t>4/25/18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D93D-5A00-0F45-8080-EBEB307A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Relationship Id="rId2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0" y="-88134"/>
            <a:ext cx="5310130" cy="6946134"/>
            <a:chOff x="0" y="-88134"/>
            <a:chExt cx="5310130" cy="6946134"/>
          </a:xfrm>
        </p:grpSpPr>
        <p:sp>
          <p:nvSpPr>
            <p:cNvPr id="9" name="Rectangle 6"/>
            <p:cNvSpPr/>
            <p:nvPr/>
          </p:nvSpPr>
          <p:spPr>
            <a:xfrm>
              <a:off x="0" y="-88134"/>
              <a:ext cx="5310130" cy="6946134"/>
            </a:xfrm>
            <a:custGeom>
              <a:avLst/>
              <a:gdLst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5122843 w 5122843"/>
                <a:gd name="connsiteY2" fmla="*/ 3723701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649118 w 5122843"/>
                <a:gd name="connsiteY2" fmla="*/ 3294044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239691 w 5122843"/>
                <a:gd name="connsiteY2" fmla="*/ 2774026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369510 w 5122843"/>
                <a:gd name="connsiteY2" fmla="*/ 3026481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5122843"/>
                <a:gd name="connsiteY0" fmla="*/ 0 h 3723701"/>
                <a:gd name="connsiteX1" fmla="*/ 5122843 w 5122843"/>
                <a:gd name="connsiteY1" fmla="*/ 0 h 3723701"/>
                <a:gd name="connsiteX2" fmla="*/ 4069929 w 5122843"/>
                <a:gd name="connsiteY2" fmla="*/ 2535970 h 3723701"/>
                <a:gd name="connsiteX3" fmla="*/ 0 w 5122843"/>
                <a:gd name="connsiteY3" fmla="*/ 3723701 h 3723701"/>
                <a:gd name="connsiteX4" fmla="*/ 0 w 5122843"/>
                <a:gd name="connsiteY4" fmla="*/ 0 h 3723701"/>
                <a:gd name="connsiteX0" fmla="*/ 0 w 4813275"/>
                <a:gd name="connsiteY0" fmla="*/ 5982 h 3729683"/>
                <a:gd name="connsiteX1" fmla="*/ 4813275 w 4813275"/>
                <a:gd name="connsiteY1" fmla="*/ 0 h 3729683"/>
                <a:gd name="connsiteX2" fmla="*/ 4069929 w 4813275"/>
                <a:gd name="connsiteY2" fmla="*/ 2541952 h 3729683"/>
                <a:gd name="connsiteX3" fmla="*/ 0 w 4813275"/>
                <a:gd name="connsiteY3" fmla="*/ 3729683 h 3729683"/>
                <a:gd name="connsiteX4" fmla="*/ 0 w 4813275"/>
                <a:gd name="connsiteY4" fmla="*/ 5982 h 37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3275" h="3729683">
                  <a:moveTo>
                    <a:pt x="0" y="5982"/>
                  </a:moveTo>
                  <a:lnTo>
                    <a:pt x="4813275" y="0"/>
                  </a:lnTo>
                  <a:lnTo>
                    <a:pt x="4069929" y="2541952"/>
                  </a:lnTo>
                  <a:lnTo>
                    <a:pt x="0" y="3729683"/>
                  </a:lnTo>
                  <a:lnTo>
                    <a:pt x="0" y="59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9123" y="945685"/>
              <a:ext cx="40549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200" dirty="0" smtClean="0">
                  <a:solidFill>
                    <a:schemeClr val="bg1"/>
                  </a:solidFill>
                </a:rPr>
                <a:t>Sports Equipment Management</a:t>
              </a:r>
              <a:endParaRPr lang="en-US" sz="42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9122" y="2940169"/>
              <a:ext cx="4054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Meet Mehta </a:t>
              </a:r>
              <a:r>
                <a:rPr lang="mr-IN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 B16CS016</a:t>
              </a:r>
            </a:p>
            <a:p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Manvendra Kushwah </a:t>
              </a:r>
              <a:r>
                <a:rPr lang="mr-IN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–</a:t>
              </a:r>
              <a:r>
                <a:rPr lang="en-US" sz="2200" dirty="0" smtClean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 B16CS015</a:t>
              </a:r>
              <a:endParaRPr lang="en-US" sz="2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29123" y="2634287"/>
            <a:ext cx="4054997" cy="28231"/>
          </a:xfrm>
          <a:prstGeom prst="line">
            <a:avLst/>
          </a:prstGeom>
          <a:ln w="19050">
            <a:solidFill>
              <a:srgbClr val="D7B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-10516" y="-7267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14" name="Rectangle 1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Use Cases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59176" y="879696"/>
            <a:ext cx="56233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400" dirty="0" smtClean="0"/>
              <a:t>Add Letter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Post Letter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Generate Report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Complain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Letter Status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Update Letter Status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Add new users / update details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See all users</a:t>
            </a:r>
            <a:endParaRPr lang="en-US" sz="3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266640" y="965665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flipH="1" flipV="1">
            <a:off x="8754742" y="-1"/>
            <a:ext cx="3437258" cy="269913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/>
          <p:cNvSpPr/>
          <p:nvPr/>
        </p:nvSpPr>
        <p:spPr>
          <a:xfrm rot="16200000">
            <a:off x="308196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915368" y="2233107"/>
            <a:ext cx="403024" cy="108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04306" y="4146315"/>
            <a:ext cx="568871" cy="107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34492" y="4981983"/>
            <a:ext cx="564776" cy="5244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1" name="Straight Connector 1030"/>
          <p:cNvCxnSpPr/>
          <p:nvPr/>
        </p:nvCxnSpPr>
        <p:spPr>
          <a:xfrm flipV="1">
            <a:off x="873391" y="1970889"/>
            <a:ext cx="1527686" cy="166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7" y="1619665"/>
            <a:ext cx="1035688" cy="103568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2118689" y="1708671"/>
            <a:ext cx="564776" cy="5244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/>
          <p:cNvCxnSpPr/>
          <p:nvPr/>
        </p:nvCxnSpPr>
        <p:spPr>
          <a:xfrm flipV="1">
            <a:off x="873391" y="3438141"/>
            <a:ext cx="1041977" cy="1039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4005317"/>
            <a:ext cx="1219200" cy="12192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1633192" y="3138080"/>
            <a:ext cx="564776" cy="52443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1034"/>
          <p:cNvCxnSpPr/>
          <p:nvPr/>
        </p:nvCxnSpPr>
        <p:spPr>
          <a:xfrm flipH="1" flipV="1">
            <a:off x="3047850" y="3096658"/>
            <a:ext cx="850374" cy="673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692206" y="2690020"/>
            <a:ext cx="564776" cy="5244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07" y="3261672"/>
            <a:ext cx="1000033" cy="1000033"/>
          </a:xfrm>
          <a:prstGeom prst="rect">
            <a:avLst/>
          </a:prstGeom>
        </p:spPr>
      </p:pic>
      <p:cxnSp>
        <p:nvCxnSpPr>
          <p:cNvPr id="1040" name="Straight Connector 1039"/>
          <p:cNvCxnSpPr/>
          <p:nvPr/>
        </p:nvCxnSpPr>
        <p:spPr>
          <a:xfrm flipH="1" flipV="1">
            <a:off x="2773666" y="4176459"/>
            <a:ext cx="586642" cy="126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21368" y="3761689"/>
            <a:ext cx="564776" cy="5244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90" y="490951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0516" y="-7267"/>
            <a:ext cx="12202516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9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305196"/>
            <a:ext cx="5421430" cy="711082"/>
            <a:chOff x="0" y="305196"/>
            <a:chExt cx="3026393" cy="711082"/>
          </a:xfrm>
        </p:grpSpPr>
        <p:sp>
          <p:nvSpPr>
            <p:cNvPr id="5" name="Rectangle 4"/>
            <p:cNvSpPr/>
            <p:nvPr/>
          </p:nvSpPr>
          <p:spPr>
            <a:xfrm>
              <a:off x="0" y="305197"/>
              <a:ext cx="3026393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19100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Statistics of Unit Testing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68808" y="1321474"/>
            <a:ext cx="6565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All functions added in the test report were verified.</a:t>
            </a:r>
          </a:p>
          <a:p>
            <a:endParaRPr lang="en-US" sz="2800" dirty="0" smtClean="0"/>
          </a:p>
          <a:p>
            <a:r>
              <a:rPr lang="en-US" sz="2800" dirty="0" smtClean="0"/>
              <a:t>Following were the main bugs identified :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Issues while changing username.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Segmentation fault is some cases.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Multiple complaints from same user.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 smtClean="0"/>
              <a:t>Some cases of wrong input.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-726141" y="305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ight Triangle 13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127694" y="2428350"/>
            <a:ext cx="2918011" cy="307937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85" y="1573306"/>
            <a:ext cx="1219200" cy="12192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1538317" y="3167004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51094" y="3754814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14620" y="4348276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19515" y="4968632"/>
            <a:ext cx="1664467" cy="134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75" y="2875305"/>
            <a:ext cx="467250" cy="4672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18" y="3508960"/>
            <a:ext cx="491708" cy="49170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7" y="4074453"/>
            <a:ext cx="467250" cy="4672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47" y="4735007"/>
            <a:ext cx="467250" cy="46725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855902" y="1408980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/>
          <p:nvPr/>
        </p:nvSpPr>
        <p:spPr>
          <a:xfrm rot="16200000">
            <a:off x="2866413" y="3334624"/>
            <a:ext cx="522004" cy="6546779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6" name="Rectangle 5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Conclusions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8201" y="1461264"/>
            <a:ext cx="104707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For developing any large application for multiple users C++ is not a good option.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Also development of large applications should be done in same ide if possible, as integration becomes easier.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Using a database like MYSQL or ORACLE is a quite better option than just using files like txt/csv.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Code modularization is highly important to make larger programs.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8" name="Right Triangle 7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5446" y="2783542"/>
            <a:ext cx="2600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 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5603" y="1853193"/>
            <a:ext cx="2849891" cy="672257"/>
            <a:chOff x="808141" y="1361622"/>
            <a:chExt cx="2849891" cy="672257"/>
          </a:xfrm>
        </p:grpSpPr>
        <p:sp>
          <p:nvSpPr>
            <p:cNvPr id="28" name="TextBox 27"/>
            <p:cNvSpPr txBox="1"/>
            <p:nvPr/>
          </p:nvSpPr>
          <p:spPr>
            <a:xfrm>
              <a:off x="1265802" y="1695325"/>
              <a:ext cx="1943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8141" y="1361622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Issue Equipment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911892" y="1845714"/>
            <a:ext cx="2849891" cy="672257"/>
            <a:chOff x="3911892" y="1361622"/>
            <a:chExt cx="2849891" cy="672257"/>
          </a:xfrm>
        </p:grpSpPr>
        <p:sp>
          <p:nvSpPr>
            <p:cNvPr id="31" name="TextBox 30"/>
            <p:cNvSpPr txBox="1"/>
            <p:nvPr/>
          </p:nvSpPr>
          <p:spPr>
            <a:xfrm>
              <a:off x="4335089" y="1695325"/>
              <a:ext cx="20120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11892" y="1361622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 Dues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31727" y="1859545"/>
            <a:ext cx="3319249" cy="672257"/>
            <a:chOff x="6701913" y="1361622"/>
            <a:chExt cx="3319249" cy="672257"/>
          </a:xfrm>
        </p:grpSpPr>
        <p:sp>
          <p:nvSpPr>
            <p:cNvPr id="34" name="TextBox 33"/>
            <p:cNvSpPr txBox="1"/>
            <p:nvPr/>
          </p:nvSpPr>
          <p:spPr>
            <a:xfrm>
              <a:off x="7913325" y="1695325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01913" y="1361622"/>
              <a:ext cx="331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all Outstanding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01039" y="5597859"/>
            <a:ext cx="2849891" cy="672257"/>
            <a:chOff x="2351590" y="5170565"/>
            <a:chExt cx="2849891" cy="672257"/>
          </a:xfrm>
        </p:grpSpPr>
        <p:sp>
          <p:nvSpPr>
            <p:cNvPr id="37" name="TextBox 36"/>
            <p:cNvSpPr txBox="1"/>
            <p:nvPr/>
          </p:nvSpPr>
          <p:spPr>
            <a:xfrm>
              <a:off x="2809251" y="5504268"/>
              <a:ext cx="19431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 / 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1590" y="5170565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Return Equipment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26040" y="5654657"/>
            <a:ext cx="3129635" cy="672257"/>
            <a:chOff x="5317954" y="5170565"/>
            <a:chExt cx="3129635" cy="672257"/>
          </a:xfrm>
        </p:grpSpPr>
        <p:sp>
          <p:nvSpPr>
            <p:cNvPr id="46" name="TextBox 45"/>
            <p:cNvSpPr txBox="1"/>
            <p:nvPr/>
          </p:nvSpPr>
          <p:spPr>
            <a:xfrm>
              <a:off x="6336171" y="5504268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17954" y="5170565"/>
              <a:ext cx="3129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 Dues of others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945049" y="5624560"/>
            <a:ext cx="2849891" cy="672257"/>
            <a:chOff x="9224630" y="5170565"/>
            <a:chExt cx="2849891" cy="672257"/>
          </a:xfrm>
        </p:grpSpPr>
        <p:sp>
          <p:nvSpPr>
            <p:cNvPr id="49" name="TextBox 48"/>
            <p:cNvSpPr txBox="1"/>
            <p:nvPr/>
          </p:nvSpPr>
          <p:spPr>
            <a:xfrm>
              <a:off x="10122314" y="5504268"/>
              <a:ext cx="1063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Secretary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224630" y="5170565"/>
              <a:ext cx="2849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all Available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883084" y="2830961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93" name="Oval 92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01" name="Oval 100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99" name="Oval 98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97" name="Oval 96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199373" y="2823482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05" name="Oval 104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13" name="Oval 112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11" name="Oval 110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09" name="Oval 108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532937" y="2837313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16" name="Oval 115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24" name="Oval 123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22" name="Oval 121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 rot="10800000">
            <a:off x="10228238" y="5329351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27" name="Oval 126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35" name="Oval 134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33" name="Oval 132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31" name="Oval 130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7" name="Group 136"/>
          <p:cNvGrpSpPr/>
          <p:nvPr/>
        </p:nvGrpSpPr>
        <p:grpSpPr>
          <a:xfrm rot="10800000">
            <a:off x="6829764" y="5359448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38" name="Oval 137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44" name="Oval 143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42" name="Oval 141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 rot="10800000">
            <a:off x="3584229" y="5302650"/>
            <a:ext cx="283510" cy="223586"/>
            <a:chOff x="1924702" y="2309895"/>
            <a:chExt cx="423801" cy="334225"/>
          </a:xfrm>
          <a:solidFill>
            <a:schemeClr val="bg1">
              <a:lumMod val="50000"/>
            </a:schemeClr>
          </a:solidFill>
        </p:grpSpPr>
        <p:sp>
          <p:nvSpPr>
            <p:cNvPr id="149" name="Oval 148"/>
            <p:cNvSpPr/>
            <p:nvPr/>
          </p:nvSpPr>
          <p:spPr>
            <a:xfrm>
              <a:off x="2085619" y="2309895"/>
              <a:ext cx="101967" cy="10196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09144" y="2438298"/>
              <a:ext cx="254918" cy="67978"/>
              <a:chOff x="6094412" y="2895600"/>
              <a:chExt cx="1143000" cy="304800"/>
            </a:xfrm>
            <a:grpFill/>
          </p:grpSpPr>
          <p:sp>
            <p:nvSpPr>
              <p:cNvPr id="157" name="Oval 156"/>
              <p:cNvSpPr/>
              <p:nvPr/>
            </p:nvSpPr>
            <p:spPr>
              <a:xfrm>
                <a:off x="60944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32612" y="2895600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58691" y="2532712"/>
              <a:ext cx="355823" cy="50983"/>
              <a:chOff x="5870574" y="3397250"/>
              <a:chExt cx="1595438" cy="228600"/>
            </a:xfrm>
            <a:grpFill/>
          </p:grpSpPr>
          <p:sp>
            <p:nvSpPr>
              <p:cNvPr id="155" name="Oval 154"/>
              <p:cNvSpPr/>
              <p:nvPr/>
            </p:nvSpPr>
            <p:spPr>
              <a:xfrm>
                <a:off x="5870574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7237412" y="339725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1924702" y="2610131"/>
              <a:ext cx="423801" cy="33989"/>
              <a:chOff x="5718174" y="3708400"/>
              <a:chExt cx="1900238" cy="152400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7466012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718174" y="370840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481106" y="3335031"/>
            <a:ext cx="1148163" cy="1425609"/>
            <a:chOff x="1693644" y="2843460"/>
            <a:chExt cx="1148163" cy="1425609"/>
          </a:xfrm>
        </p:grpSpPr>
        <p:sp>
          <p:nvSpPr>
            <p:cNvPr id="16" name="Rounded Rectangle 15"/>
            <p:cNvSpPr/>
            <p:nvPr/>
          </p:nvSpPr>
          <p:spPr>
            <a:xfrm rot="2700000">
              <a:off x="1693644" y="2843460"/>
              <a:ext cx="1087471" cy="1087471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3564405">
              <a:off x="1754336" y="3181598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953" y="3486227"/>
              <a:ext cx="499579" cy="499579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186542" y="3564578"/>
            <a:ext cx="1140094" cy="1469922"/>
            <a:chOff x="3237093" y="3137284"/>
            <a:chExt cx="1140094" cy="1469922"/>
          </a:xfrm>
        </p:grpSpPr>
        <p:sp>
          <p:nvSpPr>
            <p:cNvPr id="12" name="Rounded Rectangle 11"/>
            <p:cNvSpPr/>
            <p:nvPr/>
          </p:nvSpPr>
          <p:spPr>
            <a:xfrm rot="2700000">
              <a:off x="3237093" y="3519735"/>
              <a:ext cx="1087471" cy="108747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1809825">
              <a:off x="3289716" y="3137284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313" y="3460783"/>
              <a:ext cx="505849" cy="50584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80542" y="3327552"/>
            <a:ext cx="1164324" cy="1406793"/>
            <a:chOff x="4780542" y="2843460"/>
            <a:chExt cx="1164324" cy="1406793"/>
          </a:xfrm>
        </p:grpSpPr>
        <p:sp>
          <p:nvSpPr>
            <p:cNvPr id="13" name="Rounded Rectangle 12"/>
            <p:cNvSpPr/>
            <p:nvPr/>
          </p:nvSpPr>
          <p:spPr>
            <a:xfrm rot="2700000">
              <a:off x="4780542" y="2843460"/>
              <a:ext cx="1087471" cy="108747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 rot="3564405">
              <a:off x="4857395" y="3162782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264" y="3419334"/>
              <a:ext cx="506347" cy="50634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8097254" y="3341383"/>
            <a:ext cx="1121176" cy="1411552"/>
            <a:chOff x="7867440" y="2843460"/>
            <a:chExt cx="1121176" cy="1411552"/>
          </a:xfrm>
        </p:grpSpPr>
        <p:sp>
          <p:nvSpPr>
            <p:cNvPr id="15" name="Rounded Rectangle 14"/>
            <p:cNvSpPr/>
            <p:nvPr/>
          </p:nvSpPr>
          <p:spPr>
            <a:xfrm rot="2700000">
              <a:off x="7867440" y="2843460"/>
              <a:ext cx="1087471" cy="10874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 rot="3564405">
              <a:off x="7901145" y="3167541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7515" y="3485174"/>
              <a:ext cx="470066" cy="470066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432077" y="3602560"/>
            <a:ext cx="1156255" cy="1488738"/>
            <a:chOff x="6323991" y="3118468"/>
            <a:chExt cx="1156255" cy="1488738"/>
          </a:xfrm>
        </p:grpSpPr>
        <p:sp>
          <p:nvSpPr>
            <p:cNvPr id="14" name="Rounded Rectangle 13"/>
            <p:cNvSpPr/>
            <p:nvPr/>
          </p:nvSpPr>
          <p:spPr>
            <a:xfrm rot="2700000">
              <a:off x="6323991" y="3519735"/>
              <a:ext cx="1087471" cy="10874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 rot="1809825">
              <a:off x="6392775" y="3118468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0113" y="3356207"/>
              <a:ext cx="567035" cy="567035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30552" y="3577222"/>
            <a:ext cx="1113107" cy="1483979"/>
            <a:chOff x="9410889" y="3123227"/>
            <a:chExt cx="1113107" cy="1483979"/>
          </a:xfrm>
        </p:grpSpPr>
        <p:sp>
          <p:nvSpPr>
            <p:cNvPr id="17" name="Rounded Rectangle 16"/>
            <p:cNvSpPr/>
            <p:nvPr/>
          </p:nvSpPr>
          <p:spPr>
            <a:xfrm rot="2700000">
              <a:off x="9410889" y="3519735"/>
              <a:ext cx="1087471" cy="10874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76200" dist="50800" dir="135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1809825">
              <a:off x="9436525" y="3123227"/>
              <a:ext cx="1087471" cy="10874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42900" sx="103000" sy="103000" algn="c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752587" y="3512069"/>
              <a:ext cx="615095" cy="525146"/>
              <a:chOff x="5435600" y="2768600"/>
              <a:chExt cx="1873744" cy="16548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5600" y="2768600"/>
                <a:ext cx="1320800" cy="1320800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647" y="3263732"/>
                <a:ext cx="1159697" cy="1159697"/>
              </a:xfrm>
              <a:prstGeom prst="rect">
                <a:avLst/>
              </a:prstGeom>
            </p:spPr>
          </p:pic>
        </p:grpSp>
      </p:grpSp>
      <p:grpSp>
        <p:nvGrpSpPr>
          <p:cNvPr id="45" name="Group 44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44" name="Rectangle 4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Key Features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305197"/>
            <a:ext cx="3445494" cy="711081"/>
            <a:chOff x="0" y="305197"/>
            <a:chExt cx="3445494" cy="711081"/>
          </a:xfrm>
        </p:grpSpPr>
        <p:sp>
          <p:nvSpPr>
            <p:cNvPr id="14" name="Rectangle 13"/>
            <p:cNvSpPr/>
            <p:nvPr/>
          </p:nvSpPr>
          <p:spPr>
            <a:xfrm>
              <a:off x="0" y="305197"/>
              <a:ext cx="3445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838201" y="305197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Use Cases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83891" y="2057400"/>
            <a:ext cx="2743200" cy="2743200"/>
          </a:xfrm>
          <a:prstGeom prst="ellipse">
            <a:avLst/>
          </a:prstGeom>
          <a:noFill/>
          <a:ln>
            <a:solidFill>
              <a:srgbClr val="3C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3C9193"/>
                </a:solidFill>
              </a:rPr>
              <a:t>01</a:t>
            </a:r>
            <a:endParaRPr lang="en-US" sz="9600" dirty="0">
              <a:solidFill>
                <a:srgbClr val="3C919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 flipH="1">
            <a:off x="-444811" y="2400300"/>
            <a:ext cx="1" cy="2057400"/>
          </a:xfrm>
          <a:prstGeom prst="line">
            <a:avLst/>
          </a:prstGeom>
          <a:ln>
            <a:solidFill>
              <a:srgbClr val="3C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1150" y="828431"/>
            <a:ext cx="49222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400" dirty="0" smtClean="0"/>
              <a:t>Login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Return Equipment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Issue Equipment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Availability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Guard Verification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Update Database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Check Dues</a:t>
            </a:r>
          </a:p>
          <a:p>
            <a:pPr>
              <a:spcAft>
                <a:spcPts val="1200"/>
              </a:spcAft>
            </a:pPr>
            <a:r>
              <a:rPr lang="en-US" sz="3400" dirty="0" smtClean="0"/>
              <a:t>Pay Dues</a:t>
            </a:r>
            <a:endParaRPr lang="en-US" sz="3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33365" y="914400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connection in gray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4"/>
          <a:stretch/>
        </p:blipFill>
        <p:spPr bwMode="auto">
          <a:xfrm>
            <a:off x="0" y="0"/>
            <a:ext cx="12192000" cy="68762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78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flipH="1" flipV="1">
            <a:off x="5338220" y="-52715"/>
            <a:ext cx="6853780" cy="715824"/>
          </a:xfrm>
          <a:prstGeom prst="rtTriangle">
            <a:avLst/>
          </a:prstGeom>
          <a:solidFill>
            <a:srgbClr val="F6C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-1128584" y="5777243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601964" y="2066541"/>
            <a:ext cx="2743200" cy="2743200"/>
          </a:xfrm>
          <a:prstGeom prst="ellipse">
            <a:avLst/>
          </a:prstGeom>
          <a:noFill/>
          <a:ln>
            <a:solidFill>
              <a:srgbClr val="3C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rgbClr val="3C9193"/>
                </a:solidFill>
              </a:rPr>
              <a:t>02</a:t>
            </a:r>
            <a:endParaRPr lang="en-US" sz="9600" dirty="0">
              <a:solidFill>
                <a:srgbClr val="3C9193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9345164" y="3428999"/>
            <a:ext cx="3351508" cy="9142"/>
          </a:xfrm>
          <a:prstGeom prst="line">
            <a:avLst/>
          </a:prstGeom>
          <a:ln>
            <a:solidFill>
              <a:srgbClr val="3C91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856" y="1099039"/>
            <a:ext cx="52573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200"/>
              </a:spcAft>
            </a:pPr>
            <a:r>
              <a:rPr lang="en-US" sz="3400" dirty="0" smtClean="0"/>
              <a:t>Check Dues of other Student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Add Equipment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Get Valid ID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Details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all Outstanding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all available</a:t>
            </a:r>
          </a:p>
          <a:p>
            <a:pPr algn="r">
              <a:spcAft>
                <a:spcPts val="1200"/>
              </a:spcAft>
            </a:pPr>
            <a:r>
              <a:rPr lang="en-US" sz="3400" dirty="0" smtClean="0"/>
              <a:t>View by equipment category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069106" y="1001998"/>
            <a:ext cx="26894" cy="51833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8235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ge result for database wallpaper 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8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301112"/>
            <a:ext cx="4975412" cy="715166"/>
            <a:chOff x="0" y="301112"/>
            <a:chExt cx="3101803" cy="715166"/>
          </a:xfrm>
        </p:grpSpPr>
        <p:sp>
          <p:nvSpPr>
            <p:cNvPr id="11" name="Rectangle 10"/>
            <p:cNvSpPr/>
            <p:nvPr/>
          </p:nvSpPr>
          <p:spPr>
            <a:xfrm>
              <a:off x="0" y="305197"/>
              <a:ext cx="3101803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itle 1"/>
            <p:cNvSpPr txBox="1">
              <a:spLocks/>
            </p:cNvSpPr>
            <p:nvPr/>
          </p:nvSpPr>
          <p:spPr>
            <a:xfrm>
              <a:off x="419101" y="301112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Structure of Database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137278" y="2666181"/>
            <a:ext cx="1917443" cy="1917442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431800" dist="152400" dir="8100000" algn="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000" dirty="0">
                <a:latin typeface="Arial" pitchFamily="34" charset="0"/>
                <a:cs typeface="Arial" pitchFamily="34" charset="0"/>
              </a:rPr>
              <a:t>MYSQL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80782" y="1849890"/>
            <a:ext cx="3213847" cy="355002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097370" y="1849889"/>
            <a:ext cx="3493995" cy="35500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2"/>
            <a:endCxn id="23" idx="3"/>
          </p:cNvCxnSpPr>
          <p:nvPr/>
        </p:nvCxnSpPr>
        <p:spPr>
          <a:xfrm flipH="1">
            <a:off x="4094629" y="3624902"/>
            <a:ext cx="1042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/>
          <p:cNvCxnSpPr>
            <a:stCxn id="13" idx="6"/>
          </p:cNvCxnSpPr>
          <p:nvPr/>
        </p:nvCxnSpPr>
        <p:spPr>
          <a:xfrm flipV="1">
            <a:off x="7054721" y="3624900"/>
            <a:ext cx="104264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1054075" y="2289531"/>
            <a:ext cx="2867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Available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209817" y="2306509"/>
            <a:ext cx="3269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Outstanding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4099" name="TextBox 4098"/>
          <p:cNvSpPr txBox="1"/>
          <p:nvPr/>
        </p:nvSpPr>
        <p:spPr>
          <a:xfrm>
            <a:off x="1083924" y="3084056"/>
            <a:ext cx="280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ID</a:t>
            </a:r>
            <a:endParaRPr lang="en-US" sz="2200" dirty="0"/>
          </a:p>
        </p:txBody>
      </p:sp>
      <p:sp>
        <p:nvSpPr>
          <p:cNvPr id="38" name="TextBox 37"/>
          <p:cNvSpPr txBox="1"/>
          <p:nvPr/>
        </p:nvSpPr>
        <p:spPr>
          <a:xfrm>
            <a:off x="8440585" y="3084055"/>
            <a:ext cx="280756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ID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Student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Roll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Issue Date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Return Date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/>
          </a:p>
        </p:txBody>
      </p:sp>
      <p:cxnSp>
        <p:nvCxnSpPr>
          <p:cNvPr id="4102" name="Straight Connector 4101"/>
          <p:cNvCxnSpPr/>
          <p:nvPr/>
        </p:nvCxnSpPr>
        <p:spPr>
          <a:xfrm>
            <a:off x="880782" y="2864224"/>
            <a:ext cx="3213847" cy="0"/>
          </a:xfrm>
          <a:prstGeom prst="line">
            <a:avLst/>
          </a:prstGeom>
          <a:ln>
            <a:solidFill>
              <a:srgbClr val="7F97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97370" y="2864224"/>
            <a:ext cx="3493995" cy="1"/>
          </a:xfrm>
          <a:prstGeom prst="line">
            <a:avLst/>
          </a:prstGeom>
          <a:ln>
            <a:solidFill>
              <a:srgbClr val="BCA2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/>
          <p:cNvCxnSpPr>
            <a:stCxn id="13" idx="4"/>
          </p:cNvCxnSpPr>
          <p:nvPr/>
        </p:nvCxnSpPr>
        <p:spPr>
          <a:xfrm flipH="1">
            <a:off x="6091518" y="4583623"/>
            <a:ext cx="4482" cy="3619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8" grpId="0" animBg="1"/>
      <p:bldP spid="4097" grpId="0"/>
      <p:bldP spid="36" grpId="0"/>
      <p:bldP spid="4099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ge result for database wallpaper g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81000">
                <a:srgbClr val="EEEEEE">
                  <a:alpha val="8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80782" y="330379"/>
            <a:ext cx="3213847" cy="355002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097370" y="330378"/>
            <a:ext cx="3493995" cy="355002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3" idx="2"/>
            <a:endCxn id="23" idx="3"/>
          </p:cNvCxnSpPr>
          <p:nvPr/>
        </p:nvCxnSpPr>
        <p:spPr>
          <a:xfrm flipH="1">
            <a:off x="4094629" y="2105391"/>
            <a:ext cx="10426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Connector 4095"/>
          <p:cNvCxnSpPr>
            <a:stCxn id="13" idx="6"/>
          </p:cNvCxnSpPr>
          <p:nvPr/>
        </p:nvCxnSpPr>
        <p:spPr>
          <a:xfrm flipV="1">
            <a:off x="7054721" y="2105389"/>
            <a:ext cx="104264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" name="TextBox 4096"/>
          <p:cNvSpPr txBox="1"/>
          <p:nvPr/>
        </p:nvSpPr>
        <p:spPr>
          <a:xfrm>
            <a:off x="1903827" y="740821"/>
            <a:ext cx="116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8674494" y="736471"/>
            <a:ext cx="2339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Total </a:t>
            </a:r>
            <a:r>
              <a:rPr lang="en-US" sz="2400" dirty="0" err="1" smtClean="0"/>
              <a:t>Equipments</a:t>
            </a:r>
            <a:endParaRPr lang="en-US" sz="2400" dirty="0"/>
          </a:p>
        </p:txBody>
      </p:sp>
      <p:sp>
        <p:nvSpPr>
          <p:cNvPr id="4099" name="TextBox 4098"/>
          <p:cNvSpPr txBox="1"/>
          <p:nvPr/>
        </p:nvSpPr>
        <p:spPr>
          <a:xfrm>
            <a:off x="1083924" y="1564545"/>
            <a:ext cx="21217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Student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Roll number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Username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Password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Dues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err="1" smtClean="0"/>
              <a:t>Issecretary</a:t>
            </a:r>
            <a:endParaRPr lang="en-US" sz="2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440585" y="1564544"/>
            <a:ext cx="28075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Category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Equipment 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Last issued id</a:t>
            </a:r>
          </a:p>
        </p:txBody>
      </p:sp>
      <p:cxnSp>
        <p:nvCxnSpPr>
          <p:cNvPr id="4102" name="Straight Connector 4101"/>
          <p:cNvCxnSpPr/>
          <p:nvPr/>
        </p:nvCxnSpPr>
        <p:spPr>
          <a:xfrm>
            <a:off x="880782" y="1344713"/>
            <a:ext cx="321384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097370" y="1344713"/>
            <a:ext cx="3493995" cy="1"/>
          </a:xfrm>
          <a:prstGeom prst="line">
            <a:avLst/>
          </a:prstGeom>
          <a:ln>
            <a:solidFill>
              <a:srgbClr val="B797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/>
          <p:cNvCxnSpPr/>
          <p:nvPr/>
        </p:nvCxnSpPr>
        <p:spPr>
          <a:xfrm flipH="1">
            <a:off x="6091518" y="-2476093"/>
            <a:ext cx="4482" cy="3619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91518" y="2907216"/>
            <a:ext cx="8965" cy="1382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37278" y="1146670"/>
            <a:ext cx="1917443" cy="1917442"/>
          </a:xfrm>
          <a:prstGeom prst="ellipse">
            <a:avLst/>
          </a:prstGeom>
          <a:gradFill>
            <a:gsLst>
              <a:gs pos="0">
                <a:srgbClr val="58C27C"/>
              </a:gs>
              <a:gs pos="100000">
                <a:srgbClr val="4CA76D"/>
              </a:gs>
            </a:gsLst>
            <a:lin ang="5400000" scaled="1"/>
          </a:gradFill>
          <a:ln>
            <a:noFill/>
          </a:ln>
          <a:effectLst>
            <a:outerShdw blurRad="431800" dist="152400" dir="8100000" algn="tr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3000" dirty="0">
                <a:latin typeface="Arial" pitchFamily="34" charset="0"/>
                <a:cs typeface="Arial" pitchFamily="34" charset="0"/>
              </a:rPr>
              <a:t>MYSQL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84594" y="4289614"/>
            <a:ext cx="3213847" cy="192292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14849" y="4449581"/>
            <a:ext cx="953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87736" y="5280718"/>
            <a:ext cx="1923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Guard Name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dirty="0" smtClean="0"/>
              <a:t>Password</a:t>
            </a:r>
            <a:endParaRPr lang="en-US" sz="2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84594" y="5060886"/>
            <a:ext cx="321384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9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097" grpId="0"/>
      <p:bldP spid="36" grpId="0"/>
      <p:bldP spid="4099" grpId="0"/>
      <p:bldP spid="38" grpId="0"/>
      <p:bldP spid="21" grpId="0" animBg="1"/>
      <p:bldP spid="26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85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" y="305196"/>
            <a:ext cx="7974106" cy="711082"/>
            <a:chOff x="0" y="305196"/>
            <a:chExt cx="2909494" cy="711082"/>
          </a:xfrm>
        </p:grpSpPr>
        <p:sp>
          <p:nvSpPr>
            <p:cNvPr id="5" name="Rectangle 4"/>
            <p:cNvSpPr/>
            <p:nvPr/>
          </p:nvSpPr>
          <p:spPr>
            <a:xfrm>
              <a:off x="0" y="305197"/>
              <a:ext cx="2909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68343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Things that could not be implemented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Right Triangle 7"/>
          <p:cNvSpPr/>
          <p:nvPr/>
        </p:nvSpPr>
        <p:spPr>
          <a:xfrm flipH="1" flipV="1">
            <a:off x="5338220" y="0"/>
            <a:ext cx="6853780" cy="715824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-880524" y="6356741"/>
            <a:ext cx="2820319" cy="49686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9635" y="1630427"/>
            <a:ext cx="10470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Database takes some time to fetch details and to go with the structure already decided it’s speed can’t be increased.</a:t>
            </a:r>
          </a:p>
          <a:p>
            <a:pPr marL="285750" indent="-285750">
              <a:lnSpc>
                <a:spcPct val="250000"/>
              </a:lnSpc>
              <a:buFont typeface="Arial" charset="0"/>
              <a:buChar char="•"/>
            </a:pPr>
            <a:r>
              <a:rPr lang="en-US" sz="2800" dirty="0" smtClean="0"/>
              <a:t>Automated testing was not done.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While issuing and returning equipment time of issue or return was not considered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/>
              <a:t>Was not able to hide password while user is entering.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38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1" y="0"/>
            <a:ext cx="8471647" cy="68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EEEEEE">
                  <a:alpha val="91000"/>
                </a:srgb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3431" y="1389454"/>
            <a:ext cx="10583122" cy="5119667"/>
          </a:xfrm>
          <a:prstGeom prst="rect">
            <a:avLst/>
          </a:prstGeom>
        </p:spPr>
        <p:txBody>
          <a:bodyPr/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All </a:t>
            </a:r>
            <a:r>
              <a:rPr lang="en-US" sz="23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he test cases were identified using unit and system testing.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All the major functions i.e. open function for all controller class were tested.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Any automated tool was not used.</a:t>
            </a:r>
          </a:p>
          <a:p>
            <a:pPr marL="285750" indent="-285750">
              <a:spcAft>
                <a:spcPts val="1800"/>
              </a:spcAft>
              <a:buFont typeface="Arial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Some of the test cases that were missed by us, identified by testing team are as follows :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While entering dues to be paid, string input were not handled.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Option 6 doesn’t work in secretary homepage.</a:t>
            </a:r>
          </a:p>
          <a:p>
            <a:pPr marL="952394" lvl="1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300" dirty="0" smtClean="0">
                <a:latin typeface="Calibri" charset="0"/>
                <a:ea typeface="Calibri" charset="0"/>
                <a:cs typeface="Calibri" charset="0"/>
              </a:rPr>
              <a:t>Lowercase roll numbers doesn’t match.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305196"/>
            <a:ext cx="9036425" cy="711082"/>
            <a:chOff x="0" y="305196"/>
            <a:chExt cx="2909494" cy="711082"/>
          </a:xfrm>
        </p:grpSpPr>
        <p:sp>
          <p:nvSpPr>
            <p:cNvPr id="7" name="Rectangle 6"/>
            <p:cNvSpPr/>
            <p:nvPr/>
          </p:nvSpPr>
          <p:spPr>
            <a:xfrm>
              <a:off x="0" y="305197"/>
              <a:ext cx="2909494" cy="7110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268343" y="305196"/>
              <a:ext cx="2607293" cy="711081"/>
            </a:xfrm>
            <a:prstGeom prst="rect">
              <a:avLst/>
            </a:prstGeom>
          </p:spPr>
          <p:txBody>
            <a:bodyPr vert="horz" lIns="0" tIns="60949" rIns="0" bIns="60949" rtlCol="0" anchor="ctr">
              <a:noAutofit/>
            </a:bodyPr>
            <a:lstStyle>
              <a:lvl1pPr algn="l" defTabSz="1218987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Statistics of Unit Testing and System Testing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ight Triangle 10"/>
          <p:cNvSpPr/>
          <p:nvPr/>
        </p:nvSpPr>
        <p:spPr>
          <a:xfrm flipH="1">
            <a:off x="8754742" y="6097775"/>
            <a:ext cx="3437258" cy="760225"/>
          </a:xfrm>
          <a:prstGeom prst="rtTriangle">
            <a:avLst/>
          </a:prstGeom>
          <a:solidFill>
            <a:srgbClr val="84D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-880524" y="5334769"/>
            <a:ext cx="2820319" cy="4968608"/>
          </a:xfrm>
          <a:prstGeom prst="diamond">
            <a:avLst/>
          </a:prstGeom>
          <a:solidFill>
            <a:srgbClr val="41AF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mage result for giving 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10130" y="1368620"/>
            <a:ext cx="6876346" cy="42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/>
          <p:nvPr/>
        </p:nvSpPr>
        <p:spPr>
          <a:xfrm>
            <a:off x="0" y="-88134"/>
            <a:ext cx="5310130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539821" y="2527562"/>
            <a:ext cx="3767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9123" y="945685"/>
            <a:ext cx="4054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</a:rPr>
              <a:t>Letter Dispatch Unit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123" y="2846096"/>
            <a:ext cx="4054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Himanshu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Dhankar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- B16CS008</a:t>
            </a:r>
          </a:p>
          <a:p>
            <a:r>
              <a:rPr lang="en-US" sz="2200" dirty="0" err="1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Ashutosh</a:t>
            </a:r>
            <a:r>
              <a:rPr lang="en-US" sz="2200" dirty="0" smtClean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 Yadav - </a:t>
            </a:r>
            <a:endParaRPr lang="en-US" sz="2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10.xml><?xml version="1.0" encoding="utf-8"?>
<a:theme xmlns:a="http://schemas.openxmlformats.org/drawingml/2006/main" name="Theme2">
  <a:themeElements>
    <a:clrScheme name="Custom 1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A34D"/>
      </a:accent1>
      <a:accent2>
        <a:srgbClr val="F27078"/>
      </a:accent2>
      <a:accent3>
        <a:srgbClr val="47ADB9"/>
      </a:accent3>
      <a:accent4>
        <a:srgbClr val="A2B973"/>
      </a:accent4>
      <a:accent5>
        <a:srgbClr val="FFF8F2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85E2206-CE9E-BA4E-8CCE-93E6DB0996AA}" vid="{435381F3-6896-3247-9C9D-03C24FCA1AE6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4.xml><?xml version="1.0" encoding="utf-8"?>
<a:theme xmlns:a="http://schemas.openxmlformats.org/drawingml/2006/main" name="2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6.xml><?xml version="1.0" encoding="utf-8"?>
<a:theme xmlns:a="http://schemas.openxmlformats.org/drawingml/2006/main" name="3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Theme1">
  <a:themeElements>
    <a:clrScheme name="Custom 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5153"/>
      </a:accent1>
      <a:accent2>
        <a:srgbClr val="2B2C2E"/>
      </a:accent2>
      <a:accent3>
        <a:srgbClr val="00B7F0"/>
      </a:accent3>
      <a:accent4>
        <a:srgbClr val="FF8B00"/>
      </a:accent4>
      <a:accent5>
        <a:srgbClr val="89BF11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3844C2A-7372-184A-A498-EAAA1DE05003}" vid="{2375FD4A-24AD-2A49-9C3C-856A95B217C5}"/>
    </a:ext>
  </a:extLst>
</a:theme>
</file>

<file path=ppt/theme/theme8.xml><?xml version="1.0" encoding="utf-8"?>
<a:theme xmlns:a="http://schemas.openxmlformats.org/drawingml/2006/main" name="4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Theme1">
  <a:themeElements>
    <a:clrScheme name="Custom 1">
      <a:dk1>
        <a:srgbClr val="000000"/>
      </a:dk1>
      <a:lt1>
        <a:sysClr val="window" lastClr="FFFFFF"/>
      </a:lt1>
      <a:dk2>
        <a:srgbClr val="006AB8"/>
      </a:dk2>
      <a:lt2>
        <a:srgbClr val="FF5325"/>
      </a:lt2>
      <a:accent1>
        <a:srgbClr val="D00C54"/>
      </a:accent1>
      <a:accent2>
        <a:srgbClr val="FEC633"/>
      </a:accent2>
      <a:accent3>
        <a:srgbClr val="4CC87F"/>
      </a:accent3>
      <a:accent4>
        <a:srgbClr val="BA9A74"/>
      </a:accent4>
      <a:accent5>
        <a:srgbClr val="6B868D"/>
      </a:accent5>
      <a:accent6>
        <a:srgbClr val="D71A29"/>
      </a:accent6>
      <a:hlink>
        <a:srgbClr val="002335"/>
      </a:hlink>
      <a:folHlink>
        <a:srgbClr val="37373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CAEEF89-D383-0940-A5C8-0B457C0E6090}" vid="{3796745E-CEC3-8442-B90E-61960B44710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837</TotalTime>
  <Words>424</Words>
  <Application>Microsoft Macintosh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Calibri</vt:lpstr>
      <vt:lpstr>Open Sans</vt:lpstr>
      <vt:lpstr>Arial</vt:lpstr>
      <vt:lpstr>Theme1</vt:lpstr>
      <vt:lpstr>1_Office Theme</vt:lpstr>
      <vt:lpstr>1_Theme1</vt:lpstr>
      <vt:lpstr>2_Office Theme</vt:lpstr>
      <vt:lpstr>2_Theme1</vt:lpstr>
      <vt:lpstr>3_Office Theme</vt:lpstr>
      <vt:lpstr>3_Theme1</vt:lpstr>
      <vt:lpstr>4_Office Theme</vt:lpstr>
      <vt:lpstr>4_Theme1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Timeline with Milestones</dc:title>
  <dc:creator>Meet Mehta</dc:creator>
  <cp:lastModifiedBy>Meet Mehta</cp:lastModifiedBy>
  <cp:revision>46</cp:revision>
  <cp:lastPrinted>2018-04-24T11:52:21Z</cp:lastPrinted>
  <dcterms:created xsi:type="dcterms:W3CDTF">2018-04-23T06:48:37Z</dcterms:created>
  <dcterms:modified xsi:type="dcterms:W3CDTF">2018-04-24T18:32:47Z</dcterms:modified>
</cp:coreProperties>
</file>