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aleway"/>
      <p:regular r:id="rId17"/>
      <p:bold r:id="rId18"/>
      <p:italic r:id="rId19"/>
      <p:boldItalic r:id="rId20"/>
    </p:embeddedFon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6007863-56B4-4816-AB9C-CED3DC2DF630}">
  <a:tblStyle styleId="{36007863-56B4-4816-AB9C-CED3DC2DF6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regular.fntdata"/><Relationship Id="rId16" Type="http://schemas.openxmlformats.org/officeDocument/2006/relationships/slide" Target="slides/slide10.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201d734a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201d734a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201d73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201d73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201d734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201d734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201d734a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201d734a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201d734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201d734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01d734a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01d734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201d734a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01d734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201d734a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201d734a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201d734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201d734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5929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00000"/>
                </a:solidFill>
                <a:latin typeface="Proxima Nova"/>
                <a:ea typeface="Proxima Nova"/>
                <a:cs typeface="Proxima Nova"/>
                <a:sym typeface="Proxima Nova"/>
              </a:rPr>
              <a:t>ProteoML</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None/>
            </a:pPr>
            <a:r>
              <a:rPr lang="en" sz="3000">
                <a:solidFill>
                  <a:srgbClr val="000000"/>
                </a:solidFill>
                <a:latin typeface="Proxima Nova"/>
                <a:ea typeface="Proxima Nova"/>
                <a:cs typeface="Proxima Nova"/>
                <a:sym typeface="Proxima Nova"/>
              </a:rPr>
              <a:t>Machine learning based Classification and Prediction of Intrinsically Disordered Proteins/Regions in Human Proteome</a:t>
            </a:r>
            <a:endParaRPr sz="3000">
              <a:solidFill>
                <a:srgbClr val="000000"/>
              </a:solidFill>
              <a:latin typeface="Proxima Nova"/>
              <a:ea typeface="Proxima Nova"/>
              <a:cs typeface="Proxima Nova"/>
              <a:sym typeface="Proxima Nova"/>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4114800" rtl="0" algn="r">
              <a:spcBef>
                <a:spcPts val="0"/>
              </a:spcBef>
              <a:spcAft>
                <a:spcPts val="0"/>
              </a:spcAft>
              <a:buNone/>
            </a:pPr>
            <a:r>
              <a:rPr lang="en">
                <a:solidFill>
                  <a:srgbClr val="000000"/>
                </a:solidFill>
                <a:latin typeface="Proxima Nova"/>
                <a:ea typeface="Proxima Nova"/>
                <a:cs typeface="Proxima Nova"/>
                <a:sym typeface="Proxima Nova"/>
              </a:rPr>
              <a:t>-</a:t>
            </a:r>
            <a:r>
              <a:rPr lang="en" sz="1800">
                <a:solidFill>
                  <a:srgbClr val="000000"/>
                </a:solidFill>
                <a:latin typeface="Proxima Nova"/>
                <a:ea typeface="Proxima Nova"/>
                <a:cs typeface="Proxima Nova"/>
                <a:sym typeface="Proxima Nova"/>
              </a:rPr>
              <a:t>Aishwarya Kanchi Ranganath</a:t>
            </a:r>
            <a:endParaRPr sz="1800">
              <a:solidFill>
                <a:srgbClr val="000000"/>
              </a:solidFill>
              <a:latin typeface="Proxima Nova"/>
              <a:ea typeface="Proxima Nova"/>
              <a:cs typeface="Proxima Nova"/>
              <a:sym typeface="Proxima Nova"/>
            </a:endParaRPr>
          </a:p>
          <a:p>
            <a:pPr indent="0" lvl="0" marL="4114800" rtl="0" algn="r">
              <a:spcBef>
                <a:spcPts val="0"/>
              </a:spcBef>
              <a:spcAft>
                <a:spcPts val="0"/>
              </a:spcAft>
              <a:buNone/>
            </a:pPr>
            <a:r>
              <a:rPr lang="en" sz="1800">
                <a:solidFill>
                  <a:srgbClr val="000000"/>
                </a:solidFill>
                <a:latin typeface="Proxima Nova"/>
                <a:ea typeface="Proxima Nova"/>
                <a:cs typeface="Proxima Nova"/>
                <a:sym typeface="Proxima Nova"/>
              </a:rPr>
              <a:t>-Deep Pandya</a:t>
            </a:r>
            <a:endParaRPr sz="1800">
              <a:solidFill>
                <a:srgbClr val="000000"/>
              </a:solidFill>
              <a:latin typeface="Proxima Nova"/>
              <a:ea typeface="Proxima Nova"/>
              <a:cs typeface="Proxima Nova"/>
              <a:sym typeface="Proxima Nova"/>
            </a:endParaRPr>
          </a:p>
          <a:p>
            <a:pPr indent="0" lvl="0" marL="4114800" rtl="0" algn="r">
              <a:spcBef>
                <a:spcPts val="0"/>
              </a:spcBef>
              <a:spcAft>
                <a:spcPts val="0"/>
              </a:spcAft>
              <a:buNone/>
            </a:pPr>
            <a:r>
              <a:rPr lang="en" sz="1800">
                <a:solidFill>
                  <a:srgbClr val="000000"/>
                </a:solidFill>
                <a:latin typeface="Proxima Nova"/>
                <a:ea typeface="Proxima Nova"/>
                <a:cs typeface="Proxima Nova"/>
                <a:sym typeface="Proxima Nova"/>
              </a:rPr>
              <a:t>-Mandhara Jayaram</a:t>
            </a:r>
            <a:endParaRPr sz="1800">
              <a:solidFill>
                <a:srgbClr val="000000"/>
              </a:solidFill>
              <a:latin typeface="Proxima Nova"/>
              <a:ea typeface="Proxima Nova"/>
              <a:cs typeface="Proxima Nova"/>
              <a:sym typeface="Proxima Nova"/>
            </a:endParaRPr>
          </a:p>
          <a:p>
            <a:pPr indent="0" lvl="0" marL="4114800" rtl="0" algn="r">
              <a:spcBef>
                <a:spcPts val="0"/>
              </a:spcBef>
              <a:spcAft>
                <a:spcPts val="0"/>
              </a:spcAft>
              <a:buNone/>
            </a:pPr>
            <a:r>
              <a:rPr lang="en" sz="1800">
                <a:solidFill>
                  <a:srgbClr val="000000"/>
                </a:solidFill>
                <a:latin typeface="Proxima Nova"/>
                <a:ea typeface="Proxima Nova"/>
                <a:cs typeface="Proxima Nova"/>
                <a:sym typeface="Proxima Nova"/>
              </a:rPr>
              <a:t>-Meet Mukadam</a:t>
            </a: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What next?	</a:t>
            </a:r>
            <a:endParaRPr>
              <a:solidFill>
                <a:srgbClr val="000000"/>
              </a:solidFill>
              <a:latin typeface="Proxima Nova"/>
              <a:ea typeface="Proxima Nova"/>
              <a:cs typeface="Proxima Nova"/>
              <a:sym typeface="Proxima Nova"/>
            </a:endParaRPr>
          </a:p>
        </p:txBody>
      </p:sp>
      <p:sp>
        <p:nvSpPr>
          <p:cNvPr id="143" name="Google Shape;143;p22"/>
          <p:cNvSpPr txBox="1"/>
          <p:nvPr>
            <p:ph idx="1" type="body"/>
          </p:nvPr>
        </p:nvSpPr>
        <p:spPr>
          <a:xfrm>
            <a:off x="729450" y="1483850"/>
            <a:ext cx="7688700" cy="3225000"/>
          </a:xfrm>
          <a:prstGeom prst="rect">
            <a:avLst/>
          </a:prstGeom>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We have extracted 8 biochemical and 3 sequential properties in our feature set.</a:t>
            </a:r>
            <a:endParaRPr>
              <a:solidFill>
                <a:srgbClr val="000000"/>
              </a:solidFill>
              <a:latin typeface="Proxima Nova"/>
              <a:ea typeface="Proxima Nova"/>
              <a:cs typeface="Proxima Nova"/>
              <a:sym typeface="Proxima Nova"/>
            </a:endParaRPr>
          </a:p>
          <a:p>
            <a:pPr indent="0" lvl="0" marL="0" rtl="0" algn="l">
              <a:lnSpc>
                <a:spcPct val="100000"/>
              </a:lnSpc>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l">
              <a:lnSpc>
                <a:spcPct val="100000"/>
              </a:lnSpc>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Need more features based on structural information.</a:t>
            </a:r>
            <a:endParaRPr>
              <a:solidFill>
                <a:srgbClr val="000000"/>
              </a:solidFill>
              <a:latin typeface="Proxima Nova"/>
              <a:ea typeface="Proxima Nova"/>
              <a:cs typeface="Proxima Nova"/>
              <a:sym typeface="Proxima Nova"/>
            </a:endParaRPr>
          </a:p>
          <a:p>
            <a:pPr indent="0" lvl="0" marL="457200" rtl="0" algn="l">
              <a:lnSpc>
                <a:spcPct val="100000"/>
              </a:lnSpc>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l">
              <a:lnSpc>
                <a:spcPct val="100000"/>
              </a:lnSpc>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Need more IDPs/IDRs data. </a:t>
            </a:r>
            <a:endParaRPr>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rPr lang="en">
                <a:solidFill>
                  <a:srgbClr val="000000"/>
                </a:solidFill>
                <a:latin typeface="Proxima Nova"/>
                <a:ea typeface="Proxima Nova"/>
                <a:cs typeface="Proxima Nova"/>
                <a:sym typeface="Proxima Nova"/>
              </a:rPr>
              <a:t> </a:t>
            </a:r>
            <a:endParaRPr>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670600" y="621775"/>
            <a:ext cx="76887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Abstract	</a:t>
            </a:r>
            <a:endParaRPr>
              <a:latin typeface="Proxima Nova"/>
              <a:ea typeface="Proxima Nova"/>
              <a:cs typeface="Proxima Nova"/>
              <a:sym typeface="Proxima Nova"/>
            </a:endParaRPr>
          </a:p>
        </p:txBody>
      </p:sp>
      <p:sp>
        <p:nvSpPr>
          <p:cNvPr id="93" name="Google Shape;93;p14"/>
          <p:cNvSpPr txBox="1"/>
          <p:nvPr>
            <p:ph idx="1" type="body"/>
          </p:nvPr>
        </p:nvSpPr>
        <p:spPr>
          <a:xfrm>
            <a:off x="727650" y="1254800"/>
            <a:ext cx="7688700" cy="4269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Proxima Nova"/>
                <a:ea typeface="Proxima Nova"/>
                <a:cs typeface="Proxima Nova"/>
                <a:sym typeface="Proxima Nova"/>
              </a:rPr>
              <a:t>With applications in Genetics, Bioinformatics and Pharmacy, our model can be used for expediting research in the cure of neurodegenerative disorders like Alzheimer’s, Parkinson’s and cancers like Leukemia, Sarcoma, along with bypassing complex lab techniques, all in the field of Health Care.</a:t>
            </a:r>
            <a:endParaRPr sz="1200">
              <a:solidFill>
                <a:srgbClr val="000000"/>
              </a:solidFill>
              <a:latin typeface="Proxima Nova"/>
              <a:ea typeface="Proxima Nova"/>
              <a:cs typeface="Proxima Nova"/>
              <a:sym typeface="Proxima Nova"/>
            </a:endParaRPr>
          </a:p>
          <a:p>
            <a:pPr indent="0" lvl="0" marL="0" rtl="0" algn="just">
              <a:spcBef>
                <a:spcPts val="1600"/>
              </a:spcBef>
              <a:spcAft>
                <a:spcPts val="0"/>
              </a:spcAft>
              <a:buNone/>
            </a:pPr>
            <a:r>
              <a:rPr lang="en" sz="1200">
                <a:solidFill>
                  <a:srgbClr val="000000"/>
                </a:solidFill>
                <a:latin typeface="Proxima Nova"/>
                <a:ea typeface="Proxima Nova"/>
                <a:cs typeface="Proxima Nova"/>
                <a:sym typeface="Proxima Nova"/>
              </a:rPr>
              <a:t>The first protein structures and their sequence, after complex isolation and purification, were discovered and studied using crystallography methods initially and in more recent years, using spectroscopy. Until quite recently, proteins were thought to have fixed 3D structures. But recent advances have shown that some proteins (IDPs) and some regions of proteins (IDRs) also have a disordered structure that have both important functional and harmful implications. Their ability to transiently shift between phases, along with flexible multi-domain assemblies, have come to be known for important physiological functions as well as characteristic of certain diseased states.</a:t>
            </a:r>
            <a:endParaRPr sz="1200">
              <a:solidFill>
                <a:srgbClr val="000000"/>
              </a:solidFill>
              <a:latin typeface="Proxima Nova"/>
              <a:ea typeface="Proxima Nova"/>
              <a:cs typeface="Proxima Nova"/>
              <a:sym typeface="Proxima Nova"/>
            </a:endParaRPr>
          </a:p>
          <a:p>
            <a:pPr indent="0" lvl="0" marL="0" rtl="0" algn="just">
              <a:spcBef>
                <a:spcPts val="1600"/>
              </a:spcBef>
              <a:spcAft>
                <a:spcPts val="0"/>
              </a:spcAft>
              <a:buClr>
                <a:schemeClr val="dk1"/>
              </a:buClr>
              <a:buSzPts val="1100"/>
              <a:buFont typeface="Arial"/>
              <a:buNone/>
            </a:pPr>
            <a:r>
              <a:rPr lang="en" sz="1200">
                <a:solidFill>
                  <a:srgbClr val="000000"/>
                </a:solidFill>
                <a:latin typeface="Proxima Nova"/>
                <a:ea typeface="Proxima Nova"/>
                <a:cs typeface="Proxima Nova"/>
                <a:sym typeface="Proxima Nova"/>
              </a:rPr>
              <a:t>Using DisProt as the database for IDPs and IDRs, which contains only a fraction of all proteins and regions of the human proteome whose data was obtained from UniProt - IDPs are </a:t>
            </a:r>
            <a:r>
              <a:rPr b="1" lang="en" sz="1200">
                <a:solidFill>
                  <a:srgbClr val="000000"/>
                </a:solidFill>
                <a:latin typeface="Proxima Nova"/>
                <a:ea typeface="Proxima Nova"/>
                <a:cs typeface="Proxima Nova"/>
                <a:sym typeface="Proxima Nova"/>
              </a:rPr>
              <a:t>~800</a:t>
            </a:r>
            <a:r>
              <a:rPr lang="en" sz="1200">
                <a:solidFill>
                  <a:srgbClr val="000000"/>
                </a:solidFill>
                <a:latin typeface="Proxima Nova"/>
                <a:ea typeface="Proxima Nova"/>
                <a:cs typeface="Proxima Nova"/>
                <a:sym typeface="Proxima Nova"/>
              </a:rPr>
              <a:t> in # and IDRs are </a:t>
            </a:r>
            <a:r>
              <a:rPr b="1" lang="en" sz="1200">
                <a:solidFill>
                  <a:srgbClr val="000000"/>
                </a:solidFill>
                <a:latin typeface="Proxima Nova"/>
                <a:ea typeface="Proxima Nova"/>
                <a:cs typeface="Proxima Nova"/>
                <a:sym typeface="Proxima Nova"/>
              </a:rPr>
              <a:t>~2000</a:t>
            </a:r>
            <a:r>
              <a:rPr lang="en" sz="1200">
                <a:solidFill>
                  <a:srgbClr val="000000"/>
                </a:solidFill>
                <a:latin typeface="Proxima Nova"/>
                <a:ea typeface="Proxima Nova"/>
                <a:cs typeface="Proxima Nova"/>
                <a:sym typeface="Proxima Nova"/>
              </a:rPr>
              <a:t> in number compared to the entire human proteome which is </a:t>
            </a:r>
            <a:r>
              <a:rPr b="1" lang="en" sz="1200">
                <a:solidFill>
                  <a:srgbClr val="000000"/>
                </a:solidFill>
                <a:latin typeface="Proxima Nova"/>
                <a:ea typeface="Proxima Nova"/>
                <a:cs typeface="Proxima Nova"/>
                <a:sym typeface="Proxima Nova"/>
              </a:rPr>
              <a:t>~70000</a:t>
            </a:r>
            <a:r>
              <a:rPr lang="en" sz="1200">
                <a:solidFill>
                  <a:srgbClr val="000000"/>
                </a:solidFill>
                <a:latin typeface="Proxima Nova"/>
                <a:ea typeface="Proxima Nova"/>
                <a:cs typeface="Proxima Nova"/>
                <a:sym typeface="Proxima Nova"/>
              </a:rPr>
              <a:t> in number - we have tried to predict which among the ~70000 might have the features for disorderly-ness, based on 11 characteristics. </a:t>
            </a:r>
            <a:r>
              <a:rPr lang="en" sz="1200">
                <a:solidFill>
                  <a:srgbClr val="000000"/>
                </a:solidFill>
                <a:latin typeface="Proxima Nova"/>
                <a:ea typeface="Proxima Nova"/>
                <a:cs typeface="Proxima Nova"/>
                <a:sym typeface="Proxima Nova"/>
              </a:rPr>
              <a:t>Prediction was done on the human proteome data set with an accuracy of </a:t>
            </a:r>
            <a:r>
              <a:rPr b="1" lang="en" sz="1200">
                <a:solidFill>
                  <a:srgbClr val="000000"/>
                </a:solidFill>
                <a:latin typeface="Proxima Nova"/>
                <a:ea typeface="Proxima Nova"/>
                <a:cs typeface="Proxima Nova"/>
                <a:sym typeface="Proxima Nova"/>
              </a:rPr>
              <a:t>~82%</a:t>
            </a:r>
            <a:r>
              <a:rPr lang="en" sz="1200">
                <a:solidFill>
                  <a:srgbClr val="000000"/>
                </a:solidFill>
                <a:latin typeface="Proxima Nova"/>
                <a:ea typeface="Proxima Nova"/>
                <a:cs typeface="Proxima Nova"/>
                <a:sym typeface="Proxima Nova"/>
              </a:rPr>
              <a:t>. This model helps to obtain these characteristics of proteins in diseases much faster, thereby helping to build the IDP/IDR database.</a:t>
            </a:r>
            <a:endParaRPr sz="1200">
              <a:solidFill>
                <a:srgbClr val="000000"/>
              </a:solidFill>
              <a:latin typeface="Proxima Nova"/>
              <a:ea typeface="Proxima Nova"/>
              <a:cs typeface="Proxima Nova"/>
              <a:sym typeface="Proxima Nova"/>
            </a:endParaRPr>
          </a:p>
          <a:p>
            <a:pPr indent="0" lvl="0" marL="0" rtl="0" algn="just">
              <a:spcBef>
                <a:spcPts val="1600"/>
              </a:spcBef>
              <a:spcAft>
                <a:spcPts val="1600"/>
              </a:spcAft>
              <a:buNone/>
            </a:pPr>
            <a:r>
              <a:t/>
            </a:r>
            <a:endParaRPr sz="1200">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Model Architecture</a:t>
            </a:r>
            <a:endParaRPr>
              <a:latin typeface="Proxima Nova"/>
              <a:ea typeface="Proxima Nova"/>
              <a:cs typeface="Proxima Nova"/>
              <a:sym typeface="Proxima Nova"/>
            </a:endParaRPr>
          </a:p>
        </p:txBody>
      </p:sp>
      <p:sp>
        <p:nvSpPr>
          <p:cNvPr id="99" name="Google Shape;99;p15"/>
          <p:cNvSpPr txBox="1"/>
          <p:nvPr>
            <p:ph idx="1" type="body"/>
          </p:nvPr>
        </p:nvSpPr>
        <p:spPr>
          <a:xfrm>
            <a:off x="729450" y="14692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Random Forest Classifier</a:t>
            </a:r>
            <a:endParaRPr>
              <a:solidFill>
                <a:srgbClr val="000000"/>
              </a:solidFill>
              <a:latin typeface="Proxima Nova"/>
              <a:ea typeface="Proxima Nova"/>
              <a:cs typeface="Proxima Nova"/>
              <a:sym typeface="Proxima Nova"/>
            </a:endParaRPr>
          </a:p>
          <a:p>
            <a:pPr indent="0" lvl="0" marL="45720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l">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4000 estimators</a:t>
            </a:r>
            <a:endParaRPr>
              <a:solidFill>
                <a:srgbClr val="000000"/>
              </a:solidFill>
              <a:latin typeface="Proxima Nova"/>
              <a:ea typeface="Proxima Nova"/>
              <a:cs typeface="Proxima Nova"/>
              <a:sym typeface="Proxima Nova"/>
            </a:endParaRPr>
          </a:p>
          <a:p>
            <a:pPr indent="0" lvl="0" marL="45720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l">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Feature selection metric - Gini index</a:t>
            </a:r>
            <a:endParaRPr>
              <a:solidFill>
                <a:srgbClr val="000000"/>
              </a:solidFill>
              <a:latin typeface="Proxima Nova"/>
              <a:ea typeface="Proxima Nova"/>
              <a:cs typeface="Proxima Nova"/>
              <a:sym typeface="Proxima Nova"/>
            </a:endParaRPr>
          </a:p>
          <a:p>
            <a:pPr indent="0" lvl="0" marL="45720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l">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Pruning on depth - 11</a:t>
            </a:r>
            <a:endParaRPr>
              <a:solidFill>
                <a:srgbClr val="00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42" y="844835"/>
            <a:ext cx="9144040" cy="41739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Results</a:t>
            </a:r>
            <a:endParaRPr>
              <a:latin typeface="Proxima Nova"/>
              <a:ea typeface="Proxima Nova"/>
              <a:cs typeface="Proxima Nova"/>
              <a:sym typeface="Proxima Nova"/>
            </a:endParaRPr>
          </a:p>
        </p:txBody>
      </p:sp>
      <p:sp>
        <p:nvSpPr>
          <p:cNvPr id="110" name="Google Shape;110;p17"/>
          <p:cNvSpPr txBox="1"/>
          <p:nvPr>
            <p:ph idx="1" type="body"/>
          </p:nvPr>
        </p:nvSpPr>
        <p:spPr>
          <a:xfrm>
            <a:off x="729450" y="14692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000000"/>
                </a:solidFill>
                <a:latin typeface="Proxima Nova"/>
                <a:ea typeface="Proxima Nova"/>
                <a:cs typeface="Proxima Nova"/>
                <a:sym typeface="Proxima Nova"/>
              </a:rPr>
              <a:t>Accuracy on test set = </a:t>
            </a:r>
            <a:r>
              <a:rPr b="1" lang="en">
                <a:solidFill>
                  <a:srgbClr val="000000"/>
                </a:solidFill>
                <a:latin typeface="Proxima Nova"/>
                <a:ea typeface="Proxima Nova"/>
                <a:cs typeface="Proxima Nova"/>
                <a:sym typeface="Proxima Nova"/>
              </a:rPr>
              <a:t>~82%</a:t>
            </a:r>
            <a:r>
              <a:rPr lang="en">
                <a:solidFill>
                  <a:srgbClr val="000000"/>
                </a:solidFill>
                <a:latin typeface="Proxima Nova"/>
                <a:ea typeface="Proxima Nova"/>
                <a:cs typeface="Proxima Nova"/>
                <a:sym typeface="Proxima Nova"/>
              </a:rPr>
              <a:t>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rPr lang="en">
                <a:solidFill>
                  <a:srgbClr val="000000"/>
                </a:solidFill>
                <a:latin typeface="Proxima Nova"/>
                <a:ea typeface="Proxima Nova"/>
                <a:cs typeface="Proxima Nova"/>
                <a:sym typeface="Proxima Nova"/>
              </a:rPr>
              <a:t>Confusion Matrix:</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111" name="Google Shape;111;p17"/>
          <p:cNvGraphicFramePr/>
          <p:nvPr/>
        </p:nvGraphicFramePr>
        <p:xfrm>
          <a:off x="952500" y="2571750"/>
          <a:ext cx="3000000" cy="3000000"/>
        </p:xfrm>
        <a:graphic>
          <a:graphicData uri="http://schemas.openxmlformats.org/drawingml/2006/table">
            <a:tbl>
              <a:tblPr>
                <a:noFill/>
                <a:tableStyleId>{36007863-56B4-4816-AB9C-CED3DC2DF630}</a:tableStyleId>
              </a:tblPr>
              <a:tblGrid>
                <a:gridCol w="2413000"/>
                <a:gridCol w="2413000"/>
                <a:gridCol w="2413000"/>
              </a:tblGrid>
              <a:tr h="381000">
                <a:tc>
                  <a:txBody>
                    <a:bodyPr>
                      <a:noAutofit/>
                    </a:bodyPr>
                    <a:lstStyle/>
                    <a:p>
                      <a:pPr indent="0" lvl="0" marL="0" rtl="0" algn="l">
                        <a:spcBef>
                          <a:spcPts val="0"/>
                        </a:spcBef>
                        <a:spcAft>
                          <a:spcPts val="0"/>
                        </a:spcAft>
                        <a:buNone/>
                      </a:pPr>
                      <a:r>
                        <a:rPr b="1" lang="en">
                          <a:latin typeface="Proxima Nova"/>
                          <a:ea typeface="Proxima Nova"/>
                          <a:cs typeface="Proxima Nova"/>
                          <a:sym typeface="Proxima Nova"/>
                        </a:rPr>
                        <a:t>Confusion Matrix</a:t>
                      </a:r>
                      <a:endParaRPr b="1">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b="1" lang="en">
                          <a:latin typeface="Proxima Nova"/>
                          <a:ea typeface="Proxima Nova"/>
                          <a:cs typeface="Proxima Nova"/>
                          <a:sym typeface="Proxima Nova"/>
                        </a:rPr>
                        <a:t>Predicted - disordered</a:t>
                      </a:r>
                      <a:endParaRPr b="1">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b="1" lang="en">
                          <a:latin typeface="Proxima Nova"/>
                          <a:ea typeface="Proxima Nova"/>
                          <a:cs typeface="Proxima Nova"/>
                          <a:sym typeface="Proxima Nova"/>
                        </a:rPr>
                        <a:t>Predicted - ordered</a:t>
                      </a:r>
                      <a:endParaRPr b="1">
                        <a:latin typeface="Proxima Nova"/>
                        <a:ea typeface="Proxima Nova"/>
                        <a:cs typeface="Proxima Nova"/>
                        <a:sym typeface="Proxima Nova"/>
                      </a:endParaRPr>
                    </a:p>
                  </a:txBody>
                  <a:tcPr marT="91425" marB="91425" marR="91425" marL="91425"/>
                </a:tc>
              </a:tr>
              <a:tr h="381000">
                <a:tc>
                  <a:txBody>
                    <a:bodyPr>
                      <a:noAutofit/>
                    </a:bodyPr>
                    <a:lstStyle/>
                    <a:p>
                      <a:pPr indent="0" lvl="0" marL="0" rtl="0" algn="l">
                        <a:spcBef>
                          <a:spcPts val="0"/>
                        </a:spcBef>
                        <a:spcAft>
                          <a:spcPts val="0"/>
                        </a:spcAft>
                        <a:buNone/>
                      </a:pPr>
                      <a:r>
                        <a:rPr b="1" lang="en">
                          <a:latin typeface="Proxima Nova"/>
                          <a:ea typeface="Proxima Nova"/>
                          <a:cs typeface="Proxima Nova"/>
                          <a:sym typeface="Proxima Nova"/>
                        </a:rPr>
                        <a:t>Actual - disordered</a:t>
                      </a:r>
                      <a:endParaRPr b="1">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lang="en">
                          <a:latin typeface="Proxima Nova"/>
                          <a:ea typeface="Proxima Nova"/>
                          <a:cs typeface="Proxima Nova"/>
                          <a:sym typeface="Proxima Nova"/>
                        </a:rPr>
                        <a:t>562</a:t>
                      </a:r>
                      <a:endParaRPr>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lang="en">
                          <a:latin typeface="Proxima Nova"/>
                          <a:ea typeface="Proxima Nova"/>
                          <a:cs typeface="Proxima Nova"/>
                          <a:sym typeface="Proxima Nova"/>
                        </a:rPr>
                        <a:t>169</a:t>
                      </a:r>
                      <a:endParaRPr>
                        <a:latin typeface="Proxima Nova"/>
                        <a:ea typeface="Proxima Nova"/>
                        <a:cs typeface="Proxima Nova"/>
                        <a:sym typeface="Proxima Nova"/>
                      </a:endParaRPr>
                    </a:p>
                  </a:txBody>
                  <a:tcPr marT="91425" marB="91425" marR="91425" marL="91425"/>
                </a:tc>
              </a:tr>
              <a:tr h="381000">
                <a:tc>
                  <a:txBody>
                    <a:bodyPr>
                      <a:noAutofit/>
                    </a:bodyPr>
                    <a:lstStyle/>
                    <a:p>
                      <a:pPr indent="0" lvl="0" marL="0" rtl="0" algn="l">
                        <a:spcBef>
                          <a:spcPts val="0"/>
                        </a:spcBef>
                        <a:spcAft>
                          <a:spcPts val="0"/>
                        </a:spcAft>
                        <a:buNone/>
                      </a:pPr>
                      <a:r>
                        <a:rPr b="1" lang="en">
                          <a:latin typeface="Proxima Nova"/>
                          <a:ea typeface="Proxima Nova"/>
                          <a:cs typeface="Proxima Nova"/>
                          <a:sym typeface="Proxima Nova"/>
                        </a:rPr>
                        <a:t>Actual - ordered</a:t>
                      </a:r>
                      <a:endParaRPr b="1">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lang="en">
                          <a:latin typeface="Proxima Nova"/>
                          <a:ea typeface="Proxima Nova"/>
                          <a:cs typeface="Proxima Nova"/>
                          <a:sym typeface="Proxima Nova"/>
                        </a:rPr>
                        <a:t>80</a:t>
                      </a:r>
                      <a:endParaRPr>
                        <a:latin typeface="Proxima Nova"/>
                        <a:ea typeface="Proxima Nova"/>
                        <a:cs typeface="Proxima Nova"/>
                        <a:sym typeface="Proxima Nova"/>
                      </a:endParaRPr>
                    </a:p>
                  </a:txBody>
                  <a:tcPr marT="91425" marB="91425" marR="91425" marL="91425"/>
                </a:tc>
                <a:tc>
                  <a:txBody>
                    <a:bodyPr>
                      <a:noAutofit/>
                    </a:bodyPr>
                    <a:lstStyle/>
                    <a:p>
                      <a:pPr indent="0" lvl="0" marL="0" rtl="0" algn="l">
                        <a:spcBef>
                          <a:spcPts val="0"/>
                        </a:spcBef>
                        <a:spcAft>
                          <a:spcPts val="0"/>
                        </a:spcAft>
                        <a:buNone/>
                      </a:pPr>
                      <a:r>
                        <a:rPr lang="en">
                          <a:latin typeface="Proxima Nova"/>
                          <a:ea typeface="Proxima Nova"/>
                          <a:cs typeface="Proxima Nova"/>
                          <a:sym typeface="Proxima Nova"/>
                        </a:rPr>
                        <a:t>569</a:t>
                      </a:r>
                      <a:endParaRPr>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532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Results continued</a:t>
            </a:r>
            <a:endParaRPr>
              <a:latin typeface="Proxima Nova"/>
              <a:ea typeface="Proxima Nova"/>
              <a:cs typeface="Proxima Nova"/>
              <a:sym typeface="Proxima Nova"/>
            </a:endParaRPr>
          </a:p>
        </p:txBody>
      </p:sp>
      <p:pic>
        <p:nvPicPr>
          <p:cNvPr id="117" name="Google Shape;117;p18"/>
          <p:cNvPicPr preferRelativeResize="0"/>
          <p:nvPr/>
        </p:nvPicPr>
        <p:blipFill>
          <a:blip r:embed="rId3">
            <a:alphaModFix/>
          </a:blip>
          <a:stretch>
            <a:fillRect/>
          </a:stretch>
        </p:blipFill>
        <p:spPr>
          <a:xfrm>
            <a:off x="1785925" y="1017713"/>
            <a:ext cx="5572125" cy="4010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Results continued	</a:t>
            </a:r>
            <a:endParaRPr>
              <a:solidFill>
                <a:srgbClr val="000000"/>
              </a:solidFill>
              <a:latin typeface="Proxima Nova"/>
              <a:ea typeface="Proxima Nova"/>
              <a:cs typeface="Proxima Nova"/>
              <a:sym typeface="Proxima Nova"/>
            </a:endParaRPr>
          </a:p>
        </p:txBody>
      </p:sp>
      <p:sp>
        <p:nvSpPr>
          <p:cNvPr id="123" name="Google Shape;123;p19"/>
          <p:cNvSpPr txBox="1"/>
          <p:nvPr>
            <p:ph idx="1" type="body"/>
          </p:nvPr>
        </p:nvSpPr>
        <p:spPr>
          <a:xfrm>
            <a:off x="729450" y="1469275"/>
            <a:ext cx="7688700" cy="35337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Sensitivity (true positive rate) - </a:t>
            </a:r>
            <a:r>
              <a:rPr b="1" lang="en">
                <a:solidFill>
                  <a:srgbClr val="000000"/>
                </a:solidFill>
                <a:latin typeface="Proxima Nova"/>
                <a:ea typeface="Proxima Nova"/>
                <a:cs typeface="Proxima Nova"/>
                <a:sym typeface="Proxima Nova"/>
              </a:rPr>
              <a:t>0.88</a:t>
            </a:r>
            <a:endParaRPr b="1">
              <a:solidFill>
                <a:srgbClr val="000000"/>
              </a:solidFill>
              <a:latin typeface="Proxima Nova"/>
              <a:ea typeface="Proxima Nova"/>
              <a:cs typeface="Proxima Nova"/>
              <a:sym typeface="Proxima Nova"/>
            </a:endParaRPr>
          </a:p>
          <a:p>
            <a:pPr indent="0" lvl="0" marL="457200" rtl="0" algn="just">
              <a:lnSpc>
                <a:spcPct val="100000"/>
              </a:lnSpc>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just">
              <a:lnSpc>
                <a:spcPct val="100000"/>
              </a:lnSpc>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Specificity (true negative rate) - </a:t>
            </a:r>
            <a:r>
              <a:rPr b="1" lang="en">
                <a:solidFill>
                  <a:srgbClr val="000000"/>
                </a:solidFill>
                <a:latin typeface="Proxima Nova"/>
                <a:ea typeface="Proxima Nova"/>
                <a:cs typeface="Proxima Nova"/>
                <a:sym typeface="Proxima Nova"/>
              </a:rPr>
              <a:t>0.77</a:t>
            </a:r>
            <a:endParaRPr b="1">
              <a:solidFill>
                <a:srgbClr val="000000"/>
              </a:solidFill>
              <a:latin typeface="Proxima Nova"/>
              <a:ea typeface="Proxima Nova"/>
              <a:cs typeface="Proxima Nova"/>
              <a:sym typeface="Proxima Nova"/>
            </a:endParaRPr>
          </a:p>
          <a:p>
            <a:pPr indent="0" lvl="0" marL="457200" rtl="0" algn="just">
              <a:lnSpc>
                <a:spcPct val="100000"/>
              </a:lnSpc>
              <a:spcBef>
                <a:spcPts val="1600"/>
              </a:spcBef>
              <a:spcAft>
                <a:spcPts val="0"/>
              </a:spcAft>
              <a:buNone/>
            </a:pPr>
            <a:r>
              <a:t/>
            </a:r>
            <a:endParaRPr>
              <a:solidFill>
                <a:srgbClr val="000000"/>
              </a:solidFill>
              <a:latin typeface="Proxima Nova"/>
              <a:ea typeface="Proxima Nova"/>
              <a:cs typeface="Proxima Nova"/>
              <a:sym typeface="Proxima Nova"/>
            </a:endParaRPr>
          </a:p>
          <a:p>
            <a:pPr indent="-311150" lvl="0" marL="457200" rtl="0" algn="just">
              <a:lnSpc>
                <a:spcPct val="100000"/>
              </a:lnSpc>
              <a:spcBef>
                <a:spcPts val="1600"/>
              </a:spcBef>
              <a:spcAft>
                <a:spcPts val="0"/>
              </a:spcAft>
              <a:buClr>
                <a:srgbClr val="000000"/>
              </a:buClr>
              <a:buSzPts val="1300"/>
              <a:buFont typeface="Proxima Nova"/>
              <a:buChar char="●"/>
            </a:pPr>
            <a:r>
              <a:rPr lang="en">
                <a:solidFill>
                  <a:srgbClr val="000000"/>
                </a:solidFill>
                <a:latin typeface="Proxima Nova"/>
                <a:ea typeface="Proxima Nova"/>
                <a:cs typeface="Proxima Nova"/>
                <a:sym typeface="Proxima Nova"/>
              </a:rPr>
              <a:t>The Matthews Correlation Coefficient (MCC) has a range of -1 to 1 where -1 indicates a completely wrong binary classifier while 1 indicates a completely correct binary classifier. Using the MCC allows one to gauge how well their classification model/function is performing. Our model is showing an MCC of </a:t>
            </a:r>
            <a:r>
              <a:rPr b="1" lang="en">
                <a:solidFill>
                  <a:srgbClr val="000000"/>
                </a:solidFill>
                <a:latin typeface="Proxima Nova"/>
                <a:ea typeface="Proxima Nova"/>
                <a:cs typeface="Proxima Nova"/>
                <a:sym typeface="Proxima Nova"/>
              </a:rPr>
              <a:t>0.65</a:t>
            </a:r>
            <a:r>
              <a:rPr lang="en">
                <a:solidFill>
                  <a:srgbClr val="000000"/>
                </a:solidFill>
                <a:latin typeface="Proxima Nova"/>
                <a:ea typeface="Proxima Nova"/>
                <a:cs typeface="Proxima Nova"/>
                <a:sym typeface="Proxima Nova"/>
              </a:rPr>
              <a:t>.</a:t>
            </a:r>
            <a:endParaRPr>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How did we validate our model?</a:t>
            </a:r>
            <a:endParaRPr>
              <a:solidFill>
                <a:srgbClr val="000000"/>
              </a:solidFill>
              <a:latin typeface="Proxima Nova"/>
              <a:ea typeface="Proxima Nova"/>
              <a:cs typeface="Proxima Nova"/>
              <a:sym typeface="Proxima Nova"/>
            </a:endParaRPr>
          </a:p>
        </p:txBody>
      </p:sp>
      <p:sp>
        <p:nvSpPr>
          <p:cNvPr id="129" name="Google Shape;129;p20"/>
          <p:cNvSpPr txBox="1"/>
          <p:nvPr>
            <p:ph idx="1" type="body"/>
          </p:nvPr>
        </p:nvSpPr>
        <p:spPr>
          <a:xfrm>
            <a:off x="729450" y="1469275"/>
            <a:ext cx="7688700" cy="330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Proxima Nova"/>
                <a:ea typeface="Proxima Nova"/>
                <a:cs typeface="Proxima Nova"/>
                <a:sym typeface="Proxima Nova"/>
              </a:rPr>
              <a:t>Apart from statistical validations, we have conducted validations by comparing with results from lab experiments.</a:t>
            </a:r>
            <a:endParaRPr>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709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How do we tie the results?</a:t>
            </a:r>
            <a:endParaRPr>
              <a:solidFill>
                <a:srgbClr val="000000"/>
              </a:solidFill>
              <a:latin typeface="Proxima Nova"/>
              <a:ea typeface="Proxima Nova"/>
              <a:cs typeface="Proxima Nova"/>
              <a:sym typeface="Proxima Nova"/>
            </a:endParaRPr>
          </a:p>
        </p:txBody>
      </p:sp>
      <p:sp>
        <p:nvSpPr>
          <p:cNvPr id="135" name="Google Shape;135;p21"/>
          <p:cNvSpPr txBox="1"/>
          <p:nvPr>
            <p:ph idx="1" type="body"/>
          </p:nvPr>
        </p:nvSpPr>
        <p:spPr>
          <a:xfrm>
            <a:off x="729450" y="1393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a:ea typeface="Proxima Nova"/>
                <a:cs typeface="Proxima Nova"/>
                <a:sym typeface="Proxima Nova"/>
              </a:rPr>
              <a:t>We found some proteins linked to neurodegenerative diseases like </a:t>
            </a:r>
            <a:r>
              <a:rPr b="1" lang="en">
                <a:solidFill>
                  <a:srgbClr val="000000"/>
                </a:solidFill>
                <a:latin typeface="Proxima Nova"/>
                <a:ea typeface="Proxima Nova"/>
                <a:cs typeface="Proxima Nova"/>
                <a:sym typeface="Proxima Nova"/>
              </a:rPr>
              <a:t>Alzheimer's</a:t>
            </a:r>
            <a:r>
              <a:rPr lang="en">
                <a:solidFill>
                  <a:srgbClr val="000000"/>
                </a:solidFill>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Parkinson's</a:t>
            </a:r>
            <a:r>
              <a:rPr lang="en">
                <a:solidFill>
                  <a:srgbClr val="000000"/>
                </a:solidFill>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Huntington's</a:t>
            </a:r>
            <a:r>
              <a:rPr lang="en">
                <a:solidFill>
                  <a:srgbClr val="000000"/>
                </a:solidFill>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ALS </a:t>
            </a:r>
            <a:r>
              <a:rPr lang="en">
                <a:solidFill>
                  <a:srgbClr val="000000"/>
                </a:solidFill>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Lou Gehrig’s disease</a:t>
            </a:r>
            <a:r>
              <a:rPr lang="en">
                <a:solidFill>
                  <a:srgbClr val="000000"/>
                </a:solidFill>
                <a:latin typeface="Proxima Nova"/>
                <a:ea typeface="Proxima Nova"/>
                <a:cs typeface="Proxima Nova"/>
                <a:sym typeface="Proxima Nova"/>
              </a:rPr>
              <a:t>),</a:t>
            </a:r>
            <a:r>
              <a:rPr b="1" lang="en">
                <a:solidFill>
                  <a:srgbClr val="000000"/>
                </a:solidFill>
                <a:latin typeface="Proxima Nova"/>
                <a:ea typeface="Proxima Nova"/>
                <a:cs typeface="Proxima Nova"/>
                <a:sym typeface="Proxima Nova"/>
              </a:rPr>
              <a:t> Sarcoma and Leukemia</a:t>
            </a:r>
            <a:r>
              <a:rPr lang="en">
                <a:solidFill>
                  <a:srgbClr val="000000"/>
                </a:solidFill>
                <a:latin typeface="Proxima Nova"/>
                <a:ea typeface="Proxima Nova"/>
                <a:cs typeface="Proxima Nova"/>
                <a:sym typeface="Proxima Nova"/>
              </a:rPr>
              <a:t>.</a:t>
            </a:r>
            <a:endParaRPr>
              <a:solidFill>
                <a:srgbClr val="000000"/>
              </a:solidFill>
              <a:latin typeface="Proxima Nova"/>
              <a:ea typeface="Proxima Nova"/>
              <a:cs typeface="Proxima Nova"/>
              <a:sym typeface="Proxima Nova"/>
            </a:endParaRPr>
          </a:p>
          <a:p>
            <a:pPr indent="0" lvl="0" marL="0" rtl="0" algn="l">
              <a:spcBef>
                <a:spcPts val="1600"/>
              </a:spcBef>
              <a:spcAft>
                <a:spcPts val="0"/>
              </a:spcAft>
              <a:buNone/>
            </a:pPr>
            <a:r>
              <a:t/>
            </a:r>
            <a:endParaRPr>
              <a:solidFill>
                <a:srgbClr val="000000"/>
              </a:solidFill>
              <a:latin typeface="Proxima Nova"/>
              <a:ea typeface="Proxima Nova"/>
              <a:cs typeface="Proxima Nova"/>
              <a:sym typeface="Proxima Nova"/>
            </a:endParaRPr>
          </a:p>
          <a:p>
            <a:pPr indent="0" lvl="0" marL="0" rtl="0" algn="l">
              <a:spcBef>
                <a:spcPts val="1600"/>
              </a:spcBef>
              <a:spcAft>
                <a:spcPts val="1600"/>
              </a:spcAft>
              <a:buNone/>
            </a:pPr>
            <a:r>
              <a:t/>
            </a:r>
            <a:endParaRPr>
              <a:solidFill>
                <a:srgbClr val="000000"/>
              </a:solidFill>
              <a:latin typeface="Proxima Nova"/>
              <a:ea typeface="Proxima Nova"/>
              <a:cs typeface="Proxima Nova"/>
              <a:sym typeface="Proxima Nova"/>
            </a:endParaRPr>
          </a:p>
        </p:txBody>
      </p:sp>
      <p:pic>
        <p:nvPicPr>
          <p:cNvPr id="136" name="Google Shape;136;p21"/>
          <p:cNvPicPr preferRelativeResize="0"/>
          <p:nvPr/>
        </p:nvPicPr>
        <p:blipFill>
          <a:blip r:embed="rId3">
            <a:alphaModFix/>
          </a:blip>
          <a:stretch>
            <a:fillRect/>
          </a:stretch>
        </p:blipFill>
        <p:spPr>
          <a:xfrm>
            <a:off x="69850" y="2102000"/>
            <a:ext cx="4941675" cy="2625400"/>
          </a:xfrm>
          <a:prstGeom prst="rect">
            <a:avLst/>
          </a:prstGeom>
          <a:noFill/>
          <a:ln cap="flat" cmpd="sng" w="9525">
            <a:solidFill>
              <a:schemeClr val="dk2"/>
            </a:solidFill>
            <a:prstDash val="solid"/>
            <a:round/>
            <a:headEnd len="sm" w="sm" type="none"/>
            <a:tailEnd len="sm" w="sm" type="none"/>
          </a:ln>
        </p:spPr>
      </p:pic>
      <p:pic>
        <p:nvPicPr>
          <p:cNvPr id="137" name="Google Shape;137;p21"/>
          <p:cNvPicPr preferRelativeResize="0"/>
          <p:nvPr/>
        </p:nvPicPr>
        <p:blipFill>
          <a:blip r:embed="rId4">
            <a:alphaModFix/>
          </a:blip>
          <a:stretch>
            <a:fillRect/>
          </a:stretch>
        </p:blipFill>
        <p:spPr>
          <a:xfrm>
            <a:off x="5011525" y="2102000"/>
            <a:ext cx="4040750" cy="2625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