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446-4A1A-4534-91A7-675EE5E5B611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0F87-27AC-4316-8A78-77F4FF4A7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8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446-4A1A-4534-91A7-675EE5E5B611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0F87-27AC-4316-8A78-77F4FF4A7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2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446-4A1A-4534-91A7-675EE5E5B611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0F87-27AC-4316-8A78-77F4FF4A7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89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446-4A1A-4534-91A7-675EE5E5B611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0F87-27AC-4316-8A78-77F4FF4A735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5887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446-4A1A-4534-91A7-675EE5E5B611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0F87-27AC-4316-8A78-77F4FF4A7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6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446-4A1A-4534-91A7-675EE5E5B611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0F87-27AC-4316-8A78-77F4FF4A7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96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446-4A1A-4534-91A7-675EE5E5B611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0F87-27AC-4316-8A78-77F4FF4A7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39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446-4A1A-4534-91A7-675EE5E5B611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0F87-27AC-4316-8A78-77F4FF4A7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25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446-4A1A-4534-91A7-675EE5E5B611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0F87-27AC-4316-8A78-77F4FF4A7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446-4A1A-4534-91A7-675EE5E5B611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0F87-27AC-4316-8A78-77F4FF4A7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5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446-4A1A-4534-91A7-675EE5E5B611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0F87-27AC-4316-8A78-77F4FF4A7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7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446-4A1A-4534-91A7-675EE5E5B611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0F87-27AC-4316-8A78-77F4FF4A7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0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446-4A1A-4534-91A7-675EE5E5B611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0F87-27AC-4316-8A78-77F4FF4A7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446-4A1A-4534-91A7-675EE5E5B611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0F87-27AC-4316-8A78-77F4FF4A7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446-4A1A-4534-91A7-675EE5E5B611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0F87-27AC-4316-8A78-77F4FF4A7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446-4A1A-4534-91A7-675EE5E5B611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0F87-27AC-4316-8A78-77F4FF4A7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446-4A1A-4534-91A7-675EE5E5B611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50F87-27AC-4316-8A78-77F4FF4A7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4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ECBF446-4A1A-4534-91A7-675EE5E5B611}" type="datetimeFigureOut">
              <a:rPr lang="en-US" smtClean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50F87-27AC-4316-8A78-77F4FF4A7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54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B84B-CF6B-4F27-957F-81F5A881F7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0A0C3-0A95-4F89-A1E9-DC3A4E626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5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E72FE6-D9D2-41E9-B92D-356B6ABB660C}"/>
              </a:ext>
            </a:extLst>
          </p:cNvPr>
          <p:cNvSpPr txBox="1"/>
          <p:nvPr/>
        </p:nvSpPr>
        <p:spPr>
          <a:xfrm>
            <a:off x="4306174" y="234784"/>
            <a:ext cx="35796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C5B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7. </a:t>
            </a:r>
            <a:r>
              <a:rPr lang="en-US" sz="4000" b="1" i="0" u="none" strike="noStrike" dirty="0">
                <a:solidFill>
                  <a:srgbClr val="FFC5B9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Profit &amp; Loss:-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4D325-252E-4C5A-A124-747B6D5621E8}"/>
              </a:ext>
            </a:extLst>
          </p:cNvPr>
          <p:cNvSpPr txBox="1"/>
          <p:nvPr/>
        </p:nvSpPr>
        <p:spPr>
          <a:xfrm>
            <a:off x="446713" y="942670"/>
            <a:ext cx="110797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Know Instantly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hich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roducts, Categories, Channels, Warehouses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re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aking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oney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nd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hich Are Loss-Making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nstant. </a:t>
            </a:r>
          </a:p>
          <a:p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Be Smart &amp; Grow Your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usiness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rofitably.</a:t>
            </a:r>
            <a:endParaRPr lang="en-US" sz="3200" dirty="0">
              <a:solidFill>
                <a:schemeClr val="tx1">
                  <a:lumMod val="9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EECBB-8778-4ABD-8869-1802245C13D1}"/>
              </a:ext>
            </a:extLst>
          </p:cNvPr>
          <p:cNvSpPr txBox="1"/>
          <p:nvPr/>
        </p:nvSpPr>
        <p:spPr>
          <a:xfrm>
            <a:off x="3124112" y="3429000"/>
            <a:ext cx="59437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C5B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8. </a:t>
            </a:r>
            <a:r>
              <a:rPr lang="en-US" sz="4000" b="1" i="0" u="none" strike="noStrike" dirty="0">
                <a:solidFill>
                  <a:srgbClr val="FFC5B9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Integrated Accounting:-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D02AA-9267-4CD8-A3C3-62405A5CA781}"/>
              </a:ext>
            </a:extLst>
          </p:cNvPr>
          <p:cNvSpPr txBox="1"/>
          <p:nvPr/>
        </p:nvSpPr>
        <p:spPr>
          <a:xfrm>
            <a:off x="556120" y="4345671"/>
            <a:ext cx="110797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Sync All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ale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nvoices, Returns Credit &amp; Debit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otes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nto Tally, Busy,</a:t>
            </a:r>
          </a:p>
          <a:p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Accurately.</a:t>
            </a:r>
            <a:endParaRPr lang="en-US" sz="3200" dirty="0">
              <a:solidFill>
                <a:schemeClr val="tx1">
                  <a:lumMod val="9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833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3A0FA4-C3C2-4F52-81EF-96A776349B8B}"/>
              </a:ext>
            </a:extLst>
          </p:cNvPr>
          <p:cNvSpPr txBox="1"/>
          <p:nvPr/>
        </p:nvSpPr>
        <p:spPr>
          <a:xfrm>
            <a:off x="2214695" y="234784"/>
            <a:ext cx="82547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C5B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9. </a:t>
            </a:r>
            <a:r>
              <a:rPr lang="en-US" sz="4000" b="1" i="0" u="none" strike="noStrike" dirty="0">
                <a:solidFill>
                  <a:srgbClr val="FFC5B9"/>
                </a:solidFill>
                <a:effectLst/>
                <a:latin typeface="inherit"/>
              </a:rPr>
              <a:t>Warehouse Management System</a:t>
            </a:r>
            <a:r>
              <a:rPr lang="en-US" sz="4000" b="1" i="0" u="none" strike="noStrike" dirty="0">
                <a:solidFill>
                  <a:srgbClr val="FFC5B9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A44C4-F469-4B1F-8A93-D3CCC9BD1070}"/>
              </a:ext>
            </a:extLst>
          </p:cNvPr>
          <p:cNvSpPr txBox="1"/>
          <p:nvPr/>
        </p:nvSpPr>
        <p:spPr>
          <a:xfrm>
            <a:off x="614493" y="1274856"/>
            <a:ext cx="109707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With Advanced WMS, You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an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reate Purchase Orders From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ultiple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endors, </a:t>
            </a:r>
            <a:r>
              <a:rPr lang="en-US" sz="3200" b="0" i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Create Gate-Pass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GRN, Barcodes, Stock Transfer, FIFO, Manage Expiry Date </a:t>
            </a:r>
            <a:r>
              <a:rPr lang="en-US" sz="3200" b="0" i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Stock With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lang="en-US" sz="3200" b="0" i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ase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sz="3200" dirty="0">
              <a:solidFill>
                <a:schemeClr val="tx1">
                  <a:lumMod val="9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1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999DA6-6884-420D-AD66-2F0033C39EE3}"/>
              </a:ext>
            </a:extLst>
          </p:cNvPr>
          <p:cNvSpPr txBox="1"/>
          <p:nvPr/>
        </p:nvSpPr>
        <p:spPr>
          <a:xfrm>
            <a:off x="2592198" y="471112"/>
            <a:ext cx="65511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dirty="0">
                <a:solidFill>
                  <a:srgbClr val="FFC5B9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Features</a:t>
            </a:r>
            <a:r>
              <a:rPr lang="en-US" sz="4000" b="1" i="0" dirty="0">
                <a:solidFill>
                  <a:srgbClr val="FFC5B9"/>
                </a:solidFill>
                <a:effectLst/>
                <a:latin typeface="+mj-lt"/>
              </a:rPr>
              <a:t>:-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F678A6-1F01-40D7-82BC-1CBD54EA6205}"/>
              </a:ext>
            </a:extLst>
          </p:cNvPr>
          <p:cNvSpPr txBox="1"/>
          <p:nvPr/>
        </p:nvSpPr>
        <p:spPr>
          <a:xfrm>
            <a:off x="589326" y="1487846"/>
            <a:ext cx="83868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200" b="1" i="0" u="none" strike="noStrike" dirty="0">
                <a:solidFill>
                  <a:srgbClr val="FFC5B9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Payment Reconciliation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FFC5B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</a:t>
            </a:r>
            <a:r>
              <a:rPr lang="en-US" sz="3200" b="1" i="0" u="none" strike="noStrike" dirty="0">
                <a:solidFill>
                  <a:srgbClr val="FFC5B9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Reconciliation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>
                <a:solidFill>
                  <a:srgbClr val="FFC5B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Inventory</a:t>
            </a:r>
            <a:r>
              <a:rPr lang="en-US" sz="3200" b="1" i="0" u="none" strike="noStrike" dirty="0">
                <a:solidFill>
                  <a:srgbClr val="FFC5B9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Management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FFC5B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Order Management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i="0" u="none" strike="noStrike" dirty="0">
                <a:solidFill>
                  <a:srgbClr val="FFC5B9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Insightful Business Reports</a:t>
            </a:r>
            <a:endParaRPr lang="en-US" sz="3200" b="1" dirty="0">
              <a:solidFill>
                <a:srgbClr val="FFC5B9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i="0" u="none" strike="noStrike" dirty="0">
                <a:solidFill>
                  <a:srgbClr val="FFC5B9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GST Calculations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i="0" u="none" strike="noStrike" dirty="0">
                <a:solidFill>
                  <a:srgbClr val="FFC5B9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Profit &amp; Loss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i="0" u="none" strike="noStrike" dirty="0">
                <a:solidFill>
                  <a:srgbClr val="FFC5B9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Integrated Accounting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i="0" u="none" strike="noStrike" dirty="0">
                <a:solidFill>
                  <a:srgbClr val="FFC5B9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Warehouse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75491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76D072-FA3C-4AF0-A31F-2E579EA53614}"/>
              </a:ext>
            </a:extLst>
          </p:cNvPr>
          <p:cNvSpPr txBox="1"/>
          <p:nvPr/>
        </p:nvSpPr>
        <p:spPr>
          <a:xfrm>
            <a:off x="2232869" y="318674"/>
            <a:ext cx="77262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i="0" u="none" strike="noStrike" dirty="0">
                <a:solidFill>
                  <a:srgbClr val="FFC5B9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1. Payment Reconciliation:-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11ECC3-809D-4855-975F-BA828F19D25A}"/>
              </a:ext>
            </a:extLst>
          </p:cNvPr>
          <p:cNvSpPr txBox="1"/>
          <p:nvPr/>
        </p:nvSpPr>
        <p:spPr>
          <a:xfrm>
            <a:off x="497046" y="1279132"/>
            <a:ext cx="11104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Get The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P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ayments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R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econciled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F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or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A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ll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M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arketplaces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n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A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n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nstant. </a:t>
            </a:r>
          </a:p>
          <a:p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Poppins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Easily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F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ind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P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roblem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nvoices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T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F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ollow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U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p.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EA5C1-2C01-4547-B321-337415217622}"/>
              </a:ext>
            </a:extLst>
          </p:cNvPr>
          <p:cNvSpPr txBox="1"/>
          <p:nvPr/>
        </p:nvSpPr>
        <p:spPr>
          <a:xfrm>
            <a:off x="307596" y="2362593"/>
            <a:ext cx="1157680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Problem Report:-</a:t>
            </a:r>
          </a:p>
          <a:p>
            <a:pPr algn="l"/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                               </a:t>
            </a:r>
            <a:r>
              <a:rPr lang="en-U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There Are Many Problems Report Generate This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 Order Return Charge Fee Issue</a:t>
            </a:r>
          </a:p>
          <a:p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 Payment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n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ot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R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eceived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F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or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D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elivered Order. Over 4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W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eeks Since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S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hipped.</a:t>
            </a:r>
          </a:p>
          <a:p>
            <a:pPr algn="l"/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 Return Order Not Delivered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F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or More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T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han 45 Days. You Must File Claim For Reimbursement.</a:t>
            </a:r>
          </a:p>
          <a:p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 Return Order Not Delivered For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M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ore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T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han 25 Days. You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M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ust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F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ile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C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laim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F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or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R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eimbursement</a:t>
            </a:r>
          </a:p>
          <a:p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 Return Order Has Been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M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arked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D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elivered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B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ack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B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ut You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H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aven’t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M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arked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T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he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R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eturn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R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eceived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I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n Our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S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ystem Yet. Ensure That Order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H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as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B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een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R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eturned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B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ack OR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E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lse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F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ile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C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laim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Open Sans" panose="020B0606030504020204" pitchFamily="34" charset="0"/>
              </a:rPr>
              <a:t>F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or Lost Package.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2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4B836D-76B4-4C8B-B7DC-9488C9186846}"/>
              </a:ext>
            </a:extLst>
          </p:cNvPr>
          <p:cNvSpPr txBox="1"/>
          <p:nvPr/>
        </p:nvSpPr>
        <p:spPr>
          <a:xfrm>
            <a:off x="2646464" y="275280"/>
            <a:ext cx="68990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dirty="0">
                <a:solidFill>
                  <a:srgbClr val="FFC5B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 Return</a:t>
            </a:r>
            <a:r>
              <a:rPr lang="en-US" sz="4000" i="0" u="none" strike="noStrike" dirty="0">
                <a:solidFill>
                  <a:srgbClr val="FFC5B9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Reconciliation:-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75372-E8A8-4DC1-B34E-20BBCF89CDDF}"/>
              </a:ext>
            </a:extLst>
          </p:cNvPr>
          <p:cNvSpPr txBox="1"/>
          <p:nvPr/>
        </p:nvSpPr>
        <p:spPr>
          <a:xfrm>
            <a:off x="438326" y="1073520"/>
            <a:ext cx="1129787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Automated Return Reconciliation:-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Seller Panel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 Is A Centralized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P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latform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F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or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A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ll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M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ajor marketplaces Which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H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elps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Y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ou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S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implify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T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he Return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R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econciliation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P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Seller Panel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Q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uickly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dentifies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Y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our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O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utstanding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R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eturns, Received Returns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A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nd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U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pcoming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R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eturns. </a:t>
            </a:r>
          </a:p>
          <a:p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Poppins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Quick Returns:-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With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Seller Panel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Y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ou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C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an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R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eceive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Y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our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R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eturns, Inspect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A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nd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C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lassify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T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hem In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A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U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sing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T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he Barcode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S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canner.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We Have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O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ptimized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T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he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P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rocess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F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or The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B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est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E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fficiency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O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f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T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he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O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nline Sellers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S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T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hat Returns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G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et Processed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A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ccurately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A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nd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n A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S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peedy Manner.</a:t>
            </a:r>
          </a:p>
          <a:p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Poppins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Post Process Returns:-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Once You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H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ave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R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eceived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T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he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R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eturns,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Y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ou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M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ay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N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eed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T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P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ost-Process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T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he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R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eturns Like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R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e-Pack, Re-Check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F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unctionality.</a:t>
            </a:r>
          </a:p>
          <a:p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Poppins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45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7D806A-B2AD-4BC6-939F-BA4E947DD1E8}"/>
              </a:ext>
            </a:extLst>
          </p:cNvPr>
          <p:cNvSpPr txBox="1"/>
          <p:nvPr/>
        </p:nvSpPr>
        <p:spPr>
          <a:xfrm>
            <a:off x="1224793" y="150786"/>
            <a:ext cx="91356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dirty="0">
                <a:solidFill>
                  <a:srgbClr val="FFC5B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3. Inventory</a:t>
            </a:r>
            <a:r>
              <a:rPr lang="en-US" sz="4000" i="0" u="none" strike="noStrike" dirty="0">
                <a:solidFill>
                  <a:srgbClr val="FFC5B9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Management System:-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4D2D6-F32C-42C1-BFEE-8D56D3377D4A}"/>
              </a:ext>
            </a:extLst>
          </p:cNvPr>
          <p:cNvSpPr txBox="1"/>
          <p:nvPr/>
        </p:nvSpPr>
        <p:spPr>
          <a:xfrm>
            <a:off x="513825" y="858672"/>
            <a:ext cx="925235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Advanced Multi-Channel Inventory Sync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Multiple Warehouse Management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Print Barcode &amp; Retail Labels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Prioritize stock allocation on Multi-channel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Buffer Stock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Max Listed Stock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Simple &amp; Bundled Combo products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Manage Inventory by Rack Space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Put Away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Pack List</a:t>
            </a:r>
          </a:p>
        </p:txBody>
      </p:sp>
    </p:spTree>
    <p:extLst>
      <p:ext uri="{BB962C8B-B14F-4D97-AF65-F5344CB8AC3E}">
        <p14:creationId xmlns:p14="http://schemas.microsoft.com/office/powerpoint/2010/main" val="407368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1D914A-E757-4D52-A05F-810079B0B54C}"/>
              </a:ext>
            </a:extLst>
          </p:cNvPr>
          <p:cNvSpPr txBox="1"/>
          <p:nvPr/>
        </p:nvSpPr>
        <p:spPr>
          <a:xfrm>
            <a:off x="190151" y="1022025"/>
            <a:ext cx="118116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FFC5B9"/>
                </a:solidFill>
                <a:effectLst/>
                <a:latin typeface="Poppins" panose="00000500000000000000" pitchFamily="2" charset="0"/>
              </a:rPr>
              <a:t>1. Advanced Multi-Channel Inventory Sync:-</a:t>
            </a:r>
          </a:p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Seller Panel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S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implifies Maintaining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S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tock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nventory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F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or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Y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ou. With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R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eal-Time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nventory Sync, </a:t>
            </a:r>
            <a:r>
              <a:rPr lang="en-US" i="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I</a:t>
            </a:r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nventory</a:t>
            </a:r>
            <a:br>
              <a:rPr lang="en-US" b="0" i="1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M</a:t>
            </a:r>
            <a:r>
              <a:rPr lang="en-US" b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anagement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 Is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A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utomated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F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or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M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ulti-Channel(Amazon, Flipkart, Snapdeal, Myntra, Meesho)Without     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A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ny Complexity OR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H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uman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E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rrors. 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8749A5-A890-4816-A43B-ECDB21BB286D}"/>
              </a:ext>
            </a:extLst>
          </p:cNvPr>
          <p:cNvSpPr txBox="1"/>
          <p:nvPr/>
        </p:nvSpPr>
        <p:spPr>
          <a:xfrm>
            <a:off x="190151" y="2499353"/>
            <a:ext cx="118116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5B9"/>
                </a:solidFill>
                <a:latin typeface="Poppins" panose="00000500000000000000" pitchFamily="2" charset="0"/>
              </a:rPr>
              <a:t>2</a:t>
            </a:r>
            <a:r>
              <a:rPr lang="en-US" sz="1800" b="0" i="0" dirty="0">
                <a:solidFill>
                  <a:srgbClr val="FFC5B9"/>
                </a:solidFill>
                <a:effectLst/>
                <a:latin typeface="Poppins" panose="00000500000000000000" pitchFamily="2" charset="0"/>
              </a:rPr>
              <a:t>. </a:t>
            </a:r>
            <a:r>
              <a:rPr lang="en-US" b="0" i="0" dirty="0">
                <a:solidFill>
                  <a:srgbClr val="FFC5B9"/>
                </a:solidFill>
                <a:effectLst/>
                <a:latin typeface="Poppins" panose="00000500000000000000" pitchFamily="2" charset="0"/>
              </a:rPr>
              <a:t>Multiple Warehouse Management</a:t>
            </a:r>
            <a:r>
              <a:rPr lang="en-US" sz="1800" b="0" i="0" dirty="0">
                <a:solidFill>
                  <a:srgbClr val="FFC5B9"/>
                </a:solidFill>
                <a:effectLst/>
                <a:latin typeface="Poppins" panose="00000500000000000000" pitchFamily="2" charset="0"/>
              </a:rPr>
              <a:t>:-</a:t>
            </a:r>
          </a:p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Now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M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anage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Y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our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M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ultiple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W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arehouse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nventories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O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n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A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S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ingle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P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latform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A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nd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T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rack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T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he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n-Coming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A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nd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O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ut-Going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A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ccurately by Just-in-time stock management.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11554D-9C58-4330-83EA-CA80A8922D99}"/>
              </a:ext>
            </a:extLst>
          </p:cNvPr>
          <p:cNvSpPr txBox="1"/>
          <p:nvPr/>
        </p:nvSpPr>
        <p:spPr>
          <a:xfrm>
            <a:off x="190151" y="3790336"/>
            <a:ext cx="118116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FFC5B9"/>
                </a:solidFill>
                <a:effectLst/>
                <a:latin typeface="Poppins" panose="00000500000000000000" pitchFamily="2" charset="0"/>
              </a:rPr>
              <a:t>3. </a:t>
            </a:r>
            <a:r>
              <a:rPr lang="en-US" b="0" i="0" dirty="0">
                <a:solidFill>
                  <a:srgbClr val="FFC5B9"/>
                </a:solidFill>
                <a:effectLst/>
                <a:latin typeface="Poppins" panose="00000500000000000000" pitchFamily="2" charset="0"/>
              </a:rPr>
              <a:t>Print Barcode &amp; Retail Labels</a:t>
            </a:r>
            <a:r>
              <a:rPr lang="en-US" sz="1800" b="0" i="0" dirty="0">
                <a:solidFill>
                  <a:srgbClr val="FFC5B9"/>
                </a:solidFill>
                <a:effectLst/>
                <a:latin typeface="Poppins" panose="00000500000000000000" pitchFamily="2" charset="0"/>
              </a:rPr>
              <a:t>:-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Seller Panel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 Provides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Y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ou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W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ith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T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he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F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eature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T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 Print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T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he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B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arcode And Retail Labels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n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B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ulk. </a:t>
            </a:r>
          </a:p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You Can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G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enerate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T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he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B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arcodes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A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utomatically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A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s Soon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A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s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Y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ou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H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ave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nward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T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he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nventory, Which    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S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aves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Y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ou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T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ime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A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nd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E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ffort.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80EFEA-39C4-4BA0-94F7-4D1ED8E822FB}"/>
              </a:ext>
            </a:extLst>
          </p:cNvPr>
          <p:cNvSpPr txBox="1"/>
          <p:nvPr/>
        </p:nvSpPr>
        <p:spPr>
          <a:xfrm>
            <a:off x="114649" y="5358318"/>
            <a:ext cx="117977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FFC5B9"/>
                </a:solidFill>
                <a:effectLst/>
                <a:latin typeface="Poppins" panose="00000500000000000000" pitchFamily="2" charset="0"/>
              </a:rPr>
              <a:t>4. </a:t>
            </a:r>
            <a:r>
              <a:rPr lang="en-US" b="0" i="0" dirty="0">
                <a:solidFill>
                  <a:srgbClr val="FFC5B9"/>
                </a:solidFill>
                <a:effectLst/>
                <a:latin typeface="Poppins" panose="00000500000000000000" pitchFamily="2" charset="0"/>
              </a:rPr>
              <a:t>Max Listed Stock</a:t>
            </a:r>
            <a:r>
              <a:rPr lang="en-US" sz="1800" b="0" i="0" dirty="0">
                <a:solidFill>
                  <a:srgbClr val="FFC5B9"/>
                </a:solidFill>
                <a:effectLst/>
                <a:latin typeface="Poppins" panose="00000500000000000000" pitchFamily="2" charset="0"/>
              </a:rPr>
              <a:t>:-</a:t>
            </a:r>
          </a:p>
          <a:p>
            <a:r>
              <a:rPr lang="en-US" b="0" i="0" dirty="0">
                <a:effectLst/>
                <a:latin typeface="Poppins" panose="00000500000000000000" pitchFamily="2" charset="0"/>
              </a:rPr>
              <a:t>Use Max Listed Stock Feature </a:t>
            </a:r>
            <a:r>
              <a:rPr lang="en-US" dirty="0">
                <a:latin typeface="Poppins" panose="00000500000000000000" pitchFamily="2" charset="0"/>
              </a:rPr>
              <a:t>I</a:t>
            </a:r>
            <a:r>
              <a:rPr lang="en-US" b="0" i="0" dirty="0">
                <a:effectLst/>
                <a:latin typeface="Poppins" panose="00000500000000000000" pitchFamily="2" charset="0"/>
              </a:rPr>
              <a:t>n </a:t>
            </a:r>
            <a:r>
              <a:rPr lang="en-US" dirty="0">
                <a:latin typeface="Poppins" panose="00000500000000000000" pitchFamily="2" charset="0"/>
              </a:rPr>
              <a:t>S</a:t>
            </a:r>
            <a:r>
              <a:rPr lang="en-US" b="0" i="0" dirty="0">
                <a:effectLst/>
                <a:latin typeface="Poppins" panose="00000500000000000000" pitchFamily="2" charset="0"/>
              </a:rPr>
              <a:t>eller Panel To </a:t>
            </a:r>
            <a:r>
              <a:rPr lang="en-US" dirty="0">
                <a:latin typeface="Poppins" panose="00000500000000000000" pitchFamily="2" charset="0"/>
              </a:rPr>
              <a:t>C</a:t>
            </a:r>
            <a:r>
              <a:rPr lang="en-US" b="0" i="0" dirty="0">
                <a:effectLst/>
                <a:latin typeface="Poppins" panose="00000500000000000000" pitchFamily="2" charset="0"/>
              </a:rPr>
              <a:t>reate </a:t>
            </a:r>
            <a:r>
              <a:rPr lang="en-US" dirty="0">
                <a:latin typeface="Poppins" panose="00000500000000000000" pitchFamily="2" charset="0"/>
              </a:rPr>
              <a:t>A</a:t>
            </a:r>
            <a:r>
              <a:rPr lang="en-US" b="0" i="0" dirty="0">
                <a:effectLst/>
                <a:latin typeface="Poppins" panose="00000500000000000000" pitchFamily="2" charset="0"/>
              </a:rPr>
              <a:t>rtificial </a:t>
            </a:r>
            <a:r>
              <a:rPr lang="en-US" dirty="0">
                <a:latin typeface="Poppins" panose="00000500000000000000" pitchFamily="2" charset="0"/>
              </a:rPr>
              <a:t>S</a:t>
            </a:r>
            <a:r>
              <a:rPr lang="en-US" b="0" i="0" dirty="0">
                <a:effectLst/>
                <a:latin typeface="Poppins" panose="00000500000000000000" pitchFamily="2" charset="0"/>
              </a:rPr>
              <a:t>hortage </a:t>
            </a:r>
            <a:r>
              <a:rPr lang="en-US" dirty="0">
                <a:latin typeface="Poppins" panose="00000500000000000000" pitchFamily="2" charset="0"/>
              </a:rPr>
              <a:t>O</a:t>
            </a:r>
            <a:r>
              <a:rPr lang="en-US" b="0" i="0" dirty="0">
                <a:effectLst/>
                <a:latin typeface="Poppins" panose="00000500000000000000" pitchFamily="2" charset="0"/>
              </a:rPr>
              <a:t>n </a:t>
            </a:r>
            <a:r>
              <a:rPr lang="en-US" dirty="0">
                <a:latin typeface="Poppins" panose="00000500000000000000" pitchFamily="2" charset="0"/>
              </a:rPr>
              <a:t>T</a:t>
            </a:r>
            <a:r>
              <a:rPr lang="en-US" b="0" i="0" dirty="0">
                <a:effectLst/>
                <a:latin typeface="Poppins" panose="00000500000000000000" pitchFamily="2" charset="0"/>
              </a:rPr>
              <a:t>he </a:t>
            </a:r>
            <a:r>
              <a:rPr lang="en-US" dirty="0">
                <a:latin typeface="Poppins" panose="00000500000000000000" pitchFamily="2" charset="0"/>
              </a:rPr>
              <a:t>M</a:t>
            </a:r>
            <a:r>
              <a:rPr lang="en-US" b="0" i="0" dirty="0">
                <a:effectLst/>
                <a:latin typeface="Poppins" panose="00000500000000000000" pitchFamily="2" charset="0"/>
              </a:rPr>
              <a:t>arketplace </a:t>
            </a:r>
            <a:r>
              <a:rPr lang="en-US" dirty="0">
                <a:latin typeface="Poppins" panose="00000500000000000000" pitchFamily="2" charset="0"/>
              </a:rPr>
              <a:t>T</a:t>
            </a:r>
            <a:r>
              <a:rPr lang="en-US" b="0" i="0" dirty="0">
                <a:effectLst/>
                <a:latin typeface="Poppins" panose="00000500000000000000" pitchFamily="2" charset="0"/>
              </a:rPr>
              <a:t>o </a:t>
            </a:r>
            <a:r>
              <a:rPr lang="en-US" dirty="0">
                <a:latin typeface="Poppins" panose="00000500000000000000" pitchFamily="2" charset="0"/>
              </a:rPr>
              <a:t>F</a:t>
            </a:r>
            <a:r>
              <a:rPr lang="en-US" b="0" i="0" dirty="0">
                <a:effectLst/>
                <a:latin typeface="Poppins" panose="00000500000000000000" pitchFamily="2" charset="0"/>
              </a:rPr>
              <a:t>orce </a:t>
            </a:r>
            <a:r>
              <a:rPr lang="en-US" dirty="0">
                <a:latin typeface="Poppins" panose="00000500000000000000" pitchFamily="2" charset="0"/>
              </a:rPr>
              <a:t>T</a:t>
            </a:r>
            <a:r>
              <a:rPr lang="en-US" b="0" i="0" dirty="0">
                <a:effectLst/>
                <a:latin typeface="Poppins" panose="00000500000000000000" pitchFamily="2" charset="0"/>
              </a:rPr>
              <a:t>he </a:t>
            </a:r>
            <a:r>
              <a:rPr lang="en-US" dirty="0">
                <a:latin typeface="Poppins" panose="00000500000000000000" pitchFamily="2" charset="0"/>
              </a:rPr>
              <a:t>C</a:t>
            </a:r>
            <a:r>
              <a:rPr lang="en-US" b="0" i="0" dirty="0">
                <a:effectLst/>
                <a:latin typeface="Poppins" panose="00000500000000000000" pitchFamily="2" charset="0"/>
              </a:rPr>
              <a:t>lient </a:t>
            </a:r>
            <a:r>
              <a:rPr lang="en-US" dirty="0">
                <a:latin typeface="Poppins" panose="00000500000000000000" pitchFamily="2" charset="0"/>
              </a:rPr>
              <a:t>T</a:t>
            </a:r>
            <a:r>
              <a:rPr lang="en-US" b="0" i="0" dirty="0">
                <a:effectLst/>
                <a:latin typeface="Poppins" panose="00000500000000000000" pitchFamily="2" charset="0"/>
              </a:rPr>
              <a:t>o </a:t>
            </a:r>
            <a:r>
              <a:rPr lang="en-US" dirty="0">
                <a:latin typeface="Poppins" panose="00000500000000000000" pitchFamily="2" charset="0"/>
              </a:rPr>
              <a:t>D</a:t>
            </a:r>
            <a:r>
              <a:rPr lang="en-US" b="0" i="0" dirty="0">
                <a:effectLst/>
                <a:latin typeface="Poppins" panose="00000500000000000000" pitchFamily="2" charset="0"/>
              </a:rPr>
              <a:t>o Impulse </a:t>
            </a:r>
            <a:r>
              <a:rPr lang="en-US" dirty="0">
                <a:latin typeface="Poppins" panose="00000500000000000000" pitchFamily="2" charset="0"/>
              </a:rPr>
              <a:t>B</a:t>
            </a:r>
            <a:r>
              <a:rPr lang="en-US" b="0" i="0" dirty="0">
                <a:effectLst/>
                <a:latin typeface="Poppins" panose="00000500000000000000" pitchFamily="2" charset="0"/>
              </a:rPr>
              <a:t>uying. </a:t>
            </a:r>
          </a:p>
          <a:p>
            <a:r>
              <a:rPr lang="en-US" b="0" i="0" dirty="0">
                <a:effectLst/>
                <a:latin typeface="Poppins" panose="00000500000000000000" pitchFamily="2" charset="0"/>
              </a:rPr>
              <a:t>As Soon </a:t>
            </a:r>
            <a:r>
              <a:rPr lang="en-US" dirty="0">
                <a:latin typeface="Poppins" panose="00000500000000000000" pitchFamily="2" charset="0"/>
              </a:rPr>
              <a:t>A</a:t>
            </a:r>
            <a:r>
              <a:rPr lang="en-US" b="0" i="0" dirty="0">
                <a:effectLst/>
                <a:latin typeface="Poppins" panose="00000500000000000000" pitchFamily="2" charset="0"/>
              </a:rPr>
              <a:t>s </a:t>
            </a:r>
            <a:r>
              <a:rPr lang="en-US" dirty="0">
                <a:latin typeface="Poppins" panose="00000500000000000000" pitchFamily="2" charset="0"/>
              </a:rPr>
              <a:t>T</a:t>
            </a:r>
            <a:r>
              <a:rPr lang="en-US" b="0" i="0" dirty="0">
                <a:effectLst/>
                <a:latin typeface="Poppins" panose="00000500000000000000" pitchFamily="2" charset="0"/>
              </a:rPr>
              <a:t>he </a:t>
            </a:r>
            <a:r>
              <a:rPr lang="en-US" dirty="0">
                <a:latin typeface="Poppins" panose="00000500000000000000" pitchFamily="2" charset="0"/>
              </a:rPr>
              <a:t>I</a:t>
            </a:r>
            <a:r>
              <a:rPr lang="en-US" b="0" i="0" dirty="0">
                <a:effectLst/>
                <a:latin typeface="Poppins" panose="00000500000000000000" pitchFamily="2" charset="0"/>
              </a:rPr>
              <a:t>nventory </a:t>
            </a:r>
            <a:r>
              <a:rPr lang="en-US" dirty="0">
                <a:latin typeface="Poppins" panose="00000500000000000000" pitchFamily="2" charset="0"/>
              </a:rPr>
              <a:t>G</a:t>
            </a:r>
            <a:r>
              <a:rPr lang="en-US" b="0" i="0" dirty="0">
                <a:effectLst/>
                <a:latin typeface="Poppins" panose="00000500000000000000" pitchFamily="2" charset="0"/>
              </a:rPr>
              <a:t>oes </a:t>
            </a:r>
            <a:r>
              <a:rPr lang="en-US" dirty="0">
                <a:latin typeface="Poppins" panose="00000500000000000000" pitchFamily="2" charset="0"/>
              </a:rPr>
              <a:t>D</a:t>
            </a:r>
            <a:r>
              <a:rPr lang="en-US" b="0" i="0" dirty="0">
                <a:effectLst/>
                <a:latin typeface="Poppins" panose="00000500000000000000" pitchFamily="2" charset="0"/>
              </a:rPr>
              <a:t>own, It </a:t>
            </a:r>
            <a:r>
              <a:rPr lang="en-US" dirty="0">
                <a:latin typeface="Poppins" panose="00000500000000000000" pitchFamily="2" charset="0"/>
              </a:rPr>
              <a:t>G</a:t>
            </a:r>
            <a:r>
              <a:rPr lang="en-US" b="0" i="0" dirty="0">
                <a:effectLst/>
                <a:latin typeface="Poppins" panose="00000500000000000000" pitchFamily="2" charset="0"/>
              </a:rPr>
              <a:t>ets Replenished.</a:t>
            </a:r>
          </a:p>
        </p:txBody>
      </p:sp>
    </p:spTree>
    <p:extLst>
      <p:ext uri="{BB962C8B-B14F-4D97-AF65-F5344CB8AC3E}">
        <p14:creationId xmlns:p14="http://schemas.microsoft.com/office/powerpoint/2010/main" val="344340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1E4F76-1292-406B-8044-D59CD5F3322F}"/>
              </a:ext>
            </a:extLst>
          </p:cNvPr>
          <p:cNvSpPr txBox="1"/>
          <p:nvPr/>
        </p:nvSpPr>
        <p:spPr>
          <a:xfrm>
            <a:off x="2569128" y="410952"/>
            <a:ext cx="7187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C5B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4. Order Management System</a:t>
            </a:r>
            <a:r>
              <a:rPr lang="en-US" sz="4000" i="0" u="none" strike="noStrike" dirty="0">
                <a:solidFill>
                  <a:srgbClr val="FFC5B9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FD7AC-7422-4450-9215-CFFDF30F4633}"/>
              </a:ext>
            </a:extLst>
          </p:cNvPr>
          <p:cNvSpPr txBox="1"/>
          <p:nvPr/>
        </p:nvSpPr>
        <p:spPr>
          <a:xfrm>
            <a:off x="505436" y="1194593"/>
            <a:ext cx="1043380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Manage Orders Centrally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Bulk Order Processing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Batch-wise Order Processing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Picklist to Pick Products from Warehouse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Download and Print Invoice &amp; Shipping Labels in Bulk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Manifest Generation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Track Order From Single Platform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Return Order Reconciliation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Offline Order Management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Dynamic &amp; Easy to Use User Interface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Automated Order process as per SLA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Custom Retail Invoice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Picklist to Pick Products from Warehouse</a:t>
            </a:r>
          </a:p>
        </p:txBody>
      </p:sp>
    </p:spTree>
    <p:extLst>
      <p:ext uri="{BB962C8B-B14F-4D97-AF65-F5344CB8AC3E}">
        <p14:creationId xmlns:p14="http://schemas.microsoft.com/office/powerpoint/2010/main" val="392354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95AD57-5040-41BC-8231-107AEBA7AE5C}"/>
              </a:ext>
            </a:extLst>
          </p:cNvPr>
          <p:cNvSpPr txBox="1"/>
          <p:nvPr/>
        </p:nvSpPr>
        <p:spPr>
          <a:xfrm>
            <a:off x="396729" y="716583"/>
            <a:ext cx="1139854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FFC5B9"/>
                </a:solidFill>
                <a:effectLst/>
                <a:latin typeface="inherit"/>
              </a:rPr>
              <a:t>1. Bulk Order Processing:-</a:t>
            </a:r>
          </a:p>
          <a:p>
            <a:pPr algn="l"/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We Provide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Y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ou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T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he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O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ption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T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P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rocess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O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rders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I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n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B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ulk, Where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Y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ou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C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an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P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rocess 1000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OF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O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rders In One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G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o. </a:t>
            </a:r>
          </a:p>
          <a:p>
            <a:pPr algn="l"/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You, Will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B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e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A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ble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T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D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ownload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T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he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L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abels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F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or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T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hese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O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rders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I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n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B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ulk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S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orted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B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y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P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roduct</a:t>
            </a:r>
            <a:b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</a:b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SKU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, Courier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.</a:t>
            </a:r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166CB-EE11-4710-B2BF-DA15668977A9}"/>
              </a:ext>
            </a:extLst>
          </p:cNvPr>
          <p:cNvSpPr txBox="1"/>
          <p:nvPr/>
        </p:nvSpPr>
        <p:spPr>
          <a:xfrm>
            <a:off x="396729" y="2967689"/>
            <a:ext cx="116159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FFC5B9"/>
                </a:solidFill>
                <a:effectLst/>
                <a:latin typeface="inherit"/>
              </a:rPr>
              <a:t>2. Custom Retail Invoice:-</a:t>
            </a:r>
          </a:p>
          <a:p>
            <a:pPr algn="l"/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Seller Panel 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E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nables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T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he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F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eature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O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f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G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enerating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A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C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ustomized Invoice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W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hile Processing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T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he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O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rders.</a:t>
            </a:r>
            <a:b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</a:b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Now No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N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eed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T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U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se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A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ny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O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ther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S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ystems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F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or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M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aintaining OR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G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enerating You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I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nvoices.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8E6A4-6664-4866-9567-21394BD67FD9}"/>
              </a:ext>
            </a:extLst>
          </p:cNvPr>
          <p:cNvSpPr txBox="1"/>
          <p:nvPr/>
        </p:nvSpPr>
        <p:spPr>
          <a:xfrm>
            <a:off x="404768" y="4972574"/>
            <a:ext cx="116159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FFC5B9"/>
                </a:solidFill>
                <a:effectLst/>
                <a:latin typeface="inherit"/>
              </a:rPr>
              <a:t>3. </a:t>
            </a:r>
            <a:r>
              <a:rPr lang="en-US" sz="2400" dirty="0">
                <a:solidFill>
                  <a:srgbClr val="FFC5B9"/>
                </a:solidFill>
                <a:latin typeface="inherit"/>
              </a:rPr>
              <a:t>O</a:t>
            </a:r>
            <a:r>
              <a:rPr lang="en-US" sz="2400" b="0" i="0" dirty="0">
                <a:solidFill>
                  <a:srgbClr val="FFC5B9"/>
                </a:solidFill>
                <a:effectLst/>
                <a:latin typeface="inherit"/>
              </a:rPr>
              <a:t>ffline Order Management:-</a:t>
            </a:r>
          </a:p>
          <a:p>
            <a:pPr algn="l"/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If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Y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ou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A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re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D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oing Business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I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n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T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he Offline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W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orld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T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hen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W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e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H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elp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Y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ou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W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ith The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C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reation OF Offline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O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rders. </a:t>
            </a:r>
          </a:p>
          <a:p>
            <a:pPr algn="l"/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Seller Panel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 Also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P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rovides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A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P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oint OF Sale System (POS) For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Y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our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R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etail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Poppins" panose="00000500000000000000" pitchFamily="2" charset="0"/>
              </a:rPr>
              <a:t>S</a:t>
            </a:r>
            <a:r>
              <a:rPr lang="en-U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tore.</a:t>
            </a:r>
          </a:p>
        </p:txBody>
      </p:sp>
    </p:spTree>
    <p:extLst>
      <p:ext uri="{BB962C8B-B14F-4D97-AF65-F5344CB8AC3E}">
        <p14:creationId xmlns:p14="http://schemas.microsoft.com/office/powerpoint/2010/main" val="399273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1B16C3-CCE3-4832-B894-41AEADF0FE02}"/>
              </a:ext>
            </a:extLst>
          </p:cNvPr>
          <p:cNvSpPr txBox="1"/>
          <p:nvPr/>
        </p:nvSpPr>
        <p:spPr>
          <a:xfrm>
            <a:off x="2502366" y="402563"/>
            <a:ext cx="7187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C5B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5. </a:t>
            </a:r>
            <a:r>
              <a:rPr lang="en-US" sz="4000" b="1" i="0" u="none" strike="noStrike" dirty="0">
                <a:solidFill>
                  <a:srgbClr val="FFC5B9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Insightful Business Reports:-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07925-FDC0-4A05-8D80-59E0FDDFA660}"/>
              </a:ext>
            </a:extLst>
          </p:cNvPr>
          <p:cNvSpPr txBox="1"/>
          <p:nvPr/>
        </p:nvSpPr>
        <p:spPr>
          <a:xfrm>
            <a:off x="614493" y="1274856"/>
            <a:ext cx="1075258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Get An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n-Depth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nderstanding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our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usiness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peration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raction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ime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ith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ur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etailed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eports &amp; Analysis.</a:t>
            </a:r>
            <a:endParaRPr lang="en-US" sz="3200" dirty="0">
              <a:solidFill>
                <a:schemeClr val="tx1">
                  <a:lumMod val="9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9386A-6329-4444-B2C9-F4D0A4FC8652}"/>
              </a:ext>
            </a:extLst>
          </p:cNvPr>
          <p:cNvSpPr txBox="1"/>
          <p:nvPr/>
        </p:nvSpPr>
        <p:spPr>
          <a:xfrm>
            <a:off x="3828001" y="3075057"/>
            <a:ext cx="4535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u="none" strike="noStrike" dirty="0">
                <a:solidFill>
                  <a:srgbClr val="FFC5B9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6. GST Calculations:-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7BAF2-2815-4D58-931D-17EEC710947A}"/>
              </a:ext>
            </a:extLst>
          </p:cNvPr>
          <p:cNvSpPr txBox="1"/>
          <p:nvPr/>
        </p:nvSpPr>
        <p:spPr>
          <a:xfrm>
            <a:off x="614492" y="4013484"/>
            <a:ext cx="107525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Get Accurate B2B / B2C GST Payable Calculation Based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he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ales &amp; Returns. </a:t>
            </a:r>
          </a:p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mport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ata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 Tally / Busy &amp; File GST.</a:t>
            </a:r>
            <a:endParaRPr lang="en-US" sz="3200" dirty="0">
              <a:solidFill>
                <a:schemeClr val="tx1">
                  <a:lumMod val="9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607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</TotalTime>
  <Words>831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 Light</vt:lpstr>
      <vt:lpstr>Century Gothic</vt:lpstr>
      <vt:lpstr>inherit</vt:lpstr>
      <vt:lpstr>Open Sans</vt:lpstr>
      <vt:lpstr>Poppins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Meet Mangukiya</dc:creator>
  <cp:lastModifiedBy>Meet Mangukiya</cp:lastModifiedBy>
  <cp:revision>39</cp:revision>
  <dcterms:created xsi:type="dcterms:W3CDTF">2022-03-27T06:29:49Z</dcterms:created>
  <dcterms:modified xsi:type="dcterms:W3CDTF">2022-05-04T16:20:53Z</dcterms:modified>
</cp:coreProperties>
</file>