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318" r:id="rId2"/>
    <p:sldId id="339" r:id="rId3"/>
    <p:sldId id="340" r:id="rId4"/>
    <p:sldId id="343" r:id="rId5"/>
    <p:sldId id="344" r:id="rId6"/>
    <p:sldId id="341" r:id="rId7"/>
    <p:sldId id="342" r:id="rId8"/>
    <p:sldId id="345" r:id="rId9"/>
    <p:sldId id="347" r:id="rId10"/>
    <p:sldId id="348" r:id="rId11"/>
    <p:sldId id="349" r:id="rId12"/>
    <p:sldId id="364" r:id="rId13"/>
    <p:sldId id="366" r:id="rId14"/>
    <p:sldId id="379" r:id="rId15"/>
    <p:sldId id="372" r:id="rId16"/>
    <p:sldId id="373" r:id="rId17"/>
    <p:sldId id="374" r:id="rId18"/>
    <p:sldId id="3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46581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83884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966170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7276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689781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2548333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1620901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1653044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2245876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999421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68278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77737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4048965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96672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13435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316031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E1F214-0661-416F-B6D1-E4EECCA9F3BC}" type="datetimeFigureOut">
              <a:rPr lang="en-IN" smtClean="0"/>
              <a:t>11-12-2021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7408A0-9DF2-4437-961B-5A0F97D5A4F8}" type="slidenum">
              <a:rPr lang="en-IN" smtClean="0"/>
              <a:t>‹#›</a:t>
            </a:fld>
            <a:endParaRPr lang="en-IN" dirty="0"/>
          </a:p>
        </p:txBody>
      </p:sp>
    </p:spTree>
    <p:extLst>
      <p:ext uri="{BB962C8B-B14F-4D97-AF65-F5344CB8AC3E}">
        <p14:creationId xmlns:p14="http://schemas.microsoft.com/office/powerpoint/2010/main" val="4416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E1F214-0661-416F-B6D1-E4EECCA9F3BC}" type="datetimeFigureOut">
              <a:rPr lang="en-IN" smtClean="0"/>
              <a:t>11-12-2021</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7408A0-9DF2-4437-961B-5A0F97D5A4F8}" type="slidenum">
              <a:rPr lang="en-IN" smtClean="0"/>
              <a:t>‹#›</a:t>
            </a:fld>
            <a:endParaRPr lang="en-IN" dirty="0"/>
          </a:p>
        </p:txBody>
      </p:sp>
    </p:spTree>
    <p:extLst>
      <p:ext uri="{BB962C8B-B14F-4D97-AF65-F5344CB8AC3E}">
        <p14:creationId xmlns:p14="http://schemas.microsoft.com/office/powerpoint/2010/main" val="251607230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719091" y="1003176"/>
            <a:ext cx="8790373" cy="1201687"/>
          </a:xfrm>
          <a:scene3d>
            <a:camera prst="orthographicFront"/>
            <a:lightRig rig="threePt" dir="t"/>
          </a:scene3d>
          <a:sp3d>
            <a:bevelT/>
          </a:sp3d>
        </p:spPr>
        <p:txBody>
          <a:bodyPr>
            <a:normAutofit fontScale="90000"/>
          </a:bodyPr>
          <a:lstStyle/>
          <a:p>
            <a:pPr algn="ctr"/>
            <a:r>
              <a:rPr lang="en-IN" sz="3600" b="1" i="1" dirty="0">
                <a:solidFill>
                  <a:srgbClr val="E05F2C"/>
                </a:solidFill>
              </a:rPr>
              <a:t>Project Presentation On</a:t>
            </a:r>
            <a:br>
              <a:rPr lang="en-IN" sz="3600" b="1" i="1" dirty="0">
                <a:solidFill>
                  <a:schemeClr val="accent1">
                    <a:lumMod val="75000"/>
                  </a:schemeClr>
                </a:solidFill>
              </a:rPr>
            </a:br>
            <a:br>
              <a:rPr lang="en-IN" sz="4400" dirty="0"/>
            </a:br>
            <a:r>
              <a:rPr lang="en-IN" sz="3600" b="1" dirty="0">
                <a:solidFill>
                  <a:schemeClr val="accent6">
                    <a:lumMod val="75000"/>
                  </a:schemeClr>
                </a:solidFill>
              </a:rPr>
              <a:t>“</a:t>
            </a:r>
            <a:r>
              <a:rPr lang="en-IN" sz="3400" b="1" dirty="0">
                <a:solidFill>
                  <a:schemeClr val="accent6">
                    <a:lumMod val="75000"/>
                  </a:schemeClr>
                </a:solidFill>
              </a:rPr>
              <a:t>Malignant Comment Classifier</a:t>
            </a:r>
            <a:r>
              <a:rPr lang="en-IN" sz="3600" b="1" dirty="0">
                <a:solidFill>
                  <a:schemeClr val="accent6">
                    <a:lumMod val="75000"/>
                  </a:schemeClr>
                </a:solidFill>
              </a:rPr>
              <a:t>”</a:t>
            </a:r>
          </a:p>
        </p:txBody>
      </p:sp>
      <p:sp>
        <p:nvSpPr>
          <p:cNvPr id="3" name="Subtitle 2"/>
          <p:cNvSpPr>
            <a:spLocks noGrp="1"/>
          </p:cNvSpPr>
          <p:nvPr>
            <p:ph type="subTitle" idx="1"/>
          </p:nvPr>
        </p:nvSpPr>
        <p:spPr>
          <a:xfrm>
            <a:off x="4022223" y="5769260"/>
            <a:ext cx="5945187" cy="504056"/>
          </a:xfrm>
        </p:spPr>
        <p:txBody>
          <a:bodyPr>
            <a:normAutofit fontScale="92500"/>
          </a:bodyPr>
          <a:lstStyle/>
          <a:p>
            <a:r>
              <a:rPr lang="en-US" b="1" i="1" dirty="0">
                <a:solidFill>
                  <a:srgbClr val="E05F2C"/>
                </a:solidFill>
              </a:rPr>
              <a:t>                      Presented By: Ms. Meet Mehta</a:t>
            </a:r>
          </a:p>
        </p:txBody>
      </p:sp>
      <p:pic>
        <p:nvPicPr>
          <p:cNvPr id="5" name="Picture 4">
            <a:extLst>
              <a:ext uri="{FF2B5EF4-FFF2-40B4-BE49-F238E27FC236}">
                <a16:creationId xmlns:a16="http://schemas.microsoft.com/office/drawing/2014/main" id="{6F6A92C9-80B7-46A6-AA3C-EF7A2A308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3737" y="2320517"/>
            <a:ext cx="6861080" cy="3096344"/>
          </a:xfrm>
          <a:prstGeom prst="rect">
            <a:avLst/>
          </a:prstGeom>
        </p:spPr>
      </p:pic>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4002" y="0"/>
            <a:ext cx="9829799" cy="1628800"/>
          </a:xfrm>
        </p:spPr>
        <p:txBody>
          <a:bodyPr>
            <a:normAutofit/>
          </a:bodyPr>
          <a:lstStyle/>
          <a:p>
            <a:r>
              <a:rPr lang="en-IN" dirty="0"/>
              <a:t>Visualization:</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4002" y="4941168"/>
            <a:ext cx="9829799" cy="1854200"/>
          </a:xfrm>
        </p:spPr>
        <p:txBody>
          <a:bodyPr>
            <a:normAutofit/>
          </a:bodyPr>
          <a:lstStyle/>
          <a:p>
            <a:endParaRPr lang="en-IN" dirty="0"/>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malignant and highly malignant comments respectively.</a:t>
            </a:r>
            <a:endParaRPr lang="en-IN" sz="2000" dirty="0">
              <a:latin typeface="Century" panose="02040604050505020304" pitchFamily="18" charset="0"/>
            </a:endParaRPr>
          </a:p>
          <a:p>
            <a:endParaRPr lang="en-IN" dirty="0"/>
          </a:p>
          <a:p>
            <a:endParaRPr lang="en-IN" dirty="0"/>
          </a:p>
          <a:p>
            <a:endParaRPr lang="en-IN" dirty="0"/>
          </a:p>
          <a:p>
            <a:endParaRPr lang="en-IN" dirty="0"/>
          </a:p>
          <a:p>
            <a:pPr>
              <a:buFont typeface="Wingdings" panose="05000000000000000000" pitchFamily="2" charset="2"/>
              <a:buChar char="ü"/>
            </a:pPr>
            <a:endParaRPr lang="en-US" sz="1800" dirty="0">
              <a:solidFill>
                <a:srgbClr val="000000"/>
              </a:solidFill>
              <a:latin typeface="Century" panose="02040604050505020304" pitchFamily="18" charset="0"/>
            </a:endParaRPr>
          </a:p>
          <a:p>
            <a:pPr>
              <a:buFont typeface="Wingdings" panose="05000000000000000000" pitchFamily="2" charset="2"/>
              <a:buChar char="ü"/>
            </a:pPr>
            <a:endParaRPr lang="en-US" sz="1800" dirty="0">
              <a:solidFill>
                <a:srgbClr val="000000"/>
              </a:solidFill>
              <a:latin typeface="Century" panose="020406040505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5ADEA348-20BC-42C5-B930-C3377093A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772816"/>
            <a:ext cx="4798871" cy="3258392"/>
          </a:xfrm>
          <a:prstGeom prst="rect">
            <a:avLst/>
          </a:prstGeom>
          <a:noFill/>
          <a:ln>
            <a:noFill/>
          </a:ln>
        </p:spPr>
      </p:pic>
      <p:pic>
        <p:nvPicPr>
          <p:cNvPr id="7" name="Picture 6">
            <a:extLst>
              <a:ext uri="{FF2B5EF4-FFF2-40B4-BE49-F238E27FC236}">
                <a16:creationId xmlns:a16="http://schemas.microsoft.com/office/drawing/2014/main" id="{CC500D53-1F30-43BB-911F-C3ABFD275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90064" y="1799804"/>
            <a:ext cx="4896545" cy="3258393"/>
          </a:xfrm>
          <a:prstGeom prst="rect">
            <a:avLst/>
          </a:prstGeom>
          <a:noFill/>
          <a:ln>
            <a:noFill/>
          </a:ln>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4002" y="620688"/>
            <a:ext cx="9829799" cy="1080120"/>
          </a:xfrm>
        </p:spPr>
        <p:txBody>
          <a:bodyPr>
            <a:normAutofit/>
          </a:bodyPr>
          <a:lstStyle/>
          <a:p>
            <a:r>
              <a:rPr lang="en-IN" dirty="0"/>
              <a:t>Vizualization:</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4002"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dirty="0">
              <a:latin typeface="Century" panose="02040604050505020304" pitchFamily="18" charset="0"/>
            </a:endParaRP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threat and highly rude comments respectively.</a:t>
            </a:r>
          </a:p>
        </p:txBody>
      </p:sp>
      <p:pic>
        <p:nvPicPr>
          <p:cNvPr id="5" name="Picture 4">
            <a:extLst>
              <a:ext uri="{FF2B5EF4-FFF2-40B4-BE49-F238E27FC236}">
                <a16:creationId xmlns:a16="http://schemas.microsoft.com/office/drawing/2014/main" id="{E99EBD51-BACB-4C5D-96DD-E57C3C901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963945"/>
            <a:ext cx="4752528" cy="3096344"/>
          </a:xfrm>
          <a:prstGeom prst="rect">
            <a:avLst/>
          </a:prstGeom>
          <a:noFill/>
          <a:ln>
            <a:noFill/>
          </a:ln>
        </p:spPr>
      </p:pic>
      <p:pic>
        <p:nvPicPr>
          <p:cNvPr id="6" name="Picture 5">
            <a:extLst>
              <a:ext uri="{FF2B5EF4-FFF2-40B4-BE49-F238E27FC236}">
                <a16:creationId xmlns:a16="http://schemas.microsoft.com/office/drawing/2014/main" id="{4892F1D6-1538-4EF2-9B55-4FE2759B71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1981200"/>
            <a:ext cx="5022403" cy="3079089"/>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524002" y="1700809"/>
            <a:ext cx="9829799" cy="4468217"/>
          </a:xfrm>
        </p:spPr>
        <p:txBody>
          <a:bodyPr>
            <a:normAutofit/>
          </a:bodyPr>
          <a:lstStyle/>
          <a:p>
            <a:pPr marL="34290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p>
          <a:p>
            <a:pPr marL="342900" indent="-342900">
              <a:lnSpc>
                <a:spcPct val="107000"/>
              </a:lnSpc>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Just make the comments more appropriate so that we’ll get less word to process and get more accuracy. </a:t>
            </a:r>
          </a:p>
          <a:p>
            <a:pPr marL="342900" indent="-342900">
              <a:lnSpc>
                <a:spcPct val="107000"/>
              </a:lnSpc>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Comments small and more appropriate as much as it was possible.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4002" y="1700808"/>
            <a:ext cx="9829799" cy="4968552"/>
          </a:xfrm>
        </p:spPr>
        <p:txBody>
          <a:bodyPr>
            <a:noAutofit/>
          </a:bodyPr>
          <a:lstStyle/>
          <a:p>
            <a:pPr>
              <a:lnSpc>
                <a:spcPct val="107000"/>
              </a:lnSpc>
              <a:spcAft>
                <a:spcPts val="800"/>
              </a:spcAft>
            </a:pPr>
            <a:r>
              <a:rPr lang="en-IN" sz="2000" dirty="0">
                <a:latin typeface="Century" panose="02040604050505020304" pitchFamily="18" charset="0"/>
                <a:ea typeface="Calibri" panose="020F0502020204030204" pitchFamily="34" charset="0"/>
                <a:cs typeface="Times New Roman" panose="02020603050405020304" pitchFamily="18" charset="0"/>
              </a:rPr>
              <a:t>In this </a:t>
            </a:r>
            <a:r>
              <a:rPr lang="en-IN" dirty="0">
                <a:latin typeface="Century" panose="02040604050505020304" pitchFamily="18" charset="0"/>
                <a:ea typeface="Calibri" panose="020F0502020204030204" pitchFamily="34" charset="0"/>
                <a:cs typeface="Times New Roman" panose="02020603050405020304" pitchFamily="18" charset="0"/>
              </a:rPr>
              <a:t>NLP </a:t>
            </a:r>
            <a:r>
              <a:rPr lang="en-IN" sz="2000" dirty="0">
                <a:latin typeface="Century" panose="02040604050505020304" pitchFamily="18" charset="0"/>
                <a:ea typeface="Calibri" panose="020F0502020204030204" pitchFamily="34" charset="0"/>
                <a:cs typeface="Times New Roman" panose="02020603050405020304" pitchFamily="18" charset="0"/>
              </a:rPr>
              <a:t>based project we need to predict multiple targets which are binary. I have converted the text into vectors using TFIDF vectorizer and separated our feature and labels then build the model using One Vs Rest Classifier.  Among all the algorithms which I have used for this purpose I have chosen LinearSVC as best suitable algorithm for our final model as it is performing well compared to other algorithms while evaluating with different metrics I have used following algorithms and evaluated them</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LinearSVC </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LogisticRegression </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MultinomialNB </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LightGBMClassifier </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SGDClassifier </a:t>
            </a:r>
          </a:p>
          <a:p>
            <a:pPr>
              <a:lnSpc>
                <a:spcPct val="107000"/>
              </a:lnSpc>
              <a:spcBef>
                <a:spcPts val="300"/>
              </a:spcBef>
              <a:spcAft>
                <a:spcPts val="300"/>
              </a:spcAft>
            </a:pPr>
            <a:r>
              <a:rPr lang="en-IN" sz="2000" dirty="0">
                <a:latin typeface="Century" panose="02040604050505020304" pitchFamily="18" charset="0"/>
                <a:ea typeface="Calibri" panose="020F0502020204030204" pitchFamily="34" charset="0"/>
                <a:cs typeface="Times New Roman" panose="02020603050405020304" pitchFamily="18" charset="0"/>
              </a:rPr>
              <a:t>From all of these above models LinearSVC was giving me good performance.</a:t>
            </a:r>
          </a:p>
          <a:p>
            <a:pPr marL="342900" indent="-342900">
              <a:lnSpc>
                <a:spcPct val="107000"/>
              </a:lnSpc>
              <a:spcBef>
                <a:spcPts val="300"/>
              </a:spcBef>
              <a:spcAft>
                <a:spcPts val="300"/>
              </a:spcAft>
              <a:buFont typeface="Wingdings" panose="05000000000000000000" pitchFamily="2" charset="2"/>
              <a:buChar char=""/>
            </a:pP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0F6AB-973D-4695-B6BE-6A883B9C90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332656"/>
            <a:ext cx="10081120" cy="4824536"/>
          </a:xfrm>
          <a:prstGeom prst="rect">
            <a:avLst/>
          </a:prstGeom>
          <a:noFill/>
          <a:ln>
            <a:noFill/>
          </a:ln>
        </p:spPr>
      </p:pic>
      <p:sp>
        <p:nvSpPr>
          <p:cNvPr id="3" name="TextBox 2">
            <a:extLst>
              <a:ext uri="{FF2B5EF4-FFF2-40B4-BE49-F238E27FC236}">
                <a16:creationId xmlns:a16="http://schemas.microsoft.com/office/drawing/2014/main" id="{E46E068E-AD78-4353-8794-3E21A8BAF062}"/>
              </a:ext>
            </a:extLst>
          </p:cNvPr>
          <p:cNvSpPr txBox="1"/>
          <p:nvPr/>
        </p:nvSpPr>
        <p:spPr>
          <a:xfrm>
            <a:off x="1991544" y="5517232"/>
            <a:ext cx="9433048" cy="707886"/>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Century" panose="02040604050505020304" pitchFamily="18" charset="0"/>
              </a:rPr>
              <a:t>I got Linear SVC as the best model. So I have to do hyper parameter tuning for this best model.</a:t>
            </a:r>
          </a:p>
        </p:txBody>
      </p:sp>
    </p:spTree>
    <p:extLst>
      <p:ext uri="{BB962C8B-B14F-4D97-AF65-F5344CB8AC3E}">
        <p14:creationId xmlns:p14="http://schemas.microsoft.com/office/powerpoint/2010/main" val="27378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4002" y="44624"/>
            <a:ext cx="9829799" cy="648072"/>
          </a:xfrm>
        </p:spPr>
        <p:txBody>
          <a:bodyPr>
            <a:normAutofit/>
          </a:bodyPr>
          <a:lstStyle/>
          <a:p>
            <a:r>
              <a:rPr lang="en-IN" dirty="0"/>
              <a:t>Hyper Parameter Tunning:</a:t>
            </a:r>
          </a:p>
        </p:txBody>
      </p:sp>
      <p:pic>
        <p:nvPicPr>
          <p:cNvPr id="8" name="Content Placeholder 7">
            <a:extLst>
              <a:ext uri="{FF2B5EF4-FFF2-40B4-BE49-F238E27FC236}">
                <a16:creationId xmlns:a16="http://schemas.microsoft.com/office/drawing/2014/main" id="{F206AF18-084F-4F33-88D4-ED25B9D4B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744792" y="3067159"/>
            <a:ext cx="4692891" cy="1752381"/>
          </a:xfrm>
          <a:prstGeom prst="rect">
            <a:avLst/>
          </a:prstGeom>
          <a:noFill/>
          <a:ln>
            <a:noFill/>
          </a:ln>
        </p:spPr>
      </p:pic>
      <p:pic>
        <p:nvPicPr>
          <p:cNvPr id="7" name="Picture 6">
            <a:extLst>
              <a:ext uri="{FF2B5EF4-FFF2-40B4-BE49-F238E27FC236}">
                <a16:creationId xmlns:a16="http://schemas.microsoft.com/office/drawing/2014/main" id="{69C02C0E-8ED5-4882-911D-07270DA3CE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764704"/>
            <a:ext cx="9938320" cy="3744416"/>
          </a:xfrm>
          <a:prstGeom prst="rect">
            <a:avLst/>
          </a:prstGeom>
          <a:noFill/>
          <a:ln>
            <a:noFill/>
          </a:ln>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4002" y="1"/>
            <a:ext cx="9829799" cy="688975"/>
          </a:xfrm>
        </p:spPr>
        <p:txBody>
          <a:bodyPr>
            <a:normAutofit/>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31504" y="5373216"/>
            <a:ext cx="9722297" cy="1264642"/>
          </a:xfrm>
          <a:prstGeom prst="rect">
            <a:avLst/>
          </a:prstGeom>
          <a:noFill/>
        </p:spPr>
        <p:txBody>
          <a:bodyPr wrap="square">
            <a:spAutoFit/>
          </a:bodyPr>
          <a:lstStyle/>
          <a:p>
            <a:pPr marL="342900" indent="-342900">
              <a:lnSpc>
                <a:spcPct val="107000"/>
              </a:lnSpc>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a:t>
            </a:r>
            <a:r>
              <a:rPr lang="en-IN" sz="1700" dirty="0">
                <a:latin typeface="Century" panose="02040604050505020304" pitchFamily="18" charset="0"/>
                <a:ea typeface="Calibri" panose="020F0502020204030204" pitchFamily="34" charset="0"/>
                <a:cs typeface="Times New Roman" panose="02020603050405020304" pitchFamily="18" charset="0"/>
              </a:rPr>
              <a:t>model</a:t>
            </a:r>
            <a:r>
              <a:rPr lang="en-IN" dirty="0">
                <a:latin typeface="Century" panose="02040604050505020304" pitchFamily="18"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Wingdings" panose="05000000000000000000" pitchFamily="2" charset="2"/>
              <a:buChar char=""/>
            </a:pPr>
            <a:r>
              <a:rPr lang="en-IN" dirty="0">
                <a:latin typeface="Century" panose="02040604050505020304" pitchFamily="18" charset="0"/>
                <a:ea typeface="Calibri" panose="020F0502020204030204" pitchFamily="34" charset="0"/>
                <a:cs typeface="Times New Roman" panose="02020603050405020304" pitchFamily="18" charset="0"/>
              </a:rPr>
              <a:t> I have tested my final model using these parameters and got better results compared to earlier results for my final model.</a:t>
            </a:r>
          </a:p>
        </p:txBody>
      </p:sp>
      <p:pic>
        <p:nvPicPr>
          <p:cNvPr id="5" name="Picture 4">
            <a:extLst>
              <a:ext uri="{FF2B5EF4-FFF2-40B4-BE49-F238E27FC236}">
                <a16:creationId xmlns:a16="http://schemas.microsoft.com/office/drawing/2014/main" id="{ACE2F6EF-3BEC-4577-A03D-C7F7EED793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679264"/>
            <a:ext cx="9722296" cy="1644650"/>
          </a:xfrm>
          <a:prstGeom prst="rect">
            <a:avLst/>
          </a:prstGeom>
          <a:noFill/>
          <a:ln>
            <a:noFill/>
          </a:ln>
        </p:spPr>
      </p:pic>
      <p:pic>
        <p:nvPicPr>
          <p:cNvPr id="8" name="Picture 7">
            <a:extLst>
              <a:ext uri="{FF2B5EF4-FFF2-40B4-BE49-F238E27FC236}">
                <a16:creationId xmlns:a16="http://schemas.microsoft.com/office/drawing/2014/main" id="{24CAC10D-5DBB-4BCE-A29A-C358351709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9536" y="2415780"/>
            <a:ext cx="2076450" cy="2875280"/>
          </a:xfrm>
          <a:prstGeom prst="rect">
            <a:avLst/>
          </a:prstGeom>
          <a:noFill/>
          <a:ln>
            <a:noFill/>
          </a:ln>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for test dataset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4002" y="1700809"/>
            <a:ext cx="9829799" cy="4468217"/>
          </a:xfrm>
        </p:spPr>
        <p:txBody>
          <a:bodyPr/>
          <a:lstStyle/>
          <a:p>
            <a:pPr>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I have saved my best model using .pkl as follows</a:t>
            </a:r>
            <a:r>
              <a:rPr lang="en-IN" sz="1800" b="1" dirty="0">
                <a:latin typeface="Century" panose="02040604050505020304" pitchFamily="18" charset="0"/>
                <a:ea typeface="Calibri" panose="020F0502020204030204" pitchFamily="34" charset="0"/>
                <a:cs typeface="Times New Roman" panose="02020603050405020304" pitchFamily="18" charset="0"/>
              </a:rPr>
              <a:t>.</a:t>
            </a:r>
            <a:endParaRPr lang="en-IN" sz="1800" dirty="0">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31504" y="5669558"/>
            <a:ext cx="9722296" cy="375552"/>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en-IN" b="1" dirty="0">
                <a:latin typeface="Calibri" panose="020F0502020204030204" pitchFamily="34" charset="0"/>
                <a:ea typeface="Calibri" panose="020F0502020204030204" pitchFamily="34" charset="0"/>
                <a:cs typeface="Calibri" panose="020F0502020204030204" pitchFamily="34" charset="0"/>
              </a:rPr>
              <a:t>I have predicted the malignance using saved model, and the predictions look good. </a:t>
            </a:r>
            <a:endParaRPr lang="en-IN" sz="1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7FCF0AEE-A252-44B4-BEAA-FD653A6BC9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3853" y="2617291"/>
            <a:ext cx="9722295" cy="2951659"/>
          </a:xfrm>
          <a:prstGeom prst="rect">
            <a:avLst/>
          </a:prstGeom>
          <a:noFill/>
          <a:ln>
            <a:noFill/>
          </a:ln>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4002" y="116632"/>
            <a:ext cx="9829799" cy="1584176"/>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4002" y="1772816"/>
            <a:ext cx="9829799" cy="4968552"/>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Malignant Comment Classifier. We have mentioned the step by step procedure to analyse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a:t>
            </a: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4002"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for test dataset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Malignant Comment Classifier.</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Predictions for test dataset from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4002" y="381000"/>
            <a:ext cx="9829799" cy="671736"/>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4002" y="1052736"/>
            <a:ext cx="9829799" cy="5805264"/>
          </a:xfrm>
        </p:spPr>
        <p:txBody>
          <a:bodyPr>
            <a:noAutofit/>
          </a:bodyPr>
          <a:lstStyle/>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4002" y="381000"/>
            <a:ext cx="9829799" cy="671736"/>
          </a:xfrm>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4002" y="1052736"/>
            <a:ext cx="9829799" cy="5805264"/>
          </a:xfrm>
        </p:spPr>
        <p:txBody>
          <a:bodyPr>
            <a:noAutofit/>
          </a:bodyPr>
          <a:lstStyle/>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431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4003" y="404664"/>
            <a:ext cx="9829798" cy="1296144"/>
          </a:xfrm>
        </p:spPr>
        <p:txBody>
          <a:bodyPr/>
          <a:lstStyle/>
          <a:p>
            <a:r>
              <a:rPr lang="en-IN" dirty="0"/>
              <a:t>What is Malignant Comment?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524003" y="1696216"/>
            <a:ext cx="9829797" cy="1084712"/>
          </a:xfrm>
        </p:spPr>
        <p:txBody>
          <a:bodyPr/>
          <a:lstStyle/>
          <a:p>
            <a:pPr>
              <a:buFont typeface="Wingdings" panose="05000000000000000000" pitchFamily="2" charset="2"/>
              <a:buChar char="ü"/>
            </a:pPr>
            <a:r>
              <a:rPr lang="en-IN" sz="2400" dirty="0"/>
              <a:t> </a:t>
            </a:r>
            <a:r>
              <a:rPr lang="en-US" sz="2000" dirty="0">
                <a:latin typeface="Century" panose="02040604050505020304" pitchFamily="18" charset="0"/>
              </a:rPr>
              <a:t>Malignant Comment Classification: A </a:t>
            </a:r>
            <a:r>
              <a:rPr lang="en-US" sz="2000" b="1" dirty="0">
                <a:latin typeface="Century" panose="02040604050505020304" pitchFamily="18" charset="0"/>
              </a:rPr>
              <a:t>Classification model designed to detect the type of toxic comments to detect and prevent online bullying.</a:t>
            </a:r>
            <a:endParaRPr lang="en-IN" sz="2000" dirty="0">
              <a:latin typeface="Century" panose="02040604050505020304" pitchFamily="18" charset="0"/>
            </a:endParaRPr>
          </a:p>
        </p:txBody>
      </p:sp>
      <p:pic>
        <p:nvPicPr>
          <p:cNvPr id="7" name="Picture 6">
            <a:extLst>
              <a:ext uri="{FF2B5EF4-FFF2-40B4-BE49-F238E27FC236}">
                <a16:creationId xmlns:a16="http://schemas.microsoft.com/office/drawing/2014/main" id="{FDB4A409-D581-4C3C-9331-9E0B63DD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7" y="2780928"/>
            <a:ext cx="8064897" cy="4005064"/>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Malignant Comment Classifier.</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9755" y="1709686"/>
            <a:ext cx="10211013" cy="5157192"/>
          </a:xfrm>
        </p:spPr>
        <p:txBody>
          <a:bodyPr>
            <a:normAutofit fontScale="92500" lnSpcReduction="20000"/>
          </a:bodyPr>
          <a:lstStyle/>
          <a:p>
            <a:pPr>
              <a:buFont typeface="Wingdings" panose="05000000000000000000" pitchFamily="2" charset="2"/>
              <a:buChar char="ü"/>
            </a:pPr>
            <a:r>
              <a:rPr lang="en-IN" sz="2200" dirty="0">
                <a:latin typeface="Century" panose="02040604050505020304" pitchFamily="18" charset="0"/>
              </a:rPr>
              <a:t> </a:t>
            </a:r>
            <a:r>
              <a:rPr lang="en-IN" sz="2000" dirty="0">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2000" dirty="0">
                <a:latin typeface="Century" panose="02040604050505020304" pitchFamily="18" charset="0"/>
              </a:rPr>
              <a:t>.</a:t>
            </a:r>
          </a:p>
          <a:p>
            <a:pPr>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4002" y="1700808"/>
            <a:ext cx="9829799" cy="4824536"/>
          </a:xfrm>
        </p:spPr>
        <p:txBody>
          <a:bodyPr>
            <a:noAutofit/>
          </a:bodyPr>
          <a:lstStyle/>
          <a:p>
            <a:pPr marL="342900" indent="-342900">
              <a:lnSpc>
                <a:spcPct val="107000"/>
              </a:lnSpc>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Calibri" panose="020F0502020204030204" pitchFamily="34" charset="0"/>
              </a:rPr>
              <a:t>As a first step I have imported required libraries and I have imported the dataset which was in csv format.</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marL="342900" indent="-342900" algn="just">
              <a:lnSpc>
                <a:spcPct val="107000"/>
              </a:lnSpc>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I am creating a function for feature engineering and making three different columns using comment_text column Length: indicating the length of the text. Exclamation: indicates whether ‘!’ is present in the text or not. Question: indicates whether ‘?’ is present in the text or not.</a:t>
            </a:r>
          </a:p>
          <a:p>
            <a:pPr marL="342900" indent="-342900">
              <a:lnSpc>
                <a:spcPct val="107000"/>
              </a:lnSpc>
              <a:spcAft>
                <a:spcPts val="800"/>
              </a:spcAft>
              <a:buFont typeface="Wingdings" panose="05000000000000000000" pitchFamily="2" charset="2"/>
              <a:buChar char=""/>
            </a:pPr>
            <a:r>
              <a:rPr lang="en-IN" sz="2000" dirty="0">
                <a:latin typeface="Century" panose="02040604050505020304" pitchFamily="18" charset="0"/>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4002" y="116632"/>
            <a:ext cx="9829799" cy="1584176"/>
          </a:xfrm>
        </p:spPr>
        <p:txBody>
          <a:bodyPr>
            <a:normAutofit/>
          </a:bodyPr>
          <a:lstStyle/>
          <a:p>
            <a:r>
              <a:rPr lang="en-IN" dirty="0"/>
              <a:t>Visualization:</a:t>
            </a:r>
          </a:p>
        </p:txBody>
      </p:sp>
      <p:pic>
        <p:nvPicPr>
          <p:cNvPr id="4" name="Picture 3">
            <a:extLst>
              <a:ext uri="{FF2B5EF4-FFF2-40B4-BE49-F238E27FC236}">
                <a16:creationId xmlns:a16="http://schemas.microsoft.com/office/drawing/2014/main" id="{D6613213-4DEA-4E87-B408-E8F839DCD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2204865"/>
            <a:ext cx="5701324" cy="2648123"/>
          </a:xfrm>
          <a:prstGeom prst="rect">
            <a:avLst/>
          </a:prstGeom>
          <a:noFill/>
          <a:ln>
            <a:noFill/>
          </a:ln>
        </p:spPr>
      </p:pic>
      <p:sp>
        <p:nvSpPr>
          <p:cNvPr id="6" name="TextBox 5">
            <a:extLst>
              <a:ext uri="{FF2B5EF4-FFF2-40B4-BE49-F238E27FC236}">
                <a16:creationId xmlns:a16="http://schemas.microsoft.com/office/drawing/2014/main" id="{8FD2DF40-19D0-4FB0-A22F-07C102849CED}"/>
              </a:ext>
            </a:extLst>
          </p:cNvPr>
          <p:cNvSpPr txBox="1"/>
          <p:nvPr/>
        </p:nvSpPr>
        <p:spPr>
          <a:xfrm>
            <a:off x="1547890" y="5229201"/>
            <a:ext cx="980591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latin typeface="Century" panose="02040604050505020304" pitchFamily="18" charset="0"/>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endParaRPr lang="en-IN" sz="2000" dirty="0">
              <a:latin typeface="Century" panose="02040604050505020304" pitchFamily="18" charset="0"/>
            </a:endParaRP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TotalTime>
  <Words>1698</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Century</vt:lpstr>
      <vt:lpstr>Rockwell</vt:lpstr>
      <vt:lpstr>Wingdings</vt:lpstr>
      <vt:lpstr>Damask</vt:lpstr>
      <vt:lpstr>Project Presentation On  “Malignant Comment Classifier”</vt:lpstr>
      <vt:lpstr>Agenda:</vt:lpstr>
      <vt:lpstr>Overview:</vt:lpstr>
      <vt:lpstr>Problem Statement:</vt:lpstr>
      <vt:lpstr>Problem Statement:</vt:lpstr>
      <vt:lpstr>What is Malignant Comment?</vt:lpstr>
      <vt:lpstr>Importance of Malignant Comment Classifier.</vt:lpstr>
      <vt:lpstr>Exploratory Data Analysis:</vt:lpstr>
      <vt:lpstr>Visualization:</vt:lpstr>
      <vt:lpstr>Visualization:</vt:lpstr>
      <vt:lpstr>Vizualization:</vt:lpstr>
      <vt:lpstr>Analysis:</vt:lpstr>
      <vt:lpstr>Model Building:</vt:lpstr>
      <vt:lpstr>PowerPoint Presentation</vt:lpstr>
      <vt:lpstr>Hyper Parameter Tunning:</vt:lpstr>
      <vt:lpstr>Hyper Parameter Tunning:</vt:lpstr>
      <vt:lpstr>Saving the model and predictions for test dataset using saved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“Malignant Comment Classifier”</dc:title>
  <dc:creator>Meet</dc:creator>
  <cp:lastModifiedBy>Meet</cp:lastModifiedBy>
  <cp:revision>1</cp:revision>
  <dcterms:created xsi:type="dcterms:W3CDTF">2021-12-10T20:32:32Z</dcterms:created>
  <dcterms:modified xsi:type="dcterms:W3CDTF">2021-12-10T20:41:22Z</dcterms:modified>
</cp:coreProperties>
</file>