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318" r:id="rId2"/>
    <p:sldId id="339" r:id="rId3"/>
    <p:sldId id="340" r:id="rId4"/>
    <p:sldId id="343" r:id="rId5"/>
    <p:sldId id="344" r:id="rId6"/>
    <p:sldId id="341" r:id="rId7"/>
    <p:sldId id="342" r:id="rId8"/>
    <p:sldId id="345" r:id="rId9"/>
    <p:sldId id="347" r:id="rId10"/>
    <p:sldId id="349" r:id="rId11"/>
    <p:sldId id="350" r:id="rId12"/>
    <p:sldId id="351" r:id="rId13"/>
    <p:sldId id="354" r:id="rId14"/>
    <p:sldId id="355" r:id="rId15"/>
    <p:sldId id="356" r:id="rId16"/>
    <p:sldId id="364" r:id="rId17"/>
    <p:sldId id="365" r:id="rId18"/>
    <p:sldId id="366" r:id="rId19"/>
    <p:sldId id="367" r:id="rId20"/>
    <p:sldId id="368" r:id="rId21"/>
    <p:sldId id="378" r:id="rId22"/>
    <p:sldId id="369" r:id="rId23"/>
    <p:sldId id="370" r:id="rId24"/>
    <p:sldId id="379" r:id="rId25"/>
    <p:sldId id="371" r:id="rId26"/>
    <p:sldId id="372" r:id="rId27"/>
    <p:sldId id="373" r:id="rId28"/>
    <p:sldId id="374" r:id="rId29"/>
    <p:sldId id="377" r:id="rId30"/>
    <p:sldId id="37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701EE9D-C98D-409F-93F6-281B2D228634}" type="datetimeFigureOut">
              <a:rPr lang="en-IN" smtClean="0"/>
              <a:t>29-11-2021</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59D829D7-314B-45EE-AB2C-8E0178DBB3D0}" type="slidenum">
              <a:rPr lang="en-IN" smtClean="0"/>
              <a:t>‹#›</a:t>
            </a:fld>
            <a:endParaRPr lang="en-IN" dirty="0"/>
          </a:p>
        </p:txBody>
      </p:sp>
    </p:spTree>
    <p:extLst>
      <p:ext uri="{BB962C8B-B14F-4D97-AF65-F5344CB8AC3E}">
        <p14:creationId xmlns:p14="http://schemas.microsoft.com/office/powerpoint/2010/main" val="2858853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1EE9D-C98D-409F-93F6-281B2D228634}" type="datetimeFigureOut">
              <a:rPr lang="en-IN" smtClean="0"/>
              <a:t>29-11-2021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D829D7-314B-45EE-AB2C-8E0178DBB3D0}" type="slidenum">
              <a:rPr lang="en-IN" smtClean="0"/>
              <a:t>‹#›</a:t>
            </a:fld>
            <a:endParaRPr lang="en-IN" dirty="0"/>
          </a:p>
        </p:txBody>
      </p:sp>
    </p:spTree>
    <p:extLst>
      <p:ext uri="{BB962C8B-B14F-4D97-AF65-F5344CB8AC3E}">
        <p14:creationId xmlns:p14="http://schemas.microsoft.com/office/powerpoint/2010/main" val="254190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1EE9D-C98D-409F-93F6-281B2D228634}" type="datetimeFigureOut">
              <a:rPr lang="en-IN" smtClean="0"/>
              <a:t>29-11-2021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D829D7-314B-45EE-AB2C-8E0178DBB3D0}" type="slidenum">
              <a:rPr lang="en-IN" smtClean="0"/>
              <a:t>‹#›</a:t>
            </a:fld>
            <a:endParaRPr lang="en-IN" dirty="0"/>
          </a:p>
        </p:txBody>
      </p:sp>
    </p:spTree>
    <p:extLst>
      <p:ext uri="{BB962C8B-B14F-4D97-AF65-F5344CB8AC3E}">
        <p14:creationId xmlns:p14="http://schemas.microsoft.com/office/powerpoint/2010/main" val="245753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1EE9D-C98D-409F-93F6-281B2D228634}" type="datetimeFigureOut">
              <a:rPr lang="en-IN" smtClean="0"/>
              <a:t>29-11-2021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D829D7-314B-45EE-AB2C-8E0178DBB3D0}"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10672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1EE9D-C98D-409F-93F6-281B2D228634}" type="datetimeFigureOut">
              <a:rPr lang="en-IN" smtClean="0"/>
              <a:t>29-11-2021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D829D7-314B-45EE-AB2C-8E0178DBB3D0}" type="slidenum">
              <a:rPr lang="en-IN" smtClean="0"/>
              <a:t>‹#›</a:t>
            </a:fld>
            <a:endParaRPr lang="en-IN" dirty="0"/>
          </a:p>
        </p:txBody>
      </p:sp>
    </p:spTree>
    <p:extLst>
      <p:ext uri="{BB962C8B-B14F-4D97-AF65-F5344CB8AC3E}">
        <p14:creationId xmlns:p14="http://schemas.microsoft.com/office/powerpoint/2010/main" val="1344606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01EE9D-C98D-409F-93F6-281B2D228634}" type="datetimeFigureOut">
              <a:rPr lang="en-IN" smtClean="0"/>
              <a:t>29-11-2021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9D829D7-314B-45EE-AB2C-8E0178DBB3D0}" type="slidenum">
              <a:rPr lang="en-IN" smtClean="0"/>
              <a:t>‹#›</a:t>
            </a:fld>
            <a:endParaRPr lang="en-IN" dirty="0"/>
          </a:p>
        </p:txBody>
      </p:sp>
    </p:spTree>
    <p:extLst>
      <p:ext uri="{BB962C8B-B14F-4D97-AF65-F5344CB8AC3E}">
        <p14:creationId xmlns:p14="http://schemas.microsoft.com/office/powerpoint/2010/main" val="1050062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01EE9D-C98D-409F-93F6-281B2D228634}" type="datetimeFigureOut">
              <a:rPr lang="en-IN" smtClean="0"/>
              <a:t>29-11-2021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9D829D7-314B-45EE-AB2C-8E0178DBB3D0}" type="slidenum">
              <a:rPr lang="en-IN" smtClean="0"/>
              <a:t>‹#›</a:t>
            </a:fld>
            <a:endParaRPr lang="en-IN" dirty="0"/>
          </a:p>
        </p:txBody>
      </p:sp>
    </p:spTree>
    <p:extLst>
      <p:ext uri="{BB962C8B-B14F-4D97-AF65-F5344CB8AC3E}">
        <p14:creationId xmlns:p14="http://schemas.microsoft.com/office/powerpoint/2010/main" val="29649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1EE9D-C98D-409F-93F6-281B2D228634}" type="datetimeFigureOut">
              <a:rPr lang="en-IN" smtClean="0"/>
              <a:t>29-11-2021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D829D7-314B-45EE-AB2C-8E0178DBB3D0}" type="slidenum">
              <a:rPr lang="en-IN" smtClean="0"/>
              <a:t>‹#›</a:t>
            </a:fld>
            <a:endParaRPr lang="en-IN" dirty="0"/>
          </a:p>
        </p:txBody>
      </p:sp>
    </p:spTree>
    <p:extLst>
      <p:ext uri="{BB962C8B-B14F-4D97-AF65-F5344CB8AC3E}">
        <p14:creationId xmlns:p14="http://schemas.microsoft.com/office/powerpoint/2010/main" val="790744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1EE9D-C98D-409F-93F6-281B2D228634}" type="datetimeFigureOut">
              <a:rPr lang="en-IN" smtClean="0"/>
              <a:t>29-11-2021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D829D7-314B-45EE-AB2C-8E0178DBB3D0}" type="slidenum">
              <a:rPr lang="en-IN" smtClean="0"/>
              <a:t>‹#›</a:t>
            </a:fld>
            <a:endParaRPr lang="en-IN" dirty="0"/>
          </a:p>
        </p:txBody>
      </p:sp>
    </p:spTree>
    <p:extLst>
      <p:ext uri="{BB962C8B-B14F-4D97-AF65-F5344CB8AC3E}">
        <p14:creationId xmlns:p14="http://schemas.microsoft.com/office/powerpoint/2010/main" val="22056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1EE9D-C98D-409F-93F6-281B2D228634}" type="datetimeFigureOut">
              <a:rPr lang="en-IN" smtClean="0"/>
              <a:t>29-11-2021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D829D7-314B-45EE-AB2C-8E0178DBB3D0}" type="slidenum">
              <a:rPr lang="en-IN" smtClean="0"/>
              <a:t>‹#›</a:t>
            </a:fld>
            <a:endParaRPr lang="en-IN" dirty="0"/>
          </a:p>
        </p:txBody>
      </p:sp>
    </p:spTree>
    <p:extLst>
      <p:ext uri="{BB962C8B-B14F-4D97-AF65-F5344CB8AC3E}">
        <p14:creationId xmlns:p14="http://schemas.microsoft.com/office/powerpoint/2010/main" val="44986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1EE9D-C98D-409F-93F6-281B2D228634}" type="datetimeFigureOut">
              <a:rPr lang="en-IN" smtClean="0"/>
              <a:t>29-11-2021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D829D7-314B-45EE-AB2C-8E0178DBB3D0}" type="slidenum">
              <a:rPr lang="en-IN" smtClean="0"/>
              <a:t>‹#›</a:t>
            </a:fld>
            <a:endParaRPr lang="en-IN" dirty="0"/>
          </a:p>
        </p:txBody>
      </p:sp>
    </p:spTree>
    <p:extLst>
      <p:ext uri="{BB962C8B-B14F-4D97-AF65-F5344CB8AC3E}">
        <p14:creationId xmlns:p14="http://schemas.microsoft.com/office/powerpoint/2010/main" val="315245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01EE9D-C98D-409F-93F6-281B2D228634}" type="datetimeFigureOut">
              <a:rPr lang="en-IN" smtClean="0"/>
              <a:t>29-11-2021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D829D7-314B-45EE-AB2C-8E0178DBB3D0}" type="slidenum">
              <a:rPr lang="en-IN" smtClean="0"/>
              <a:t>‹#›</a:t>
            </a:fld>
            <a:endParaRPr lang="en-IN" dirty="0"/>
          </a:p>
        </p:txBody>
      </p:sp>
    </p:spTree>
    <p:extLst>
      <p:ext uri="{BB962C8B-B14F-4D97-AF65-F5344CB8AC3E}">
        <p14:creationId xmlns:p14="http://schemas.microsoft.com/office/powerpoint/2010/main" val="3401428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01EE9D-C98D-409F-93F6-281B2D228634}" type="datetimeFigureOut">
              <a:rPr lang="en-IN" smtClean="0"/>
              <a:t>29-11-2021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9D829D7-314B-45EE-AB2C-8E0178DBB3D0}" type="slidenum">
              <a:rPr lang="en-IN" smtClean="0"/>
              <a:t>‹#›</a:t>
            </a:fld>
            <a:endParaRPr lang="en-IN" dirty="0"/>
          </a:p>
        </p:txBody>
      </p:sp>
    </p:spTree>
    <p:extLst>
      <p:ext uri="{BB962C8B-B14F-4D97-AF65-F5344CB8AC3E}">
        <p14:creationId xmlns:p14="http://schemas.microsoft.com/office/powerpoint/2010/main" val="415990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1EE9D-C98D-409F-93F6-281B2D228634}" type="datetimeFigureOut">
              <a:rPr lang="en-IN" smtClean="0"/>
              <a:t>29-11-2021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9D829D7-314B-45EE-AB2C-8E0178DBB3D0}" type="slidenum">
              <a:rPr lang="en-IN" smtClean="0"/>
              <a:t>‹#›</a:t>
            </a:fld>
            <a:endParaRPr lang="en-IN" dirty="0"/>
          </a:p>
        </p:txBody>
      </p:sp>
    </p:spTree>
    <p:extLst>
      <p:ext uri="{BB962C8B-B14F-4D97-AF65-F5344CB8AC3E}">
        <p14:creationId xmlns:p14="http://schemas.microsoft.com/office/powerpoint/2010/main" val="82591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1EE9D-C98D-409F-93F6-281B2D228634}" type="datetimeFigureOut">
              <a:rPr lang="en-IN" smtClean="0"/>
              <a:t>29-11-2021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9D829D7-314B-45EE-AB2C-8E0178DBB3D0}" type="slidenum">
              <a:rPr lang="en-IN" smtClean="0"/>
              <a:t>‹#›</a:t>
            </a:fld>
            <a:endParaRPr lang="en-IN" dirty="0"/>
          </a:p>
        </p:txBody>
      </p:sp>
    </p:spTree>
    <p:extLst>
      <p:ext uri="{BB962C8B-B14F-4D97-AF65-F5344CB8AC3E}">
        <p14:creationId xmlns:p14="http://schemas.microsoft.com/office/powerpoint/2010/main" val="36835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1EE9D-C98D-409F-93F6-281B2D228634}" type="datetimeFigureOut">
              <a:rPr lang="en-IN" smtClean="0"/>
              <a:t>29-11-2021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D829D7-314B-45EE-AB2C-8E0178DBB3D0}" type="slidenum">
              <a:rPr lang="en-IN" smtClean="0"/>
              <a:t>‹#›</a:t>
            </a:fld>
            <a:endParaRPr lang="en-IN" dirty="0"/>
          </a:p>
        </p:txBody>
      </p:sp>
    </p:spTree>
    <p:extLst>
      <p:ext uri="{BB962C8B-B14F-4D97-AF65-F5344CB8AC3E}">
        <p14:creationId xmlns:p14="http://schemas.microsoft.com/office/powerpoint/2010/main" val="213445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1EE9D-C98D-409F-93F6-281B2D228634}" type="datetimeFigureOut">
              <a:rPr lang="en-IN" smtClean="0"/>
              <a:t>29-11-2021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D829D7-314B-45EE-AB2C-8E0178DBB3D0}" type="slidenum">
              <a:rPr lang="en-IN" smtClean="0"/>
              <a:t>‹#›</a:t>
            </a:fld>
            <a:endParaRPr lang="en-IN" dirty="0"/>
          </a:p>
        </p:txBody>
      </p:sp>
    </p:spTree>
    <p:extLst>
      <p:ext uri="{BB962C8B-B14F-4D97-AF65-F5344CB8AC3E}">
        <p14:creationId xmlns:p14="http://schemas.microsoft.com/office/powerpoint/2010/main" val="332833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01EE9D-C98D-409F-93F6-281B2D228634}" type="datetimeFigureOut">
              <a:rPr lang="en-IN" smtClean="0"/>
              <a:t>29-11-2021</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D829D7-314B-45EE-AB2C-8E0178DBB3D0}" type="slidenum">
              <a:rPr lang="en-IN" smtClean="0"/>
              <a:t>‹#›</a:t>
            </a:fld>
            <a:endParaRPr lang="en-IN" dirty="0"/>
          </a:p>
        </p:txBody>
      </p:sp>
    </p:spTree>
    <p:extLst>
      <p:ext uri="{BB962C8B-B14F-4D97-AF65-F5344CB8AC3E}">
        <p14:creationId xmlns:p14="http://schemas.microsoft.com/office/powerpoint/2010/main" val="139039642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ctrTitle"/>
          </p:nvPr>
        </p:nvSpPr>
        <p:spPr>
          <a:xfrm>
            <a:off x="3117487" y="786402"/>
            <a:ext cx="5945188" cy="1368152"/>
          </a:xfrm>
          <a:scene3d>
            <a:camera prst="orthographicFront"/>
            <a:lightRig rig="threePt" dir="t"/>
          </a:scene3d>
          <a:sp3d>
            <a:bevelT/>
          </a:sp3d>
        </p:spPr>
        <p:txBody>
          <a:bodyPr>
            <a:normAutofit fontScale="90000"/>
          </a:bodyPr>
          <a:lstStyle/>
          <a:p>
            <a:r>
              <a:rPr lang="en-IN" sz="3600" b="1" i="1" dirty="0"/>
              <a:t>Project Presentation On</a:t>
            </a:r>
            <a:br>
              <a:rPr lang="en-IN" sz="3600" b="1" i="1" dirty="0"/>
            </a:br>
            <a:br>
              <a:rPr lang="en-IN" sz="4400" b="1" dirty="0"/>
            </a:br>
            <a:r>
              <a:rPr lang="en-IN" sz="3600" b="1" dirty="0"/>
              <a:t>“Flight Price Prediction”</a:t>
            </a:r>
          </a:p>
        </p:txBody>
      </p:sp>
      <p:sp>
        <p:nvSpPr>
          <p:cNvPr id="3" name="Subtitle 2"/>
          <p:cNvSpPr>
            <a:spLocks noGrp="1"/>
          </p:cNvSpPr>
          <p:nvPr>
            <p:ph type="subTitle" idx="1"/>
          </p:nvPr>
        </p:nvSpPr>
        <p:spPr>
          <a:xfrm>
            <a:off x="2933964" y="5811436"/>
            <a:ext cx="5945187" cy="504056"/>
          </a:xfrm>
        </p:spPr>
        <p:txBody>
          <a:bodyPr>
            <a:normAutofit/>
          </a:bodyPr>
          <a:lstStyle/>
          <a:p>
            <a:r>
              <a:rPr lang="en-US" b="1" i="1" dirty="0">
                <a:solidFill>
                  <a:srgbClr val="E05F2C"/>
                </a:solidFill>
              </a:rPr>
              <a:t>                      </a:t>
            </a:r>
            <a:r>
              <a:rPr lang="en-US" b="1" i="1" dirty="0"/>
              <a:t>Presented By: Meet Mehta</a:t>
            </a:r>
          </a:p>
          <a:p>
            <a:endParaRPr lang="en-US" b="1" i="1" dirty="0">
              <a:solidFill>
                <a:srgbClr val="E05F2C"/>
              </a:solidFill>
            </a:endParaRPr>
          </a:p>
        </p:txBody>
      </p:sp>
      <p:pic>
        <p:nvPicPr>
          <p:cNvPr id="4" name="Picture 3">
            <a:extLst>
              <a:ext uri="{FF2B5EF4-FFF2-40B4-BE49-F238E27FC236}">
                <a16:creationId xmlns:a16="http://schemas.microsoft.com/office/drawing/2014/main" id="{9E425541-9B03-47F4-83D4-2D5B3F101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105" y="2272683"/>
            <a:ext cx="4793941" cy="3302494"/>
          </a:xfrm>
          <a:prstGeom prst="rect">
            <a:avLst/>
          </a:prstGeom>
        </p:spPr>
      </p:pic>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524002" y="116632"/>
            <a:ext cx="9829799" cy="1368152"/>
          </a:xfrm>
        </p:spPr>
        <p:txBody>
          <a:bodyPr>
            <a:normAutofit/>
          </a:bodyPr>
          <a:lstStyle/>
          <a:p>
            <a:r>
              <a:rPr lang="en-IN" dirty="0"/>
              <a:t>Univariate Vizualization of Categorical columns:</a:t>
            </a:r>
          </a:p>
        </p:txBody>
      </p:sp>
      <p:pic>
        <p:nvPicPr>
          <p:cNvPr id="13" name="Content Placeholder 12">
            <a:extLst>
              <a:ext uri="{FF2B5EF4-FFF2-40B4-BE49-F238E27FC236}">
                <a16:creationId xmlns:a16="http://schemas.microsoft.com/office/drawing/2014/main" id="{67779590-E592-43B2-A888-E894C049AFB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141413" y="2381619"/>
            <a:ext cx="9906000" cy="3277450"/>
          </a:xfrm>
          <a:prstGeom prst="rect">
            <a:avLst/>
          </a:prstGeom>
          <a:noFill/>
          <a:ln>
            <a:noFill/>
          </a:ln>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B4AA-9FBD-415C-BA6D-654E3C233E45}"/>
              </a:ext>
            </a:extLst>
          </p:cNvPr>
          <p:cNvSpPr>
            <a:spLocks noGrp="1"/>
          </p:cNvSpPr>
          <p:nvPr>
            <p:ph type="title"/>
          </p:nvPr>
        </p:nvSpPr>
        <p:spPr>
          <a:xfrm>
            <a:off x="1524002" y="1124744"/>
            <a:ext cx="9829799" cy="576064"/>
          </a:xfrm>
        </p:spPr>
        <p:txBody>
          <a:bodyPr>
            <a:normAutofit fontScale="90000"/>
          </a:bodyPr>
          <a:lstStyle/>
          <a:p>
            <a:r>
              <a:rPr lang="en-IN" u="sng" dirty="0"/>
              <a:t>Observations:</a:t>
            </a:r>
          </a:p>
        </p:txBody>
      </p:sp>
      <p:sp>
        <p:nvSpPr>
          <p:cNvPr id="3" name="Content Placeholder 2">
            <a:extLst>
              <a:ext uri="{FF2B5EF4-FFF2-40B4-BE49-F238E27FC236}">
                <a16:creationId xmlns:a16="http://schemas.microsoft.com/office/drawing/2014/main" id="{52FEEF28-260D-4FEE-96CD-90DDFCE6B64A}"/>
              </a:ext>
            </a:extLst>
          </p:cNvPr>
          <p:cNvSpPr>
            <a:spLocks noGrp="1"/>
          </p:cNvSpPr>
          <p:nvPr>
            <p:ph idx="1"/>
          </p:nvPr>
        </p:nvSpPr>
        <p:spPr>
          <a:xfrm>
            <a:off x="1524002" y="1700808"/>
            <a:ext cx="9829799" cy="4968552"/>
          </a:xfrm>
        </p:spPr>
        <p:txBody>
          <a:bodyPr>
            <a:noAutofit/>
          </a:bodyPr>
          <a:lstStyle/>
          <a:p>
            <a:pPr marL="0" indent="0">
              <a:lnSpc>
                <a:spcPct val="107000"/>
              </a:lnSpc>
              <a:spcAft>
                <a:spcPts val="800"/>
              </a:spcAft>
              <a:buNone/>
            </a:pPr>
            <a:r>
              <a:rPr lang="en-IN" sz="1800" b="1" u="sng" dirty="0">
                <a:latin typeface="Century" panose="02040604050505020304" pitchFamily="18" charset="0"/>
                <a:ea typeface="Times New Roman" panose="02020603050405020304" pitchFamily="18" charset="0"/>
                <a:cs typeface="Calibri" panose="020F0502020204030204" pitchFamily="34" charset="0"/>
              </a:rPr>
              <a:t>Univariate numerical columns:</a:t>
            </a:r>
          </a:p>
          <a:p>
            <a:pPr marL="342900" indent="-342900">
              <a:lnSpc>
                <a:spcPct val="107000"/>
              </a:lnSpc>
              <a:spcAft>
                <a:spcPts val="8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Calibri" panose="020F0502020204030204" pitchFamily="34" charset="0"/>
              </a:rPr>
              <a:t>There is no skewness in any of the numerical columns. </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u="sng" dirty="0">
                <a:latin typeface="Century" panose="02040604050505020304" pitchFamily="18" charset="0"/>
                <a:ea typeface="Times New Roman" panose="02020603050405020304" pitchFamily="18" charset="0"/>
                <a:cs typeface="Times New Roman" panose="02020603050405020304" pitchFamily="18" charset="0"/>
              </a:rPr>
              <a:t>Univariate categorical columns:</a:t>
            </a:r>
          </a:p>
          <a:p>
            <a:pPr marL="342900" indent="-342900">
              <a:lnSpc>
                <a:spcPct val="107000"/>
              </a:lnSpc>
              <a:buFont typeface="Wingdings" panose="05000000000000000000" pitchFamily="2" charset="2"/>
              <a:buChar char=""/>
            </a:pPr>
            <a:r>
              <a:rPr lang="en-IN" sz="1800" dirty="0">
                <a:latin typeface="Century" panose="02040604050505020304" pitchFamily="18" charset="0"/>
                <a:ea typeface="Times New Roman" panose="02020603050405020304" pitchFamily="18" charset="0"/>
                <a:cs typeface="Calibri" panose="020F0502020204030204" pitchFamily="34" charset="0"/>
              </a:rPr>
              <a:t>Indigo has maximum count which means most of the passengers preferred Indigo for there travelling.</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1800" dirty="0">
                <a:latin typeface="Century" panose="02040604050505020304" pitchFamily="18" charset="0"/>
                <a:ea typeface="Times New Roman" panose="02020603050405020304" pitchFamily="18" charset="0"/>
                <a:cs typeface="Calibri" panose="020F0502020204030204" pitchFamily="34" charset="0"/>
              </a:rPr>
              <a:t>New Delhi has maximum count for source which means maximum passengers are choosing New Delhi as there source.</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800" dirty="0">
                <a:latin typeface="Century" panose="02040604050505020304" pitchFamily="18" charset="0"/>
                <a:ea typeface="Times New Roman" panose="02020603050405020304" pitchFamily="18" charset="0"/>
                <a:cs typeface="Calibri" panose="020F0502020204030204" pitchFamily="34" charset="0"/>
              </a:rPr>
              <a:t>New Delhi has maximum count for Destination which means maximum passengers are choosing New Delhi as there Destination.</a:t>
            </a:r>
            <a:endParaRPr lang="en-IN" sz="1800"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307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913-0370-47D2-A90C-BA384B9DBA8D}"/>
              </a:ext>
            </a:extLst>
          </p:cNvPr>
          <p:cNvSpPr>
            <a:spLocks noGrp="1"/>
          </p:cNvSpPr>
          <p:nvPr>
            <p:ph type="title"/>
          </p:nvPr>
        </p:nvSpPr>
        <p:spPr>
          <a:xfrm>
            <a:off x="1524002" y="44624"/>
            <a:ext cx="9829799" cy="576064"/>
          </a:xfrm>
        </p:spPr>
        <p:txBody>
          <a:bodyPr>
            <a:normAutofit fontScale="90000"/>
          </a:bodyPr>
          <a:lstStyle/>
          <a:p>
            <a:r>
              <a:rPr lang="en-IN" dirty="0"/>
              <a:t>Bivariate Vizualization of numerical columns:</a:t>
            </a:r>
          </a:p>
        </p:txBody>
      </p:sp>
      <p:pic>
        <p:nvPicPr>
          <p:cNvPr id="4" name="Picture 3">
            <a:extLst>
              <a:ext uri="{FF2B5EF4-FFF2-40B4-BE49-F238E27FC236}">
                <a16:creationId xmlns:a16="http://schemas.microsoft.com/office/drawing/2014/main" id="{835A4D71-7436-4C5E-9B1E-C36FDDCAB1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1464" y="764704"/>
            <a:ext cx="10657184" cy="5905500"/>
          </a:xfrm>
          <a:prstGeom prst="rect">
            <a:avLst/>
          </a:prstGeom>
          <a:noFill/>
          <a:ln>
            <a:noFill/>
          </a:ln>
        </p:spPr>
      </p:pic>
    </p:spTree>
    <p:extLst>
      <p:ext uri="{BB962C8B-B14F-4D97-AF65-F5344CB8AC3E}">
        <p14:creationId xmlns:p14="http://schemas.microsoft.com/office/powerpoint/2010/main" val="38591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C0A3-BAB5-4DD2-BAF8-EEF19DFE7F60}"/>
              </a:ext>
            </a:extLst>
          </p:cNvPr>
          <p:cNvSpPr>
            <a:spLocks noGrp="1"/>
          </p:cNvSpPr>
          <p:nvPr>
            <p:ph type="title"/>
          </p:nvPr>
        </p:nvSpPr>
        <p:spPr>
          <a:xfrm>
            <a:off x="1524002" y="980728"/>
            <a:ext cx="9829799" cy="720080"/>
          </a:xfrm>
        </p:spPr>
        <p:txBody>
          <a:bodyPr/>
          <a:lstStyle/>
          <a:p>
            <a:r>
              <a:rPr lang="en-IN" u="sng" dirty="0"/>
              <a:t>Observations:</a:t>
            </a:r>
          </a:p>
        </p:txBody>
      </p:sp>
      <p:sp>
        <p:nvSpPr>
          <p:cNvPr id="3" name="Content Placeholder 2">
            <a:extLst>
              <a:ext uri="{FF2B5EF4-FFF2-40B4-BE49-F238E27FC236}">
                <a16:creationId xmlns:a16="http://schemas.microsoft.com/office/drawing/2014/main" id="{39529656-B76D-4F80-A0AE-70635CACF0DD}"/>
              </a:ext>
            </a:extLst>
          </p:cNvPr>
          <p:cNvSpPr>
            <a:spLocks noGrp="1"/>
          </p:cNvSpPr>
          <p:nvPr>
            <p:ph idx="1"/>
          </p:nvPr>
        </p:nvSpPr>
        <p:spPr>
          <a:xfrm>
            <a:off x="1524002" y="1772816"/>
            <a:ext cx="9829799" cy="4896544"/>
          </a:xfrm>
        </p:spPr>
        <p:txBody>
          <a:bodyPr>
            <a:normAutofit/>
          </a:bodyPr>
          <a:lstStyle/>
          <a:p>
            <a:pPr marL="342900" indent="-342900">
              <a:lnSpc>
                <a:spcPct val="107000"/>
              </a:lnSpc>
              <a:spcAft>
                <a:spcPts val="800"/>
              </a:spcAft>
              <a:buFont typeface="Wingdings" panose="05000000000000000000" pitchFamily="2" charset="2"/>
              <a:buChar char=""/>
            </a:pPr>
            <a:r>
              <a:rPr lang="en-IN" sz="1800" dirty="0">
                <a:latin typeface="Century" panose="02040604050505020304" pitchFamily="18" charset="0"/>
                <a:ea typeface="Times New Roman" panose="02020603050405020304" pitchFamily="18" charset="0"/>
                <a:cs typeface="Calibri" panose="020F0502020204030204" pitchFamily="34" charset="0"/>
              </a:rPr>
              <a:t>Flights with 2 stops costs more price compared to other flights.</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800" dirty="0">
                <a:latin typeface="Century" panose="02040604050505020304" pitchFamily="18" charset="0"/>
                <a:ea typeface="Times New Roman" panose="02020603050405020304" pitchFamily="18" charset="0"/>
                <a:cs typeface="Calibri" panose="020F0502020204030204" pitchFamily="34" charset="0"/>
              </a:rPr>
              <a:t>In all the dates the price is almost same.</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800" dirty="0">
                <a:latin typeface="Century" panose="02040604050505020304" pitchFamily="18" charset="0"/>
                <a:ea typeface="Times New Roman" panose="02020603050405020304" pitchFamily="18" charset="0"/>
                <a:cs typeface="Calibri" panose="020F0502020204030204" pitchFamily="34" charset="0"/>
              </a:rPr>
              <a:t>At 2PM departure time of every day the flight Prices are high so it looks good to book flights rather than this departure time.</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800" dirty="0">
                <a:latin typeface="Century" panose="02040604050505020304" pitchFamily="18" charset="0"/>
                <a:ea typeface="Times New Roman" panose="02020603050405020304" pitchFamily="18" charset="0"/>
                <a:cs typeface="Calibri" panose="020F0502020204030204" pitchFamily="34" charset="0"/>
              </a:rPr>
              <a:t>And Departure minute has less relation with target Price.</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800" dirty="0">
                <a:latin typeface="Century" panose="02040604050505020304" pitchFamily="18" charset="0"/>
                <a:ea typeface="Times New Roman" panose="02020603050405020304" pitchFamily="18" charset="0"/>
                <a:cs typeface="Calibri" panose="020F0502020204030204" pitchFamily="34" charset="0"/>
              </a:rPr>
              <a:t>At 7AM to 1PM Arrival time of every day the flight Prices are high so it looks good to book flights rather than this arrival time.</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800" dirty="0">
                <a:latin typeface="Century" panose="02040604050505020304" pitchFamily="18" charset="0"/>
                <a:ea typeface="Times New Roman" panose="02020603050405020304" pitchFamily="18" charset="0"/>
              </a:rPr>
              <a:t>And Arrival minute has less relation with target Price.</a:t>
            </a:r>
            <a:endParaRPr lang="en-IN" dirty="0">
              <a:latin typeface="Century" panose="02040604050505020304" pitchFamily="18" charset="0"/>
            </a:endParaRPr>
          </a:p>
        </p:txBody>
      </p:sp>
    </p:spTree>
    <p:extLst>
      <p:ext uri="{BB962C8B-B14F-4D97-AF65-F5344CB8AC3E}">
        <p14:creationId xmlns:p14="http://schemas.microsoft.com/office/powerpoint/2010/main" val="17244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2FC9-25D4-4FFE-8271-E7C5AF3DE60D}"/>
              </a:ext>
            </a:extLst>
          </p:cNvPr>
          <p:cNvSpPr>
            <a:spLocks noGrp="1"/>
          </p:cNvSpPr>
          <p:nvPr>
            <p:ph type="title"/>
          </p:nvPr>
        </p:nvSpPr>
        <p:spPr>
          <a:xfrm>
            <a:off x="1524002" y="0"/>
            <a:ext cx="9829799" cy="836712"/>
          </a:xfrm>
        </p:spPr>
        <p:txBody>
          <a:bodyPr>
            <a:normAutofit fontScale="90000"/>
          </a:bodyPr>
          <a:lstStyle/>
          <a:p>
            <a:r>
              <a:rPr lang="en-IN" dirty="0"/>
              <a:t>Bivariate Vizualization of categorical columns:</a:t>
            </a:r>
          </a:p>
        </p:txBody>
      </p:sp>
      <p:pic>
        <p:nvPicPr>
          <p:cNvPr id="4" name="Picture 3">
            <a:extLst>
              <a:ext uri="{FF2B5EF4-FFF2-40B4-BE49-F238E27FC236}">
                <a16:creationId xmlns:a16="http://schemas.microsoft.com/office/drawing/2014/main" id="{5EBBE020-F5EA-4846-87A9-F6716DFCF5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1124744"/>
            <a:ext cx="10369152" cy="5505450"/>
          </a:xfrm>
          <a:prstGeom prst="rect">
            <a:avLst/>
          </a:prstGeom>
          <a:noFill/>
          <a:ln>
            <a:noFill/>
          </a:ln>
        </p:spPr>
      </p:pic>
    </p:spTree>
    <p:extLst>
      <p:ext uri="{BB962C8B-B14F-4D97-AF65-F5344CB8AC3E}">
        <p14:creationId xmlns:p14="http://schemas.microsoft.com/office/powerpoint/2010/main" val="320521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4CD8-0485-4A19-8CF1-1C698440F340}"/>
              </a:ext>
            </a:extLst>
          </p:cNvPr>
          <p:cNvSpPr>
            <a:spLocks noGrp="1"/>
          </p:cNvSpPr>
          <p:nvPr>
            <p:ph type="title"/>
          </p:nvPr>
        </p:nvSpPr>
        <p:spPr>
          <a:xfrm>
            <a:off x="1524002" y="381000"/>
            <a:ext cx="9829799" cy="1319808"/>
          </a:xfrm>
        </p:spPr>
        <p:txBody>
          <a:bodyPr/>
          <a:lstStyle/>
          <a:p>
            <a:r>
              <a:rPr lang="en-IN" dirty="0"/>
              <a:t>Observations:</a:t>
            </a:r>
          </a:p>
        </p:txBody>
      </p:sp>
      <p:sp>
        <p:nvSpPr>
          <p:cNvPr id="3" name="Content Placeholder 2">
            <a:extLst>
              <a:ext uri="{FF2B5EF4-FFF2-40B4-BE49-F238E27FC236}">
                <a16:creationId xmlns:a16="http://schemas.microsoft.com/office/drawing/2014/main" id="{A21E2693-E00F-40F3-83EA-635F34C69079}"/>
              </a:ext>
            </a:extLst>
          </p:cNvPr>
          <p:cNvSpPr>
            <a:spLocks noGrp="1"/>
          </p:cNvSpPr>
          <p:nvPr>
            <p:ph idx="1"/>
          </p:nvPr>
        </p:nvSpPr>
        <p:spPr>
          <a:xfrm>
            <a:off x="1199457" y="1700808"/>
            <a:ext cx="10729192" cy="1601685"/>
          </a:xfrm>
        </p:spPr>
        <p:txBody>
          <a:bodyPr>
            <a:noAutofit/>
          </a:bodyPr>
          <a:lstStyle/>
          <a:p>
            <a:pPr marL="342900" indent="-342900">
              <a:lnSpc>
                <a:spcPct val="107000"/>
              </a:lnSpc>
              <a:spcAft>
                <a:spcPts val="800"/>
              </a:spcAft>
              <a:buFont typeface="Wingdings" panose="05000000000000000000" pitchFamily="2" charset="2"/>
              <a:buChar char=""/>
            </a:pPr>
            <a:r>
              <a:rPr lang="en-IN" sz="1800" dirty="0">
                <a:latin typeface="Century" panose="02040604050505020304" pitchFamily="18" charset="0"/>
                <a:ea typeface="Times New Roman" panose="02020603050405020304" pitchFamily="18" charset="0"/>
                <a:cs typeface="Calibri" panose="020F0502020204030204" pitchFamily="34" charset="0"/>
              </a:rPr>
              <a:t>For Multiple Airlines the Price is high compared to other Airlines.</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800" dirty="0">
                <a:latin typeface="Century" panose="02040604050505020304" pitchFamily="18" charset="0"/>
                <a:ea typeface="Times New Roman" panose="02020603050405020304" pitchFamily="18" charset="0"/>
                <a:cs typeface="Calibri" panose="020F0502020204030204" pitchFamily="34" charset="0"/>
              </a:rPr>
              <a:t>Taking Tirupati as Source costs highest Price Compared to other Source points.</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800" dirty="0">
                <a:latin typeface="Century" panose="02040604050505020304" pitchFamily="18" charset="0"/>
                <a:ea typeface="Times New Roman" panose="02020603050405020304" pitchFamily="18" charset="0"/>
                <a:cs typeface="Calibri" panose="020F0502020204030204" pitchFamily="34" charset="0"/>
              </a:rPr>
              <a:t>Taking Tirupati as Destination costs highest Price Compared to other Destination points.</a:t>
            </a:r>
            <a:endParaRPr lang="en-IN" sz="1800"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13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p:txBody>
          <a:bodyPr>
            <a:normAutofit/>
          </a:bodyPr>
          <a:lstStyle/>
          <a:p>
            <a:pPr marL="342900" indent="-342900">
              <a:lnSpc>
                <a:spcPct val="107000"/>
              </a:lnSpc>
              <a:buFont typeface="Wingdings" panose="05000000000000000000" pitchFamily="2" charset="2"/>
              <a:buChar char=""/>
            </a:pPr>
            <a:r>
              <a:rPr lang="en-IN" sz="2000" dirty="0">
                <a:latin typeface="Century" panose="02040604050505020304" pitchFamily="18" charset="0"/>
              </a:rPr>
              <a:t>I have used dist plot to check the skewness in numerical columns. </a:t>
            </a:r>
          </a:p>
          <a:p>
            <a:pPr marL="342900" indent="-342900">
              <a:lnSpc>
                <a:spcPct val="107000"/>
              </a:lnSpc>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I have used bar plot for each of categorical feature that shows the relation with the median flight price for all the sub categories in each categorical feature. </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strip to show the relationship between continuous numerical variable and target variable.</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Flight Price.</a:t>
            </a:r>
            <a:endParaRPr lang="en-IN" sz="20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p:txBody>
          <a:bodyPr/>
          <a:lstStyle/>
          <a:p>
            <a:r>
              <a:rPr lang="en-IN" dirty="0"/>
              <a:t>Data Cleaning Steps:</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p:txBody>
          <a:bodyPr>
            <a:normAutofit/>
          </a:bodyPr>
          <a:lstStyle/>
          <a:p>
            <a:pPr>
              <a:buFont typeface="Wingdings" panose="05000000000000000000" pitchFamily="2" charset="2"/>
              <a:buChar char="ü"/>
            </a:pPr>
            <a:r>
              <a:rPr lang="en-IN" sz="2000" dirty="0">
                <a:latin typeface="Century" panose="02040604050505020304" pitchFamily="18" charset="0"/>
              </a:rPr>
              <a:t>Data has been scrapped from MakeMyTrip website so we have to clean it for our convenience.</a:t>
            </a:r>
          </a:p>
          <a:p>
            <a:pPr>
              <a:buFont typeface="Wingdings" panose="05000000000000000000" pitchFamily="2" charset="2"/>
              <a:buChar char="ü"/>
            </a:pPr>
            <a:r>
              <a:rPr lang="en-IN" sz="2000" dirty="0">
                <a:latin typeface="Century" panose="02040604050505020304" pitchFamily="18" charset="0"/>
              </a:rPr>
              <a:t>In my datasets I found there is no null values, outliers and also skewness.</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To encode the categorical columns I have use Label Encoding. </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4002" y="1700808"/>
            <a:ext cx="9829799" cy="4824536"/>
          </a:xfrm>
        </p:spPr>
        <p:txBody>
          <a:bodyPr>
            <a:noAutofit/>
          </a:bodyPr>
          <a:lstStyle/>
          <a:p>
            <a:pPr>
              <a:lnSpc>
                <a:spcPct val="107000"/>
              </a:lnSpc>
              <a:spcAft>
                <a:spcPts val="8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Since Price was my target and it was a continuous column with improper format which has to be changed to continuous float datatype column, so this perticular problem was Regression problem. And I have used all Regression algorithms to build my model. By looking into the r2 score and error values I found ExtraTreesRegressor as a best model with highest r2_score and least error values.  Also to get the best model we have to run through multiple. Below are the list of Regression algorithms I have used in my project.</a:t>
            </a:r>
          </a:p>
          <a:p>
            <a:pPr>
              <a:lnSpc>
                <a:spcPct val="107000"/>
              </a:lnSpc>
              <a:spcAft>
                <a:spcPts val="800"/>
              </a:spcAft>
              <a:buFont typeface="Wingdings" panose="05000000000000000000" pitchFamily="2" charset="2"/>
              <a:buChar char="Ø"/>
            </a:pPr>
            <a:r>
              <a:rPr lang="en-IN" sz="1800" dirty="0">
                <a:latin typeface="Century" panose="02040604050505020304" pitchFamily="18" charset="0"/>
                <a:ea typeface="Calibri" panose="020F0502020204030204" pitchFamily="34" charset="0"/>
                <a:cs typeface="Times New Roman" panose="02020603050405020304" pitchFamily="18" charset="0"/>
              </a:rPr>
              <a:t> RandomForestRegressor</a:t>
            </a:r>
          </a:p>
          <a:p>
            <a:pPr marL="34290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XGBRegressor</a:t>
            </a:r>
          </a:p>
          <a:p>
            <a:pPr marL="34290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ExtraTreesRegressor</a:t>
            </a:r>
          </a:p>
          <a:p>
            <a:pPr marL="34290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GradientBoostingRegressor</a:t>
            </a:r>
          </a:p>
          <a:p>
            <a:pPr marL="34290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DecisionTreeRegressor</a:t>
            </a:r>
          </a:p>
          <a:p>
            <a:pPr marL="34290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Times New Roman" panose="02020603050405020304" pitchFamily="18" charset="0"/>
              </a:rPr>
              <a:t>KNN</a:t>
            </a:r>
          </a:p>
          <a:p>
            <a:pPr marL="342900" indent="-342900">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cs typeface="Times New Roman" panose="02020603050405020304" pitchFamily="18" charset="0"/>
              </a:rPr>
              <a:t>BaggingRegressor</a:t>
            </a:r>
            <a:endParaRPr lang="en-IN" sz="18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3519-D125-4B1E-8C24-E27D6090F064}"/>
              </a:ext>
            </a:extLst>
          </p:cNvPr>
          <p:cNvSpPr>
            <a:spLocks noGrp="1"/>
          </p:cNvSpPr>
          <p:nvPr>
            <p:ph type="title"/>
          </p:nvPr>
        </p:nvSpPr>
        <p:spPr/>
        <p:txBody>
          <a:bodyPr/>
          <a:lstStyle/>
          <a:p>
            <a:r>
              <a:rPr lang="en-IN" dirty="0"/>
              <a:t>i) RandomForestRegressor:</a:t>
            </a:r>
          </a:p>
        </p:txBody>
      </p:sp>
      <p:sp>
        <p:nvSpPr>
          <p:cNvPr id="6" name="TextBox 5">
            <a:extLst>
              <a:ext uri="{FF2B5EF4-FFF2-40B4-BE49-F238E27FC236}">
                <a16:creationId xmlns:a16="http://schemas.microsoft.com/office/drawing/2014/main" id="{9669B99A-4F2B-4175-824D-3B3CBA6CE483}"/>
              </a:ext>
            </a:extLst>
          </p:cNvPr>
          <p:cNvSpPr txBox="1"/>
          <p:nvPr/>
        </p:nvSpPr>
        <p:spPr>
          <a:xfrm>
            <a:off x="1524002" y="5761132"/>
            <a:ext cx="9900591" cy="660758"/>
          </a:xfrm>
          <a:prstGeom prst="rect">
            <a:avLst/>
          </a:prstGeom>
          <a:noFill/>
        </p:spPr>
        <p:txBody>
          <a:bodyPr wrap="square">
            <a:spAutoFit/>
          </a:bodyPr>
          <a:lstStyle/>
          <a:p>
            <a:pPr marL="342900" indent="-342900">
              <a:lnSpc>
                <a:spcPct val="107000"/>
              </a:lnSpc>
              <a:spcAft>
                <a:spcPts val="800"/>
              </a:spcAft>
              <a:buFont typeface="Symbol" panose="05050102010706020507" pitchFamily="18"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RandomForestRegressor has given me 96.46% r2_score, but still we have to look into multiple models.</a:t>
            </a:r>
          </a:p>
        </p:txBody>
      </p:sp>
      <p:pic>
        <p:nvPicPr>
          <p:cNvPr id="5" name="Picture 4">
            <a:extLst>
              <a:ext uri="{FF2B5EF4-FFF2-40B4-BE49-F238E27FC236}">
                <a16:creationId xmlns:a16="http://schemas.microsoft.com/office/drawing/2014/main" id="{46D918D0-BFF1-4403-9EC3-1D161BE4F8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1600200"/>
            <a:ext cx="9577064" cy="3701008"/>
          </a:xfrm>
          <a:prstGeom prst="rect">
            <a:avLst/>
          </a:prstGeom>
          <a:noFill/>
          <a:ln>
            <a:noFill/>
          </a:ln>
        </p:spPr>
      </p:pic>
    </p:spTree>
    <p:extLst>
      <p:ext uri="{BB962C8B-B14F-4D97-AF65-F5344CB8AC3E}">
        <p14:creationId xmlns:p14="http://schemas.microsoft.com/office/powerpoint/2010/main" val="269966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524002" y="1988840"/>
            <a:ext cx="9829799" cy="4680520"/>
          </a:xfrm>
        </p:spPr>
        <p:txBody>
          <a:bodyPr>
            <a:normAutofit fontScale="55000" lnSpcReduction="20000"/>
          </a:bodyPr>
          <a:lstStyle/>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Overview.</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What is Flight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Importance of Flight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Data cleaning steps.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AB6-445A-4000-8F0A-80CDEAAAC6FB}"/>
              </a:ext>
            </a:extLst>
          </p:cNvPr>
          <p:cNvSpPr>
            <a:spLocks noGrp="1"/>
          </p:cNvSpPr>
          <p:nvPr>
            <p:ph type="title"/>
          </p:nvPr>
        </p:nvSpPr>
        <p:spPr/>
        <p:txBody>
          <a:bodyPr/>
          <a:lstStyle/>
          <a:p>
            <a:r>
              <a:rPr lang="en-IN" dirty="0"/>
              <a:t>ii) XGBRegressor:</a:t>
            </a:r>
          </a:p>
        </p:txBody>
      </p:sp>
      <p:sp>
        <p:nvSpPr>
          <p:cNvPr id="6" name="TextBox 5">
            <a:extLst>
              <a:ext uri="{FF2B5EF4-FFF2-40B4-BE49-F238E27FC236}">
                <a16:creationId xmlns:a16="http://schemas.microsoft.com/office/drawing/2014/main" id="{9F41BA82-B4C4-49DB-825E-3885A5215110}"/>
              </a:ext>
            </a:extLst>
          </p:cNvPr>
          <p:cNvSpPr txBox="1"/>
          <p:nvPr/>
        </p:nvSpPr>
        <p:spPr>
          <a:xfrm>
            <a:off x="2135560" y="5949281"/>
            <a:ext cx="9218240" cy="364395"/>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XGBRegressor is giving me 79.60% r2_score.</a:t>
            </a:r>
          </a:p>
        </p:txBody>
      </p:sp>
      <p:pic>
        <p:nvPicPr>
          <p:cNvPr id="5" name="Picture 4">
            <a:extLst>
              <a:ext uri="{FF2B5EF4-FFF2-40B4-BE49-F238E27FC236}">
                <a16:creationId xmlns:a16="http://schemas.microsoft.com/office/drawing/2014/main" id="{B786D6B3-045E-4539-B5D6-86422EC364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700808"/>
            <a:ext cx="9649072" cy="3744416"/>
          </a:xfrm>
          <a:prstGeom prst="rect">
            <a:avLst/>
          </a:prstGeom>
          <a:noFill/>
          <a:ln>
            <a:noFill/>
          </a:ln>
        </p:spPr>
      </p:pic>
    </p:spTree>
    <p:extLst>
      <p:ext uri="{BB962C8B-B14F-4D97-AF65-F5344CB8AC3E}">
        <p14:creationId xmlns:p14="http://schemas.microsoft.com/office/powerpoint/2010/main" val="16157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4160-070B-444C-9A2D-0122EBC8FA9F}"/>
              </a:ext>
            </a:extLst>
          </p:cNvPr>
          <p:cNvSpPr>
            <a:spLocks noGrp="1"/>
          </p:cNvSpPr>
          <p:nvPr>
            <p:ph type="title"/>
          </p:nvPr>
        </p:nvSpPr>
        <p:spPr>
          <a:xfrm>
            <a:off x="1524002" y="381000"/>
            <a:ext cx="9829799" cy="887760"/>
          </a:xfrm>
        </p:spPr>
        <p:txBody>
          <a:bodyPr/>
          <a:lstStyle/>
          <a:p>
            <a:r>
              <a:rPr lang="en-US" dirty="0"/>
              <a:t>iii)ExtraTreesRegressor:</a:t>
            </a:r>
            <a:endParaRPr lang="en-IN" dirty="0"/>
          </a:p>
        </p:txBody>
      </p:sp>
      <p:sp>
        <p:nvSpPr>
          <p:cNvPr id="3" name="Content Placeholder 2">
            <a:extLst>
              <a:ext uri="{FF2B5EF4-FFF2-40B4-BE49-F238E27FC236}">
                <a16:creationId xmlns:a16="http://schemas.microsoft.com/office/drawing/2014/main" id="{2482099E-8255-4072-A9B0-36BF176BB26C}"/>
              </a:ext>
            </a:extLst>
          </p:cNvPr>
          <p:cNvSpPr>
            <a:spLocks noGrp="1"/>
          </p:cNvSpPr>
          <p:nvPr>
            <p:ph idx="1"/>
          </p:nvPr>
        </p:nvSpPr>
        <p:spPr/>
        <p:txBody>
          <a:bodyPr>
            <a:normAutofit fontScale="92500" lnSpcReduction="10000"/>
          </a:bodyPr>
          <a:lstStyle/>
          <a:p>
            <a:endParaRPr lang="en-US"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ExtraTreesRegressor is giving me 81.18% r2_score.</a:t>
            </a:r>
          </a:p>
          <a:p>
            <a:endParaRPr lang="en-IN" dirty="0"/>
          </a:p>
        </p:txBody>
      </p:sp>
      <p:pic>
        <p:nvPicPr>
          <p:cNvPr id="4" name="Picture 3">
            <a:extLst>
              <a:ext uri="{FF2B5EF4-FFF2-40B4-BE49-F238E27FC236}">
                <a16:creationId xmlns:a16="http://schemas.microsoft.com/office/drawing/2014/main" id="{83677B04-C8F5-42BF-8925-A5D00A8F2A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2" y="1484784"/>
            <a:ext cx="9612559" cy="3528392"/>
          </a:xfrm>
          <a:prstGeom prst="rect">
            <a:avLst/>
          </a:prstGeom>
          <a:noFill/>
          <a:ln>
            <a:noFill/>
          </a:ln>
        </p:spPr>
      </p:pic>
    </p:spTree>
    <p:extLst>
      <p:ext uri="{BB962C8B-B14F-4D97-AF65-F5344CB8AC3E}">
        <p14:creationId xmlns:p14="http://schemas.microsoft.com/office/powerpoint/2010/main" val="87542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5DCF-1F74-4789-989D-AE70AC6116D5}"/>
              </a:ext>
            </a:extLst>
          </p:cNvPr>
          <p:cNvSpPr>
            <a:spLocks noGrp="1"/>
          </p:cNvSpPr>
          <p:nvPr>
            <p:ph type="title"/>
          </p:nvPr>
        </p:nvSpPr>
        <p:spPr/>
        <p:txBody>
          <a:bodyPr/>
          <a:lstStyle/>
          <a:p>
            <a:r>
              <a:rPr lang="en-IN" dirty="0"/>
              <a:t>iv) GradientBoostingRegressor:</a:t>
            </a:r>
          </a:p>
        </p:txBody>
      </p:sp>
      <p:sp>
        <p:nvSpPr>
          <p:cNvPr id="6" name="TextBox 5">
            <a:extLst>
              <a:ext uri="{FF2B5EF4-FFF2-40B4-BE49-F238E27FC236}">
                <a16:creationId xmlns:a16="http://schemas.microsoft.com/office/drawing/2014/main" id="{ABF90F64-C4BF-4048-8729-76884961F432}"/>
              </a:ext>
            </a:extLst>
          </p:cNvPr>
          <p:cNvSpPr txBox="1"/>
          <p:nvPr/>
        </p:nvSpPr>
        <p:spPr>
          <a:xfrm>
            <a:off x="2279576" y="5977881"/>
            <a:ext cx="9074224" cy="364395"/>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GradientBoostingRegressor is giving me 65.69% r2_score.</a:t>
            </a:r>
          </a:p>
        </p:txBody>
      </p:sp>
      <p:pic>
        <p:nvPicPr>
          <p:cNvPr id="7" name="Picture 6">
            <a:extLst>
              <a:ext uri="{FF2B5EF4-FFF2-40B4-BE49-F238E27FC236}">
                <a16:creationId xmlns:a16="http://schemas.microsoft.com/office/drawing/2014/main" id="{2BA8CDE3-A43E-4043-9D6D-A7049784E9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772816"/>
            <a:ext cx="9866312" cy="3960440"/>
          </a:xfrm>
          <a:prstGeom prst="rect">
            <a:avLst/>
          </a:prstGeom>
          <a:noFill/>
          <a:ln>
            <a:noFill/>
          </a:ln>
        </p:spPr>
      </p:pic>
    </p:spTree>
    <p:extLst>
      <p:ext uri="{BB962C8B-B14F-4D97-AF65-F5344CB8AC3E}">
        <p14:creationId xmlns:p14="http://schemas.microsoft.com/office/powerpoint/2010/main" val="21708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p:txBody>
          <a:bodyPr/>
          <a:lstStyle/>
          <a:p>
            <a:r>
              <a:rPr lang="en-IN" dirty="0"/>
              <a:t>v) DecisionTreeRegressor:</a:t>
            </a:r>
          </a:p>
        </p:txBody>
      </p:sp>
      <p:sp>
        <p:nvSpPr>
          <p:cNvPr id="6" name="TextBox 5">
            <a:extLst>
              <a:ext uri="{FF2B5EF4-FFF2-40B4-BE49-F238E27FC236}">
                <a16:creationId xmlns:a16="http://schemas.microsoft.com/office/drawing/2014/main" id="{2E136A79-3D0B-4B0F-A3F8-1AF810E28A64}"/>
              </a:ext>
            </a:extLst>
          </p:cNvPr>
          <p:cNvSpPr txBox="1"/>
          <p:nvPr/>
        </p:nvSpPr>
        <p:spPr>
          <a:xfrm>
            <a:off x="2063552" y="6093297"/>
            <a:ext cx="9217024" cy="364395"/>
          </a:xfrm>
          <a:prstGeom prst="rect">
            <a:avLst/>
          </a:prstGeom>
          <a:noFill/>
        </p:spPr>
        <p:txBody>
          <a:bodyPr wrap="square">
            <a:spAutoFit/>
          </a:bodyPr>
          <a:lstStyle/>
          <a:p>
            <a:pPr marL="342900" indent="-342900">
              <a:lnSpc>
                <a:spcPct val="107000"/>
              </a:lnSpc>
              <a:spcAft>
                <a:spcPts val="800"/>
              </a:spcAft>
              <a:buFont typeface="Symbol" panose="05050102010706020507" pitchFamily="18"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DecisionTreeRegressor is giving me 64.60% r2_score.</a:t>
            </a:r>
          </a:p>
        </p:txBody>
      </p:sp>
      <p:pic>
        <p:nvPicPr>
          <p:cNvPr id="5" name="Picture 4">
            <a:extLst>
              <a:ext uri="{FF2B5EF4-FFF2-40B4-BE49-F238E27FC236}">
                <a16:creationId xmlns:a16="http://schemas.microsoft.com/office/drawing/2014/main" id="{EA71ED7B-8D0C-492C-AA64-D14D9ABF9D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2" y="1600200"/>
            <a:ext cx="9684567" cy="4133056"/>
          </a:xfrm>
          <a:prstGeom prst="rect">
            <a:avLst/>
          </a:prstGeom>
          <a:noFill/>
          <a:ln>
            <a:noFill/>
          </a:ln>
        </p:spPr>
      </p:pic>
    </p:spTree>
    <p:extLst>
      <p:ext uri="{BB962C8B-B14F-4D97-AF65-F5344CB8AC3E}">
        <p14:creationId xmlns:p14="http://schemas.microsoft.com/office/powerpoint/2010/main" val="311140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AB9BB-B84C-4CD7-999D-9115EAEEC0D7}"/>
              </a:ext>
            </a:extLst>
          </p:cNvPr>
          <p:cNvSpPr>
            <a:spLocks noGrp="1"/>
          </p:cNvSpPr>
          <p:nvPr>
            <p:ph type="title"/>
          </p:nvPr>
        </p:nvSpPr>
        <p:spPr/>
        <p:txBody>
          <a:bodyPr/>
          <a:lstStyle/>
          <a:p>
            <a:r>
              <a:rPr lang="en-US" dirty="0"/>
              <a:t>vi) KNN:</a:t>
            </a:r>
            <a:endParaRPr lang="en-IN" dirty="0"/>
          </a:p>
        </p:txBody>
      </p:sp>
      <p:sp>
        <p:nvSpPr>
          <p:cNvPr id="3" name="Content Placeholder 2">
            <a:extLst>
              <a:ext uri="{FF2B5EF4-FFF2-40B4-BE49-F238E27FC236}">
                <a16:creationId xmlns:a16="http://schemas.microsoft.com/office/drawing/2014/main" id="{7CBCD110-BAB5-4371-94E6-2B3586BAC96C}"/>
              </a:ext>
            </a:extLst>
          </p:cNvPr>
          <p:cNvSpPr>
            <a:spLocks noGrp="1"/>
          </p:cNvSpPr>
          <p:nvPr>
            <p:ph idx="1"/>
          </p:nvPr>
        </p:nvSpPr>
        <p:spPr/>
        <p:txBody>
          <a:bodyPr>
            <a:normAutofit fontScale="85000" lnSpcReduction="10000"/>
          </a:bodyPr>
          <a:lstStyle/>
          <a:p>
            <a:endParaRPr lang="en-US" dirty="0"/>
          </a:p>
          <a:p>
            <a:endParaRPr lang="en-IN" dirty="0"/>
          </a:p>
          <a:p>
            <a:endParaRPr lang="en-IN" dirty="0"/>
          </a:p>
          <a:p>
            <a:endParaRPr lang="en-IN" dirty="0"/>
          </a:p>
          <a:p>
            <a:endParaRPr lang="en-IN" dirty="0"/>
          </a:p>
          <a:p>
            <a:endParaRPr lang="en-IN" dirty="0"/>
          </a:p>
          <a:p>
            <a:pPr marL="0" indent="0">
              <a:buNone/>
            </a:pPr>
            <a:endParaRPr lang="en-IN" sz="2000" dirty="0">
              <a:latin typeface="Century" panose="02040604050505020304" pitchFamily="18" charset="0"/>
            </a:endParaRPr>
          </a:p>
          <a:p>
            <a:pPr>
              <a:buFont typeface="Wingdings" panose="05000000000000000000" pitchFamily="2" charset="2"/>
              <a:buChar char="ü"/>
            </a:pPr>
            <a:r>
              <a:rPr lang="en-IN" sz="2000" dirty="0">
                <a:latin typeface="Century" panose="02040604050505020304" pitchFamily="18" charset="0"/>
              </a:rPr>
              <a:t>KNN is giving me 56778% r2_score.</a:t>
            </a:r>
          </a:p>
        </p:txBody>
      </p:sp>
      <p:pic>
        <p:nvPicPr>
          <p:cNvPr id="4" name="Picture 3">
            <a:extLst>
              <a:ext uri="{FF2B5EF4-FFF2-40B4-BE49-F238E27FC236}">
                <a16:creationId xmlns:a16="http://schemas.microsoft.com/office/drawing/2014/main" id="{9233BE14-2FEF-42C8-9534-AE7FDEE999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600200"/>
            <a:ext cx="9649072" cy="3917032"/>
          </a:xfrm>
          <a:prstGeom prst="rect">
            <a:avLst/>
          </a:prstGeom>
          <a:noFill/>
          <a:ln>
            <a:noFill/>
          </a:ln>
        </p:spPr>
      </p:pic>
    </p:spTree>
    <p:extLst>
      <p:ext uri="{BB962C8B-B14F-4D97-AF65-F5344CB8AC3E}">
        <p14:creationId xmlns:p14="http://schemas.microsoft.com/office/powerpoint/2010/main" val="260190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3A6D-B364-4CD5-8347-C52CE7DEBD0E}"/>
              </a:ext>
            </a:extLst>
          </p:cNvPr>
          <p:cNvSpPr>
            <a:spLocks noGrp="1"/>
          </p:cNvSpPr>
          <p:nvPr>
            <p:ph type="title"/>
          </p:nvPr>
        </p:nvSpPr>
        <p:spPr>
          <a:xfrm>
            <a:off x="1524002" y="381000"/>
            <a:ext cx="9829799" cy="743744"/>
          </a:xfrm>
        </p:spPr>
        <p:txBody>
          <a:bodyPr/>
          <a:lstStyle/>
          <a:p>
            <a:r>
              <a:rPr lang="en-IN" dirty="0"/>
              <a:t>vii) BaggingRegressor:</a:t>
            </a:r>
          </a:p>
        </p:txBody>
      </p:sp>
      <p:sp>
        <p:nvSpPr>
          <p:cNvPr id="6" name="TextBox 5">
            <a:extLst>
              <a:ext uri="{FF2B5EF4-FFF2-40B4-BE49-F238E27FC236}">
                <a16:creationId xmlns:a16="http://schemas.microsoft.com/office/drawing/2014/main" id="{1135E1A0-B3BE-49B0-9B7F-9B5719E99E70}"/>
              </a:ext>
            </a:extLst>
          </p:cNvPr>
          <p:cNvSpPr txBox="1"/>
          <p:nvPr/>
        </p:nvSpPr>
        <p:spPr>
          <a:xfrm>
            <a:off x="1199456" y="5071493"/>
            <a:ext cx="10621887" cy="1070871"/>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BaggingRegressor is giving me 78.98% r2_score.</a:t>
            </a:r>
          </a:p>
          <a:p>
            <a:pPr marL="342900" indent="-342900">
              <a:lnSpc>
                <a:spcPct val="107000"/>
              </a:lnSpc>
              <a:spcAft>
                <a:spcPts val="800"/>
              </a:spcAft>
              <a:buFont typeface="Wingdings" panose="05000000000000000000" pitchFamily="2" charset="2"/>
              <a:buChar char=""/>
            </a:pPr>
            <a:r>
              <a:rPr lang="en-IN" b="1" dirty="0">
                <a:latin typeface="Century" panose="02040604050505020304" pitchFamily="18" charset="0"/>
                <a:ea typeface="Calibri" panose="020F0502020204030204" pitchFamily="34" charset="0"/>
                <a:cs typeface="Calibri" panose="020F0502020204030204" pitchFamily="34" charset="0"/>
              </a:rPr>
              <a:t>By looking into the model r2_score and error I found </a:t>
            </a:r>
            <a:r>
              <a:rPr lang="en-IN" b="1" dirty="0">
                <a:latin typeface="Century" panose="02040604050505020304" pitchFamily="18" charset="0"/>
                <a:ea typeface="Calibri" panose="020F0502020204030204" pitchFamily="34" charset="0"/>
                <a:cs typeface="Times New Roman" panose="02020603050405020304" pitchFamily="18" charset="0"/>
              </a:rPr>
              <a:t>ExtraTreesRegressor as the best model with highest r2_score and least errors.</a:t>
            </a:r>
            <a:endParaRPr lang="en-IN" dirty="0">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CE7744A-CEB1-471A-8BF3-4766A693F9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2" y="1340768"/>
            <a:ext cx="9756575" cy="3600400"/>
          </a:xfrm>
          <a:prstGeom prst="rect">
            <a:avLst/>
          </a:prstGeom>
          <a:noFill/>
          <a:ln>
            <a:noFill/>
          </a:ln>
        </p:spPr>
      </p:pic>
    </p:spTree>
    <p:extLst>
      <p:ext uri="{BB962C8B-B14F-4D97-AF65-F5344CB8AC3E}">
        <p14:creationId xmlns:p14="http://schemas.microsoft.com/office/powerpoint/2010/main" val="297377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p:txBody>
          <a:bodyPr/>
          <a:lstStyle/>
          <a:p>
            <a:r>
              <a:rPr lang="en-IN" dirty="0"/>
              <a:t>Hyper Parameter Tunning:</a:t>
            </a:r>
          </a:p>
        </p:txBody>
      </p:sp>
      <p:pic>
        <p:nvPicPr>
          <p:cNvPr id="7" name="Picture 6">
            <a:extLst>
              <a:ext uri="{FF2B5EF4-FFF2-40B4-BE49-F238E27FC236}">
                <a16:creationId xmlns:a16="http://schemas.microsoft.com/office/drawing/2014/main" id="{B60D6FF8-7DF9-4CDF-B952-73E6F45677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722266"/>
            <a:ext cx="10070436" cy="4444023"/>
          </a:xfrm>
          <a:prstGeom prst="rect">
            <a:avLst/>
          </a:prstGeom>
          <a:noFill/>
          <a:ln>
            <a:noFill/>
          </a:ln>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5D3-5AE3-4A97-A0DD-07373C0FCF78}"/>
              </a:ext>
            </a:extLst>
          </p:cNvPr>
          <p:cNvSpPr>
            <a:spLocks noGrp="1"/>
          </p:cNvSpPr>
          <p:nvPr>
            <p:ph type="title"/>
          </p:nvPr>
        </p:nvSpPr>
        <p:spPr/>
        <p:txBody>
          <a:bodyPr/>
          <a:lstStyle/>
          <a:p>
            <a:r>
              <a:rPr lang="en-IN" dirty="0"/>
              <a:t>Hyper Parameter Tunning:</a:t>
            </a:r>
          </a:p>
        </p:txBody>
      </p:sp>
      <p:sp>
        <p:nvSpPr>
          <p:cNvPr id="5" name="Content Placeholder 4">
            <a:extLst>
              <a:ext uri="{FF2B5EF4-FFF2-40B4-BE49-F238E27FC236}">
                <a16:creationId xmlns:a16="http://schemas.microsoft.com/office/drawing/2014/main" id="{32E5722D-930C-45EF-ADD0-1920A5360020}"/>
              </a:ext>
            </a:extLst>
          </p:cNvPr>
          <p:cNvSpPr>
            <a:spLocks noGrp="1"/>
          </p:cNvSpPr>
          <p:nvPr>
            <p:ph idx="1"/>
          </p:nvPr>
        </p:nvSpPr>
        <p:spPr>
          <a:xfrm>
            <a:off x="1524002" y="1981202"/>
            <a:ext cx="9829799" cy="2599927"/>
          </a:xfrm>
        </p:spPr>
        <p:txBody>
          <a:bodyPr/>
          <a:lstStyle/>
          <a:p>
            <a:endParaRPr lang="en-IN" dirty="0"/>
          </a:p>
        </p:txBody>
      </p:sp>
      <p:sp>
        <p:nvSpPr>
          <p:cNvPr id="9" name="TextBox 8">
            <a:extLst>
              <a:ext uri="{FF2B5EF4-FFF2-40B4-BE49-F238E27FC236}">
                <a16:creationId xmlns:a16="http://schemas.microsoft.com/office/drawing/2014/main" id="{33005269-F727-4362-A92C-06D6E19E5867}"/>
              </a:ext>
            </a:extLst>
          </p:cNvPr>
          <p:cNvSpPr txBox="1"/>
          <p:nvPr/>
        </p:nvSpPr>
        <p:spPr>
          <a:xfrm>
            <a:off x="1524000" y="5581602"/>
            <a:ext cx="9900591" cy="1053237"/>
          </a:xfrm>
          <a:prstGeom prst="rect">
            <a:avLst/>
          </a:prstGeom>
          <a:noFill/>
        </p:spPr>
        <p:txBody>
          <a:bodyPr wrap="square">
            <a:spAutoFit/>
          </a:bodyPr>
          <a:lstStyle/>
          <a:p>
            <a:pPr marL="342900" indent="-342900">
              <a:lnSpc>
                <a:spcPct val="107000"/>
              </a:lnSpc>
              <a:spcAft>
                <a:spcPts val="800"/>
              </a:spcAft>
              <a:buFont typeface="Symbol" panose="05050102010706020507" pitchFamily="18" charset="2"/>
              <a:buChar char=""/>
            </a:pPr>
            <a:r>
              <a:rPr lang="en-IN" sz="2000" b="1" dirty="0">
                <a:latin typeface="Century" panose="02040604050505020304" pitchFamily="18" charset="0"/>
                <a:ea typeface="Calibri" panose="020F0502020204030204" pitchFamily="34" charset="0"/>
                <a:cs typeface="Times New Roman" panose="02020603050405020304" pitchFamily="18" charset="0"/>
              </a:rPr>
              <a:t>I have choosed all parameters of ExtraTreesRegressor, after tunning the model with best parameters I have increased my model accuracy from 81.18% to 82.01%.</a:t>
            </a:r>
            <a:endParaRPr lang="en-IN" sz="2000" dirty="0">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F8F2773-7222-435B-91DC-1302E3B2A0A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7983" y="1700808"/>
            <a:ext cx="9829799" cy="3744416"/>
          </a:xfrm>
          <a:prstGeom prst="rect">
            <a:avLst/>
          </a:prstGeom>
          <a:noFill/>
          <a:ln>
            <a:noFill/>
          </a:ln>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p:txBody>
          <a:bodyPr>
            <a:normAutofit/>
          </a:bodyPr>
          <a:lstStyle/>
          <a:p>
            <a:r>
              <a:rPr lang="en-IN" sz="3200" dirty="0"/>
              <a:t>Saving the model and predictions using saved model:</a:t>
            </a:r>
          </a:p>
        </p:txBody>
      </p:sp>
      <p:sp>
        <p:nvSpPr>
          <p:cNvPr id="6" name="Content Placeholder 5">
            <a:extLst>
              <a:ext uri="{FF2B5EF4-FFF2-40B4-BE49-F238E27FC236}">
                <a16:creationId xmlns:a16="http://schemas.microsoft.com/office/drawing/2014/main" id="{BA3609A6-9419-4DB3-B725-DA4BF3C4D0DD}"/>
              </a:ext>
            </a:extLst>
          </p:cNvPr>
          <p:cNvSpPr>
            <a:spLocks noGrp="1"/>
          </p:cNvSpPr>
          <p:nvPr>
            <p:ph idx="1"/>
          </p:nvPr>
        </p:nvSpPr>
        <p:spPr>
          <a:xfrm>
            <a:off x="1524002" y="1700809"/>
            <a:ext cx="9829799" cy="4468217"/>
          </a:xfrm>
        </p:spPr>
        <p:txBody>
          <a:bodyPr/>
          <a:lstStyle/>
          <a:p>
            <a:pPr>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I have saved my best model using .pkl as follows</a:t>
            </a:r>
            <a:r>
              <a:rPr lang="en-IN" sz="1800" b="1" dirty="0">
                <a:latin typeface="Century" panose="02040604050505020304" pitchFamily="18" charset="0"/>
                <a:ea typeface="Calibri" panose="020F0502020204030204" pitchFamily="34" charset="0"/>
                <a:cs typeface="Times New Roman" panose="02020603050405020304" pitchFamily="18" charset="0"/>
              </a:rPr>
              <a:t>.</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price values.</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E681DA89-A5EE-4ED7-B816-E80ADAE3AFFD}"/>
              </a:ext>
            </a:extLst>
          </p:cNvPr>
          <p:cNvSpPr txBox="1"/>
          <p:nvPr/>
        </p:nvSpPr>
        <p:spPr>
          <a:xfrm>
            <a:off x="1631504" y="5669559"/>
            <a:ext cx="9722296" cy="671915"/>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
            </a:pPr>
            <a:r>
              <a:rPr lang="en-IN" b="1" dirty="0">
                <a:latin typeface="Calibri" panose="020F0502020204030204" pitchFamily="34" charset="0"/>
                <a:ea typeface="Calibri" panose="020F0502020204030204" pitchFamily="34" charset="0"/>
                <a:cs typeface="Calibri" panose="020F0502020204030204" pitchFamily="34" charset="0"/>
              </a:rPr>
              <a:t>I have predicted the Flight Price using saved model, and the predictions look good. The Predicted values are almost same as actual values.</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CBA8D2E-3760-43E1-A20D-1ECD7F2755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289" y="2745637"/>
            <a:ext cx="9560512" cy="2751473"/>
          </a:xfrm>
          <a:prstGeom prst="rect">
            <a:avLst/>
          </a:prstGeom>
          <a:noFill/>
          <a:ln>
            <a:noFill/>
          </a:ln>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A22-ECC5-4289-ADA2-7544542404A0}"/>
              </a:ext>
            </a:extLst>
          </p:cNvPr>
          <p:cNvSpPr>
            <a:spLocks noGrp="1"/>
          </p:cNvSpPr>
          <p:nvPr>
            <p:ph type="title"/>
          </p:nvPr>
        </p:nvSpPr>
        <p:spPr>
          <a:xfrm>
            <a:off x="1524002" y="381000"/>
            <a:ext cx="9829799" cy="959768"/>
          </a:xfrm>
        </p:spPr>
        <p:txBody>
          <a:bodyPr>
            <a:normAutofit fontScale="90000"/>
          </a:bodyPr>
          <a:lstStyle/>
          <a:p>
            <a:r>
              <a:rPr lang="en-IN" dirty="0"/>
              <a:t>Ploting the predicted values v/s actual values:</a:t>
            </a:r>
          </a:p>
        </p:txBody>
      </p:sp>
      <p:sp>
        <p:nvSpPr>
          <p:cNvPr id="6" name="TextBox 5">
            <a:extLst>
              <a:ext uri="{FF2B5EF4-FFF2-40B4-BE49-F238E27FC236}">
                <a16:creationId xmlns:a16="http://schemas.microsoft.com/office/drawing/2014/main" id="{FB2D63B2-4E63-4FE3-A5B6-AA82255480F9}"/>
              </a:ext>
            </a:extLst>
          </p:cNvPr>
          <p:cNvSpPr txBox="1"/>
          <p:nvPr/>
        </p:nvSpPr>
        <p:spPr>
          <a:xfrm>
            <a:off x="1487488" y="5897571"/>
            <a:ext cx="10801200" cy="671915"/>
          </a:xfrm>
          <a:prstGeom prst="rect">
            <a:avLst/>
          </a:prstGeom>
          <a:noFill/>
        </p:spPr>
        <p:txBody>
          <a:bodyPr wrap="square">
            <a:spAutoFit/>
          </a:bodyPr>
          <a:lstStyle/>
          <a:p>
            <a:pPr marL="342900" indent="-342900">
              <a:lnSpc>
                <a:spcPct val="107000"/>
              </a:lnSpc>
              <a:spcAft>
                <a:spcPts val="800"/>
              </a:spcAft>
              <a:buFont typeface="Symbol" panose="05050102010706020507" pitchFamily="18" charset="2"/>
              <a:buChar char=""/>
            </a:pPr>
            <a:r>
              <a:rPr lang="en-IN" b="1" dirty="0">
                <a:latin typeface="Century" panose="02040604050505020304" pitchFamily="18" charset="0"/>
                <a:ea typeface="Calibri" panose="020F0502020204030204" pitchFamily="34" charset="0"/>
                <a:cs typeface="Calibri" panose="020F0502020204030204" pitchFamily="34" charset="0"/>
              </a:rPr>
              <a:t>Plotting Actual vs Predicted, To get better insight. Blue line is the actual line and red dots are the predicted values.</a:t>
            </a:r>
            <a:endParaRPr lang="en-IN" sz="1400" b="1" dirty="0">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A851C99-49B9-48FB-B69C-E521D45966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450975"/>
            <a:ext cx="9722296" cy="4210273"/>
          </a:xfrm>
          <a:prstGeom prst="rect">
            <a:avLst/>
          </a:prstGeom>
          <a:noFill/>
          <a:ln>
            <a:noFill/>
          </a:ln>
        </p:spPr>
      </p:pic>
    </p:spTree>
    <p:extLst>
      <p:ext uri="{BB962C8B-B14F-4D97-AF65-F5344CB8AC3E}">
        <p14:creationId xmlns:p14="http://schemas.microsoft.com/office/powerpoint/2010/main" val="348970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Flight Price Prediction.</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cleaned dataset.</a:t>
            </a:r>
          </a:p>
          <a:p>
            <a:pPr lvl="1"/>
            <a:r>
              <a:rPr lang="en-US" dirty="0">
                <a:solidFill>
                  <a:schemeClr val="tx2"/>
                </a:solidFill>
                <a:latin typeface="Century" panose="02040604050505020304" pitchFamily="18" charset="0"/>
              </a:rPr>
              <a:t>Predicting Flight Price for saved best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355326" y="381000"/>
            <a:ext cx="9829799" cy="1319808"/>
          </a:xfrm>
        </p:spPr>
        <p:txBody>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355326" y="1319808"/>
            <a:ext cx="9829799" cy="5157192"/>
          </a:xfrm>
        </p:spPr>
        <p:txBody>
          <a:bodyPr>
            <a:noAutofit/>
          </a:bodyPr>
          <a:lstStyle/>
          <a:p>
            <a:pPr>
              <a:lnSpc>
                <a:spcPct val="107000"/>
              </a:lnSpc>
              <a:spcBef>
                <a:spcPts val="300"/>
              </a:spcBef>
              <a:spcAft>
                <a:spcPts val="300"/>
              </a:spcAft>
              <a:buFont typeface="Wingdings" panose="05000000000000000000" pitchFamily="2" charset="2"/>
              <a:buChar char="ü"/>
            </a:pPr>
            <a:r>
              <a:rPr lang="en-IN" sz="1550" dirty="0">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flight price. We have mentioned the step by step procedure to </a:t>
            </a:r>
            <a:r>
              <a:rPr lang="en-IN" sz="1550" dirty="0" err="1">
                <a:latin typeface="Century" panose="02040604050505020304" pitchFamily="18" charset="0"/>
                <a:ea typeface="Calibri" panose="020F0502020204030204" pitchFamily="34" charset="0"/>
                <a:cs typeface="Times New Roman" panose="02020603050405020304" pitchFamily="18" charset="0"/>
              </a:rPr>
              <a:t>analyze</a:t>
            </a:r>
            <a:r>
              <a:rPr lang="en-IN" sz="1550" dirty="0">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550" dirty="0">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550" dirty="0">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values. </a:t>
            </a:r>
          </a:p>
          <a:p>
            <a:pPr>
              <a:lnSpc>
                <a:spcPct val="107000"/>
              </a:lnSpc>
              <a:spcBef>
                <a:spcPts val="300"/>
              </a:spcBef>
              <a:spcAft>
                <a:spcPts val="300"/>
              </a:spcAft>
              <a:buFont typeface="Wingdings" panose="05000000000000000000" pitchFamily="2" charset="2"/>
              <a:buChar char="ü"/>
            </a:pPr>
            <a:r>
              <a:rPr lang="en-IN" sz="1550" dirty="0">
                <a:latin typeface="Century" panose="02040604050505020304" pitchFamily="18" charset="0"/>
                <a:ea typeface="Calibri" panose="020F0502020204030204" pitchFamily="34" charset="0"/>
                <a:cs typeface="Times New Roman" panose="02020603050405020304" pitchFamily="18" charset="0"/>
              </a:rPr>
              <a:t>These feature set were then given as an input to seven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550" dirty="0">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flight price. It was good that the predicted and actual values were almost same.</a:t>
            </a:r>
            <a:r>
              <a:rPr lang="en-IN" sz="1550" dirty="0">
                <a:solidFill>
                  <a:srgbClr val="333333"/>
                </a:solidFill>
                <a:latin typeface="Century" panose="02040604050505020304" pitchFamily="18" charset="0"/>
                <a:ea typeface="Calibri" panose="020F0502020204030204" pitchFamily="34" charset="0"/>
                <a:cs typeface="Calibri" panose="020F0502020204030204" pitchFamily="34" charset="0"/>
              </a:rPr>
              <a:t> </a:t>
            </a:r>
          </a:p>
          <a:p>
            <a:pPr>
              <a:lnSpc>
                <a:spcPct val="107000"/>
              </a:lnSpc>
              <a:spcBef>
                <a:spcPts val="300"/>
              </a:spcBef>
              <a:spcAft>
                <a:spcPts val="300"/>
              </a:spcAft>
              <a:buFont typeface="Wingdings" panose="05000000000000000000" pitchFamily="2" charset="2"/>
              <a:buChar char="ü"/>
            </a:pPr>
            <a:r>
              <a:rPr lang="en-IN" sz="1550" dirty="0">
                <a:latin typeface="Century" panose="02040604050505020304" pitchFamily="18" charset="0"/>
                <a:ea typeface="Calibri" panose="020F0502020204030204" pitchFamily="34" charset="0"/>
                <a:cs typeface="Calibri" panose="020F0502020204030204" pitchFamily="34" charset="0"/>
              </a:rPr>
              <a:t>To conclude, the application of machine learning in flight price prediction is still at an early stage. We hope this study has moved a small step ahead in providing some methodological and empirical contributions to online platforms, and presenting an alternative approach to the valuation of flight price.</a:t>
            </a:r>
          </a:p>
          <a:p>
            <a:pPr>
              <a:lnSpc>
                <a:spcPct val="107000"/>
              </a:lnSpc>
              <a:spcBef>
                <a:spcPts val="300"/>
              </a:spcBef>
              <a:spcAft>
                <a:spcPts val="300"/>
              </a:spcAft>
              <a:buFont typeface="Wingdings" panose="05000000000000000000" pitchFamily="2" charset="2"/>
              <a:buChar char="ü"/>
            </a:pPr>
            <a:r>
              <a:rPr lang="en-IN" sz="1550" dirty="0">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flight data from a larger economical background with more features.</a:t>
            </a:r>
            <a:endParaRPr lang="en-IN" sz="1550" dirty="0">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sz="15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p:txBody>
          <a:bodyPr/>
          <a:lstStyle/>
          <a:p>
            <a:r>
              <a:rPr lang="en-IN" u="sng" dirty="0"/>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524002" y="1772816"/>
            <a:ext cx="6300190" cy="4885436"/>
          </a:xfrm>
        </p:spPr>
        <p:txBody>
          <a:bodyPr>
            <a:normAutofit lnSpcReduction="10000"/>
          </a:bodyPr>
          <a:lstStyle/>
          <a:p>
            <a:pPr>
              <a:buFont typeface="Wingdings" panose="05000000000000000000" pitchFamily="2" charset="2"/>
              <a:buChar char="ü"/>
            </a:pPr>
            <a:r>
              <a:rPr lang="en-US" sz="1800" dirty="0">
                <a:latin typeface="Century" panose="02040604050505020304" pitchFamily="18" charset="0"/>
              </a:rPr>
              <a:t>Anyone who has booked a flight ticket knows how unexpectedly the prices vary. The cheapest available ticket on a given flight gets more and less expensive over time. This usually happens as an attempt to maximize revenue based on –</a:t>
            </a:r>
          </a:p>
          <a:p>
            <a:pPr marL="0" indent="0">
              <a:buNone/>
            </a:pPr>
            <a:r>
              <a:rPr lang="en-US" sz="1800" dirty="0">
                <a:latin typeface="Century" panose="02040604050505020304" pitchFamily="18" charset="0"/>
              </a:rPr>
              <a:t> 1. Time of purchase patterns (making sure last-minute purchases are expensive) </a:t>
            </a:r>
          </a:p>
          <a:p>
            <a:pPr marL="0" indent="0">
              <a:buNone/>
            </a:pPr>
            <a:r>
              <a:rPr lang="en-US" sz="1800" dirty="0">
                <a:latin typeface="Century" panose="02040604050505020304" pitchFamily="18" charset="0"/>
              </a:rPr>
              <a:t>2. Keeping the flight as full as they want it (raising prices on a flight which is filling up in order to reduce sales and hold back inventory for those expensive last-minute expensive purchases) </a:t>
            </a:r>
          </a:p>
          <a:p>
            <a:pPr marL="0" indent="0">
              <a:buNone/>
            </a:pPr>
            <a:r>
              <a:rPr lang="en-US" sz="1800" dirty="0">
                <a:latin typeface="Century" panose="02040604050505020304" pitchFamily="18" charset="0"/>
              </a:rPr>
              <a:t>So, you have to work on a project where you collect data of flight fares with other features and work to make a model to predict fares of flights.</a:t>
            </a:r>
          </a:p>
        </p:txBody>
      </p:sp>
      <p:pic>
        <p:nvPicPr>
          <p:cNvPr id="5" name="Picture 4">
            <a:extLst>
              <a:ext uri="{FF2B5EF4-FFF2-40B4-BE49-F238E27FC236}">
                <a16:creationId xmlns:a16="http://schemas.microsoft.com/office/drawing/2014/main" id="{CCA2D9AA-9C3F-41A3-BD78-41F92360F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192" y="1916832"/>
            <a:ext cx="3744416" cy="2880320"/>
          </a:xfrm>
          <a:prstGeom prst="rect">
            <a:avLst/>
          </a:prstGeom>
        </p:spPr>
      </p:pic>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dirty="0"/>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p:txBody>
          <a:bodyPr>
            <a:normAutofit/>
          </a:bodyPr>
          <a:lstStyle/>
          <a:p>
            <a:pPr>
              <a:lnSpc>
                <a:spcPct val="107000"/>
              </a:lnSpc>
              <a:spcAft>
                <a:spcPts val="8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Calibri" panose="020F0502020204030204" pitchFamily="34" charset="0"/>
              </a:rPr>
              <a:t>Flight prices are something unpredictable. It’s more than likely that we spent hours on the internet researching flight deals, trying to figure an airfare pricing system that seems completely random every day. Flight price appears to fluctuate without reason and longer flights aren’t always more expensive than shorter ones. </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Calibri" panose="020F0502020204030204" pitchFamily="34" charset="0"/>
              </a:rPr>
              <a:t>But now the question is how to know proper Flight price, for that I have built a Machine learning model which can predict the Flight price. Using various features like </a:t>
            </a:r>
            <a:r>
              <a:rPr lang="en-IN" sz="1800" b="1" dirty="0">
                <a:latin typeface="Century" panose="02040604050505020304" pitchFamily="18" charset="0"/>
                <a:ea typeface="Calibri" panose="020F0502020204030204" pitchFamily="34" charset="0"/>
                <a:cs typeface="Calibri" panose="020F0502020204030204" pitchFamily="34" charset="0"/>
              </a:rPr>
              <a:t>Airline, Source, Destination, Arrival time, Departure time, Stops, Travelling date and the Price for the same travel</a:t>
            </a:r>
            <a:r>
              <a:rPr lang="en-IN" sz="1800" dirty="0">
                <a:latin typeface="Century" panose="02040604050505020304" pitchFamily="18" charset="0"/>
                <a:ea typeface="Calibri" panose="020F0502020204030204" pitchFamily="34" charset="0"/>
                <a:cs typeface="Calibri" panose="020F0502020204030204" pitchFamily="34" charset="0"/>
              </a:rPr>
              <a:t>. So using all these previously known information and analysing the data I have achieved a good model that has </a:t>
            </a:r>
            <a:r>
              <a:rPr lang="en-IN" sz="1800" b="1" dirty="0">
                <a:latin typeface="Century" panose="02040604050505020304" pitchFamily="18" charset="0"/>
                <a:ea typeface="Calibri" panose="020F0502020204030204" pitchFamily="34" charset="0"/>
                <a:cs typeface="Calibri" panose="020F0502020204030204" pitchFamily="34" charset="0"/>
              </a:rPr>
              <a:t>82% accuracy</a:t>
            </a:r>
            <a:r>
              <a:rPr lang="en-IN" sz="1800" dirty="0">
                <a:latin typeface="Century" panose="02040604050505020304" pitchFamily="18" charset="0"/>
                <a:ea typeface="Calibri" panose="020F0502020204030204" pitchFamily="34" charset="0"/>
                <a:cs typeface="Calibri" panose="020F0502020204030204" pitchFamily="34" charset="0"/>
              </a:rPr>
              <a:t>. So let’s understand what all the steps we did to reach this good accuracy.</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200" dirty="0">
              <a:latin typeface="Century" panose="02040604050505020304" pitchFamily="18" charset="0"/>
            </a:endParaRP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4003" y="404664"/>
            <a:ext cx="9829798" cy="1296144"/>
          </a:xfrm>
        </p:spPr>
        <p:txBody>
          <a:bodyPr/>
          <a:lstStyle/>
          <a:p>
            <a:r>
              <a:rPr lang="en-IN" dirty="0"/>
              <a:t>What is Flight Price Prediction?</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489756" y="1984248"/>
            <a:ext cx="5807689" cy="3460976"/>
          </a:xfrm>
        </p:spPr>
        <p:txBody>
          <a:bodyPr/>
          <a:lstStyle/>
          <a:p>
            <a:pPr>
              <a:buFont typeface="Wingdings" panose="05000000000000000000" pitchFamily="2" charset="2"/>
              <a:buChar char="ü"/>
            </a:pPr>
            <a:r>
              <a:rPr lang="en-IN" sz="2400" dirty="0"/>
              <a:t> </a:t>
            </a:r>
            <a:r>
              <a:rPr lang="en-US" sz="1800" dirty="0">
                <a:latin typeface="Century" panose="02040604050505020304" pitchFamily="18" charset="0"/>
              </a:rPr>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endParaRPr lang="en-IN" sz="1800" dirty="0">
              <a:latin typeface="Century" panose="02040604050505020304" pitchFamily="18" charset="0"/>
            </a:endParaRPr>
          </a:p>
        </p:txBody>
      </p:sp>
      <p:pic>
        <p:nvPicPr>
          <p:cNvPr id="7" name="Content Placeholder 6">
            <a:extLst>
              <a:ext uri="{FF2B5EF4-FFF2-40B4-BE49-F238E27FC236}">
                <a16:creationId xmlns:a16="http://schemas.microsoft.com/office/drawing/2014/main" id="{EE0E59C7-D2B5-49C2-8CE3-300292016F70}"/>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534103" y="2210731"/>
            <a:ext cx="3819698" cy="2589415"/>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Flight Price Prediction.</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9756" y="1984248"/>
            <a:ext cx="6262428" cy="4613104"/>
          </a:xfrm>
        </p:spPr>
        <p:txBody>
          <a:bodyPr>
            <a:normAutofit/>
          </a:bodyPr>
          <a:lstStyle/>
          <a:p>
            <a:pPr>
              <a:lnSpc>
                <a:spcPct val="107000"/>
              </a:lnSpc>
              <a:spcAft>
                <a:spcPts val="800"/>
              </a:spcAft>
              <a:buFont typeface="Wingdings" panose="05000000000000000000" pitchFamily="2" charset="2"/>
              <a:buChar char="ü"/>
            </a:pPr>
            <a:r>
              <a:rPr lang="en-IN" sz="1900" dirty="0">
                <a:latin typeface="Century" panose="02040604050505020304" pitchFamily="18" charset="0"/>
              </a:rPr>
              <a:t> </a:t>
            </a:r>
            <a:r>
              <a:rPr lang="en-IN" sz="1800" dirty="0">
                <a:latin typeface="Century" panose="02040604050505020304" pitchFamily="18" charset="0"/>
                <a:ea typeface="Calibri" panose="020F0502020204030204" pitchFamily="34" charset="0"/>
                <a:cs typeface="Times New Roman" panose="02020603050405020304" pitchFamily="18" charset="0"/>
              </a:rPr>
              <a:t>It is hard for the client to buy an air ticket at the most reduced cost. For this few procedures are explored to determine time and date to grab air tickets with minimum fare rate. The majority of these systems are utilizing the modern computerized system known as Machine Learning. The model guesses airfare well in advance from the known information. This framework is proposed to change various added value arrangements into included added value arrangement heading which can support to solo gathering estimation.</a:t>
            </a:r>
          </a:p>
        </p:txBody>
      </p:sp>
      <p:pic>
        <p:nvPicPr>
          <p:cNvPr id="7" name="Content Placeholder 6">
            <a:extLst>
              <a:ext uri="{FF2B5EF4-FFF2-40B4-BE49-F238E27FC236}">
                <a16:creationId xmlns:a16="http://schemas.microsoft.com/office/drawing/2014/main" id="{68A613A1-CE64-4887-BB45-C0AFFE29706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00527" y="2228296"/>
            <a:ext cx="3365154" cy="2163313"/>
          </a:xfrm>
        </p:spPr>
      </p:pic>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u="sng"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a:xfrm>
            <a:off x="1524002" y="1772816"/>
            <a:ext cx="9829799" cy="5085184"/>
          </a:xfrm>
        </p:spPr>
        <p:txBody>
          <a:bodyPr>
            <a:noAutofit/>
          </a:bodyPr>
          <a:lstStyle/>
          <a:p>
            <a:pPr marL="342900" indent="-342900">
              <a:lnSpc>
                <a:spcPct val="107000"/>
              </a:lnSpc>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Calibri" panose="020F0502020204030204" pitchFamily="34" charset="0"/>
              </a:rPr>
              <a:t>As a first step I have scrapped the required data using selenium from </a:t>
            </a:r>
            <a:r>
              <a:rPr lang="en-IN" sz="1800" dirty="0">
                <a:latin typeface="Century" panose="02040604050505020304" pitchFamily="18" charset="0"/>
                <a:ea typeface="Calibri" panose="020F0502020204030204" pitchFamily="34" charset="0"/>
                <a:cs typeface="Times New Roman" panose="02020603050405020304" pitchFamily="18" charset="0"/>
              </a:rPr>
              <a:t>MakeMyTrip </a:t>
            </a:r>
            <a:r>
              <a:rPr lang="en-IN" sz="1800" dirty="0">
                <a:latin typeface="Century" panose="02040604050505020304" pitchFamily="18" charset="0"/>
                <a:ea typeface="Calibri" panose="020F0502020204030204" pitchFamily="34" charset="0"/>
                <a:cs typeface="Calibri" panose="020F0502020204030204" pitchFamily="34" charset="0"/>
              </a:rPr>
              <a:t>website.</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Calibri" panose="020F0502020204030204" pitchFamily="34" charset="0"/>
              </a:rPr>
              <a:t>And I have imported required libraries and I have imported the dataset which was in csv format. </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Calibri" panose="020F0502020204030204" pitchFamily="34" charset="0"/>
              </a:rPr>
              <a:t>Then I did all the statistical analysis like checking shape, nunique, value counts, info etc….. </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Calibri" panose="020F0502020204030204" pitchFamily="34" charset="0"/>
              </a:rPr>
              <a:t>While checking for null values I found there was a row full of null values in the dataset and I dropped that row as it will not help our analysis.</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Calibri" panose="020F0502020204030204" pitchFamily="34" charset="0"/>
              </a:rPr>
              <a:t>I have also dropped Unnamed:0</a:t>
            </a:r>
            <a:r>
              <a:rPr lang="en-IN" sz="1800"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latin typeface="Century" panose="02040604050505020304" pitchFamily="18" charset="0"/>
                <a:ea typeface="Calibri" panose="020F0502020204030204" pitchFamily="34" charset="0"/>
                <a:cs typeface="Calibri" panose="020F0502020204030204" pitchFamily="34" charset="0"/>
              </a:rPr>
              <a:t>column as I found it was the index column of csv file.</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800" dirty="0">
                <a:latin typeface="Century" panose="02040604050505020304" pitchFamily="18" charset="0"/>
                <a:ea typeface="Calibri" panose="020F0502020204030204" pitchFamily="34" charset="0"/>
                <a:cs typeface="Calibri" panose="020F0502020204030204" pitchFamily="34" charset="0"/>
              </a:rPr>
              <a:t>Next as a part of feature extraction I converted the data types of datetime columns and I have extracted useful information from the raw dataset. Thinking that this data will help us more than raw data.</a:t>
            </a:r>
            <a:endParaRPr lang="en-IN" sz="1800"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4002" y="116632"/>
            <a:ext cx="9829799" cy="648072"/>
          </a:xfrm>
        </p:spPr>
        <p:txBody>
          <a:bodyPr>
            <a:normAutofit fontScale="90000"/>
          </a:bodyPr>
          <a:lstStyle/>
          <a:p>
            <a:r>
              <a:rPr lang="en-IN" dirty="0"/>
              <a:t>Univariate Visualization of numerical columns:</a:t>
            </a:r>
          </a:p>
        </p:txBody>
      </p:sp>
      <p:pic>
        <p:nvPicPr>
          <p:cNvPr id="4" name="Picture 3">
            <a:extLst>
              <a:ext uri="{FF2B5EF4-FFF2-40B4-BE49-F238E27FC236}">
                <a16:creationId xmlns:a16="http://schemas.microsoft.com/office/drawing/2014/main" id="{46AD6090-5AF6-4ED8-A7C9-3AE9E42BA0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981075"/>
            <a:ext cx="10801200" cy="5616277"/>
          </a:xfrm>
          <a:prstGeom prst="rect">
            <a:avLst/>
          </a:prstGeom>
          <a:noFill/>
          <a:ln>
            <a:noFill/>
          </a:ln>
        </p:spPr>
      </p:pic>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15</TotalTime>
  <Words>1742</Words>
  <Application>Microsoft Office PowerPoint</Application>
  <PresentationFormat>Widescreen</PresentationFormat>
  <Paragraphs>129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vt:lpstr>
      <vt:lpstr>Symbol</vt:lpstr>
      <vt:lpstr>Tw Cen MT</vt:lpstr>
      <vt:lpstr>Wingdings</vt:lpstr>
      <vt:lpstr>Circuit</vt:lpstr>
      <vt:lpstr>Project Presentation On  “Flight Price Prediction”</vt:lpstr>
      <vt:lpstr>Agenda:</vt:lpstr>
      <vt:lpstr>Overview:</vt:lpstr>
      <vt:lpstr>Problem Statement:</vt:lpstr>
      <vt:lpstr>Problem Understanding:</vt:lpstr>
      <vt:lpstr>What is Flight Price Prediction?</vt:lpstr>
      <vt:lpstr>Importance of Flight Price Prediction.</vt:lpstr>
      <vt:lpstr>Exploratory Data Analysis:</vt:lpstr>
      <vt:lpstr>Univariate Visualization of numerical columns:</vt:lpstr>
      <vt:lpstr>Univariate Vizualization of Categorical columns:</vt:lpstr>
      <vt:lpstr>Observations:</vt:lpstr>
      <vt:lpstr>Bivariate Vizualization of numerical columns:</vt:lpstr>
      <vt:lpstr>Observations:</vt:lpstr>
      <vt:lpstr>Bivariate Vizualization of categorical columns:</vt:lpstr>
      <vt:lpstr>Observations:</vt:lpstr>
      <vt:lpstr>Analysis:</vt:lpstr>
      <vt:lpstr>Data Cleaning Steps:</vt:lpstr>
      <vt:lpstr>Model Building:</vt:lpstr>
      <vt:lpstr>i) RandomForestRegressor:</vt:lpstr>
      <vt:lpstr>ii) XGBRegressor:</vt:lpstr>
      <vt:lpstr>iii)ExtraTreesRegressor:</vt:lpstr>
      <vt:lpstr>iv) GradientBoostingRegressor:</vt:lpstr>
      <vt:lpstr>v) DecisionTreeRegressor:</vt:lpstr>
      <vt:lpstr>vi) KNN:</vt:lpstr>
      <vt:lpstr>vii) BaggingRegressor:</vt:lpstr>
      <vt:lpstr>Hyper Parameter Tunning:</vt:lpstr>
      <vt:lpstr>Hyper Parameter Tunning:</vt:lpstr>
      <vt:lpstr>Saving the model and predictions using saved model:</vt:lpstr>
      <vt:lpstr>Ploting the predicted values v/s actual values: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“Flight Price Prediction”</dc:title>
  <dc:creator>Meet</dc:creator>
  <cp:lastModifiedBy>Meet</cp:lastModifiedBy>
  <cp:revision>1</cp:revision>
  <dcterms:created xsi:type="dcterms:W3CDTF">2021-11-28T20:02:15Z</dcterms:created>
  <dcterms:modified xsi:type="dcterms:W3CDTF">2021-11-28T20:17:42Z</dcterms:modified>
</cp:coreProperties>
</file>