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Maven Pro" panose="020B0604020202020204" charset="0"/>
      <p:regular r:id="rId10"/>
    </p:embeddedFont>
    <p:embeddedFont>
      <p:font typeface="Maven Pro Bold" panose="020B0604020202020204" charset="0"/>
      <p:regular r:id="rId11"/>
    </p:embeddedFont>
    <p:embeddedFont>
      <p:font typeface="Roboto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2387" autoAdjust="0"/>
  </p:normalViewPr>
  <p:slideViewPr>
    <p:cSldViewPr>
      <p:cViewPr varScale="1">
        <p:scale>
          <a:sx n="52" d="100"/>
          <a:sy n="52" d="100"/>
        </p:scale>
        <p:origin x="8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787" t="-2389" b="-1397"/>
            </a:stretch>
          </a:blipFill>
        </p:spPr>
      </p:sp>
      <p:sp>
        <p:nvSpPr>
          <p:cNvPr id="3" name="TextBox 3"/>
          <p:cNvSpPr txBox="1"/>
          <p:nvPr/>
        </p:nvSpPr>
        <p:spPr>
          <a:xfrm>
            <a:off x="2587820" y="3640777"/>
            <a:ext cx="13112360" cy="2039623"/>
          </a:xfrm>
          <a:prstGeom prst="rect">
            <a:avLst/>
          </a:prstGeom>
        </p:spPr>
        <p:txBody>
          <a:bodyPr lIns="0" tIns="0" rIns="0" bIns="0" rtlCol="0" anchor="t">
            <a:spAutoFit/>
          </a:bodyPr>
          <a:lstStyle/>
          <a:p>
            <a:pPr algn="ctr">
              <a:lnSpc>
                <a:spcPts val="7520"/>
              </a:lnSpc>
            </a:pPr>
            <a:r>
              <a:rPr lang="en-US" sz="9400" b="1" dirty="0">
                <a:solidFill>
                  <a:srgbClr val="FFFFFF"/>
                </a:solidFill>
                <a:latin typeface="Maven Pro Bold"/>
                <a:ea typeface="Maven Pro Bold"/>
                <a:cs typeface="Maven Pro Bold"/>
                <a:sym typeface="Maven Pro Bold"/>
              </a:rPr>
              <a:t>ATLIQ HARDWARE 360</a:t>
            </a:r>
          </a:p>
        </p:txBody>
      </p:sp>
      <p:sp>
        <p:nvSpPr>
          <p:cNvPr id="4" name="Freeform 4"/>
          <p:cNvSpPr/>
          <p:nvPr/>
        </p:nvSpPr>
        <p:spPr>
          <a:xfrm flipH="1">
            <a:off x="55022" y="-9071"/>
            <a:ext cx="2799770" cy="2799770"/>
          </a:xfrm>
          <a:custGeom>
            <a:avLst/>
            <a:gdLst/>
            <a:ahLst/>
            <a:cxnLst/>
            <a:rect l="l" t="t" r="r" b="b"/>
            <a:pathLst>
              <a:path w="2799770" h="2799770">
                <a:moveTo>
                  <a:pt x="2799770" y="0"/>
                </a:moveTo>
                <a:lnTo>
                  <a:pt x="0" y="0"/>
                </a:lnTo>
                <a:lnTo>
                  <a:pt x="0" y="2799770"/>
                </a:lnTo>
                <a:lnTo>
                  <a:pt x="2799770" y="2799770"/>
                </a:lnTo>
                <a:lnTo>
                  <a:pt x="27997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3888" y="8048608"/>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flipV="1">
            <a:off x="13868400" y="-1"/>
            <a:ext cx="2716317" cy="1311292"/>
          </a:xfrm>
          <a:custGeom>
            <a:avLst/>
            <a:gdLst/>
            <a:ahLst/>
            <a:cxnLst/>
            <a:rect l="l" t="t" r="r" b="b"/>
            <a:pathLst>
              <a:path w="2716317" h="1358159">
                <a:moveTo>
                  <a:pt x="0" y="1358158"/>
                </a:moveTo>
                <a:lnTo>
                  <a:pt x="2716317" y="1358158"/>
                </a:lnTo>
                <a:lnTo>
                  <a:pt x="2716317" y="0"/>
                </a:lnTo>
                <a:lnTo>
                  <a:pt x="0" y="0"/>
                </a:lnTo>
                <a:lnTo>
                  <a:pt x="0" y="1358158"/>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3711618" y="6171106"/>
            <a:ext cx="10864763" cy="504477"/>
          </a:xfrm>
          <a:prstGeom prst="rect">
            <a:avLst/>
          </a:prstGeom>
        </p:spPr>
        <p:txBody>
          <a:bodyPr lIns="0" tIns="0" rIns="0" bIns="0" rtlCol="0" anchor="t">
            <a:spAutoFit/>
          </a:bodyPr>
          <a:lstStyle/>
          <a:p>
            <a:pPr algn="ctr">
              <a:lnSpc>
                <a:spcPts val="3736"/>
              </a:lnSpc>
            </a:pPr>
            <a:r>
              <a:rPr lang="en-US" sz="3736">
                <a:solidFill>
                  <a:srgbClr val="FFFFFF"/>
                </a:solidFill>
                <a:latin typeface="Maven Pro"/>
                <a:ea typeface="Maven Pro"/>
                <a:cs typeface="Maven Pro"/>
                <a:sym typeface="Maven Pro"/>
              </a:rPr>
              <a:t>Presented by Monis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52"/>
            <a:ext cx="18289870" cy="10288052"/>
          </a:xfrm>
          <a:custGeom>
            <a:avLst/>
            <a:gdLst/>
            <a:ahLst/>
            <a:cxnLst/>
            <a:rect l="l" t="t" r="r" b="b"/>
            <a:pathLst>
              <a:path w="18289870" h="10288052">
                <a:moveTo>
                  <a:pt x="0" y="0"/>
                </a:moveTo>
                <a:lnTo>
                  <a:pt x="18289870" y="0"/>
                </a:lnTo>
                <a:lnTo>
                  <a:pt x="18289870" y="10288052"/>
                </a:lnTo>
                <a:lnTo>
                  <a:pt x="0" y="10288052"/>
                </a:lnTo>
                <a:lnTo>
                  <a:pt x="0" y="0"/>
                </a:lnTo>
                <a:close/>
              </a:path>
            </a:pathLst>
          </a:custGeom>
          <a:blipFill>
            <a:blip r:embed="rId2"/>
            <a:stretch>
              <a:fillRect/>
            </a:stretch>
          </a:blipFill>
        </p:spPr>
      </p:sp>
      <p:grpSp>
        <p:nvGrpSpPr>
          <p:cNvPr id="3" name="Group 3"/>
          <p:cNvGrpSpPr/>
          <p:nvPr/>
        </p:nvGrpSpPr>
        <p:grpSpPr>
          <a:xfrm>
            <a:off x="2160009" y="3429683"/>
            <a:ext cx="13967983" cy="5060039"/>
            <a:chOff x="0" y="0"/>
            <a:chExt cx="3678810" cy="1332685"/>
          </a:xfrm>
        </p:grpSpPr>
        <p:sp>
          <p:nvSpPr>
            <p:cNvPr id="4" name="Freeform 4"/>
            <p:cNvSpPr/>
            <p:nvPr/>
          </p:nvSpPr>
          <p:spPr>
            <a:xfrm>
              <a:off x="0" y="0"/>
              <a:ext cx="3678810" cy="1332685"/>
            </a:xfrm>
            <a:custGeom>
              <a:avLst/>
              <a:gdLst/>
              <a:ahLst/>
              <a:cxnLst/>
              <a:rect l="l" t="t" r="r" b="b"/>
              <a:pathLst>
                <a:path w="3678810" h="1332685">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000000">
                <a:alpha val="44706"/>
              </a:srgbClr>
            </a:solidFill>
            <a:ln w="47625" cap="rnd">
              <a:solidFill>
                <a:srgbClr val="000000">
                  <a:alpha val="44706"/>
                </a:srgbClr>
              </a:solidFill>
              <a:prstDash val="solid"/>
              <a:round/>
            </a:ln>
          </p:spPr>
        </p:sp>
        <p:sp>
          <p:nvSpPr>
            <p:cNvPr id="5" name="TextBox 5"/>
            <p:cNvSpPr txBox="1"/>
            <p:nvPr/>
          </p:nvSpPr>
          <p:spPr>
            <a:xfrm>
              <a:off x="0" y="-38100"/>
              <a:ext cx="3678810" cy="137078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907324" y="3655371"/>
            <a:ext cx="5785773"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a:solidFill>
                  <a:srgbClr val="FFFFFF"/>
                </a:solidFill>
                <a:latin typeface="Maven Pro"/>
                <a:ea typeface="Maven Pro"/>
                <a:cs typeface="Maven Pro"/>
                <a:sym typeface="Maven Pro"/>
              </a:rPr>
              <a:t>Problem Statement</a:t>
            </a:r>
          </a:p>
        </p:txBody>
      </p:sp>
      <p:sp>
        <p:nvSpPr>
          <p:cNvPr id="7" name="TextBox 7"/>
          <p:cNvSpPr txBox="1"/>
          <p:nvPr/>
        </p:nvSpPr>
        <p:spPr>
          <a:xfrm>
            <a:off x="2907324" y="5123835"/>
            <a:ext cx="5785773"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a:solidFill>
                  <a:srgbClr val="FFFFFF"/>
                </a:solidFill>
                <a:latin typeface="Maven Pro"/>
                <a:ea typeface="Maven Pro"/>
                <a:cs typeface="Maven Pro"/>
                <a:sym typeface="Maven Pro"/>
              </a:rPr>
              <a:t>Project Overview</a:t>
            </a:r>
          </a:p>
        </p:txBody>
      </p:sp>
      <p:sp>
        <p:nvSpPr>
          <p:cNvPr id="8" name="TextBox 8"/>
          <p:cNvSpPr txBox="1"/>
          <p:nvPr/>
        </p:nvSpPr>
        <p:spPr>
          <a:xfrm>
            <a:off x="6251113" y="7147210"/>
            <a:ext cx="5785773" cy="913274"/>
          </a:xfrm>
          <a:prstGeom prst="rect">
            <a:avLst/>
          </a:prstGeom>
        </p:spPr>
        <p:txBody>
          <a:bodyPr lIns="0" tIns="0" rIns="0" bIns="0" rtlCol="0" anchor="t">
            <a:spAutoFit/>
          </a:bodyPr>
          <a:lstStyle/>
          <a:p>
            <a:pPr marL="872740" lvl="1" indent="-436370" algn="just">
              <a:lnSpc>
                <a:spcPts val="8084"/>
              </a:lnSpc>
              <a:buFont typeface="Arial"/>
              <a:buChar char="•"/>
            </a:pPr>
            <a:r>
              <a:rPr lang="en-US" sz="4042">
                <a:solidFill>
                  <a:srgbClr val="FFFFFF"/>
                </a:solidFill>
                <a:latin typeface="Maven Pro"/>
                <a:ea typeface="Maven Pro"/>
                <a:cs typeface="Maven Pro"/>
                <a:sym typeface="Maven Pro"/>
              </a:rPr>
              <a:t>Recommendations</a:t>
            </a:r>
          </a:p>
        </p:txBody>
      </p:sp>
      <p:sp>
        <p:nvSpPr>
          <p:cNvPr id="9" name="Freeform 9"/>
          <p:cNvSpPr/>
          <p:nvPr/>
        </p:nvSpPr>
        <p:spPr>
          <a:xfrm flipH="1">
            <a:off x="0" y="-1053"/>
            <a:ext cx="2907324" cy="3015551"/>
          </a:xfrm>
          <a:custGeom>
            <a:avLst/>
            <a:gdLst/>
            <a:ahLst/>
            <a:cxnLst/>
            <a:rect l="l" t="t" r="r" b="b"/>
            <a:pathLst>
              <a:path w="3119274" h="3119274">
                <a:moveTo>
                  <a:pt x="3119274" y="0"/>
                </a:moveTo>
                <a:lnTo>
                  <a:pt x="0" y="0"/>
                </a:lnTo>
                <a:lnTo>
                  <a:pt x="0" y="3119274"/>
                </a:lnTo>
                <a:lnTo>
                  <a:pt x="3119274" y="3119274"/>
                </a:lnTo>
                <a:lnTo>
                  <a:pt x="3119274"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a:off x="17572818" y="8060484"/>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TextBox 12"/>
          <p:cNvSpPr txBox="1"/>
          <p:nvPr/>
        </p:nvSpPr>
        <p:spPr>
          <a:xfrm>
            <a:off x="10027483" y="3626796"/>
            <a:ext cx="5370380" cy="976717"/>
          </a:xfrm>
          <a:prstGeom prst="rect">
            <a:avLst/>
          </a:prstGeom>
        </p:spPr>
        <p:txBody>
          <a:bodyPr lIns="0" tIns="0" rIns="0" bIns="0" rtlCol="0" anchor="t">
            <a:spAutoFit/>
          </a:bodyPr>
          <a:lstStyle/>
          <a:p>
            <a:pPr marL="920089" lvl="1" indent="-460044" algn="just">
              <a:lnSpc>
                <a:spcPts val="8523"/>
              </a:lnSpc>
              <a:buFont typeface="Arial"/>
              <a:buChar char="•"/>
            </a:pPr>
            <a:r>
              <a:rPr lang="en-US" sz="4261">
                <a:solidFill>
                  <a:srgbClr val="FFFFFF"/>
                </a:solidFill>
                <a:latin typeface="Maven Pro"/>
                <a:ea typeface="Maven Pro"/>
                <a:cs typeface="Maven Pro"/>
                <a:sym typeface="Maven Pro"/>
              </a:rPr>
              <a:t>Background</a:t>
            </a:r>
          </a:p>
        </p:txBody>
      </p:sp>
      <p:sp>
        <p:nvSpPr>
          <p:cNvPr id="13" name="TextBox 13"/>
          <p:cNvSpPr txBox="1"/>
          <p:nvPr/>
        </p:nvSpPr>
        <p:spPr>
          <a:xfrm>
            <a:off x="9977275" y="4853425"/>
            <a:ext cx="6150717" cy="2053042"/>
          </a:xfrm>
          <a:prstGeom prst="rect">
            <a:avLst/>
          </a:prstGeom>
        </p:spPr>
        <p:txBody>
          <a:bodyPr lIns="0" tIns="0" rIns="0" bIns="0" rtlCol="0" anchor="t">
            <a:spAutoFit/>
          </a:bodyPr>
          <a:lstStyle/>
          <a:p>
            <a:pPr marL="920089" lvl="1" indent="-460044" algn="just">
              <a:lnSpc>
                <a:spcPts val="8523"/>
              </a:lnSpc>
              <a:buFont typeface="Arial"/>
              <a:buChar char="•"/>
            </a:pPr>
            <a:r>
              <a:rPr lang="en-US" sz="4261">
                <a:solidFill>
                  <a:srgbClr val="FFFFFF"/>
                </a:solidFill>
                <a:latin typeface="Maven Pro"/>
                <a:ea typeface="Maven Pro"/>
                <a:cs typeface="Maven Pro"/>
                <a:sym typeface="Maven Pro"/>
              </a:rPr>
              <a:t>Dashboard Showcase</a:t>
            </a:r>
          </a:p>
        </p:txBody>
      </p:sp>
      <p:sp>
        <p:nvSpPr>
          <p:cNvPr id="14" name="TextBox 14"/>
          <p:cNvSpPr txBox="1"/>
          <p:nvPr/>
        </p:nvSpPr>
        <p:spPr>
          <a:xfrm>
            <a:off x="4995148" y="1860291"/>
            <a:ext cx="8297704" cy="837641"/>
          </a:xfrm>
          <a:prstGeom prst="rect">
            <a:avLst/>
          </a:prstGeom>
        </p:spPr>
        <p:txBody>
          <a:bodyPr lIns="0" tIns="0" rIns="0" bIns="0" rtlCol="0" anchor="t">
            <a:spAutoFit/>
          </a:bodyPr>
          <a:lstStyle/>
          <a:p>
            <a:pPr algn="ctr">
              <a:lnSpc>
                <a:spcPts val="5841"/>
              </a:lnSpc>
            </a:pPr>
            <a:r>
              <a:rPr lang="en-US" sz="7301" b="1">
                <a:solidFill>
                  <a:srgbClr val="FFFFFF"/>
                </a:solidFill>
                <a:latin typeface="Maven Pro Bold"/>
                <a:ea typeface="Maven Pro Bold"/>
                <a:cs typeface="Maven Pro Bold"/>
                <a:sym typeface="Maven Pro Bold"/>
              </a:rPr>
              <a:t>AGENDA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52"/>
            <a:ext cx="18289870" cy="10288052"/>
          </a:xfrm>
          <a:custGeom>
            <a:avLst/>
            <a:gdLst/>
            <a:ahLst/>
            <a:cxnLst/>
            <a:rect l="l" t="t" r="r" b="b"/>
            <a:pathLst>
              <a:path w="18289870" h="10288052">
                <a:moveTo>
                  <a:pt x="0" y="0"/>
                </a:moveTo>
                <a:lnTo>
                  <a:pt x="18289870" y="0"/>
                </a:lnTo>
                <a:lnTo>
                  <a:pt x="18289870" y="10288052"/>
                </a:lnTo>
                <a:lnTo>
                  <a:pt x="0" y="10288052"/>
                </a:lnTo>
                <a:lnTo>
                  <a:pt x="0" y="0"/>
                </a:lnTo>
                <a:close/>
              </a:path>
            </a:pathLst>
          </a:custGeom>
          <a:blipFill>
            <a:blip r:embed="rId2"/>
            <a:stretch>
              <a:fillRect/>
            </a:stretch>
          </a:blipFill>
        </p:spPr>
      </p:sp>
      <p:sp>
        <p:nvSpPr>
          <p:cNvPr id="3" name="Freeform 3"/>
          <p:cNvSpPr/>
          <p:nvPr/>
        </p:nvSpPr>
        <p:spPr>
          <a:xfrm flipH="1">
            <a:off x="0" y="0"/>
            <a:ext cx="2245580" cy="2245580"/>
          </a:xfrm>
          <a:custGeom>
            <a:avLst/>
            <a:gdLst/>
            <a:ahLst/>
            <a:cxnLst/>
            <a:rect l="l" t="t" r="r" b="b"/>
            <a:pathLst>
              <a:path w="2245580" h="2245580">
                <a:moveTo>
                  <a:pt x="2245580" y="0"/>
                </a:moveTo>
                <a:lnTo>
                  <a:pt x="0" y="0"/>
                </a:lnTo>
                <a:lnTo>
                  <a:pt x="0" y="2245580"/>
                </a:lnTo>
                <a:lnTo>
                  <a:pt x="2245580" y="2245580"/>
                </a:lnTo>
                <a:lnTo>
                  <a:pt x="224558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01251" y="7859652"/>
            <a:ext cx="516220" cy="2057400"/>
          </a:xfrm>
          <a:custGeom>
            <a:avLst/>
            <a:gdLst/>
            <a:ahLst/>
            <a:cxnLst/>
            <a:rect l="l" t="t" r="r" b="b"/>
            <a:pathLst>
              <a:path w="516220" h="2057400">
                <a:moveTo>
                  <a:pt x="0" y="0"/>
                </a:moveTo>
                <a:lnTo>
                  <a:pt x="516221" y="0"/>
                </a:lnTo>
                <a:lnTo>
                  <a:pt x="516221"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024459" y="1860291"/>
            <a:ext cx="10239082" cy="837641"/>
          </a:xfrm>
          <a:prstGeom prst="rect">
            <a:avLst/>
          </a:prstGeom>
        </p:spPr>
        <p:txBody>
          <a:bodyPr lIns="0" tIns="0" rIns="0" bIns="0" rtlCol="0" anchor="t">
            <a:spAutoFit/>
          </a:bodyPr>
          <a:lstStyle/>
          <a:p>
            <a:pPr algn="ctr">
              <a:lnSpc>
                <a:spcPts val="5841"/>
              </a:lnSpc>
            </a:pPr>
            <a:r>
              <a:rPr lang="en-US" sz="7301" b="1">
                <a:solidFill>
                  <a:srgbClr val="FFFFFF"/>
                </a:solidFill>
                <a:latin typeface="Maven Pro Bold"/>
                <a:ea typeface="Maven Pro Bold"/>
                <a:cs typeface="Maven Pro Bold"/>
                <a:sym typeface="Maven Pro Bold"/>
              </a:rPr>
              <a:t>PROBLEM STATEMENT </a:t>
            </a:r>
          </a:p>
        </p:txBody>
      </p:sp>
      <p:sp>
        <p:nvSpPr>
          <p:cNvPr id="7" name="TextBox 7"/>
          <p:cNvSpPr txBox="1"/>
          <p:nvPr/>
        </p:nvSpPr>
        <p:spPr>
          <a:xfrm>
            <a:off x="2997224" y="3238500"/>
            <a:ext cx="12293553" cy="3733800"/>
          </a:xfrm>
          <a:prstGeom prst="rect">
            <a:avLst/>
          </a:prstGeom>
        </p:spPr>
        <p:txBody>
          <a:bodyPr lIns="0" tIns="0" rIns="0" bIns="0" rtlCol="0" anchor="t">
            <a:spAutoFit/>
          </a:bodyPr>
          <a:lstStyle/>
          <a:p>
            <a:pPr algn="ctr">
              <a:lnSpc>
                <a:spcPts val="4200"/>
              </a:lnSpc>
            </a:pPr>
            <a:r>
              <a:rPr lang="en-US" sz="3000" b="1">
                <a:solidFill>
                  <a:srgbClr val="FFFFFF"/>
                </a:solidFill>
                <a:latin typeface="Roboto Bold"/>
                <a:ea typeface="Roboto Bold"/>
                <a:cs typeface="Roboto Bold"/>
                <a:sym typeface="Roboto Bold"/>
              </a:rPr>
              <a:t>AtliQ Hardware, a leading consumer electronics company, is facing challenges due to outdated Excel files, making data analysis difficult and leading to financial losses, especially in Latin America. To address this, the company's executives have launched a data analytics project aimed at improving decision-making and strengthening their competitive position.</a:t>
            </a:r>
          </a:p>
          <a:p>
            <a:pPr algn="ctr">
              <a:lnSpc>
                <a:spcPts val="4200"/>
              </a:lnSpc>
            </a:pPr>
            <a:endParaRPr lang="en-US" sz="3000" b="1">
              <a:solidFill>
                <a:srgbClr val="FFFFFF"/>
              </a:solidFill>
              <a:latin typeface="Roboto Bold"/>
              <a:ea typeface="Roboto Bold"/>
              <a:cs typeface="Roboto Bold"/>
              <a:sym typeface="Roboto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52"/>
            <a:ext cx="18289870" cy="10288052"/>
          </a:xfrm>
          <a:custGeom>
            <a:avLst/>
            <a:gdLst/>
            <a:ahLst/>
            <a:cxnLst/>
            <a:rect l="l" t="t" r="r" b="b"/>
            <a:pathLst>
              <a:path w="18289870" h="10288052">
                <a:moveTo>
                  <a:pt x="0" y="0"/>
                </a:moveTo>
                <a:lnTo>
                  <a:pt x="18289870" y="0"/>
                </a:lnTo>
                <a:lnTo>
                  <a:pt x="18289870" y="10288052"/>
                </a:lnTo>
                <a:lnTo>
                  <a:pt x="0" y="10288052"/>
                </a:lnTo>
                <a:lnTo>
                  <a:pt x="0" y="0"/>
                </a:lnTo>
                <a:close/>
              </a:path>
            </a:pathLst>
          </a:custGeom>
          <a:blipFill>
            <a:blip r:embed="rId2"/>
            <a:stretch>
              <a:fillRect/>
            </a:stretch>
          </a:blipFill>
        </p:spPr>
      </p:sp>
      <p:sp>
        <p:nvSpPr>
          <p:cNvPr id="3" name="Freeform 3"/>
          <p:cNvSpPr/>
          <p:nvPr/>
        </p:nvSpPr>
        <p:spPr>
          <a:xfrm flipH="1">
            <a:off x="0" y="0"/>
            <a:ext cx="2245580" cy="2245580"/>
          </a:xfrm>
          <a:custGeom>
            <a:avLst/>
            <a:gdLst/>
            <a:ahLst/>
            <a:cxnLst/>
            <a:rect l="l" t="t" r="r" b="b"/>
            <a:pathLst>
              <a:path w="2245580" h="2245580">
                <a:moveTo>
                  <a:pt x="2245580" y="0"/>
                </a:moveTo>
                <a:lnTo>
                  <a:pt x="0" y="0"/>
                </a:lnTo>
                <a:lnTo>
                  <a:pt x="0" y="2245580"/>
                </a:lnTo>
                <a:lnTo>
                  <a:pt x="2245580" y="2245580"/>
                </a:lnTo>
                <a:lnTo>
                  <a:pt x="224558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7483559" y="790014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801297" y="8928841"/>
            <a:ext cx="2716317" cy="1358159"/>
          </a:xfrm>
          <a:custGeom>
            <a:avLst/>
            <a:gdLst/>
            <a:ahLst/>
            <a:cxnLst/>
            <a:rect l="l" t="t" r="r" b="b"/>
            <a:pathLst>
              <a:path w="2716317" h="1358159">
                <a:moveTo>
                  <a:pt x="0" y="0"/>
                </a:moveTo>
                <a:lnTo>
                  <a:pt x="2716318" y="0"/>
                </a:lnTo>
                <a:lnTo>
                  <a:pt x="2716318" y="1358159"/>
                </a:lnTo>
                <a:lnTo>
                  <a:pt x="0" y="13581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4025394" y="609341"/>
            <a:ext cx="10239082" cy="837641"/>
          </a:xfrm>
          <a:prstGeom prst="rect">
            <a:avLst/>
          </a:prstGeom>
        </p:spPr>
        <p:txBody>
          <a:bodyPr lIns="0" tIns="0" rIns="0" bIns="0" rtlCol="0" anchor="t">
            <a:spAutoFit/>
          </a:bodyPr>
          <a:lstStyle/>
          <a:p>
            <a:pPr algn="ctr">
              <a:lnSpc>
                <a:spcPts val="5841"/>
              </a:lnSpc>
            </a:pPr>
            <a:r>
              <a:rPr lang="en-US" sz="7301" b="1">
                <a:solidFill>
                  <a:srgbClr val="FFFFFF"/>
                </a:solidFill>
                <a:latin typeface="Maven Pro Bold"/>
                <a:ea typeface="Maven Pro Bold"/>
                <a:cs typeface="Maven Pro Bold"/>
                <a:sym typeface="Maven Pro Bold"/>
              </a:rPr>
              <a:t>BACKGROUND</a:t>
            </a:r>
          </a:p>
        </p:txBody>
      </p:sp>
      <p:sp>
        <p:nvSpPr>
          <p:cNvPr id="7" name="TextBox 7"/>
          <p:cNvSpPr txBox="1"/>
          <p:nvPr/>
        </p:nvSpPr>
        <p:spPr>
          <a:xfrm>
            <a:off x="1028700" y="1504671"/>
            <a:ext cx="16230600" cy="9067800"/>
          </a:xfrm>
          <a:prstGeom prst="rect">
            <a:avLst/>
          </a:prstGeom>
        </p:spPr>
        <p:txBody>
          <a:bodyPr lIns="0" tIns="0" rIns="0" bIns="0" rtlCol="0" anchor="t">
            <a:spAutoFit/>
          </a:bodyPr>
          <a:lstStyle/>
          <a:p>
            <a:pPr algn="l">
              <a:lnSpc>
                <a:spcPts val="4200"/>
              </a:lnSpc>
            </a:pPr>
            <a:r>
              <a:rPr lang="en-US" sz="3000" b="1">
                <a:solidFill>
                  <a:srgbClr val="FFFFFF"/>
                </a:solidFill>
                <a:latin typeface="Roboto Bold"/>
                <a:ea typeface="Roboto Bold"/>
                <a:cs typeface="Roboto Bold"/>
                <a:sym typeface="Roboto Bold"/>
              </a:rPr>
              <a:t>About Atliq Hardware: We manufacture and sell a range of electronic items like personal computers, mice, and printers.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Our Customers: We sell to both Brick &amp; Mortar stores (e.g., Croma, Best Buy) and E-commerce stores (e.g., Amazon, Flipkart). These are physical and online stores where consumers can buy our products.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Atliq Stores: We also have our own stores, including the Atliq e-store and Atliq exclusive stores, where customers can buy directly from us.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Global Distribution: In some countries, due to local policies, consumers can't buy directly from us or from retailers. Instead, we sell our products to big distributors who then supply them to smaller stores.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Fiscal Year: Atliq follows a September-August fiscal year. For example, Fiscal Year 2021 started in September 2020 and ended in August 2021.</a:t>
            </a:r>
          </a:p>
          <a:p>
            <a:pPr algn="l">
              <a:lnSpc>
                <a:spcPts val="4200"/>
              </a:lnSpc>
            </a:pPr>
            <a:endParaRPr lang="en-US" sz="3000" b="1">
              <a:solidFill>
                <a:srgbClr val="FFFFFF"/>
              </a:solidFill>
              <a:latin typeface="Roboto Bold"/>
              <a:ea typeface="Roboto Bold"/>
              <a:cs typeface="Roboto Bold"/>
              <a:sym typeface="Roboto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52"/>
            <a:ext cx="18289870" cy="10288052"/>
          </a:xfrm>
          <a:custGeom>
            <a:avLst/>
            <a:gdLst/>
            <a:ahLst/>
            <a:cxnLst/>
            <a:rect l="l" t="t" r="r" b="b"/>
            <a:pathLst>
              <a:path w="18289870" h="10288052">
                <a:moveTo>
                  <a:pt x="0" y="0"/>
                </a:moveTo>
                <a:lnTo>
                  <a:pt x="18289870" y="0"/>
                </a:lnTo>
                <a:lnTo>
                  <a:pt x="18289870" y="10288052"/>
                </a:lnTo>
                <a:lnTo>
                  <a:pt x="0" y="10288052"/>
                </a:lnTo>
                <a:lnTo>
                  <a:pt x="0" y="0"/>
                </a:lnTo>
                <a:close/>
              </a:path>
            </a:pathLst>
          </a:custGeom>
          <a:blipFill>
            <a:blip r:embed="rId2"/>
            <a:stretch>
              <a:fillRect/>
            </a:stretch>
          </a:blipFill>
        </p:spPr>
      </p:sp>
      <p:sp>
        <p:nvSpPr>
          <p:cNvPr id="3" name="Freeform 3"/>
          <p:cNvSpPr/>
          <p:nvPr/>
        </p:nvSpPr>
        <p:spPr>
          <a:xfrm flipH="1">
            <a:off x="0" y="0"/>
            <a:ext cx="2245580" cy="2245580"/>
          </a:xfrm>
          <a:custGeom>
            <a:avLst/>
            <a:gdLst/>
            <a:ahLst/>
            <a:cxnLst/>
            <a:rect l="l" t="t" r="r" b="b"/>
            <a:pathLst>
              <a:path w="2245580" h="2245580">
                <a:moveTo>
                  <a:pt x="2245580" y="0"/>
                </a:moveTo>
                <a:lnTo>
                  <a:pt x="0" y="0"/>
                </a:lnTo>
                <a:lnTo>
                  <a:pt x="0" y="2245580"/>
                </a:lnTo>
                <a:lnTo>
                  <a:pt x="2245580" y="2245580"/>
                </a:lnTo>
                <a:lnTo>
                  <a:pt x="224558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01251" y="7859652"/>
            <a:ext cx="516220" cy="2057400"/>
          </a:xfrm>
          <a:custGeom>
            <a:avLst/>
            <a:gdLst/>
            <a:ahLst/>
            <a:cxnLst/>
            <a:rect l="l" t="t" r="r" b="b"/>
            <a:pathLst>
              <a:path w="516220" h="2057400">
                <a:moveTo>
                  <a:pt x="0" y="0"/>
                </a:moveTo>
                <a:lnTo>
                  <a:pt x="516221" y="0"/>
                </a:lnTo>
                <a:lnTo>
                  <a:pt x="516221"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024459" y="1860291"/>
            <a:ext cx="10239082" cy="837641"/>
          </a:xfrm>
          <a:prstGeom prst="rect">
            <a:avLst/>
          </a:prstGeom>
        </p:spPr>
        <p:txBody>
          <a:bodyPr lIns="0" tIns="0" rIns="0" bIns="0" rtlCol="0" anchor="t">
            <a:spAutoFit/>
          </a:bodyPr>
          <a:lstStyle/>
          <a:p>
            <a:pPr algn="ctr">
              <a:lnSpc>
                <a:spcPts val="5841"/>
              </a:lnSpc>
            </a:pPr>
            <a:r>
              <a:rPr lang="en-US" sz="7301" b="1">
                <a:solidFill>
                  <a:srgbClr val="FFFFFF"/>
                </a:solidFill>
                <a:latin typeface="Maven Pro Bold"/>
                <a:ea typeface="Maven Pro Bold"/>
                <a:cs typeface="Maven Pro Bold"/>
                <a:sym typeface="Maven Pro Bold"/>
              </a:rPr>
              <a:t>PROJECT OVERVIEW </a:t>
            </a:r>
          </a:p>
        </p:txBody>
      </p:sp>
      <p:sp>
        <p:nvSpPr>
          <p:cNvPr id="7" name="TextBox 7"/>
          <p:cNvSpPr txBox="1"/>
          <p:nvPr/>
        </p:nvSpPr>
        <p:spPr>
          <a:xfrm>
            <a:off x="2997224" y="4038074"/>
            <a:ext cx="12293553" cy="2133600"/>
          </a:xfrm>
          <a:prstGeom prst="rect">
            <a:avLst/>
          </a:prstGeom>
        </p:spPr>
        <p:txBody>
          <a:bodyPr lIns="0" tIns="0" rIns="0" bIns="0" rtlCol="0" anchor="t">
            <a:spAutoFit/>
          </a:bodyPr>
          <a:lstStyle/>
          <a:p>
            <a:pPr algn="ctr">
              <a:lnSpc>
                <a:spcPts val="4200"/>
              </a:lnSpc>
            </a:pPr>
            <a:r>
              <a:rPr lang="en-US" sz="3000" b="1">
                <a:solidFill>
                  <a:srgbClr val="FFFFFF"/>
                </a:solidFill>
                <a:latin typeface="Roboto Bold"/>
                <a:ea typeface="Roboto Bold"/>
                <a:cs typeface="Roboto Bold"/>
                <a:sym typeface="Roboto Bold"/>
              </a:rPr>
              <a:t>The project focuses on analyzing AtliQ’s Profit and Loss (P&amp;L) statement to uncover key financial metrics, including Revenue, Net Sales, COGS, and Gross Margin. The goal is to generate actionable insights that support strategic objectives and drive business success.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52"/>
            <a:ext cx="18289870" cy="10288052"/>
          </a:xfrm>
          <a:custGeom>
            <a:avLst/>
            <a:gdLst/>
            <a:ahLst/>
            <a:cxnLst/>
            <a:rect l="l" t="t" r="r" b="b"/>
            <a:pathLst>
              <a:path w="18289870" h="10288052">
                <a:moveTo>
                  <a:pt x="0" y="0"/>
                </a:moveTo>
                <a:lnTo>
                  <a:pt x="18289870" y="0"/>
                </a:lnTo>
                <a:lnTo>
                  <a:pt x="18289870" y="10288052"/>
                </a:lnTo>
                <a:lnTo>
                  <a:pt x="0" y="10288052"/>
                </a:lnTo>
                <a:lnTo>
                  <a:pt x="0" y="0"/>
                </a:lnTo>
                <a:close/>
              </a:path>
            </a:pathLst>
          </a:custGeom>
          <a:blipFill>
            <a:blip r:embed="rId2"/>
            <a:stretch>
              <a:fillRect/>
            </a:stretch>
          </a:blipFill>
        </p:spPr>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DC7AB777-B8AA-B6F4-FA3B-EC8FEB846299}"/>
                  </a:ext>
                </a:extLst>
              </p:cNvPr>
              <p:cNvGraphicFramePr>
                <a:graphicFrameLocks noGrp="1"/>
              </p:cNvGraphicFramePr>
              <p:nvPr>
                <p:extLst>
                  <p:ext uri="{D42A27DB-BD31-4B8C-83A1-F6EECF244321}">
                    <p14:modId xmlns:p14="http://schemas.microsoft.com/office/powerpoint/2010/main" val="3160447870"/>
                  </p:ext>
                </p:extLst>
              </p:nvPr>
            </p:nvGraphicFramePr>
            <p:xfrm>
              <a:off x="0" y="0"/>
              <a:ext cx="18288000" cy="10287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4" name="Add-in 3">
                <a:extLst>
                  <a:ext uri="{FF2B5EF4-FFF2-40B4-BE49-F238E27FC236}">
                    <a16:creationId xmlns:a16="http://schemas.microsoft.com/office/drawing/2014/main" id="{DC7AB777-B8AA-B6F4-FA3B-EC8FEB846299}"/>
                  </a:ext>
                </a:extLst>
              </p:cNvPr>
              <p:cNvPicPr>
                <a:picLocks noGrp="1" noRot="1" noChangeAspect="1" noMove="1" noResize="1" noEditPoints="1" noAdjustHandles="1" noChangeArrowheads="1" noChangeShapeType="1"/>
              </p:cNvPicPr>
              <p:nvPr/>
            </p:nvPicPr>
            <p:blipFill>
              <a:blip r:embed="rId4"/>
              <a:stretch>
                <a:fillRect/>
              </a:stretch>
            </p:blipFill>
            <p:spPr>
              <a:xfrm>
                <a:off x="0" y="0"/>
                <a:ext cx="18288000" cy="10287000"/>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052"/>
            <a:ext cx="18289870" cy="10288052"/>
          </a:xfrm>
          <a:custGeom>
            <a:avLst/>
            <a:gdLst/>
            <a:ahLst/>
            <a:cxnLst/>
            <a:rect l="l" t="t" r="r" b="b"/>
            <a:pathLst>
              <a:path w="18289870" h="10288052">
                <a:moveTo>
                  <a:pt x="0" y="0"/>
                </a:moveTo>
                <a:lnTo>
                  <a:pt x="18289870" y="0"/>
                </a:lnTo>
                <a:lnTo>
                  <a:pt x="18289870" y="10288052"/>
                </a:lnTo>
                <a:lnTo>
                  <a:pt x="0" y="10288052"/>
                </a:lnTo>
                <a:lnTo>
                  <a:pt x="0" y="0"/>
                </a:lnTo>
                <a:close/>
              </a:path>
            </a:pathLst>
          </a:custGeom>
          <a:blipFill>
            <a:blip r:embed="rId2"/>
            <a:stretch>
              <a:fillRect/>
            </a:stretch>
          </a:blipFill>
        </p:spPr>
      </p:sp>
      <p:sp>
        <p:nvSpPr>
          <p:cNvPr id="3" name="Freeform 3"/>
          <p:cNvSpPr/>
          <p:nvPr/>
        </p:nvSpPr>
        <p:spPr>
          <a:xfrm flipH="1">
            <a:off x="0" y="0"/>
            <a:ext cx="2245580" cy="2245580"/>
          </a:xfrm>
          <a:custGeom>
            <a:avLst/>
            <a:gdLst/>
            <a:ahLst/>
            <a:cxnLst/>
            <a:rect l="l" t="t" r="r" b="b"/>
            <a:pathLst>
              <a:path w="2245580" h="2245580">
                <a:moveTo>
                  <a:pt x="2245580" y="0"/>
                </a:moveTo>
                <a:lnTo>
                  <a:pt x="0" y="0"/>
                </a:lnTo>
                <a:lnTo>
                  <a:pt x="0" y="2245580"/>
                </a:lnTo>
                <a:lnTo>
                  <a:pt x="2245580" y="2245580"/>
                </a:lnTo>
                <a:lnTo>
                  <a:pt x="224558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7483559" y="790014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33639" y="837319"/>
            <a:ext cx="12827585" cy="837641"/>
          </a:xfrm>
          <a:prstGeom prst="rect">
            <a:avLst/>
          </a:prstGeom>
        </p:spPr>
        <p:txBody>
          <a:bodyPr lIns="0" tIns="0" rIns="0" bIns="0" rtlCol="0" anchor="t">
            <a:spAutoFit/>
          </a:bodyPr>
          <a:lstStyle/>
          <a:p>
            <a:pPr algn="ctr">
              <a:lnSpc>
                <a:spcPts val="5841"/>
              </a:lnSpc>
            </a:pPr>
            <a:r>
              <a:rPr lang="en-US" sz="7301" b="1">
                <a:solidFill>
                  <a:srgbClr val="FFFFFF"/>
                </a:solidFill>
                <a:latin typeface="Maven Pro Bold"/>
                <a:ea typeface="Maven Pro Bold"/>
                <a:cs typeface="Maven Pro Bold"/>
                <a:sym typeface="Maven Pro Bold"/>
              </a:rPr>
              <a:t>TOP 5 RECOMMENDATIONS </a:t>
            </a:r>
          </a:p>
        </p:txBody>
      </p:sp>
      <p:sp>
        <p:nvSpPr>
          <p:cNvPr id="7" name="TextBox 7"/>
          <p:cNvSpPr txBox="1"/>
          <p:nvPr/>
        </p:nvSpPr>
        <p:spPr>
          <a:xfrm>
            <a:off x="1028700" y="2348711"/>
            <a:ext cx="16230600" cy="6400800"/>
          </a:xfrm>
          <a:prstGeom prst="rect">
            <a:avLst/>
          </a:prstGeom>
        </p:spPr>
        <p:txBody>
          <a:bodyPr lIns="0" tIns="0" rIns="0" bIns="0" rtlCol="0" anchor="t">
            <a:spAutoFit/>
          </a:bodyPr>
          <a:lstStyle/>
          <a:p>
            <a:pPr algn="l">
              <a:lnSpc>
                <a:spcPts val="4200"/>
              </a:lnSpc>
            </a:pPr>
            <a:r>
              <a:rPr lang="en-US" sz="3000" b="1">
                <a:solidFill>
                  <a:srgbClr val="FFFFFF"/>
                </a:solidFill>
                <a:latin typeface="Roboto Bold"/>
                <a:ea typeface="Roboto Bold"/>
                <a:cs typeface="Roboto Bold"/>
                <a:sym typeface="Roboto Bold"/>
              </a:rPr>
              <a:t>Upgrade Analytics: Transition from Excel to advanced data analytics platforms for deeper insights and faster decision-making.</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Focus on Best-Sellers: Invest in top products and loyal customers to increase profits.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Improve Weak Areas: Use specific strategies to boost sales in low-performing regions.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Enhance Forecasting: Invest in predictive models to improve forecast accuracy and reduce inventory costs.</a:t>
            </a:r>
          </a:p>
          <a:p>
            <a:pPr algn="l">
              <a:lnSpc>
                <a:spcPts val="4200"/>
              </a:lnSpc>
            </a:pPr>
            <a:endParaRPr lang="en-US" sz="3000" b="1">
              <a:solidFill>
                <a:srgbClr val="FFFFFF"/>
              </a:solidFill>
              <a:latin typeface="Roboto Bold"/>
              <a:ea typeface="Roboto Bold"/>
              <a:cs typeface="Roboto Bold"/>
              <a:sym typeface="Roboto Bold"/>
            </a:endParaRPr>
          </a:p>
          <a:p>
            <a:pPr algn="l">
              <a:lnSpc>
                <a:spcPts val="4200"/>
              </a:lnSpc>
            </a:pPr>
            <a:r>
              <a:rPr lang="en-US" sz="3000" b="1">
                <a:solidFill>
                  <a:srgbClr val="FFFFFF"/>
                </a:solidFill>
                <a:latin typeface="Roboto Bold"/>
                <a:ea typeface="Roboto Bold"/>
                <a:cs typeface="Roboto Bold"/>
                <a:sym typeface="Roboto Bold"/>
              </a:rPr>
              <a:t>Monitor Trends: Keep track of market changes to stay ahead of competitors.</a:t>
            </a:r>
          </a:p>
          <a:p>
            <a:pPr algn="l">
              <a:lnSpc>
                <a:spcPts val="4200"/>
              </a:lnSpc>
            </a:pPr>
            <a:endParaRPr lang="en-US" sz="3000" b="1">
              <a:solidFill>
                <a:srgbClr val="FFFFFF"/>
              </a:solidFill>
              <a:latin typeface="Roboto Bold"/>
              <a:ea typeface="Roboto Bold"/>
              <a:cs typeface="Roboto Bold"/>
              <a:sym typeface="Roboto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3787" t="-2389" b="-1397"/>
            </a:stretch>
          </a:blipFill>
        </p:spPr>
      </p:sp>
      <p:sp>
        <p:nvSpPr>
          <p:cNvPr id="3" name="TextBox 3"/>
          <p:cNvSpPr txBox="1"/>
          <p:nvPr/>
        </p:nvSpPr>
        <p:spPr>
          <a:xfrm>
            <a:off x="2587820" y="4771389"/>
            <a:ext cx="13112360" cy="1087123"/>
          </a:xfrm>
          <a:prstGeom prst="rect">
            <a:avLst/>
          </a:prstGeom>
        </p:spPr>
        <p:txBody>
          <a:bodyPr lIns="0" tIns="0" rIns="0" bIns="0" rtlCol="0" anchor="t">
            <a:spAutoFit/>
          </a:bodyPr>
          <a:lstStyle/>
          <a:p>
            <a:pPr algn="ctr">
              <a:lnSpc>
                <a:spcPts val="7520"/>
              </a:lnSpc>
            </a:pPr>
            <a:r>
              <a:rPr lang="en-US" sz="9400" b="1">
                <a:solidFill>
                  <a:srgbClr val="FFFFFF"/>
                </a:solidFill>
                <a:latin typeface="Maven Pro Bold"/>
                <a:ea typeface="Maven Pro Bold"/>
                <a:cs typeface="Maven Pro Bold"/>
                <a:sym typeface="Maven Pro Bold"/>
              </a:rPr>
              <a:t>THANK YOU!</a:t>
            </a:r>
          </a:p>
        </p:txBody>
      </p:sp>
      <p:sp>
        <p:nvSpPr>
          <p:cNvPr id="4" name="Freeform 4"/>
          <p:cNvSpPr/>
          <p:nvPr/>
        </p:nvSpPr>
        <p:spPr>
          <a:xfrm flipH="1">
            <a:off x="0" y="0"/>
            <a:ext cx="2587820" cy="2694994"/>
          </a:xfrm>
          <a:custGeom>
            <a:avLst/>
            <a:gdLst/>
            <a:ahLst/>
            <a:cxnLst/>
            <a:rect l="l" t="t" r="r" b="b"/>
            <a:pathLst>
              <a:path w="2799770" h="2799770">
                <a:moveTo>
                  <a:pt x="2799770" y="0"/>
                </a:moveTo>
                <a:lnTo>
                  <a:pt x="0" y="0"/>
                </a:lnTo>
                <a:lnTo>
                  <a:pt x="0" y="2799770"/>
                </a:lnTo>
                <a:lnTo>
                  <a:pt x="2799770" y="2799770"/>
                </a:lnTo>
                <a:lnTo>
                  <a:pt x="279977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33888" y="8048608"/>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flipV="1">
            <a:off x="13851098" y="-1"/>
            <a:ext cx="2716317" cy="1194630"/>
          </a:xfrm>
          <a:custGeom>
            <a:avLst/>
            <a:gdLst/>
            <a:ahLst/>
            <a:cxnLst/>
            <a:rect l="l" t="t" r="r" b="b"/>
            <a:pathLst>
              <a:path w="2716317" h="1358159">
                <a:moveTo>
                  <a:pt x="0" y="1358158"/>
                </a:moveTo>
                <a:lnTo>
                  <a:pt x="2716317" y="1358158"/>
                </a:lnTo>
                <a:lnTo>
                  <a:pt x="2716317" y="0"/>
                </a:lnTo>
                <a:lnTo>
                  <a:pt x="0" y="0"/>
                </a:lnTo>
                <a:lnTo>
                  <a:pt x="0" y="1358158"/>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907793D5-E05B-4F9B-B663-6136A91EA698}">
  <we:reference id="wa200003233" version="2.0.0.3" store="en-US" storeType="OMEX"/>
  <we:alternateReferences>
    <we:reference id="WA200003233" version="2.0.0.3" store="" storeType="OMEX"/>
  </we:alternateReferences>
  <we:properties>
    <we:property name="artifactViewState" value="&quot;live&quot;"/>
    <we:property name="backgroundColor" value="&quot;#000000&quot;"/>
    <we:property name="bookmark" value="&quot;H4sIAAAAAAAAA81YTW/cRgz9K4bORsH5nsktSZMWaFIEcZFLEQScIbVWs14tJG1qN/B/L6V1GjSxLEPbQ0+2Rtw35BvykaPPFTX9fos3v+IVV0+qZ2378Qq7j2dKV+fV7rhYDBhVZ/DkC1jMyWSSt+1+aNpdXz35XA3YbXh41/QH3I5Isvj7+/MKt9s3uBmfatz2fF7tuevbHW6bv/hoLK+G7sC35xVf77dthyPkxYADj7CfxFyexQX1g5EdsQzNJ77gMhxXTQjgiCCyIm2cUlqNZv3RYPLsXpMRetr+ebsbsNnJNuNaQQMqFSoRnIIAzDC5UTfb4c4k37y43ncSncR8sx/JeUqfcFd4JERC6Lg/evy5errZdLzB4e7xxb9ePm+3h6t71i/aQ1f4LdfTq93QDDeyR8f7ths+dFyL6SXTBxoJuhXW3nStcDoZvZ2Mzl5hP5y9/WI5Gb087O4YM+PjZfvn844FgaoncPteVvpmt9nenchXcn47Bliwm047/yG0jiTID9qOuHt2M/HwY9N9ORB1/k04/1MOJGhZcsUXStHaWFQEDCoHWH/crxn7Q8ePDecXvjm7+0n/bRTb0f0L3HJ/9loS9PLsZduKR9V/cngjCOlc64JBZwjF5mBBTZE/CNVcSSl/j8UJgW1xYCjbTPLk8losDFBbg9YFDDE5qw2ERaz+Evf3YEGdNXguSlOMmmMImNb6pXS2aBwnrThJwD5ot4g18PWQ2+vv0XJyMWgsUdmiwBYCu8z+TJTaYcbAYIMHTEaRNyd4VjiUAmBYjlQriDEHtZYzQ6VgkowwOmNSxYJfzouZKDNl50PCiBooElpwZa1fRYq9KLQpRi8JAoqVX89YHZIGrSQjPMYYIAbWJ6CRl9TwMWSMvphEVi/7NsMZ2lBSQNE0jhmsJ3S03jMgrEtAEs0IhJCCgdWK4ZjQ1EGylseKst74ZaxZz1Qtp6mlLCEVEYyYIi2fwAxnKaKPHlVAKUwmcoZ4bZRJ1yI75OUIsLAom8onVKZmY51X0SAoDImLzCbr0azNBlB0EWwK3gJKVa1WoJADBdAYjWgGmpLKsmbP6b/xWWWpABSnKCZpK8v6MxslQ04JueSxKykjRcBmPZpUEpMhIGLFrNkVXK1n3roaUm1QFW2LxJrRru6/pQ4C44KKGj1kZ3mZ//kOoEa9luIu0uo8gYq8nBmzaFHLpOG9ciDFKbMGBFo+gbk8I1uDECc6C1kTJLbLnOE08z07DIPMYt8HC1j7OpbsY6GsKNhHlPvDkMYUGaxcNkXmKl8S57ysRnMny7VhVaJV0kuNlKrI5lr2XJ2Uqr1ccGRWsCqk9IiZY74W0BirXJZIpa+QzFin5JwJ5CylIvnhkgwz0l9wfWVJ3wPwOkhReMpjVz7xSJ2W66611kXrHUGR6WOZuochRZCCjMtemSDTn0xuckE9NZdF35LIHWEJ2oJxSS23+5nEC4qlHLJS5JLIu4z2YbXUQSLvZaaXWdAjsoy+5QQRhuIsIgEAe8tRgXTDdZ4J2DefAH7q2sN+uvVp1Ck5KV6XMSuftdeTLjT9z43I/+6fbxYyobFPMslEJ+yHoqVx3WM47fZ19+qKu80E2B6Gfi/TwRvc8XTJ3B8vgQ1PdnLBxB0x3f3fjX9fNXITPAb5DreHMb7p20o17jLea29v/wb3gaw01BEAAA==&quot;"/>
    <we:property name="creatorSessionId" value="&quot;e26429b6-e9af-4b79-a259-7df64254c83f&quot;"/>
    <we:property name="creatorTenantId" value="&quot;c6e549b3-5f45-4032-aae9-d4244dc5b2c4&quot;"/>
    <we:property name="creatorUserId" value="&quot;10032003A1A8DB0D&quot;"/>
    <we:property name="datasetId" value="&quot;f2218eba-2568-4849-86c8-80aad542d3e6&quot;"/>
    <we:property name="embedUrl" value="&quot;/reportEmbed?reportId=d54c0ecb-d286-4299-bcce-c92ee8df6690&amp;config=eyJjbHVzdGVyVXJsIjoiaHR0cHM6Ly9XQUJJLUlORElBLUNFTlRSQUwtQS1QUklNQVJZLXJlZGlyZWN0LmFuYWx5c2lzLndpbmRvd3MubmV0IiwiZW1iZWRGZWF0dXJlcyI6eyJ1c2FnZU1ldHJpY3NWTmV4dCI6dHJ1ZX19&amp;disableSensitivityBanner=true&quot;"/>
    <we:property name="initialStateBookmark" value="&quot;H4sIAAAAAAAAA+1aW2/bOBb+K4axu30JCl5Fat7apNMdtEmDuujuoggKXg4dTRXJI8lp3KL/fY8oO2M7duy4ibPtDvLgiKIOP57znRulr32f1aPcTE7MBfR/6T8vy08XpvrUo6x/0C+mg2/evDp+9vbVx5Nnxy9wuBw1WVnU/V++9htTDaF5n9Vjk7cicPDD2UHf5PmpGbZXweQ1HPRHUNVlYfLsC3ST8VZTjeHbQR+uRnlZmVbkoDENtGIvcTpe49r0KccVjWuySxiAa7pRpoJLuZUcBCPeEEhVgtPqbkJEtnJKKzouf1gWjckKXKYdS5wUnjkPMqQKVMqA+3a8zophPgX857PvJqNWK/W5wV/Uhv0dl23lfPuG2xGaGJZQ5bXjaaKkkSnfVRZxQVIneSKsCNQYir+7yjIu1UxzL4VLqZaWpanbVRbXXKSJBaaIdcCkU1bvKksJ7RPuNSMkIUQqJyjsLMt46632zmstOHXMqmjHkOXN1NR28uJqVCFLkbudrGf+0hQOfD9SsYK6Y97X/jGYelxFMC8WbgzKceXgLYR4q2iyZoJyXsGkN32k7rdoTqsSaR/vnQx6f4tj5+XnwwqQ5YiLfDu4BnGIQ8OyyhxudhnHYZmPL4ptYfjs4qMb1015AdUyjIXxdVD2oY+Xxxv0sScQf18B4gxHbiXfKLssm3fG5ksMxIvKQ/V8Etl1lFWzcMUOlrDe/ya+nc2CJN77fS4Mvi0/1xHPg7DoLLqd1Oh0IiTUUq0JgSB9+DHc7v+d6w8VgEZV6ceuWUZRw/ACiubxgcwPPyoQ1y0y2Uscostx6AEM+xCBaOOiZ10ZaYp6VkR2S1VlHv/rFkdkOVxC3t37YwzVBFeL9+dWeToTi9OzGsHmZlS3FmnLVRzyEKGhsz3cdtqVT7OimC3bsnIt3msK7RvwHHfvhngmbw3gRUE4qSrLpgU128p7k49buxbjPI85CCnHlBLSKK5UwoQCSAzfmILu18PbtgluKGlu9I7ubaZpYZBnDqrppHlH72MOHna1MuQzH8fdjbrVM4iT6gY32AziSoM4rx2FqIqv/dcZqqdbPGoV140dW+vJXXpHmN6lSlANwslEJIlWJLHrlTttGn+NNx13RFKtJEkpN6khjgvcxEoDdOIilFn7h5XTr1V5EeVOO9Q2Ta5k50G/UxxpKfOvc2gTZ6R74bNmar2TjkiLJv1tycx3cJPuIqJam2EQzYywHz6s1HjL43bi2VTpP3/aW18IbHSLOrrDGkfwpjErfOCi9LCB9U+O8Alffi6eXFN/TSK7NubjpLLp8j9pMnuA1MAS66QDrRk4JW1QPt13avDtsdaShiaN/zhphj92ZuCcBB2MZ5QF7h3jidzc+T28bv8Ymyqu/0Mr1yojtWFANWNMe8zCKd2zcnc4SPrJA/hWhyL3EsJnEp9ei77HoKiC9OAdDSxlXjtIbbfX210j6vD5uGlQSzcOX6mnwmlLlOc0WA1Mhs0H37eLNIEGKkJwlhqULLQmyUaR2YUZrjgbTkLQljKSaOYVpdgggNwoq4GrxpZXK6SlVjHrHTFEEWVSJpPdT9NDognTRAYBgibQYtyyvAYnvGIBOIBR0nlGTLKuvH6cQ+XFbiBBCyAxKJWKeAYAfg7u456DLQBlxMo0uEQxnwrupSRubduy575xGWrQreU5ocRaQgQopeV+dbr+lHUBqEoSR9CZtYDEaXRoUHYl0O36wE/zfeACvG0awcPyYmSqrF6+epUVLfiD/msIzfZ6uu4DP60iXK9TQLz1NhueN2tSGH3dX9MB3rMHzAOaNxq9yS5jk8BTIqzXqRUKrPb7dYQKhu2TuxQazjS4hcNzLAbXlBtfyimpFsuN2cnWsbnaUHXQo36M4bMnBtmXTYUKI1JJLJyfKiaJEhj3jzZVLIezk7bdapYNEQa95N9R8v3HhO79ENYWGOyZ0KC94wybBaI2FrJrI9fd9v8ufqDQi6x/jz7eylwGu3bO91e2916Dfsd+OmOQVKnEC2chxezrhPFqc001wpLqxFxmQ9OU1c0KRomUccWY5IIrm6RoarVrNaR0+6FC8Fx6DjolXiZk9zrNJJI6TN4WmcSsZRrkLc3/QujjnmBllYQ00RKI5knCyPcdXYb5lBUyjE/5xwmY6nGPLsMyfcLko4fabXV0+YQRqp/c3+HlvFbWwnrInn4IRbfHG0nhTxvvwdr/C4Zl5Nqw0bhnB/d74tG2qwsHHtJgzW1DoEwRQlLCKN0cmm7vIJVLaeKAGsqBaS4YOLIx9dxfWTPAMPz8eNkOz6Fw5236fegDqvsjcz1P5umu9sXjG8XFgv62oPJrUze9/6Dr7ZnPhFufKuzODf6RRKZqi0/b1hxfaCyenGRGCkoAOPb9ZPMhAeeWUWGAUItNohKKc/Z9KWw0z4PT3j96r3vx3fq+uDBa5sIRBrQqix+kbkeG0wp6vxWXJTpP7wjalw34aCTGwZon3pWNyXunJZLobg+eoJ8MTA71HO++L57MafxWPTzux0YdyqkhdohwvizGzc227QG6o2312ZXObXoSqaEpdjOWksRqe0sy+csH1/rgy6qs694xtinZNq53+Obl4C8X+ilcSBtCiSIBuwZnKJFq2o/t0t2huKWP+ZFX41HckHAgUkuU1AEABAmpj1/OZ/U/M++hmL4siUJWVU7luKlHxsGpKWBFbRBf73jwGyqC63d6EWnWfql3pxLiv6aeIF2eMQAA&quot;"/>
    <we:property name="isFiltersActionButtonVisible" value="true"/>
    <we:property name="isVisualContainerHeaderHidden" value="false"/>
    <we:property name="pageDisplayName" value="&quot; Home&quot;"/>
    <we:property name="pageName" value="&quot;37705dd08e1d23511213&quot;"/>
    <we:property name="reportEmbeddedTime" value="&quot;2024-10-17T09:30:13.903Z&quot;"/>
    <we:property name="reportName" value="&quot;AtliQ Insights&quot;"/>
    <we:property name="reportState" value="&quot;CONNECTED&quot;"/>
    <we:property name="reportUrl" value="&quot;/groups/me/reports/d54c0ecb-d286-4299-bcce-c92ee8df6690/37705dd08e1d23511213?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54</TotalTime>
  <Words>368</Words>
  <Application>Microsoft Office PowerPoint</Application>
  <PresentationFormat>Custom</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Maven Pro</vt:lpstr>
      <vt:lpstr>Maven Pro Bold</vt:lpstr>
      <vt:lpstr>Calibri</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Atliq Hardware Presentation</dc:title>
  <cp:lastModifiedBy>Monish Salmani</cp:lastModifiedBy>
  <cp:revision>5</cp:revision>
  <dcterms:created xsi:type="dcterms:W3CDTF">2006-08-16T00:00:00Z</dcterms:created>
  <dcterms:modified xsi:type="dcterms:W3CDTF">2024-10-17T10:31:18Z</dcterms:modified>
  <dc:identifier>DAGT0GCjBDA</dc:identifier>
</cp:coreProperties>
</file>