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64CF-C1E2-4A3A-8461-DA418FAA27F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F81-0DBD-4698-923F-7BE580063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680C-AB34-4D49-99CB-6EC32CE03E3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937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0248B0-18BD-4641-9AF0-CE01AB548F85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hyperlink" Target="http://www.microscopyu.com/print/articles/fluorescence/lasersafety-print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microscopyu.com/print/articles/fluorescence/lasersafety-print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aim of our project is to design and implement a low-cost human-computer </a:t>
            </a:r>
            <a:r>
              <a:rPr lang="en-US" sz="2400" dirty="0" smtClean="0"/>
              <a:t>interface (HCI) </a:t>
            </a:r>
            <a:r>
              <a:rPr lang="en-US" sz="2400" dirty="0"/>
              <a:t>which allows its user to control the computer cursor with eye </a:t>
            </a:r>
            <a:r>
              <a:rPr lang="en-US" sz="2400" dirty="0" smtClean="0"/>
              <a:t>movements.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="" xmlns:p14="http://schemas.microsoft.com/office/powerpoint/2010/main" val="26825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685800"/>
            <a:ext cx="7467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Camera to Microcontroller Interface </a:t>
            </a:r>
          </a:p>
          <a:p>
            <a:r>
              <a:rPr lang="en-US" dirty="0"/>
              <a:t>Camera control across I2C (</a:t>
            </a:r>
            <a:r>
              <a:rPr lang="en-US" dirty="0" err="1"/>
              <a:t>uC</a:t>
            </a:r>
            <a:r>
              <a:rPr lang="en-US" dirty="0"/>
              <a:t> GPIO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/>
              <a:t>		</a:t>
            </a:r>
            <a:r>
              <a:rPr lang="en-US" dirty="0" smtClean="0">
                <a:solidFill>
                  <a:srgbClr val="FF0000"/>
                </a:solidFill>
              </a:rPr>
              <a:t>Glue </a:t>
            </a:r>
            <a:r>
              <a:rPr lang="en-US" dirty="0">
                <a:solidFill>
                  <a:srgbClr val="FF0000"/>
                </a:solidFill>
              </a:rPr>
              <a:t>Logic Solution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CPLD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Data Output 8-bit Parallel</a:t>
            </a:r>
          </a:p>
          <a:p>
            <a:r>
              <a:rPr lang="en-US" dirty="0"/>
              <a:t>	Buffer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Hardware Solution</a:t>
            </a:r>
          </a:p>
          <a:p>
            <a:r>
              <a:rPr lang="en-US" dirty="0"/>
              <a:t>		Shift Registers -&gt; Serial</a:t>
            </a:r>
          </a:p>
          <a:p>
            <a:r>
              <a:rPr lang="en-US" dirty="0"/>
              <a:t>		Latch -&gt; Storage Management</a:t>
            </a:r>
          </a:p>
          <a:p>
            <a:r>
              <a:rPr lang="en-US" dirty="0"/>
              <a:t>		Read from buffer into </a:t>
            </a:r>
            <a:r>
              <a:rPr lang="en-US" dirty="0" err="1" smtClean="0"/>
              <a:t>uC</a:t>
            </a:r>
            <a:endParaRPr lang="en-US" dirty="0" smtClean="0"/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Additional Microcontroller </a:t>
            </a:r>
            <a:r>
              <a:rPr lang="en-US" dirty="0" smtClean="0">
                <a:solidFill>
                  <a:srgbClr val="FF0000"/>
                </a:solidFill>
              </a:rPr>
              <a:t>Solution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Use </a:t>
            </a:r>
            <a:r>
              <a:rPr lang="en-US" dirty="0" err="1" smtClean="0"/>
              <a:t>uC</a:t>
            </a:r>
            <a:r>
              <a:rPr lang="en-US" dirty="0" smtClean="0"/>
              <a:t> to provide 8-bit Parallel Interface  (GPIO Expensive) 		and other synchronization signals and command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71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4485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Camera Block Diagram</a:t>
            </a:r>
            <a:endParaRPr lang="en-US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304800" y="2541657"/>
                <a:ext cx="2362200" cy="106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41657"/>
                <a:ext cx="2362200" cy="1066800"/>
              </a:xfrm>
              <a:prstGeom prst="round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3242171" y="1197717"/>
                <a:ext cx="2362200" cy="106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𝐶𝑎𝑚𝑒𝑟𝑎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𝑀𝑜𝑑𝑢𝑙𝑒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171" y="1197717"/>
                <a:ext cx="2362200" cy="1066800"/>
              </a:xfrm>
              <a:prstGeom prst="round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6057900" y="5644303"/>
                <a:ext cx="2362200" cy="106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𝐹𝐼𝐹𝑂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𝑈𝑆𝐵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𝐶𝑜𝑚𝑝𝑢𝑡𝑒𝑟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5644303"/>
                <a:ext cx="2362200" cy="1066800"/>
              </a:xfrm>
              <a:prstGeom prst="round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3235347" y="5644302"/>
                <a:ext cx="2362200" cy="106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𝐹𝐼𝐹𝑂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𝐵𝑢𝑓𝑓𝑒𝑟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47" y="5644302"/>
                <a:ext cx="2362200" cy="1066800"/>
              </a:xfrm>
              <a:prstGeom prst="round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3235347" y="3435824"/>
                <a:ext cx="2362200" cy="106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𝐻𝑎𝑟𝑑𝑤𝑎𝑟𝑒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𝐿𝑜𝑔𝑖𝑐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:r>
                  <a:rPr lang="en-US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arallel to Serial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47" y="3435824"/>
                <a:ext cx="2362200" cy="1066800"/>
              </a:xfrm>
              <a:prstGeom prst="round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Elbow Connector 52"/>
          <p:cNvCxnSpPr/>
          <p:nvPr/>
        </p:nvCxnSpPr>
        <p:spPr>
          <a:xfrm flipV="1">
            <a:off x="2117061" y="1830783"/>
            <a:ext cx="1125110" cy="695620"/>
          </a:xfrm>
          <a:prstGeom prst="bentConnector3">
            <a:avLst>
              <a:gd name="adj1" fmla="val -579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flipV="1">
            <a:off x="685800" y="1504822"/>
            <a:ext cx="2558387" cy="1036835"/>
          </a:xfrm>
          <a:prstGeom prst="bentConnector3">
            <a:avLst>
              <a:gd name="adj1" fmla="val 92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17061" y="1143871"/>
            <a:ext cx="8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SDA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133600" y="146144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SCL</a:t>
            </a:r>
            <a:endParaRPr lang="en-US" dirty="0"/>
          </a:p>
        </p:txBody>
      </p:sp>
      <p:sp>
        <p:nvSpPr>
          <p:cNvPr id="93" name="Down Arrow 92"/>
          <p:cNvSpPr/>
          <p:nvPr/>
        </p:nvSpPr>
        <p:spPr>
          <a:xfrm>
            <a:off x="4004171" y="2287321"/>
            <a:ext cx="838200" cy="1141679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1" name="Rounded Rectangle 100"/>
              <p:cNvSpPr/>
              <p:nvPr/>
            </p:nvSpPr>
            <p:spPr>
              <a:xfrm>
                <a:off x="304800" y="5644302"/>
                <a:ext cx="2362200" cy="1066800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𝑃𝑜𝑤𝑒𝑟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ounded 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644302"/>
                <a:ext cx="2362200" cy="1066800"/>
              </a:xfrm>
              <a:prstGeom prst="round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3" name="Rounded Rectangle 102"/>
              <p:cNvSpPr/>
              <p:nvPr/>
            </p:nvSpPr>
            <p:spPr>
              <a:xfrm>
                <a:off x="6712140" y="2481829"/>
                <a:ext cx="2362200" cy="106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𝐺𝑙𝑢𝑒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𝐿𝑜𝑔𝑖𝑐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40" y="2481829"/>
                <a:ext cx="2362200" cy="1066800"/>
              </a:xfrm>
              <a:prstGeom prst="round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Elbow Connector 106"/>
          <p:cNvCxnSpPr/>
          <p:nvPr/>
        </p:nvCxnSpPr>
        <p:spPr>
          <a:xfrm>
            <a:off x="5597547" y="1461449"/>
            <a:ext cx="2860653" cy="1000419"/>
          </a:xfrm>
          <a:prstGeom prst="bentConnector3">
            <a:avLst>
              <a:gd name="adj1" fmla="val 986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>
            <a:off x="5597547" y="2106473"/>
            <a:ext cx="1641453" cy="375356"/>
          </a:xfrm>
          <a:prstGeom prst="bentConnector3">
            <a:avLst>
              <a:gd name="adj1" fmla="val 1007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7" idx="3"/>
            <a:endCxn id="103" idx="0"/>
          </p:cNvCxnSpPr>
          <p:nvPr/>
        </p:nvCxnSpPr>
        <p:spPr>
          <a:xfrm>
            <a:off x="5604371" y="1731117"/>
            <a:ext cx="2288869" cy="7507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022869" y="1149433"/>
            <a:ext cx="6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VD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047199" y="1458067"/>
            <a:ext cx="94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016272" y="1737141"/>
            <a:ext cx="12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DCLK</a:t>
            </a:r>
            <a:endParaRPr lang="en-US" dirty="0"/>
          </a:p>
        </p:txBody>
      </p:sp>
      <p:sp>
        <p:nvSpPr>
          <p:cNvPr id="162" name="Down Arrow 161"/>
          <p:cNvSpPr/>
          <p:nvPr/>
        </p:nvSpPr>
        <p:spPr>
          <a:xfrm>
            <a:off x="4004171" y="4502624"/>
            <a:ext cx="838200" cy="1141679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Bent-Up Arrow 166"/>
          <p:cNvSpPr/>
          <p:nvPr/>
        </p:nvSpPr>
        <p:spPr>
          <a:xfrm flipV="1">
            <a:off x="4641613" y="4648199"/>
            <a:ext cx="2887890" cy="996103"/>
          </a:xfrm>
          <a:prstGeom prst="bent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>
            <a:stCxn id="103" idx="2"/>
          </p:cNvCxnSpPr>
          <p:nvPr/>
        </p:nvCxnSpPr>
        <p:spPr>
          <a:xfrm>
            <a:off x="7893240" y="3548629"/>
            <a:ext cx="0" cy="209567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5029201" y="5073462"/>
            <a:ext cx="2864045" cy="570840"/>
          </a:xfrm>
          <a:prstGeom prst="bentConnector3">
            <a:avLst>
              <a:gd name="adj1" fmla="val 99558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789369" y="2368898"/>
            <a:ext cx="151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8-Bit </a:t>
            </a:r>
          </a:p>
          <a:p>
            <a:r>
              <a:rPr lang="en-US" dirty="0" smtClean="0"/>
              <a:t>Parallel Data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7855976" y="3775038"/>
            <a:ext cx="211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 </a:t>
            </a:r>
          </a:p>
          <a:p>
            <a:r>
              <a:rPr lang="en-US" dirty="0" smtClean="0"/>
              <a:t>and Write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696218" y="2102655"/>
            <a:ext cx="274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 Signals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798704" y="215707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Command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1835674" y="4707560"/>
            <a:ext cx="18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8-Bit Serial Data</a:t>
            </a:r>
            <a:endParaRPr lang="en-US" dirty="0"/>
          </a:p>
        </p:txBody>
      </p:sp>
      <p:cxnSp>
        <p:nvCxnSpPr>
          <p:cNvPr id="210" name="Elbow Connector 209"/>
          <p:cNvCxnSpPr>
            <a:stCxn id="9" idx="1"/>
            <a:endCxn id="6" idx="2"/>
          </p:cNvCxnSpPr>
          <p:nvPr/>
        </p:nvCxnSpPr>
        <p:spPr>
          <a:xfrm rot="10800000">
            <a:off x="1485901" y="3608458"/>
            <a:ext cx="1749447" cy="2569245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585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Wireless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Purpose</a:t>
            </a:r>
          </a:p>
          <a:p>
            <a:r>
              <a:rPr lang="en-US" dirty="0" smtClean="0"/>
              <a:t>User ‘mobility’</a:t>
            </a:r>
          </a:p>
          <a:p>
            <a:r>
              <a:rPr lang="en-US" dirty="0" smtClean="0"/>
              <a:t>Transmit Cursor Control Commands to Target PC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Tentative Transceiver 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Series 1 Chip Antenna 1mW</a:t>
            </a:r>
          </a:p>
          <a:p>
            <a:pPr lvl="0"/>
            <a:r>
              <a:rPr lang="en-US" dirty="0"/>
              <a:t>Supply Voltage 2.8 – 3.4V</a:t>
            </a:r>
          </a:p>
          <a:p>
            <a:r>
              <a:rPr lang="en-US" dirty="0" smtClean="0"/>
              <a:t>Range 100m</a:t>
            </a:r>
          </a:p>
          <a:p>
            <a:pPr lvl="0"/>
            <a:r>
              <a:rPr lang="en-US" dirty="0"/>
              <a:t>RF Data Rate </a:t>
            </a:r>
            <a:r>
              <a:rPr lang="en-US" dirty="0" smtClean="0"/>
              <a:t>250kbps </a:t>
            </a:r>
            <a:endParaRPr lang="en-US" dirty="0"/>
          </a:p>
          <a:p>
            <a:r>
              <a:rPr lang="en-US" dirty="0"/>
              <a:t>Serial Data Rate 1200bps- 250kbps</a:t>
            </a:r>
          </a:p>
          <a:p>
            <a:r>
              <a:rPr lang="en-US" dirty="0" smtClean="0"/>
              <a:t>Retailer: </a:t>
            </a:r>
            <a:r>
              <a:rPr lang="en-US" dirty="0" err="1" smtClean="0"/>
              <a:t>Sparkfun</a:t>
            </a:r>
            <a:endParaRPr lang="en-US" dirty="0" smtClean="0"/>
          </a:p>
          <a:p>
            <a:r>
              <a:rPr lang="en-US" dirty="0" smtClean="0"/>
              <a:t>Price: $22.95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"/>
            <a:ext cx="36671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3987970"/>
            <a:ext cx="4819650" cy="140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516" y="5643822"/>
            <a:ext cx="4953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XBee</a:t>
            </a:r>
            <a:r>
              <a:rPr lang="en-US" dirty="0"/>
              <a:t> Explorer </a:t>
            </a:r>
            <a:r>
              <a:rPr lang="en-US" dirty="0" smtClean="0"/>
              <a:t>USB (Quick development)</a:t>
            </a:r>
            <a:endParaRPr lang="en-US" dirty="0"/>
          </a:p>
          <a:p>
            <a:r>
              <a:rPr lang="en-US" dirty="0"/>
              <a:t>Programming</a:t>
            </a:r>
          </a:p>
          <a:p>
            <a:r>
              <a:rPr lang="en-US" dirty="0"/>
              <a:t>Retailer: </a:t>
            </a:r>
            <a:r>
              <a:rPr lang="en-US" dirty="0" err="1" smtClean="0"/>
              <a:t>Sparkfun</a:t>
            </a:r>
            <a:endParaRPr lang="en-US" dirty="0" smtClean="0"/>
          </a:p>
          <a:p>
            <a:r>
              <a:rPr lang="en-US" dirty="0" smtClean="0"/>
              <a:t>Price: $24.95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7760" y="352055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Courtesy of </a:t>
            </a:r>
            <a:r>
              <a:rPr lang="en-US" dirty="0" err="1" smtClean="0"/>
              <a:t>Sparkfun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744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Wireless Block Diagram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694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Exposure (Time and Distance)</a:t>
            </a:r>
          </a:p>
          <a:p>
            <a:r>
              <a:rPr lang="en-US" dirty="0"/>
              <a:t>	</a:t>
            </a:r>
            <a:r>
              <a:rPr lang="en-US" dirty="0" smtClean="0"/>
              <a:t>1mW Wireless </a:t>
            </a:r>
          </a:p>
          <a:p>
            <a:endParaRPr lang="en-US" dirty="0" smtClean="0"/>
          </a:p>
          <a:p>
            <a:r>
              <a:rPr lang="en-US" dirty="0" smtClean="0"/>
              <a:t>Power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66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16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Tentative Power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079" y="1143000"/>
            <a:ext cx="8305351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Powered by 120Vac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Use AC-DC converter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DC-DC converters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Use DC-DC converters for large step down voltages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Linear Regulators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2800" dirty="0" smtClean="0"/>
              <a:t>Linear Regulators for smaller step down voltages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Isolation of power lines from all components</a:t>
            </a:r>
            <a:r>
              <a:rPr lang="en-US" sz="3200" dirty="0" smtClean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40001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16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Tentative Power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079" y="1143000"/>
            <a:ext cx="83329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Tentative DC-DC Converters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Buck Converter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3200" dirty="0" smtClean="0"/>
              <a:t>Covers constant DC input voltages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3200" dirty="0" smtClean="0"/>
              <a:t>Step down 15V to 3.3V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3200" dirty="0" smtClean="0"/>
              <a:t>More efficient than Buck-Boost Converter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741" y="4587025"/>
            <a:ext cx="4834518" cy="180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23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16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Tentative Power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079" y="1143000"/>
            <a:ext cx="69423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Tentative DC-DC Converters</a:t>
            </a:r>
          </a:p>
          <a:p>
            <a:pPr lvl="1"/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Buck-Boost Converter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3200" dirty="0" smtClean="0"/>
              <a:t>Covers variable DC input voltages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3200" dirty="0" smtClean="0"/>
              <a:t>Suitable for batteries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3200" dirty="0" smtClean="0"/>
              <a:t>Step down 3.3V – 4.3V to 1.2V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76" y="4572000"/>
            <a:ext cx="44059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122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16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Tentative Power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079" y="1143000"/>
            <a:ext cx="58885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Camera (2.8V and 1.5V)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ARM CORTEX R4 (1.2V and 3.3V)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ARM CORTEX M4 (1.8V – 3.6V)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IRLED (1.6V)</a:t>
            </a:r>
          </a:p>
        </p:txBody>
      </p:sp>
    </p:spTree>
    <p:extLst>
      <p:ext uri="{BB962C8B-B14F-4D97-AF65-F5344CB8AC3E}">
        <p14:creationId xmlns="" xmlns:p14="http://schemas.microsoft.com/office/powerpoint/2010/main" val="41658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771"/>
            <a:ext cx="8229600" cy="1143000"/>
          </a:xfrm>
        </p:spPr>
        <p:txBody>
          <a:bodyPr/>
          <a:lstStyle/>
          <a:p>
            <a:r>
              <a:rPr lang="en-US" dirty="0" smtClean="0"/>
              <a:t>Lighting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6096000" cy="5059362"/>
          </a:xfrm>
        </p:spPr>
        <p:txBody>
          <a:bodyPr/>
          <a:lstStyle/>
          <a:p>
            <a:r>
              <a:rPr lang="en-US" sz="2000" dirty="0" smtClean="0"/>
              <a:t>Method 1: Infrared lighting configuration</a:t>
            </a:r>
          </a:p>
          <a:p>
            <a:pPr lvl="1"/>
            <a:r>
              <a:rPr lang="en-US" sz="2000" dirty="0" smtClean="0"/>
              <a:t>Use IR emitter attached to glasses to illuminate the eye</a:t>
            </a:r>
          </a:p>
          <a:p>
            <a:pPr lvl="1"/>
            <a:r>
              <a:rPr lang="en-US" sz="2000" dirty="0" smtClean="0"/>
              <a:t>Can achieve “dark pupil” and “light pupil” effect for pupil contrast</a:t>
            </a:r>
          </a:p>
          <a:p>
            <a:pPr lvl="1"/>
            <a:r>
              <a:rPr lang="en-US" sz="2000" dirty="0" smtClean="0"/>
              <a:t>Can experiment with blocking out ambient light or not</a:t>
            </a:r>
          </a:p>
          <a:p>
            <a:pPr lvl="1"/>
            <a:endParaRPr lang="en-US" sz="2400" dirty="0" smtClean="0"/>
          </a:p>
          <a:p>
            <a:r>
              <a:rPr lang="en-US" sz="2000" dirty="0" smtClean="0"/>
              <a:t>Method 2:  Ambient lighting configuration</a:t>
            </a:r>
          </a:p>
          <a:p>
            <a:pPr lvl="1"/>
            <a:r>
              <a:rPr lang="en-US" sz="2000" dirty="0" smtClean="0"/>
              <a:t> More difficult but more rewarding</a:t>
            </a:r>
          </a:p>
          <a:p>
            <a:pPr lvl="1"/>
            <a:r>
              <a:rPr lang="en-US" sz="2000" dirty="0" smtClean="0"/>
              <a:t>Challenge: reflections can easily confuse pupil detection algorithms</a:t>
            </a:r>
          </a:p>
          <a:p>
            <a:pPr lvl="1"/>
            <a:r>
              <a:rPr lang="en-US" sz="2000" dirty="0" smtClean="0"/>
              <a:t>Possible Solution: Black felt to control reflections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39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 wearable device that allows the user to control a computer cursor with eye movements</a:t>
            </a:r>
          </a:p>
          <a:p>
            <a:r>
              <a:rPr lang="en-US" dirty="0" smtClean="0"/>
              <a:t>Images of the eye are captured with a digital camera</a:t>
            </a:r>
          </a:p>
          <a:p>
            <a:r>
              <a:rPr lang="en-US" dirty="0" smtClean="0"/>
              <a:t>Images are processed, and mouse movement commands are sent to the computer wirelessly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21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Sample Images with Ambient Lighting</a:t>
            </a:r>
            <a:endParaRPr lang="en-US" sz="2800" dirty="0"/>
          </a:p>
        </p:txBody>
      </p:sp>
      <p:pic>
        <p:nvPicPr>
          <p:cNvPr id="4" name="Picture 3" descr="Arielle1-00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9648" y="2743200"/>
            <a:ext cx="2511552" cy="1883664"/>
          </a:xfrm>
          <a:prstGeom prst="rect">
            <a:avLst/>
          </a:prstGeom>
        </p:spPr>
      </p:pic>
      <p:pic>
        <p:nvPicPr>
          <p:cNvPr id="5" name="Picture 4" descr="Arielle1-07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648" y="4821936"/>
            <a:ext cx="2511552" cy="1883664"/>
          </a:xfrm>
          <a:prstGeom prst="rect">
            <a:avLst/>
          </a:prstGeom>
        </p:spPr>
      </p:pic>
      <p:pic>
        <p:nvPicPr>
          <p:cNvPr id="6" name="Picture 5" descr="Arielle1-016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648" y="609600"/>
            <a:ext cx="2511552" cy="1883664"/>
          </a:xfrm>
          <a:prstGeom prst="rect">
            <a:avLst/>
          </a:prstGeom>
        </p:spPr>
      </p:pic>
      <p:pic>
        <p:nvPicPr>
          <p:cNvPr id="7" name="Picture 6" descr="Arielle1-115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2848" y="2743200"/>
            <a:ext cx="2511552" cy="1883664"/>
          </a:xfrm>
          <a:prstGeom prst="rect">
            <a:avLst/>
          </a:prstGeom>
        </p:spPr>
      </p:pic>
      <p:pic>
        <p:nvPicPr>
          <p:cNvPr id="8" name="Picture 7" descr="Arielle1-16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" y="2743200"/>
            <a:ext cx="2511552" cy="18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meentaeb\Desktop\Subject Images\Arm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2831592"/>
            <a:ext cx="2523454" cy="1892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rmeentaeb\Desktop\Subject Images\NickInfared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44439"/>
            <a:ext cx="2506327" cy="18797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rmeentaeb\Desktop\Subject Images\NickInfared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4439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rmeentaeb\Desktop\Subject Images\NickInfared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2" y="6217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meentaeb\Desktop\Subject Images\NickInfrared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48889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762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Sample Images with IR Lighting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1362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85800"/>
            <a:ext cx="8305800" cy="59436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Digital Signal Processing: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Risks: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Precision of pupil </a:t>
            </a:r>
            <a:r>
              <a:rPr lang="en-US" sz="2000" dirty="0" err="1" smtClean="0">
                <a:solidFill>
                  <a:schemeClr val="tx1"/>
                </a:solidFill>
              </a:rPr>
              <a:t>centroid</a:t>
            </a:r>
            <a:r>
              <a:rPr lang="en-US" sz="2000" dirty="0" smtClean="0">
                <a:solidFill>
                  <a:schemeClr val="tx1"/>
                </a:solidFill>
              </a:rPr>
              <a:t> calculation.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Inconsistency between pupil and direction of gaze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Processing time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Solution: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Process fewer frames for more thorough processing algorithms.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Tune via calibration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Optimize and simplify code as much as possible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Lighting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Risks: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Inconsistency in lighting through sequence of images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Ambient light creating reflections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Solution: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a controlled lighting environment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Experiment</a:t>
            </a:r>
          </a:p>
          <a:p>
            <a:pPr lvl="1"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2"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32140"/>
            <a:ext cx="8229600" cy="1143000"/>
          </a:xfrm>
        </p:spPr>
        <p:txBody>
          <a:bodyPr/>
          <a:lstStyle/>
          <a:p>
            <a:r>
              <a:rPr lang="en-US" dirty="0" smtClean="0"/>
              <a:t>Main Software Flow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2630268" y="4094371"/>
            <a:ext cx="2157182" cy="889768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Frame?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9235" y="4579187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4" name="TextBox 52"/>
          <p:cNvSpPr txBox="1">
            <a:spLocks noChangeArrowheads="1"/>
          </p:cNvSpPr>
          <p:nvPr/>
        </p:nvSpPr>
        <p:spPr bwMode="auto">
          <a:xfrm>
            <a:off x="3409729" y="738332"/>
            <a:ext cx="585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3515" y="1760800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Initialization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2663515" y="2928235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 Loop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5684530" y="4287809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Frame Interrupt Handler</a:t>
            </a:r>
            <a:endParaRPr lang="en-US" sz="2000" dirty="0"/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3366753" y="1410179"/>
            <a:ext cx="685800" cy="1588"/>
          </a:xfrm>
          <a:prstGeom prst="bentConnector3">
            <a:avLst>
              <a:gd name="adj1" fmla="val 459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3342306" y="2584541"/>
            <a:ext cx="685800" cy="1588"/>
          </a:xfrm>
          <a:prstGeom prst="bentConnector3">
            <a:avLst>
              <a:gd name="adj1" fmla="val 459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3342306" y="3769168"/>
            <a:ext cx="685800" cy="1588"/>
          </a:xfrm>
          <a:prstGeom prst="bentConnector3">
            <a:avLst>
              <a:gd name="adj1" fmla="val 459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4787449" y="4533299"/>
            <a:ext cx="863963" cy="15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" idx="1"/>
            <a:endCxn id="31" idx="1"/>
          </p:cNvCxnSpPr>
          <p:nvPr/>
        </p:nvCxnSpPr>
        <p:spPr>
          <a:xfrm rot="10800000" flipH="1">
            <a:off x="2630267" y="2007877"/>
            <a:ext cx="33247" cy="2531378"/>
          </a:xfrm>
          <a:prstGeom prst="bentConnector3">
            <a:avLst>
              <a:gd name="adj1" fmla="val -68758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52600" y="328141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" y="-14514"/>
            <a:ext cx="8229600" cy="1143000"/>
          </a:xfrm>
        </p:spPr>
        <p:txBody>
          <a:bodyPr/>
          <a:lstStyle/>
          <a:p>
            <a:r>
              <a:rPr lang="en-US" dirty="0" smtClean="0"/>
              <a:t>Interrupt Handler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2834638" y="2209485"/>
            <a:ext cx="1914710" cy="876716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Blinking?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28438" y="1014969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Frame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30734" y="216272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506397" y="2421647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Find pupil </a:t>
            </a:r>
            <a:r>
              <a:rPr lang="en-US" sz="2000" dirty="0"/>
              <a:t>c</a:t>
            </a:r>
            <a:r>
              <a:rPr lang="en-US" sz="2000" dirty="0" smtClean="0"/>
              <a:t>enter</a:t>
            </a:r>
            <a:endParaRPr lang="en-US" sz="2000" dirty="0"/>
          </a:p>
        </p:txBody>
      </p:sp>
      <p:sp>
        <p:nvSpPr>
          <p:cNvPr id="28" name="Flowchart: Decision 27"/>
          <p:cNvSpPr/>
          <p:nvPr/>
        </p:nvSpPr>
        <p:spPr>
          <a:xfrm>
            <a:off x="5694839" y="3612807"/>
            <a:ext cx="1914710" cy="876716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Comparing center with reference center 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5506397" y="5145908"/>
            <a:ext cx="2123934" cy="5060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Move computer cursor</a:t>
            </a:r>
            <a:endParaRPr lang="en-US" sz="2000" dirty="0"/>
          </a:p>
        </p:txBody>
      </p:sp>
      <p:cxnSp>
        <p:nvCxnSpPr>
          <p:cNvPr id="32" name="Elbow Connector 31"/>
          <p:cNvCxnSpPr/>
          <p:nvPr/>
        </p:nvCxnSpPr>
        <p:spPr>
          <a:xfrm>
            <a:off x="4749348" y="2646256"/>
            <a:ext cx="685800" cy="15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6270779" y="3269113"/>
            <a:ext cx="685800" cy="1588"/>
          </a:xfrm>
          <a:prstGeom prst="bentConnector3">
            <a:avLst>
              <a:gd name="adj1" fmla="val 459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6303256" y="4802215"/>
            <a:ext cx="685800" cy="1588"/>
          </a:xfrm>
          <a:prstGeom prst="bentConnector3">
            <a:avLst>
              <a:gd name="adj1" fmla="val 459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3448299" y="1865791"/>
            <a:ext cx="685800" cy="1588"/>
          </a:xfrm>
          <a:prstGeom prst="bentConnector3">
            <a:avLst>
              <a:gd name="adj1" fmla="val 459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1"/>
          </p:cNvCxnSpPr>
          <p:nvPr/>
        </p:nvCxnSpPr>
        <p:spPr>
          <a:xfrm rot="10800000" flipV="1">
            <a:off x="2268760" y="2647843"/>
            <a:ext cx="565879" cy="2448056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20329" y="5157816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End Interrupt</a:t>
            </a:r>
            <a:endParaRPr lang="en-US" sz="2000" dirty="0"/>
          </a:p>
        </p:txBody>
      </p:sp>
      <p:cxnSp>
        <p:nvCxnSpPr>
          <p:cNvPr id="59" name="Elbow Connector 58"/>
          <p:cNvCxnSpPr/>
          <p:nvPr/>
        </p:nvCxnSpPr>
        <p:spPr>
          <a:xfrm rot="10800000" flipV="1">
            <a:off x="3444263" y="5404892"/>
            <a:ext cx="2062134" cy="15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70426" y="220948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21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1768538" y="3349028"/>
            <a:ext cx="1914710" cy="876716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Frame Valid?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82738" y="385325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687286" y="2473874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Capture Frame</a:t>
            </a:r>
            <a:endParaRPr lang="en-US" sz="2000" dirty="0"/>
          </a:p>
        </p:txBody>
      </p:sp>
      <p:sp>
        <p:nvSpPr>
          <p:cNvPr id="20" name="Flowchart: Decision 19"/>
          <p:cNvSpPr/>
          <p:nvPr/>
        </p:nvSpPr>
        <p:spPr>
          <a:xfrm>
            <a:off x="4480918" y="1447800"/>
            <a:ext cx="1914710" cy="876716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Calibration Complete?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376305" y="3559151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Compute Calibration Value</a:t>
            </a:r>
            <a:endParaRPr lang="en-US" sz="2000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1001486" y="1881164"/>
            <a:ext cx="685800" cy="15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7123906" y="2291321"/>
            <a:ext cx="685800" cy="1588"/>
          </a:xfrm>
          <a:prstGeom prst="bentConnector3">
            <a:avLst>
              <a:gd name="adj1" fmla="val 459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78597" y="3176784"/>
            <a:ext cx="342900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1"/>
          </p:cNvCxnSpPr>
          <p:nvPr/>
        </p:nvCxnSpPr>
        <p:spPr>
          <a:xfrm rot="10800000">
            <a:off x="1043040" y="1882754"/>
            <a:ext cx="725498" cy="190463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04045" y="2635015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End Calibration</a:t>
            </a:r>
            <a:endParaRPr lang="en-US" sz="2000" dirty="0"/>
          </a:p>
        </p:txBody>
      </p:sp>
      <p:cxnSp>
        <p:nvCxnSpPr>
          <p:cNvPr id="28" name="Elbow Connector 27"/>
          <p:cNvCxnSpPr>
            <a:stCxn id="20" idx="1"/>
          </p:cNvCxnSpPr>
          <p:nvPr/>
        </p:nvCxnSpPr>
        <p:spPr>
          <a:xfrm rot="10800000">
            <a:off x="3811220" y="1882754"/>
            <a:ext cx="669698" cy="340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41173" y="402568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711714" y="1635674"/>
            <a:ext cx="2123934" cy="4941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Send Instruction</a:t>
            </a:r>
            <a:endParaRPr lang="en-US" sz="2000" dirty="0"/>
          </a:p>
        </p:txBody>
      </p:sp>
      <p:cxnSp>
        <p:nvCxnSpPr>
          <p:cNvPr id="35" name="Elbow Connector 34"/>
          <p:cNvCxnSpPr/>
          <p:nvPr/>
        </p:nvCxnSpPr>
        <p:spPr>
          <a:xfrm>
            <a:off x="3690505" y="3804641"/>
            <a:ext cx="685800" cy="15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6410992" y="1886158"/>
            <a:ext cx="1145742" cy="17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1" idx="0"/>
            <a:endCxn id="20" idx="2"/>
          </p:cNvCxnSpPr>
          <p:nvPr/>
        </p:nvCxnSpPr>
        <p:spPr>
          <a:xfrm rot="5400000" flipH="1" flipV="1">
            <a:off x="4820955" y="2941834"/>
            <a:ext cx="1234635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2577009" y="2323723"/>
            <a:ext cx="342900" cy="1588"/>
          </a:xfrm>
          <a:prstGeom prst="bentConnector3">
            <a:avLst>
              <a:gd name="adj1" fmla="val -50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40963" y="143561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868305" y="143561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0" y="4876800"/>
            <a:ext cx="7765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of Calibration Values: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Center 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Region of interest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Skin tone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Eye to eyelid ratio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85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12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Effects of IRLED on eyes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079" y="1143000"/>
            <a:ext cx="488697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ANSI Z136 – Safe Use of Lasers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Potential Hazards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Infrared A (780-1400 nm)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/>
              <a:t>Retinal Burns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/>
              <a:t>Cataract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Infrared B (1400 – 3000 nm)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/>
              <a:t>Corneal Burn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/>
              <a:t>Aqueous Flare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/>
              <a:t>IR Cataract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Infrared C (3000 – 1 million nm)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/>
              <a:t>Corneal Burn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1599" y="6611779"/>
            <a:ext cx="4381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http://www.microscopyu.com/print/articles/fluorescence/lasersafety-print.html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707886"/>
            <a:ext cx="45624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84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12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Effects of IRLED on eyes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079" y="1143000"/>
            <a:ext cx="817384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IEC 62471 – </a:t>
            </a:r>
            <a:r>
              <a:rPr lang="en-US" sz="2400" dirty="0" err="1" smtClean="0"/>
              <a:t>Photobiological</a:t>
            </a:r>
            <a:r>
              <a:rPr lang="en-US" sz="2400" dirty="0" smtClean="0"/>
              <a:t> safety of lamps and lamp systems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exposure times of t &gt; 1000 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Max Exposure limit at 20°C is 200 W/m²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Max Exposure limit at 25°C is 100 </a:t>
            </a:r>
            <a:r>
              <a:rPr lang="en-US" sz="2400" dirty="0" smtClean="0"/>
              <a:t>W/m²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E</a:t>
            </a:r>
            <a:r>
              <a:rPr lang="en-US" sz="2400" baseline="-25000" dirty="0" err="1" smtClean="0"/>
              <a:t>e</a:t>
            </a:r>
            <a:r>
              <a:rPr lang="en-US" sz="2400" dirty="0" smtClean="0"/>
              <a:t> =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e</a:t>
            </a:r>
            <a:r>
              <a:rPr lang="en-US" sz="2400" dirty="0" smtClean="0"/>
              <a:t> </a:t>
            </a:r>
            <a:r>
              <a:rPr lang="en-US" sz="2400" dirty="0"/>
              <a:t>/ </a:t>
            </a:r>
            <a:r>
              <a:rPr lang="en-US" sz="2400" dirty="0" smtClean="0"/>
              <a:t>d²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E</a:t>
            </a:r>
            <a:r>
              <a:rPr lang="en-US" sz="2400" baseline="-25000" dirty="0" err="1" smtClean="0"/>
              <a:t>e</a:t>
            </a:r>
            <a:r>
              <a:rPr lang="en-US" sz="2400" baseline="-25000" dirty="0"/>
              <a:t> </a:t>
            </a:r>
            <a:r>
              <a:rPr lang="en-US" sz="2400" dirty="0" smtClean="0"/>
              <a:t>is irradiance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I</a:t>
            </a:r>
            <a:r>
              <a:rPr lang="en-US" sz="2400" baseline="-25000" dirty="0" err="1" smtClean="0"/>
              <a:t>e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is radiant intensity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d² is distance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baseline="-25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Predicted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e</a:t>
            </a:r>
            <a:r>
              <a:rPr lang="en-US" sz="2400" dirty="0" smtClean="0"/>
              <a:t> = 4 W/m²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SFH 4058 IRLED (Tentative)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6611779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Eye Safety of IREDs used in Lamp Applications, Claus </a:t>
            </a:r>
            <a:r>
              <a:rPr lang="en-US" sz="1000" dirty="0" err="1" smtClean="0"/>
              <a:t>Jager</a:t>
            </a:r>
            <a:r>
              <a:rPr lang="en-US" sz="1000" dirty="0" smtClean="0"/>
              <a:t>, 2010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6" name="Picture 2" descr="http://media.digikey.com/Photos/Osram%20Opto%20Photos/SFH40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39" y="3200399"/>
            <a:ext cx="3182778" cy="318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05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12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Effects of IRLED on eyes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079" y="1143000"/>
            <a:ext cx="8173841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IEC 62471 – </a:t>
            </a:r>
            <a:r>
              <a:rPr lang="en-US" sz="2400" dirty="0" err="1"/>
              <a:t>Photobiological</a:t>
            </a:r>
            <a:r>
              <a:rPr lang="en-US" sz="2400" dirty="0"/>
              <a:t> safety of lamps and lamp </a:t>
            </a:r>
            <a:r>
              <a:rPr lang="en-US" sz="2400" dirty="0" smtClean="0"/>
              <a:t>systems</a:t>
            </a:r>
            <a:endParaRPr lang="en-US" sz="2400" baseline="-25000" dirty="0"/>
          </a:p>
          <a:p>
            <a:endParaRPr lang="en-US" sz="2400" baseline="-25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4</a:t>
            </a:r>
            <a:r>
              <a:rPr lang="en-US" sz="2400" dirty="0" smtClean="0"/>
              <a:t> </a:t>
            </a:r>
            <a:r>
              <a:rPr lang="en-US" sz="2400" dirty="0"/>
              <a:t>W/m²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SFH 4058 IRLED (Tentative)</a:t>
            </a: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Exposure times of t &gt; 1000 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4</a:t>
            </a:r>
            <a:r>
              <a:rPr lang="en-US" sz="2400" dirty="0" smtClean="0"/>
              <a:t> W/m² </a:t>
            </a:r>
            <a:r>
              <a:rPr lang="en-US" sz="2400" dirty="0"/>
              <a:t>&lt; 2</a:t>
            </a:r>
            <a:r>
              <a:rPr lang="en-US" sz="2400" dirty="0" smtClean="0"/>
              <a:t>00 </a:t>
            </a:r>
            <a:r>
              <a:rPr lang="en-US" sz="2400" dirty="0"/>
              <a:t>W/m² at 20°C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4</a:t>
            </a:r>
            <a:r>
              <a:rPr lang="en-US" sz="2400" dirty="0" smtClean="0"/>
              <a:t> </a:t>
            </a:r>
            <a:r>
              <a:rPr lang="en-US" sz="2400" dirty="0"/>
              <a:t>W/m² &lt; </a:t>
            </a:r>
            <a:r>
              <a:rPr lang="en-US" sz="2400" dirty="0" smtClean="0"/>
              <a:t>100 </a:t>
            </a:r>
            <a:r>
              <a:rPr lang="en-US" sz="2400" dirty="0"/>
              <a:t>W/m² at </a:t>
            </a:r>
            <a:r>
              <a:rPr lang="en-US" sz="2400" dirty="0" smtClean="0"/>
              <a:t>25°C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6611779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Eye Safety of IREDs used in Lamp Applications; Claus, </a:t>
            </a:r>
            <a:r>
              <a:rPr lang="en-US" sz="1000" dirty="0" err="1" smtClean="0"/>
              <a:t>Jager</a:t>
            </a:r>
            <a:r>
              <a:rPr lang="en-US" sz="1000" dirty="0" smtClean="0"/>
              <a:t>, 2010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7" name="Picture 2" descr="http://media.digikey.com/Photos/Osram%20Opto%20Photos/SFH40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39" y="3200399"/>
            <a:ext cx="3182778" cy="318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290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12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Effects of IRLED on eyes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079" y="1143000"/>
            <a:ext cx="464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Comparison of Lamp versus Laser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19600" y="66117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http://www.microscopyu.com/print/articles/fluorescence/lasersafety-print.html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5122" name="Picture 2" descr="http://www.microscopyu.com/articles/fluorescence/images/lasersafetyfigure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61" y="1752600"/>
            <a:ext cx="6480183" cy="441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346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Primary:</a:t>
            </a:r>
          </a:p>
          <a:p>
            <a:pPr lvl="1"/>
            <a:r>
              <a:rPr lang="en-US" sz="2200" dirty="0" smtClean="0"/>
              <a:t>Locate the pupil, assign it to one of four quadrants, send movement commands to the computer, move the cursor</a:t>
            </a:r>
          </a:p>
          <a:p>
            <a:pPr lvl="1"/>
            <a:r>
              <a:rPr lang="en-US" sz="2200" dirty="0" smtClean="0"/>
              <a:t>Identify blinking</a:t>
            </a:r>
          </a:p>
          <a:p>
            <a:pPr lvl="1"/>
            <a:r>
              <a:rPr lang="en-US" sz="2200" dirty="0" smtClean="0"/>
              <a:t>Display images that the camera captures</a:t>
            </a:r>
          </a:p>
          <a:p>
            <a:r>
              <a:rPr lang="en-US" sz="2200" dirty="0" smtClean="0"/>
              <a:t>Secondary:</a:t>
            </a:r>
          </a:p>
          <a:p>
            <a:pPr lvl="1"/>
            <a:r>
              <a:rPr lang="en-US" sz="2200" dirty="0" smtClean="0"/>
              <a:t>Support the eye tracker interface with common computer applications</a:t>
            </a:r>
          </a:p>
          <a:p>
            <a:pPr lvl="1"/>
            <a:r>
              <a:rPr lang="en-US" sz="2200" dirty="0" smtClean="0"/>
              <a:t>Display images that the camera captures with overlays that indicate how the images are being processed</a:t>
            </a:r>
          </a:p>
          <a:p>
            <a:pPr lvl="1"/>
            <a:r>
              <a:rPr lang="en-US" sz="2200" dirty="0" smtClean="0"/>
              <a:t>Add more tracking regions for smoother control</a:t>
            </a:r>
          </a:p>
          <a:p>
            <a:pPr lvl="1"/>
            <a:r>
              <a:rPr lang="en-US" sz="2200" dirty="0" smtClean="0"/>
              <a:t>Utilize blinking for operations such as clicking </a:t>
            </a:r>
          </a:p>
          <a:p>
            <a:r>
              <a:rPr lang="en-US" sz="2200" dirty="0" smtClean="0"/>
              <a:t>Tertiary:</a:t>
            </a:r>
          </a:p>
          <a:p>
            <a:pPr lvl="1"/>
            <a:r>
              <a:rPr lang="en-US" sz="2200" dirty="0" smtClean="0"/>
              <a:t>DSP algorithm appropriate for various kinds of lighting</a:t>
            </a:r>
          </a:p>
          <a:p>
            <a:pPr lvl="1"/>
            <a:r>
              <a:rPr lang="en-US" sz="2200" dirty="0" smtClean="0"/>
              <a:t>Utilize glint for more accurate tracking</a:t>
            </a:r>
            <a:endParaRPr lang="en-US" sz="2200" dirty="0"/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Goals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1400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Division of Labor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97383790"/>
              </p:ext>
            </p:extLst>
          </p:nvPr>
        </p:nvGraphicFramePr>
        <p:xfrm>
          <a:off x="228600" y="609600"/>
          <a:ext cx="8763000" cy="69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Armee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 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Arielle Blum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 </a:t>
                      </a:r>
                      <a:r>
                        <a:rPr lang="en-US" dirty="0" err="1" smtClean="0"/>
                        <a:t>Mozingo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Xiong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Chen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Computer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Lighting/Camera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Pupil Detection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Firmware/Drivers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Mascot/Cheerleader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P,S,T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1151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Processors to choose from</a:t>
            </a:r>
          </a:p>
          <a:p>
            <a:r>
              <a:rPr lang="en-US" dirty="0" smtClean="0"/>
              <a:t>VFP (Vector Floating Point)</a:t>
            </a:r>
          </a:p>
          <a:p>
            <a:pPr lvl="1"/>
            <a:r>
              <a:rPr lang="en-US" dirty="0" smtClean="0"/>
              <a:t>Needed for image processing</a:t>
            </a:r>
          </a:p>
          <a:p>
            <a:r>
              <a:rPr lang="en-US" dirty="0" smtClean="0"/>
              <a:t>Popular outside of school</a:t>
            </a:r>
          </a:p>
          <a:p>
            <a:r>
              <a:rPr lang="en-US" dirty="0" smtClean="0"/>
              <a:t>Same processors used in Visions Lab (Sam Siebert)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5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vs</a:t>
            </a:r>
            <a:r>
              <a:rPr lang="en-US" dirty="0" smtClean="0"/>
              <a:t> DSP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teams have used a DSP chip from TI (Rapid Fire)</a:t>
            </a:r>
          </a:p>
          <a:p>
            <a:r>
              <a:rPr lang="en-US" dirty="0" smtClean="0"/>
              <a:t>Use of ARM over that because of bad memory controller on DSP chip</a:t>
            </a:r>
          </a:p>
          <a:p>
            <a:pPr lvl="1"/>
            <a:r>
              <a:rPr lang="en-US" dirty="0"/>
              <a:t>ARM allows external storage more </a:t>
            </a:r>
            <a:r>
              <a:rPr lang="en-US" dirty="0" smtClean="0"/>
              <a:t>readily</a:t>
            </a:r>
            <a:endParaRPr lang="en-US" dirty="0"/>
          </a:p>
          <a:p>
            <a:r>
              <a:rPr lang="en-US" dirty="0" smtClean="0"/>
              <a:t>ARM has all of the facilities that the DSP chip provides in one package</a:t>
            </a:r>
          </a:p>
        </p:txBody>
      </p:sp>
    </p:spTree>
    <p:extLst>
      <p:ext uri="{BB962C8B-B14F-4D97-AF65-F5344CB8AC3E}">
        <p14:creationId xmlns="" xmlns:p14="http://schemas.microsoft.com/office/powerpoint/2010/main" val="2750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Beagle 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Cortex A8</a:t>
            </a:r>
          </a:p>
          <a:p>
            <a:r>
              <a:rPr lang="en-US" dirty="0" smtClean="0"/>
              <a:t>600 MHz Dual Core</a:t>
            </a:r>
          </a:p>
          <a:p>
            <a:r>
              <a:rPr lang="en-US" dirty="0" smtClean="0"/>
              <a:t>VFP</a:t>
            </a:r>
          </a:p>
          <a:p>
            <a:r>
              <a:rPr lang="en-US" dirty="0" smtClean="0"/>
              <a:t>Minimal peripherals -&gt; Maximum customizability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experience with ARM</a:t>
            </a:r>
            <a:endParaRPr lang="en-US" dirty="0"/>
          </a:p>
          <a:p>
            <a:pPr lvl="1"/>
            <a:r>
              <a:rPr lang="en-US" dirty="0"/>
              <a:t>One of the reasons we want to use the ARM</a:t>
            </a:r>
          </a:p>
          <a:p>
            <a:r>
              <a:rPr lang="en-US" dirty="0" smtClean="0"/>
              <a:t>Me killing Arielle</a:t>
            </a:r>
          </a:p>
          <a:p>
            <a:r>
              <a:rPr lang="en-US" dirty="0" smtClean="0"/>
              <a:t>High speed signals if we make our own board for an ARM</a:t>
            </a:r>
          </a:p>
          <a:p>
            <a:pPr lvl="1"/>
            <a:r>
              <a:rPr lang="en-US" dirty="0" smtClean="0"/>
              <a:t>High speed ARMs are difficult to find </a:t>
            </a:r>
            <a:endParaRPr lang="en-US" dirty="0"/>
          </a:p>
          <a:p>
            <a:r>
              <a:rPr lang="en-US" dirty="0" smtClean="0"/>
              <a:t>a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03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38576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130" y="13180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Camera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7760" y="352055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Courtesy of </a:t>
            </a:r>
            <a:r>
              <a:rPr lang="en-US" dirty="0" err="1" smtClean="0"/>
              <a:t>Sparkfun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0329" y="16002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Tentative Camera</a:t>
            </a:r>
          </a:p>
          <a:p>
            <a:endParaRPr lang="en-US" dirty="0" smtClean="0"/>
          </a:p>
          <a:p>
            <a:r>
              <a:rPr lang="en-US" dirty="0" smtClean="0"/>
              <a:t>CMOS Camera TCM8230MD</a:t>
            </a:r>
          </a:p>
          <a:p>
            <a:r>
              <a:rPr lang="en-US" dirty="0" smtClean="0"/>
              <a:t>640x480 Pixel Resolution</a:t>
            </a:r>
          </a:p>
          <a:p>
            <a:r>
              <a:rPr lang="en-US" dirty="0" smtClean="0"/>
              <a:t>Data Output 8-bit Parallel (YUV or RGB)</a:t>
            </a:r>
          </a:p>
          <a:p>
            <a:r>
              <a:rPr lang="en-US" dirty="0" smtClean="0"/>
              <a:t>Command I/O I2C</a:t>
            </a:r>
          </a:p>
          <a:p>
            <a:r>
              <a:rPr lang="en-US" dirty="0" smtClean="0"/>
              <a:t>Max Frame Rate 30fps</a:t>
            </a:r>
          </a:p>
          <a:p>
            <a:r>
              <a:rPr lang="en-US" dirty="0" smtClean="0"/>
              <a:t>Picture Size: VGA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Note Small Size (Ideal for wearable device)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Retailer: </a:t>
            </a:r>
            <a:r>
              <a:rPr lang="en-US" dirty="0" err="1" smtClean="0"/>
              <a:t>Sparkfun</a:t>
            </a:r>
            <a:endParaRPr lang="en-US" dirty="0"/>
          </a:p>
          <a:p>
            <a:r>
              <a:rPr lang="en-US" dirty="0" smtClean="0"/>
              <a:t>Price: $9.99</a:t>
            </a:r>
          </a:p>
          <a:p>
            <a:endParaRPr lang="en-US" dirty="0"/>
          </a:p>
          <a:p>
            <a:r>
              <a:rPr lang="en-US" dirty="0" smtClean="0"/>
              <a:t>Data Output Rate 144kbps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" y="501134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Purpose</a:t>
            </a:r>
          </a:p>
          <a:p>
            <a:r>
              <a:rPr lang="en-US" dirty="0" smtClean="0"/>
              <a:t>Used to record movements of the eye</a:t>
            </a:r>
            <a:endParaRPr lang="en-US" dirty="0"/>
          </a:p>
          <a:p>
            <a:r>
              <a:rPr lang="en-US" dirty="0" smtClean="0"/>
              <a:t>Resolution minimal 640x480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00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1066</Words>
  <Application>Microsoft Office PowerPoint</Application>
  <PresentationFormat>On-screen Show (4:3)</PresentationFormat>
  <Paragraphs>310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Verve</vt:lpstr>
      <vt:lpstr>Mission Statement</vt:lpstr>
      <vt:lpstr>Project Description</vt:lpstr>
      <vt:lpstr>Slide 3</vt:lpstr>
      <vt:lpstr>System Block Diagram</vt:lpstr>
      <vt:lpstr>ARM</vt:lpstr>
      <vt:lpstr>ARM vs DSP Chip</vt:lpstr>
      <vt:lpstr>Beagle Bone</vt:lpstr>
      <vt:lpstr>Risks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Lighting Configuration</vt:lpstr>
      <vt:lpstr>Sample Images with Ambient Lighting</vt:lpstr>
      <vt:lpstr>Slide 21</vt:lpstr>
      <vt:lpstr>Risks</vt:lpstr>
      <vt:lpstr>Main Software Flow</vt:lpstr>
      <vt:lpstr>Interrupt Handler</vt:lpstr>
      <vt:lpstr>Initialization</vt:lpstr>
      <vt:lpstr>Slide 26</vt:lpstr>
      <vt:lpstr>Slide 27</vt:lpstr>
      <vt:lpstr>Slide 28</vt:lpstr>
      <vt:lpstr>Slide 29</vt:lpstr>
      <vt:lpstr>Division of Labor</vt:lpstr>
    </vt:vector>
  </TitlesOfParts>
  <Company>ECE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bertrann</dc:creator>
  <cp:lastModifiedBy>bertrann</cp:lastModifiedBy>
  <cp:revision>3</cp:revision>
  <dcterms:created xsi:type="dcterms:W3CDTF">2012-01-26T18:43:04Z</dcterms:created>
  <dcterms:modified xsi:type="dcterms:W3CDTF">2012-01-26T18:59:28Z</dcterms:modified>
</cp:coreProperties>
</file>