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307" r:id="rId3"/>
    <p:sldId id="258" r:id="rId4"/>
    <p:sldId id="312" r:id="rId5"/>
    <p:sldId id="259" r:id="rId6"/>
    <p:sldId id="260" r:id="rId7"/>
    <p:sldId id="315" r:id="rId8"/>
    <p:sldId id="316" r:id="rId9"/>
    <p:sldId id="317" r:id="rId10"/>
    <p:sldId id="322" r:id="rId11"/>
    <p:sldId id="319" r:id="rId12"/>
    <p:sldId id="320" r:id="rId13"/>
    <p:sldId id="323" r:id="rId14"/>
    <p:sldId id="324" r:id="rId15"/>
    <p:sldId id="325" r:id="rId16"/>
    <p:sldId id="326" r:id="rId17"/>
    <p:sldId id="327" r:id="rId18"/>
    <p:sldId id="321" r:id="rId19"/>
    <p:sldId id="328" r:id="rId20"/>
    <p:sldId id="329" r:id="rId21"/>
    <p:sldId id="330" r:id="rId22"/>
    <p:sldId id="331" r:id="rId23"/>
    <p:sldId id="332" r:id="rId24"/>
    <p:sldId id="333" r:id="rId25"/>
    <p:sldId id="261" r:id="rId26"/>
    <p:sldId id="262" r:id="rId27"/>
    <p:sldId id="263" r:id="rId28"/>
    <p:sldId id="264" r:id="rId29"/>
    <p:sldId id="337" r:id="rId30"/>
    <p:sldId id="338" r:id="rId31"/>
    <p:sldId id="339" r:id="rId32"/>
    <p:sldId id="340" r:id="rId33"/>
    <p:sldId id="335" r:id="rId34"/>
    <p:sldId id="289" r:id="rId35"/>
    <p:sldId id="290" r:id="rId36"/>
    <p:sldId id="304" r:id="rId37"/>
    <p:sldId id="306" r:id="rId38"/>
    <p:sldId id="341" r:id="rId39"/>
    <p:sldId id="286" r:id="rId40"/>
    <p:sldId id="33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C0C0C0"/>
    <a:srgbClr val="F8F8F8"/>
    <a:srgbClr val="DAD7DB"/>
    <a:srgbClr val="E8E8E8"/>
    <a:srgbClr val="EF31C6"/>
    <a:srgbClr val="09DEE9"/>
    <a:srgbClr val="00FF00"/>
    <a:srgbClr val="C10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2767" autoAdjust="0"/>
  </p:normalViewPr>
  <p:slideViewPr>
    <p:cSldViewPr>
      <p:cViewPr>
        <p:scale>
          <a:sx n="90" d="100"/>
          <a:sy n="90" d="100"/>
        </p:scale>
        <p:origin x="-224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64CF-C1E2-4A3A-8461-DA418FAA27F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EF81-0DBD-4698-923F-7BE580063A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44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endParaRPr lang="en-US" dirty="0" smtClean="0"/>
          </a:p>
          <a:p>
            <a:r>
              <a:rPr lang="en-US" dirty="0" smtClean="0"/>
              <a:t>-- describe glasses</a:t>
            </a:r>
            <a:r>
              <a:rPr lang="en-US" baseline="0" dirty="0" smtClean="0"/>
              <a:t> + camera</a:t>
            </a:r>
          </a:p>
          <a:p>
            <a:r>
              <a:rPr lang="en-US" baseline="0" dirty="0" smtClean="0"/>
              <a:t>-- talk about camera board + XBEE</a:t>
            </a:r>
          </a:p>
          <a:p>
            <a:r>
              <a:rPr lang="en-US" baseline="0" dirty="0" smtClean="0"/>
              <a:t>-- follow data through ARM, talk about DSP here.</a:t>
            </a:r>
          </a:p>
          <a:p>
            <a:r>
              <a:rPr lang="en-US" baseline="0" dirty="0" smtClean="0"/>
              <a:t>-- Mention data storage for debugging help</a:t>
            </a:r>
          </a:p>
          <a:p>
            <a:r>
              <a:rPr lang="en-US" baseline="0" dirty="0" smtClean="0"/>
              <a:t>-- Interface to computer</a:t>
            </a:r>
          </a:p>
          <a:p>
            <a:r>
              <a:rPr lang="en-US" baseline="0" dirty="0" smtClean="0"/>
              <a:t>	-- program on host computer to intercept control signals and control the cursor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-- Our DSP will need some sort</a:t>
            </a:r>
            <a:r>
              <a:rPr lang="en-US" baseline="0" dirty="0" smtClean="0"/>
              <a:t> of floating point or fixed point (integer calculations not sufficient)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- DSP chip that rapid fire used had a clock of 300MHz</a:t>
            </a:r>
          </a:p>
          <a:p>
            <a:r>
              <a:rPr lang="en-US" baseline="0" dirty="0" smtClean="0"/>
              <a:t>	-- only for high speed memory (data storage)</a:t>
            </a:r>
          </a:p>
          <a:p>
            <a:r>
              <a:rPr lang="en-US" baseline="0" dirty="0" smtClean="0"/>
              <a:t>-- fewer components in that we will have only the ARM, instead of a </a:t>
            </a:r>
            <a:r>
              <a:rPr lang="en-US" baseline="0" dirty="0" err="1" smtClean="0"/>
              <a:t>microcontoller</a:t>
            </a:r>
            <a:r>
              <a:rPr lang="en-US" baseline="0" dirty="0" smtClean="0"/>
              <a:t> + DSP chip.</a:t>
            </a:r>
          </a:p>
          <a:p>
            <a:r>
              <a:rPr lang="en-US" baseline="0" dirty="0" smtClean="0"/>
              <a:t>	-- does not include supporting components</a:t>
            </a:r>
          </a:p>
          <a:p>
            <a:r>
              <a:rPr lang="en-US" baseline="0" dirty="0" smtClean="0"/>
              <a:t>-- Cortex R4 (</a:t>
            </a:r>
            <a:r>
              <a:rPr lang="en-US" baseline="0" smtClean="0"/>
              <a:t>200 MHz) VFP </a:t>
            </a:r>
            <a:r>
              <a:rPr lang="en-US" baseline="0" dirty="0" smtClean="0"/>
              <a:t>unit provides 320 DMIPS</a:t>
            </a:r>
          </a:p>
          <a:p>
            <a:r>
              <a:rPr lang="en-US" baseline="0" dirty="0" smtClean="0"/>
              <a:t>	-- DMIPS + Dhrystone MIPS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-- uses</a:t>
            </a:r>
            <a:r>
              <a:rPr lang="en-US" baseline="0" dirty="0" smtClean="0"/>
              <a:t> cortex A8 processor</a:t>
            </a:r>
          </a:p>
          <a:p>
            <a:r>
              <a:rPr lang="en-US" baseline="0" dirty="0" smtClean="0"/>
              <a:t>	-- speed of 600MHz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cortex M4 ~180 MHz</a:t>
            </a:r>
          </a:p>
          <a:p>
            <a:r>
              <a:rPr lang="en-US" baseline="0" dirty="0" smtClean="0"/>
              <a:t>-- cortex R4 ~200 MHz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</a:p>
          <a:p>
            <a:r>
              <a:rPr lang="en-US" dirty="0" smtClean="0"/>
              <a:t>-- from </a:t>
            </a:r>
            <a:r>
              <a:rPr lang="en-US" dirty="0" err="1" smtClean="0"/>
              <a:t>SparkFun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baseline="0" dirty="0" smtClean="0"/>
              <a:t> two points of interest</a:t>
            </a:r>
          </a:p>
          <a:p>
            <a:r>
              <a:rPr lang="en-US" baseline="0" dirty="0" smtClean="0"/>
              <a:t>	-- range = plenty enough</a:t>
            </a:r>
          </a:p>
          <a:p>
            <a:r>
              <a:rPr lang="en-US" baseline="0" dirty="0" smtClean="0"/>
              <a:t>	-- speed -&gt; based on calculation of </a:t>
            </a:r>
            <a:r>
              <a:rPr lang="en-US" baseline="0" dirty="0" err="1" smtClean="0"/>
              <a:t>maximun</a:t>
            </a:r>
            <a:r>
              <a:rPr lang="en-US" baseline="0" dirty="0" smtClean="0"/>
              <a:t> data output from camera</a:t>
            </a:r>
          </a:p>
          <a:p>
            <a:r>
              <a:rPr lang="en-US" baseline="0" dirty="0" smtClean="0"/>
              <a:t>		we do not exceed 250 kbps so the XBEE will be able</a:t>
            </a:r>
            <a:r>
              <a:rPr lang="en-US" baseline="0" dirty="0"/>
              <a:t> </a:t>
            </a:r>
            <a:r>
              <a:rPr lang="en-US" baseline="0" dirty="0" smtClean="0"/>
              <a:t>to</a:t>
            </a:r>
          </a:p>
          <a:p>
            <a:r>
              <a:rPr lang="en-US" baseline="0" dirty="0" smtClean="0"/>
              <a:t>		transmit all of the images with no slowing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-- like mentioned</a:t>
            </a:r>
            <a:r>
              <a:rPr lang="en-US" baseline="0" dirty="0" smtClean="0"/>
              <a:t> before based on the quick calculation we did we should have sufficient bandwidth to</a:t>
            </a:r>
          </a:p>
          <a:p>
            <a:r>
              <a:rPr lang="en-US" baseline="0" dirty="0" smtClean="0"/>
              <a:t>   transmit all of the images</a:t>
            </a:r>
          </a:p>
          <a:p>
            <a:r>
              <a:rPr lang="en-US" baseline="0" dirty="0" smtClean="0"/>
              <a:t>-- low power, consider cell phones which have power ratings around 1 Watt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Arielle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Arielle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illumination</a:t>
            </a:r>
            <a:r>
              <a:rPr lang="en-US" baseline="0" dirty="0" smtClean="0"/>
              <a:t> is coaxial with the optical path, then the eye acts as a </a:t>
            </a:r>
            <a:r>
              <a:rPr lang="en-US" baseline="0" dirty="0" err="1" smtClean="0"/>
              <a:t>retroreflector</a:t>
            </a:r>
            <a:r>
              <a:rPr lang="en-US" baseline="0" dirty="0" smtClean="0"/>
              <a:t> as the light reflects of the retina creating a bright pupil effect. If the illumination source is offset from the optical path, then the pupil appears dark because the </a:t>
            </a:r>
            <a:r>
              <a:rPr lang="en-US" baseline="0" dirty="0" err="1" smtClean="0"/>
              <a:t>retroreflection</a:t>
            </a:r>
            <a:r>
              <a:rPr lang="en-US" baseline="0" dirty="0" smtClean="0"/>
              <a:t> from the retina is directed away from the camera.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Armeen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4680C-AB34-4D49-99CB-6EC32CE03E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5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48000"/>
                <a:satMod val="230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scopyu.com/print/articles/fluorescence/lasersafety-print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copyu.com/print/articles/fluorescence/lasersafety-prin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Team </a:t>
            </a:r>
            <a:r>
              <a:rPr lang="en-US" sz="8000" dirty="0" err="1" smtClean="0"/>
              <a:t>eyeCU</a:t>
            </a:r>
            <a:endParaRPr lang="en-US" sz="8000" dirty="0"/>
          </a:p>
        </p:txBody>
      </p:sp>
      <p:sp>
        <p:nvSpPr>
          <p:cNvPr id="6" name="AutoShape 2" descr="https://mail-attachment.googleusercontent.com/attachment?ui=2&amp;ik=39701efb61&amp;view=att&amp;th=135261e99b818e6e&amp;attid=0.1&amp;disp=inline&amp;realattid=f_gxz4k8p40&amp;safe=1&amp;zw&amp;saduie=AG9B_P8qTST14cbtQ3r3iZaxNZR0&amp;sadet=1327784503575&amp;sads=OR6pGZ8lc1eSbOqI8mE11CMRFc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Khashi\Desktop\bruce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6738"/>
            <a:ext cx="6477000" cy="458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4000" y="1981200"/>
            <a:ext cx="3810000" cy="312420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Nick Bertrand</a:t>
            </a:r>
          </a:p>
          <a:p>
            <a:r>
              <a:rPr lang="en-US" dirty="0" smtClean="0"/>
              <a:t>Arielle Blum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Mozingo</a:t>
            </a:r>
            <a:endParaRPr lang="en-US" dirty="0" smtClean="0"/>
          </a:p>
          <a:p>
            <a:r>
              <a:rPr lang="en-US" dirty="0" err="1" smtClean="0"/>
              <a:t>Armeen</a:t>
            </a:r>
            <a:r>
              <a:rPr lang="en-US" dirty="0" smtClean="0"/>
              <a:t> </a:t>
            </a:r>
            <a:r>
              <a:rPr lang="en-US" dirty="0" err="1" smtClean="0"/>
              <a:t>Taeb</a:t>
            </a:r>
            <a:endParaRPr lang="en-US" dirty="0" smtClean="0"/>
          </a:p>
          <a:p>
            <a:r>
              <a:rPr lang="en-US" dirty="0" err="1" smtClean="0"/>
              <a:t>Khashi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Lighting Configuration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5059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Method 1: Infrared lighting configuration</a:t>
            </a:r>
          </a:p>
          <a:p>
            <a:pPr lvl="1"/>
            <a:r>
              <a:rPr lang="en-US" sz="2400" dirty="0" smtClean="0"/>
              <a:t>Use IR emitter attached to glasses to illuminate the eye</a:t>
            </a:r>
          </a:p>
          <a:p>
            <a:pPr lvl="1"/>
            <a:r>
              <a:rPr lang="en-US" sz="2400" dirty="0" smtClean="0"/>
              <a:t>Can achieve “dark pupil” and “light pupil” effect for pupil contrast</a:t>
            </a:r>
          </a:p>
          <a:p>
            <a:pPr lvl="1"/>
            <a:r>
              <a:rPr lang="en-US" sz="2400" dirty="0" smtClean="0"/>
              <a:t>Can experiment with blocking out ambient light or not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Method 2:  Ambient lighting configuration</a:t>
            </a:r>
          </a:p>
          <a:p>
            <a:pPr lvl="1"/>
            <a:r>
              <a:rPr lang="en-US" sz="2400" dirty="0" smtClean="0"/>
              <a:t> More difficult but more rewarding</a:t>
            </a:r>
          </a:p>
          <a:p>
            <a:pPr lvl="1"/>
            <a:r>
              <a:rPr lang="en-US" sz="2400" dirty="0" smtClean="0"/>
              <a:t>Challenge: reflections can easily confuse pupil detection algorithms</a:t>
            </a:r>
          </a:p>
          <a:p>
            <a:pPr lvl="1"/>
            <a:r>
              <a:rPr lang="en-US" sz="2400" dirty="0" smtClean="0"/>
              <a:t>Possible Solution: Black felt to control reflections</a:t>
            </a:r>
          </a:p>
        </p:txBody>
      </p:sp>
    </p:spTree>
    <p:extLst>
      <p:ext uri="{BB962C8B-B14F-4D97-AF65-F5344CB8AC3E}">
        <p14:creationId xmlns:p14="http://schemas.microsoft.com/office/powerpoint/2010/main" val="26398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Sample Images with Ambient Lighting</a:t>
            </a:r>
            <a:endParaRPr lang="en-US" sz="2800" dirty="0">
              <a:effectLst/>
            </a:endParaRPr>
          </a:p>
        </p:txBody>
      </p:sp>
      <p:pic>
        <p:nvPicPr>
          <p:cNvPr id="4" name="Picture 3" descr="Arielle1-003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9648" y="2743200"/>
            <a:ext cx="2511552" cy="1883664"/>
          </a:xfrm>
          <a:prstGeom prst="rect">
            <a:avLst/>
          </a:prstGeom>
        </p:spPr>
      </p:pic>
      <p:pic>
        <p:nvPicPr>
          <p:cNvPr id="5" name="Picture 4" descr="Arielle1-075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9648" y="4821936"/>
            <a:ext cx="2511552" cy="1883664"/>
          </a:xfrm>
          <a:prstGeom prst="rect">
            <a:avLst/>
          </a:prstGeom>
        </p:spPr>
      </p:pic>
      <p:pic>
        <p:nvPicPr>
          <p:cNvPr id="6" name="Picture 5" descr="Arielle1-016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9648" y="609600"/>
            <a:ext cx="2511552" cy="1883664"/>
          </a:xfrm>
          <a:prstGeom prst="rect">
            <a:avLst/>
          </a:prstGeom>
        </p:spPr>
      </p:pic>
      <p:pic>
        <p:nvPicPr>
          <p:cNvPr id="7" name="Picture 6" descr="Arielle1-115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22848" y="2743200"/>
            <a:ext cx="2511552" cy="1883664"/>
          </a:xfrm>
          <a:prstGeom prst="rect">
            <a:avLst/>
          </a:prstGeom>
        </p:spPr>
      </p:pic>
      <p:pic>
        <p:nvPicPr>
          <p:cNvPr id="8" name="Picture 7" descr="Arielle1-165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3400" y="2743200"/>
            <a:ext cx="2511552" cy="1883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meentaeb\Desktop\Subject Images\Arm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2831592"/>
            <a:ext cx="2523454" cy="189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rmeentaeb\Desktop\Subject Images\NickInfared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844439"/>
            <a:ext cx="2506327" cy="18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rmeentaeb\Desktop\Subject Images\NickInfared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44439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rmeentaeb\Desktop\Subject Images\NickInfared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72" y="6217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meentaeb\Desktop\Subject Images\NickInfrared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48889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Sample Images with </a:t>
            </a:r>
            <a:r>
              <a:rPr lang="en-US" sz="28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Infrared Lighting (Dark Pupil)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Digital Signal Processing</a:t>
            </a:r>
            <a:endParaRPr lang="en-US" dirty="0"/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Precision of pupil centroid calculation</a:t>
            </a:r>
          </a:p>
          <a:p>
            <a:pPr lvl="2"/>
            <a:r>
              <a:rPr lang="en-US" dirty="0" smtClean="0"/>
              <a:t>Inconsistency between pupil and direction of gaze</a:t>
            </a:r>
          </a:p>
          <a:p>
            <a:pPr lvl="2"/>
            <a:r>
              <a:rPr lang="en-US" dirty="0" smtClean="0"/>
              <a:t>Processing time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Process fewer frames for more thorough processing algorithms</a:t>
            </a:r>
          </a:p>
          <a:p>
            <a:pPr lvl="2"/>
            <a:r>
              <a:rPr lang="en-US" dirty="0" smtClean="0"/>
              <a:t>Tune via calibration</a:t>
            </a:r>
          </a:p>
          <a:p>
            <a:pPr lvl="2"/>
            <a:r>
              <a:rPr lang="en-US" dirty="0" smtClean="0"/>
              <a:t>Optimize and simplify code as much as possible</a:t>
            </a:r>
            <a:endParaRPr lang="en-US" dirty="0"/>
          </a:p>
          <a:p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Inconsistency in lighting through sequence of images</a:t>
            </a:r>
          </a:p>
          <a:p>
            <a:pPr lvl="2"/>
            <a:r>
              <a:rPr lang="en-US" dirty="0" smtClean="0"/>
              <a:t>Ambient light creating reflections</a:t>
            </a:r>
            <a:endParaRPr lang="en-US" dirty="0"/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Have a controlled lighting environment</a:t>
            </a:r>
          </a:p>
          <a:p>
            <a:pPr lvl="2"/>
            <a:r>
              <a:rPr lang="en-US" dirty="0" smtClean="0"/>
              <a:t>Experiment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ANSI Z136 – Safe Use of Lasers</a:t>
            </a:r>
            <a:endParaRPr lang="en-US" dirty="0"/>
          </a:p>
          <a:p>
            <a:r>
              <a:rPr lang="en-US" dirty="0" smtClean="0"/>
              <a:t>Potential Hazards</a:t>
            </a:r>
            <a:endParaRPr lang="en-US" dirty="0"/>
          </a:p>
          <a:p>
            <a:pPr lvl="1"/>
            <a:r>
              <a:rPr lang="en-US" dirty="0" smtClean="0"/>
              <a:t>Infrared A (780nm – 1400 nm)</a:t>
            </a:r>
          </a:p>
          <a:p>
            <a:pPr lvl="2"/>
            <a:r>
              <a:rPr lang="en-US" dirty="0" smtClean="0"/>
              <a:t>Retinal Burns</a:t>
            </a:r>
          </a:p>
          <a:p>
            <a:pPr lvl="2"/>
            <a:r>
              <a:rPr lang="en-US" dirty="0" smtClean="0"/>
              <a:t>Cataract</a:t>
            </a:r>
          </a:p>
          <a:p>
            <a:pPr lvl="1"/>
            <a:r>
              <a:rPr lang="en-US" dirty="0" smtClean="0"/>
              <a:t>Infrared B (1400nm – 3000 nm)</a:t>
            </a:r>
          </a:p>
          <a:p>
            <a:pPr lvl="2"/>
            <a:r>
              <a:rPr lang="en-US" dirty="0" smtClean="0"/>
              <a:t>Corneal Burn</a:t>
            </a:r>
          </a:p>
          <a:p>
            <a:pPr lvl="2"/>
            <a:r>
              <a:rPr lang="en-US" dirty="0" smtClean="0"/>
              <a:t>Aqueous Flare</a:t>
            </a:r>
          </a:p>
          <a:p>
            <a:pPr lvl="2"/>
            <a:r>
              <a:rPr lang="en-US" dirty="0" smtClean="0"/>
              <a:t>IR Cataract</a:t>
            </a:r>
          </a:p>
          <a:p>
            <a:pPr lvl="1"/>
            <a:r>
              <a:rPr lang="en-US" dirty="0" smtClean="0"/>
              <a:t>Infrared C (3000nm – 1 million nm)</a:t>
            </a:r>
          </a:p>
          <a:p>
            <a:pPr lvl="2"/>
            <a:r>
              <a:rPr lang="en-US" dirty="0" smtClean="0"/>
              <a:t>Corneal Burn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0"/>
            <a:ext cx="3762777" cy="200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3695" y="660779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  <a:hlinkClick r:id="rId4"/>
              </a:rPr>
              <a:t>http://www.microscopyu.com/print/articles/fluorescence/lasersafety-print.html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pPr lvl="1"/>
            <a:r>
              <a:rPr lang="en-US" dirty="0" smtClean="0"/>
              <a:t>Max exposure limit is 200 W/m² at 20°C</a:t>
            </a:r>
          </a:p>
          <a:p>
            <a:pPr lvl="1"/>
            <a:r>
              <a:rPr lang="en-US" dirty="0" smtClean="0"/>
              <a:t>Max exposure limit is 100 W/m² at 25°C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/d²</a:t>
            </a:r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is irradiance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 is radiant intensity</a:t>
            </a:r>
          </a:p>
          <a:p>
            <a:pPr lvl="1"/>
            <a:r>
              <a:rPr lang="en-US" dirty="0" smtClean="0"/>
              <a:t>d is distance from IRLED to eye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Predicted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312mW/m²</a:t>
            </a:r>
          </a:p>
          <a:p>
            <a:pPr lvl="1"/>
            <a:r>
              <a:rPr lang="en-US" dirty="0" smtClean="0"/>
              <a:t>SFH 484 IRLED (Tentative)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312mW/m²</a:t>
            </a:r>
            <a:endParaRPr lang="en-US" dirty="0"/>
          </a:p>
          <a:p>
            <a:pPr lvl="1"/>
            <a:r>
              <a:rPr lang="en-US" dirty="0"/>
              <a:t>SFH 484 IRLED (Tentative)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312mW/m² &lt; 200 W/m² at 20°C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312mW/m² &lt; 100 W/m² at 25°C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Lamp </a:t>
            </a:r>
            <a:r>
              <a:rPr lang="en-US" dirty="0" err="1" smtClean="0"/>
              <a:t>vs</a:t>
            </a:r>
            <a:r>
              <a:rPr lang="en-US" dirty="0" smtClean="0"/>
              <a:t> Laser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74478" y="661177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http://www.microscopyu.com/print/articles/fluorescence/lasersafety-print.html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www.microscopyu.com/articles/fluorescence/images/lasersafetyfigur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30" y="2432007"/>
            <a:ext cx="6128539" cy="41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Powered by 120 </a:t>
            </a:r>
            <a:r>
              <a:rPr lang="en-US" dirty="0" err="1" smtClean="0"/>
              <a:t>Vac</a:t>
            </a:r>
            <a:endParaRPr lang="en-US" dirty="0" smtClean="0"/>
          </a:p>
          <a:p>
            <a:pPr lvl="1"/>
            <a:r>
              <a:rPr lang="en-US" dirty="0" smtClean="0"/>
              <a:t>Use AC-DC converter</a:t>
            </a:r>
          </a:p>
          <a:p>
            <a:pPr lvl="1"/>
            <a:endParaRPr lang="en-US" dirty="0"/>
          </a:p>
          <a:p>
            <a:r>
              <a:rPr lang="en-US" dirty="0" smtClean="0"/>
              <a:t>DC-DC converters</a:t>
            </a:r>
          </a:p>
          <a:p>
            <a:pPr lvl="1"/>
            <a:r>
              <a:rPr lang="en-US" dirty="0" smtClean="0"/>
              <a:t>Use DC-DC converters for larger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Linear Regulators</a:t>
            </a:r>
          </a:p>
          <a:p>
            <a:pPr lvl="1"/>
            <a:r>
              <a:rPr lang="en-US" dirty="0" smtClean="0"/>
              <a:t>Linear Regulators for smaller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Isolation of power lines from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661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Mission Statement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25146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"/>
            </a:pPr>
            <a:r>
              <a:rPr lang="en-US" sz="3200" dirty="0"/>
              <a:t>The aim of our project is to design and implement a low-cost human-computer </a:t>
            </a:r>
            <a:r>
              <a:rPr lang="en-US" sz="3200" dirty="0" smtClean="0"/>
              <a:t>interface (HCI) </a:t>
            </a:r>
            <a:r>
              <a:rPr lang="en-US" sz="3200" dirty="0"/>
              <a:t>which allows its user to control the computer cursor with eye </a:t>
            </a:r>
            <a:r>
              <a:rPr lang="en-US" sz="3200" dirty="0" smtClean="0"/>
              <a:t>movements.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317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pPr lvl="1"/>
            <a:endParaRPr lang="en-US" dirty="0"/>
          </a:p>
          <a:p>
            <a:r>
              <a:rPr lang="en-US" dirty="0" smtClean="0"/>
              <a:t>Buck Converter</a:t>
            </a:r>
          </a:p>
          <a:p>
            <a:pPr lvl="1"/>
            <a:r>
              <a:rPr lang="en-US" dirty="0" smtClean="0"/>
              <a:t>Efficient with constant DC input voltages</a:t>
            </a:r>
          </a:p>
          <a:p>
            <a:pPr lvl="1"/>
            <a:r>
              <a:rPr lang="en-US" dirty="0" smtClean="0"/>
              <a:t>Ideal for 15V to 3.3V step down</a:t>
            </a:r>
          </a:p>
          <a:p>
            <a:pPr lvl="1"/>
            <a:r>
              <a:rPr lang="en-US" dirty="0" smtClean="0"/>
              <a:t>More efficient than Buck-Boost Converter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33" y="4724400"/>
            <a:ext cx="4834518" cy="180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9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r>
              <a:rPr lang="en-US" dirty="0" smtClean="0"/>
              <a:t>Buck-Boost Converter</a:t>
            </a:r>
          </a:p>
          <a:p>
            <a:pPr lvl="1"/>
            <a:r>
              <a:rPr lang="en-US" dirty="0" smtClean="0"/>
              <a:t>Ideal for variable DC input voltages (batteries)</a:t>
            </a:r>
          </a:p>
          <a:p>
            <a:pPr lvl="1"/>
            <a:r>
              <a:rPr lang="en-US" dirty="0" smtClean="0"/>
              <a:t>Step down 3.3V – 4.3V to 1.2V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91000"/>
            <a:ext cx="440592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2.8V and 1.5V</a:t>
            </a:r>
          </a:p>
          <a:p>
            <a:r>
              <a:rPr lang="en-US" dirty="0" smtClean="0"/>
              <a:t>ARM CORTEX R4</a:t>
            </a:r>
          </a:p>
          <a:p>
            <a:pPr lvl="1"/>
            <a:r>
              <a:rPr lang="en-US" dirty="0" smtClean="0"/>
              <a:t>1.2V and 3.3V</a:t>
            </a:r>
          </a:p>
          <a:p>
            <a:r>
              <a:rPr lang="en-US" dirty="0" smtClean="0"/>
              <a:t>ARM CORTEX M4</a:t>
            </a:r>
          </a:p>
          <a:p>
            <a:pPr lvl="1"/>
            <a:r>
              <a:rPr lang="en-US" dirty="0" smtClean="0"/>
              <a:t>1.8V to 3.6V</a:t>
            </a:r>
            <a:endParaRPr lang="en-US" dirty="0"/>
          </a:p>
          <a:p>
            <a:r>
              <a:rPr lang="en-US" dirty="0" smtClean="0"/>
              <a:t>IRLED</a:t>
            </a:r>
          </a:p>
          <a:p>
            <a:pPr lvl="1"/>
            <a:r>
              <a:rPr lang="en-US" dirty="0" smtClean="0"/>
              <a:t>1.6V</a:t>
            </a:r>
          </a:p>
          <a:p>
            <a:r>
              <a:rPr lang="en-US" dirty="0" smtClean="0"/>
              <a:t>XBEE</a:t>
            </a:r>
          </a:p>
          <a:p>
            <a:pPr lvl="1"/>
            <a:r>
              <a:rPr lang="en-US" dirty="0" smtClean="0"/>
              <a:t>2.8V to 3.4V</a:t>
            </a:r>
          </a:p>
        </p:txBody>
      </p:sp>
    </p:spTree>
    <p:extLst>
      <p:ext uri="{BB962C8B-B14F-4D97-AF65-F5344CB8AC3E}">
        <p14:creationId xmlns:p14="http://schemas.microsoft.com/office/powerpoint/2010/main" val="2882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Risk</a:t>
            </a:r>
          </a:p>
          <a:p>
            <a:pPr lvl="2"/>
            <a:r>
              <a:rPr lang="en-US" dirty="0"/>
              <a:t>Surge from AC-DC converter, potentially destroying </a:t>
            </a:r>
            <a:r>
              <a:rPr lang="en-US" dirty="0" smtClean="0"/>
              <a:t>components or shocking user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Fuse the AC-DC converter so a power surge does cause damage</a:t>
            </a:r>
          </a:p>
        </p:txBody>
      </p:sp>
    </p:spTree>
    <p:extLst>
      <p:ext uri="{BB962C8B-B14F-4D97-AF65-F5344CB8AC3E}">
        <p14:creationId xmlns:p14="http://schemas.microsoft.com/office/powerpoint/2010/main" val="10862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ARM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VFP (Vector Floating Point)</a:t>
            </a:r>
          </a:p>
          <a:p>
            <a:r>
              <a:rPr lang="en-US" dirty="0" smtClean="0"/>
              <a:t>Popular outside of school</a:t>
            </a:r>
          </a:p>
          <a:p>
            <a:pPr lvl="1"/>
            <a:r>
              <a:rPr lang="en-US" dirty="0" smtClean="0"/>
              <a:t>Gain good experience</a:t>
            </a:r>
          </a:p>
          <a:p>
            <a:r>
              <a:rPr lang="en-US" dirty="0" smtClean="0"/>
              <a:t>Same processors used in Visions Lab</a:t>
            </a:r>
          </a:p>
          <a:p>
            <a:pPr lvl="1"/>
            <a:r>
              <a:rPr lang="en-US" dirty="0" smtClean="0"/>
              <a:t>Sam </a:t>
            </a:r>
            <a:r>
              <a:rPr lang="en-US" dirty="0" err="1" smtClean="0"/>
              <a:t>Siewert</a:t>
            </a:r>
            <a:r>
              <a:rPr lang="en-US" dirty="0" smtClean="0"/>
              <a:t> as a great resource</a:t>
            </a:r>
            <a:endParaRPr lang="en-US" dirty="0"/>
          </a:p>
          <a:p>
            <a:r>
              <a:rPr lang="en-US" dirty="0" smtClean="0"/>
              <a:t>Wide Range of processors</a:t>
            </a:r>
          </a:p>
          <a:p>
            <a:pPr lvl="1"/>
            <a:r>
              <a:rPr lang="en-US" dirty="0" smtClean="0"/>
              <a:t>Cortex M4, Cortex R4, Cortex A8*</a:t>
            </a:r>
          </a:p>
          <a:p>
            <a:pPr lvl="2"/>
            <a:r>
              <a:rPr lang="en-US" dirty="0" smtClean="0"/>
              <a:t>*Cortex A8 is the processor used on the BEAGLE boards</a:t>
            </a:r>
          </a:p>
        </p:txBody>
      </p:sp>
      <p:pic>
        <p:nvPicPr>
          <p:cNvPr id="4" name="Picture 4" descr="http://www.symbian-freak.com/images/news/09/09/arm_corte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79" y="4876800"/>
            <a:ext cx="1344013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1.androidauthority.com/wp-content/uploads/2011/08/ARM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33" y="2286000"/>
            <a:ext cx="333589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ARM </a:t>
            </a:r>
            <a:r>
              <a:rPr lang="en-US" dirty="0" err="1" smtClean="0">
                <a:effectLst/>
              </a:rPr>
              <a:t>vs</a:t>
            </a:r>
            <a:r>
              <a:rPr lang="en-US" dirty="0" smtClean="0">
                <a:effectLst/>
              </a:rPr>
              <a:t> DSP Chip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teams have used a DSP chip from TI </a:t>
            </a:r>
          </a:p>
          <a:p>
            <a:pPr lvl="1"/>
            <a:r>
              <a:rPr lang="en-US" dirty="0" smtClean="0"/>
              <a:t>Rapid Fire used a DSP chip</a:t>
            </a:r>
            <a:endParaRPr lang="en-US" dirty="0"/>
          </a:p>
          <a:p>
            <a:r>
              <a:rPr lang="en-US" dirty="0" smtClean="0"/>
              <a:t>Use of ARM over that because of difficult memory controller on DSP chip</a:t>
            </a:r>
          </a:p>
          <a:p>
            <a:pPr lvl="1"/>
            <a:r>
              <a:rPr lang="en-US" dirty="0"/>
              <a:t>ARM </a:t>
            </a:r>
            <a:r>
              <a:rPr lang="en-US" dirty="0" smtClean="0"/>
              <a:t>will allow external storage more readily</a:t>
            </a:r>
            <a:endParaRPr lang="en-US" dirty="0"/>
          </a:p>
          <a:p>
            <a:r>
              <a:rPr lang="en-US" dirty="0" smtClean="0"/>
              <a:t>ARM has all of the facilities that the DSP chip provides in one package</a:t>
            </a:r>
          </a:p>
          <a:p>
            <a:pPr lvl="1"/>
            <a:r>
              <a:rPr lang="en-US" dirty="0" smtClean="0"/>
              <a:t>Fewer components to worry about</a:t>
            </a:r>
          </a:p>
        </p:txBody>
      </p:sp>
    </p:spTree>
    <p:extLst>
      <p:ext uri="{BB962C8B-B14F-4D97-AF65-F5344CB8AC3E}">
        <p14:creationId xmlns:p14="http://schemas.microsoft.com/office/powerpoint/2010/main" val="27502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Beagle Board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1910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3 boards to chose from</a:t>
            </a:r>
          </a:p>
          <a:p>
            <a:pPr lvl="1"/>
            <a:r>
              <a:rPr lang="en-US" dirty="0" smtClean="0"/>
              <a:t>BEAGLE, XM, Bone</a:t>
            </a:r>
          </a:p>
          <a:p>
            <a:r>
              <a:rPr lang="en-US" dirty="0" smtClean="0"/>
              <a:t>Using the BEAGLE bone</a:t>
            </a:r>
          </a:p>
          <a:p>
            <a:pPr lvl="1"/>
            <a:r>
              <a:rPr lang="en-US" dirty="0" smtClean="0"/>
              <a:t>Fewer included components</a:t>
            </a:r>
          </a:p>
          <a:p>
            <a:pPr lvl="1"/>
            <a:r>
              <a:rPr lang="en-US" dirty="0" smtClean="0"/>
              <a:t>USB and Ethernet</a:t>
            </a:r>
          </a:p>
          <a:p>
            <a:r>
              <a:rPr lang="en-US" dirty="0" smtClean="0"/>
              <a:t>Use as main board</a:t>
            </a:r>
          </a:p>
          <a:p>
            <a:pPr lvl="1"/>
            <a:r>
              <a:rPr lang="en-US" dirty="0" smtClean="0"/>
              <a:t>Build interface to the board</a:t>
            </a:r>
          </a:p>
          <a:p>
            <a:r>
              <a:rPr lang="en-US" dirty="0" smtClean="0"/>
              <a:t>As fallback plan</a:t>
            </a:r>
          </a:p>
          <a:p>
            <a:pPr lvl="1"/>
            <a:r>
              <a:rPr lang="en-US" dirty="0" smtClean="0"/>
              <a:t>Layout our own ARM board, and if we can’t get it to work, utilize the BEAGLE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8957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experience with ARM</a:t>
            </a:r>
            <a:endParaRPr lang="en-US" dirty="0"/>
          </a:p>
          <a:p>
            <a:pPr lvl="1"/>
            <a:r>
              <a:rPr lang="en-US" dirty="0" smtClean="0"/>
              <a:t>An opportunity to gain experience</a:t>
            </a:r>
            <a:endParaRPr lang="en-US" dirty="0"/>
          </a:p>
          <a:p>
            <a:r>
              <a:rPr lang="en-US" dirty="0" smtClean="0"/>
              <a:t>High speed signals if our team designs our own board for the ARM</a:t>
            </a:r>
          </a:p>
          <a:p>
            <a:pPr lvl="1"/>
            <a:r>
              <a:rPr lang="en-US" dirty="0" smtClean="0"/>
              <a:t>Signal Integrity</a:t>
            </a:r>
          </a:p>
          <a:p>
            <a:pPr lvl="1"/>
            <a:r>
              <a:rPr lang="en-US" dirty="0" smtClean="0"/>
              <a:t>Finding a high speed arm that is not a BGA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0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3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29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Project Description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wearable device that allows the user to control a computer cursor with eye movements</a:t>
            </a:r>
          </a:p>
          <a:p>
            <a:r>
              <a:rPr lang="en-US" sz="3200" dirty="0" smtClean="0"/>
              <a:t>Images of the eye are captured with a digital camera</a:t>
            </a:r>
          </a:p>
          <a:p>
            <a:r>
              <a:rPr lang="en-US" sz="3200" dirty="0" smtClean="0"/>
              <a:t>Images are processed, and mouse movement commands are sent to the computer wirelessly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1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Wireless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Transmit camera data to host controller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Series 1 Chip</a:t>
            </a:r>
          </a:p>
          <a:p>
            <a:pPr lvl="1"/>
            <a:r>
              <a:rPr lang="en-US" dirty="0" smtClean="0"/>
              <a:t>Range 100m</a:t>
            </a:r>
          </a:p>
          <a:p>
            <a:pPr lvl="1"/>
            <a:r>
              <a:rPr lang="en-US" dirty="0" smtClean="0"/>
              <a:t>RF Data Rate 250 kbps</a:t>
            </a:r>
          </a:p>
          <a:p>
            <a:pPr lvl="1"/>
            <a:r>
              <a:rPr lang="en-US" dirty="0" smtClean="0"/>
              <a:t>Serial Data Rate 1200 bps – 250 kbps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Explorer USB</a:t>
            </a:r>
          </a:p>
          <a:p>
            <a:pPr lvl="2"/>
            <a:r>
              <a:rPr lang="en-US" dirty="0" smtClean="0"/>
              <a:t>Quick Development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09854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8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Wireless Block Diagram</a:t>
            </a:r>
            <a:endParaRPr lang="en-US" dirty="0">
              <a:effectLst/>
            </a:endParaRPr>
          </a:p>
        </p:txBody>
      </p:sp>
      <p:pic>
        <p:nvPicPr>
          <p:cNvPr id="7170" name="Picture 2" descr="C:\Users\Khashi\Desktop\wireless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1133" y="1981200"/>
            <a:ext cx="8986666" cy="33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Insufficient transmit speed</a:t>
            </a:r>
          </a:p>
          <a:p>
            <a:r>
              <a:rPr lang="en-US" dirty="0" smtClean="0"/>
              <a:t>RF Exposure (Time and Distance)</a:t>
            </a:r>
          </a:p>
          <a:p>
            <a:pPr lvl="1"/>
            <a:r>
              <a:rPr lang="en-US" dirty="0" smtClean="0"/>
              <a:t>1mW Wireless</a:t>
            </a:r>
            <a:endParaRPr lang="en-US" dirty="0"/>
          </a:p>
          <a:p>
            <a:pPr marL="537210" lvl="1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5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Camera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r>
              <a:rPr lang="en-US" dirty="0" smtClean="0"/>
              <a:t>Used to record movements of the eye</a:t>
            </a:r>
          </a:p>
          <a:p>
            <a:r>
              <a:rPr lang="en-US" dirty="0" smtClean="0"/>
              <a:t>Tentative Camera</a:t>
            </a:r>
          </a:p>
          <a:p>
            <a:pPr lvl="1"/>
            <a:r>
              <a:rPr lang="en-US" dirty="0" smtClean="0"/>
              <a:t>TCM8230MD CMOS Camera</a:t>
            </a:r>
          </a:p>
          <a:p>
            <a:pPr lvl="1"/>
            <a:r>
              <a:rPr lang="en-US" dirty="0" smtClean="0"/>
              <a:t>Small, ideal for a wearable device</a:t>
            </a:r>
          </a:p>
          <a:p>
            <a:pPr lvl="1"/>
            <a:r>
              <a:rPr lang="en-US" dirty="0" smtClean="0"/>
              <a:t>640 x 480 Pixel Resolution (VGA)</a:t>
            </a:r>
          </a:p>
          <a:p>
            <a:pPr lvl="1"/>
            <a:r>
              <a:rPr lang="en-US" dirty="0" smtClean="0"/>
              <a:t>30 FPS (Frames </a:t>
            </a:r>
            <a:r>
              <a:rPr lang="en-US" dirty="0"/>
              <a:t>P</a:t>
            </a:r>
            <a:r>
              <a:rPr lang="en-US" dirty="0" smtClean="0"/>
              <a:t>er Second)</a:t>
            </a:r>
          </a:p>
          <a:p>
            <a:pPr lvl="1"/>
            <a:r>
              <a:rPr lang="en-US" dirty="0" smtClean="0"/>
              <a:t>Command I/O 12C</a:t>
            </a:r>
          </a:p>
          <a:p>
            <a:pPr lvl="1"/>
            <a:r>
              <a:rPr lang="en-US" dirty="0" smtClean="0"/>
              <a:t>Data Output 8-bit Parallel (YUV or RGB)</a:t>
            </a:r>
          </a:p>
          <a:p>
            <a:pPr lvl="1"/>
            <a:r>
              <a:rPr lang="en-US" dirty="0" smtClean="0"/>
              <a:t>Data Output Rate 144kbps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Camera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Controlled across I2C (</a:t>
            </a:r>
            <a:r>
              <a:rPr lang="en-US" dirty="0" err="1" smtClean="0"/>
              <a:t>uC</a:t>
            </a:r>
            <a:r>
              <a:rPr lang="en-US" dirty="0" smtClean="0"/>
              <a:t> GPIO)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Data Output 8-bit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Hardware Solution</a:t>
            </a:r>
          </a:p>
          <a:p>
            <a:pPr lvl="2"/>
            <a:r>
              <a:rPr lang="en-US" dirty="0" smtClean="0"/>
              <a:t>Shift Registers -&gt; Serial</a:t>
            </a:r>
          </a:p>
          <a:p>
            <a:pPr lvl="2"/>
            <a:r>
              <a:rPr lang="en-US" dirty="0" smtClean="0"/>
              <a:t>Latch -&gt; Storage Management</a:t>
            </a:r>
          </a:p>
          <a:p>
            <a:pPr lvl="2"/>
            <a:r>
              <a:rPr lang="en-US" dirty="0" smtClean="0"/>
              <a:t>Read from buffer into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smtClean="0"/>
              <a:t>Additional Microcontroller Solution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uC</a:t>
            </a:r>
            <a:r>
              <a:rPr lang="en-US" dirty="0" smtClean="0"/>
              <a:t> to provide 8-bit Parallel Interface with other synchronization signals and command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Camera Block Diagram</a:t>
            </a:r>
            <a:endParaRPr lang="en-US" dirty="0">
              <a:effectLst/>
            </a:endParaRPr>
          </a:p>
        </p:txBody>
      </p:sp>
      <p:pic>
        <p:nvPicPr>
          <p:cNvPr id="3077" name="Picture 5" descr="C:\Users\Khashi\Desktop\cameraboard (1)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95699" y="762001"/>
            <a:ext cx="6697951" cy="60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5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Project Expenses</a:t>
            </a:r>
            <a:endParaRPr lang="en-US" sz="2800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609600"/>
          <a:ext cx="6324600" cy="637223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48190"/>
                <a:gridCol w="3223810"/>
                <a:gridCol w="838200"/>
                <a:gridCol w="914400"/>
              </a:tblGrid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Section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Component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Quantity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solidFill>
                            <a:schemeClr val="bg1"/>
                          </a:solidFill>
                        </a:rPr>
                        <a:t>Cost ($)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Wireless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22.95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USB </a:t>
                      </a:r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Explorer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24.95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Breakout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BeagleBone</a:t>
                      </a:r>
                      <a:r>
                        <a:rPr lang="en-US" sz="1600" u="none" strike="noStrike" dirty="0" smtClean="0"/>
                        <a:t> Evaluation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I/O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Microcontroller (ARM)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SDRAM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Mechanical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/>
                        <a:t>Lensless</a:t>
                      </a:r>
                      <a:r>
                        <a:rPr lang="en-US" sz="1600" u="none" strike="noStrike" dirty="0"/>
                        <a:t> Glasses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</a:rPr>
                        <a:t>Camera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640x480 CMOS Camera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9.99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Test Cameras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Donated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FTDI to </a:t>
                      </a:r>
                      <a:r>
                        <a:rPr lang="en-US" sz="1600" u="none" strike="noStrike" dirty="0"/>
                        <a:t>USB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Glue Logic CPLD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Hardware Buffer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IR LEDS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Manufacturing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PCB </a:t>
                      </a:r>
                      <a:r>
                        <a:rPr lang="en-US" sz="1600" u="none" strike="noStrike" dirty="0" smtClean="0"/>
                        <a:t>Fabrications</a:t>
                      </a:r>
                      <a:r>
                        <a:rPr lang="en-US" sz="1600" u="none" strike="noStrike" baseline="0" dirty="0" smtClean="0"/>
                        <a:t> (3 at 4 layer, 2 at 2 layer)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264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Presentation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Poster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Misc.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Total Cost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735.16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9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 and Environmental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RoHS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2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Division of Labor</a:t>
            </a:r>
            <a:endParaRPr lang="en-US" sz="28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383790"/>
              </p:ext>
            </p:extLst>
          </p:nvPr>
        </p:nvGraphicFramePr>
        <p:xfrm>
          <a:off x="228600" y="685800"/>
          <a:ext cx="8763000" cy="55321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336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Armee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Taeb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Nick Bertrand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Arielle Blum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 </a:t>
                      </a:r>
                      <a:r>
                        <a:rPr lang="en-US" dirty="0" err="1" smtClean="0"/>
                        <a:t>Mozingo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Khashi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Xiong</a:t>
                      </a:r>
                      <a:r>
                        <a:rPr lang="en-US" baseline="0" dirty="0" smtClean="0"/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Bruce Chen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Applications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Optimization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Camera Module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Wireless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Setup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Firmware/Drivers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 Layout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Mascot/Cheerleader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P,S,T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6324600"/>
          <a:ext cx="6096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Secondary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975"/>
            <a:ext cx="8229600" cy="4572000"/>
          </a:xfrm>
        </p:spPr>
        <p:txBody>
          <a:bodyPr/>
          <a:lstStyle/>
          <a:p>
            <a:r>
              <a:rPr lang="en-US" sz="2400" dirty="0" smtClean="0"/>
              <a:t>Video Eye tracking  commonly uses one of two methods:</a:t>
            </a:r>
          </a:p>
          <a:p>
            <a:pPr lvl="1"/>
            <a:r>
              <a:rPr lang="en-US" sz="2000" dirty="0" smtClean="0"/>
              <a:t>Pupil Tracking: (we will focus on this method)</a:t>
            </a:r>
          </a:p>
          <a:p>
            <a:pPr lvl="1"/>
            <a:r>
              <a:rPr lang="en-US" sz="2000" dirty="0" smtClean="0"/>
              <a:t>Glint-Pupil Vector tracking</a:t>
            </a:r>
          </a:p>
          <a:p>
            <a:r>
              <a:rPr lang="en-US" sz="2400" dirty="0" smtClean="0"/>
              <a:t>A: Bright Pupil, B: Dark Pupil, C: Corneal Reflection (glint)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Where Did the User Look?</a:t>
            </a:r>
            <a:endParaRPr lang="en-US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3" y="4062603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40" y="4062603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08513" y="5410200"/>
            <a:ext cx="1524000" cy="1147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4648201" y="5410200"/>
            <a:ext cx="1333783" cy="1143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826887"/>
            <a:ext cx="0" cy="1202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257800" y="4419600"/>
            <a:ext cx="121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3352800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99715" y="3337030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61278" y="6326832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C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869879" y="6557665"/>
            <a:ext cx="3930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http://www.sciencedirect.com/science/article/pii/S0262885699000530</a:t>
            </a:r>
          </a:p>
        </p:txBody>
      </p:sp>
    </p:spTree>
    <p:extLst>
      <p:ext uri="{BB962C8B-B14F-4D97-AF65-F5344CB8AC3E}">
        <p14:creationId xmlns:p14="http://schemas.microsoft.com/office/powerpoint/2010/main" val="31435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4761706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7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Primary:</a:t>
            </a:r>
          </a:p>
          <a:p>
            <a:pPr lvl="1"/>
            <a:r>
              <a:rPr lang="en-US" sz="2200" dirty="0" smtClean="0"/>
              <a:t>Locate the pupil, assign it to one of four quadrants, send movement commands to the computer, move the cursor</a:t>
            </a:r>
          </a:p>
          <a:p>
            <a:pPr lvl="1"/>
            <a:r>
              <a:rPr lang="en-US" sz="2200" dirty="0" smtClean="0"/>
              <a:t>Identify blinking</a:t>
            </a:r>
          </a:p>
          <a:p>
            <a:pPr lvl="1"/>
            <a:r>
              <a:rPr lang="en-US" sz="2200" dirty="0" smtClean="0"/>
              <a:t>Display images that the camera captures</a:t>
            </a:r>
          </a:p>
          <a:p>
            <a:r>
              <a:rPr lang="en-US" sz="2200" dirty="0" smtClean="0"/>
              <a:t>Secondary:</a:t>
            </a:r>
          </a:p>
          <a:p>
            <a:pPr lvl="1"/>
            <a:r>
              <a:rPr lang="en-US" sz="2200" dirty="0" smtClean="0"/>
              <a:t>Support the eye tracker interface with common computer applications</a:t>
            </a:r>
          </a:p>
          <a:p>
            <a:pPr lvl="1"/>
            <a:r>
              <a:rPr lang="en-US" sz="2200" dirty="0" smtClean="0"/>
              <a:t>Display images that the camera captures with overlays that indicate how the images are being processed</a:t>
            </a:r>
          </a:p>
          <a:p>
            <a:pPr lvl="1"/>
            <a:r>
              <a:rPr lang="en-US" sz="2200" dirty="0" smtClean="0"/>
              <a:t>Add more tracking regions for smoother control</a:t>
            </a:r>
          </a:p>
          <a:p>
            <a:pPr lvl="1"/>
            <a:r>
              <a:rPr lang="en-US" sz="2200" dirty="0" smtClean="0"/>
              <a:t>Utilize blinking for operations such as clicking </a:t>
            </a:r>
          </a:p>
          <a:p>
            <a:r>
              <a:rPr lang="en-US" sz="2200" dirty="0" smtClean="0"/>
              <a:t>Tertiary:</a:t>
            </a:r>
          </a:p>
          <a:p>
            <a:pPr lvl="1"/>
            <a:r>
              <a:rPr lang="en-US" sz="2200" dirty="0" smtClean="0"/>
              <a:t>DSP algorithm appropriate for various kinds of lighting</a:t>
            </a:r>
          </a:p>
          <a:p>
            <a:pPr lvl="1"/>
            <a:r>
              <a:rPr lang="en-US" sz="2200" dirty="0" smtClean="0"/>
              <a:t>Utilize glint for more accurate tracking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914400" y="-18383"/>
            <a:ext cx="13997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3214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DSP Software Flow</a:t>
            </a:r>
            <a:endParaRPr lang="en-US" dirty="0">
              <a:effectLst/>
            </a:endParaRPr>
          </a:p>
        </p:txBody>
      </p:sp>
      <p:pic>
        <p:nvPicPr>
          <p:cNvPr id="4098" name="Picture 2" descr="C:\Users\Khashi\Desktop\mainsoftwareloop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0" y="928422"/>
            <a:ext cx="4572000" cy="55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22" y="-14514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Interrupt Handler</a:t>
            </a:r>
            <a:endParaRPr lang="en-US" dirty="0">
              <a:effectLst/>
            </a:endParaRPr>
          </a:p>
        </p:txBody>
      </p:sp>
      <p:pic>
        <p:nvPicPr>
          <p:cNvPr id="5122" name="Picture 2" descr="C:\Users\Khashi\Desktop\interrupthandler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895600" y="948609"/>
            <a:ext cx="3810000" cy="56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Initialization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758" y="990600"/>
            <a:ext cx="4572000" cy="29177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List of Calibration Values:</a:t>
            </a:r>
          </a:p>
          <a:p>
            <a:pPr lvl="1"/>
            <a:r>
              <a:rPr lang="en-US" sz="1800" dirty="0" smtClean="0"/>
              <a:t>Center Position</a:t>
            </a:r>
          </a:p>
          <a:p>
            <a:pPr lvl="1"/>
            <a:r>
              <a:rPr lang="en-US" sz="1800" dirty="0" smtClean="0"/>
              <a:t>Region of Interest</a:t>
            </a:r>
          </a:p>
          <a:p>
            <a:pPr lvl="1"/>
            <a:r>
              <a:rPr lang="en-US" sz="1800" dirty="0" smtClean="0"/>
              <a:t>Skin Tone</a:t>
            </a:r>
          </a:p>
          <a:p>
            <a:pPr lvl="1"/>
            <a:r>
              <a:rPr lang="en-US" sz="1800" dirty="0" smtClean="0"/>
              <a:t>Eye to Eyelid Ratio</a:t>
            </a:r>
            <a:endParaRPr lang="en-US" sz="1800" dirty="0"/>
          </a:p>
          <a:p>
            <a:endParaRPr lang="en-US" dirty="0" smtClean="0"/>
          </a:p>
        </p:txBody>
      </p:sp>
      <p:pic>
        <p:nvPicPr>
          <p:cNvPr id="6146" name="Picture 2" descr="C:\Users\Khashi\Desktop\initializationsoftware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667000" y="1225083"/>
            <a:ext cx="6477000" cy="553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892</TotalTime>
  <Words>1500</Words>
  <Application>Microsoft Office PowerPoint</Application>
  <PresentationFormat>On-screen Show (4:3)</PresentationFormat>
  <Paragraphs>444</Paragraphs>
  <Slides>40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Verve</vt:lpstr>
      <vt:lpstr>Team eyeCU</vt:lpstr>
      <vt:lpstr>Mission Statement</vt:lpstr>
      <vt:lpstr>Project Description</vt:lpstr>
      <vt:lpstr>PowerPoint Presentation</vt:lpstr>
      <vt:lpstr>PowerPoint Presentation</vt:lpstr>
      <vt:lpstr>System Block Diagram</vt:lpstr>
      <vt:lpstr>DSP Software Flow</vt:lpstr>
      <vt:lpstr>Interrupt Handler</vt:lpstr>
      <vt:lpstr>Initialization</vt:lpstr>
      <vt:lpstr>Lighting Configuration</vt:lpstr>
      <vt:lpstr>Sample Images with Ambient Lighting</vt:lpstr>
      <vt:lpstr>PowerPoint Presentation</vt:lpstr>
      <vt:lpstr>Risks</vt:lpstr>
      <vt:lpstr>Effects of IRLED on Eyes</vt:lpstr>
      <vt:lpstr>Effects of IRLED on Eyes</vt:lpstr>
      <vt:lpstr>Effects of IRLED on Eyes</vt:lpstr>
      <vt:lpstr>Effects of IRLED on Eyes</vt:lpstr>
      <vt:lpstr>System Block Diagram</vt:lpstr>
      <vt:lpstr>Power</vt:lpstr>
      <vt:lpstr>Power</vt:lpstr>
      <vt:lpstr>Power</vt:lpstr>
      <vt:lpstr>Power</vt:lpstr>
      <vt:lpstr>Risk</vt:lpstr>
      <vt:lpstr>System Block Diagram</vt:lpstr>
      <vt:lpstr>ARM</vt:lpstr>
      <vt:lpstr>ARM vs DSP Chip</vt:lpstr>
      <vt:lpstr>Beagle Board</vt:lpstr>
      <vt:lpstr>Risks</vt:lpstr>
      <vt:lpstr>System Block Diagram</vt:lpstr>
      <vt:lpstr>Wireless</vt:lpstr>
      <vt:lpstr>Wireless Block Diagram</vt:lpstr>
      <vt:lpstr>Risk</vt:lpstr>
      <vt:lpstr>System Block Diagram</vt:lpstr>
      <vt:lpstr>Camera</vt:lpstr>
      <vt:lpstr>Camera</vt:lpstr>
      <vt:lpstr>Camera Block Diagram</vt:lpstr>
      <vt:lpstr>Project Expenses</vt:lpstr>
      <vt:lpstr>Sustainability and Environmental Concerns</vt:lpstr>
      <vt:lpstr>Division of Labor</vt:lpstr>
      <vt:lpstr> Questions?</vt:lpstr>
    </vt:vector>
  </TitlesOfParts>
  <Company>ECE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Statement</dc:title>
  <dc:creator>bertrann</dc:creator>
  <cp:lastModifiedBy>doctorwho</cp:lastModifiedBy>
  <cp:revision>130</cp:revision>
  <dcterms:created xsi:type="dcterms:W3CDTF">2012-01-26T18:43:04Z</dcterms:created>
  <dcterms:modified xsi:type="dcterms:W3CDTF">2012-01-30T23:43:33Z</dcterms:modified>
</cp:coreProperties>
</file>