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7" r:id="rId2"/>
    <p:sldId id="307" r:id="rId3"/>
    <p:sldId id="258" r:id="rId4"/>
    <p:sldId id="312" r:id="rId5"/>
    <p:sldId id="259" r:id="rId6"/>
    <p:sldId id="260" r:id="rId7"/>
    <p:sldId id="315" r:id="rId8"/>
    <p:sldId id="316" r:id="rId9"/>
    <p:sldId id="317" r:id="rId10"/>
    <p:sldId id="322" r:id="rId11"/>
    <p:sldId id="319" r:id="rId12"/>
    <p:sldId id="320" r:id="rId13"/>
    <p:sldId id="323" r:id="rId14"/>
    <p:sldId id="324" r:id="rId15"/>
    <p:sldId id="325" r:id="rId16"/>
    <p:sldId id="326" r:id="rId17"/>
    <p:sldId id="327" r:id="rId18"/>
    <p:sldId id="321" r:id="rId19"/>
    <p:sldId id="328" r:id="rId20"/>
    <p:sldId id="329" r:id="rId21"/>
    <p:sldId id="330" r:id="rId22"/>
    <p:sldId id="331" r:id="rId23"/>
    <p:sldId id="332" r:id="rId24"/>
    <p:sldId id="333" r:id="rId25"/>
    <p:sldId id="261" r:id="rId26"/>
    <p:sldId id="262" r:id="rId27"/>
    <p:sldId id="263" r:id="rId28"/>
    <p:sldId id="264" r:id="rId29"/>
    <p:sldId id="337" r:id="rId30"/>
    <p:sldId id="338" r:id="rId31"/>
    <p:sldId id="339" r:id="rId32"/>
    <p:sldId id="340" r:id="rId33"/>
    <p:sldId id="335" r:id="rId34"/>
    <p:sldId id="289" r:id="rId35"/>
    <p:sldId id="290" r:id="rId36"/>
    <p:sldId id="304" r:id="rId37"/>
    <p:sldId id="306" r:id="rId38"/>
    <p:sldId id="341" r:id="rId39"/>
    <p:sldId id="286" r:id="rId40"/>
    <p:sldId id="33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B2B2B2"/>
    <a:srgbClr val="C0C0C0"/>
    <a:srgbClr val="F8F8F8"/>
    <a:srgbClr val="DAD7DB"/>
    <a:srgbClr val="E8E8E8"/>
    <a:srgbClr val="EF31C6"/>
    <a:srgbClr val="09DEE9"/>
    <a:srgbClr val="00FF00"/>
    <a:srgbClr val="C10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82767" autoAdjust="0"/>
  </p:normalViewPr>
  <p:slideViewPr>
    <p:cSldViewPr>
      <p:cViewPr>
        <p:scale>
          <a:sx n="90" d="100"/>
          <a:sy n="90" d="100"/>
        </p:scale>
        <p:origin x="-588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564CF-C1E2-4A3A-8461-DA418FAA27FF}" type="datetimeFigureOut">
              <a:rPr lang="en-US" smtClean="0"/>
              <a:pPr/>
              <a:t>1/29/2012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BEF81-0DBD-4698-923F-7BE580063A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36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Armeen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44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Nick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Nick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Nick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Khashi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Khashi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Khashi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Khashi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Khashi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Khashi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Armeen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Khashi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Khashi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Khashi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Khashi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Arielle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Armeen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Arielle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Arielle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Arielle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Arielle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Arielle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Arielle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Arielle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Arielle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Arielle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Arielle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94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the illumination</a:t>
            </a:r>
            <a:r>
              <a:rPr lang="en-US" baseline="0" dirty="0" smtClean="0"/>
              <a:t> is coaxial with the optical path, then the eye acts as a </a:t>
            </a:r>
            <a:r>
              <a:rPr lang="en-US" baseline="0" dirty="0" err="1" smtClean="0"/>
              <a:t>retroreflector</a:t>
            </a:r>
            <a:r>
              <a:rPr lang="en-US" baseline="0" dirty="0" smtClean="0"/>
              <a:t> as the light reflects of the retina creating a bright pupil effect. If the illumination source is offset from the optical path, then the pupil appears dark because the </a:t>
            </a:r>
            <a:r>
              <a:rPr lang="en-US" baseline="0" dirty="0" err="1" smtClean="0"/>
              <a:t>retroreflection</a:t>
            </a:r>
            <a:r>
              <a:rPr lang="en-US" baseline="0" dirty="0" smtClean="0"/>
              <a:t> from the retina is directed away from the camera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Armeen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Armeen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Nick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Nick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4680C-AB34-4D49-99CB-6EC32CE03E3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75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Nick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F81-0DBD-4698-923F-7BE580063AC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30248B0-18BD-4641-9AF0-CE01AB548F85}" type="datetimeFigureOut">
              <a:rPr lang="en-US" smtClean="0"/>
              <a:pPr/>
              <a:t>1/29/2012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48B0-18BD-4641-9AF0-CE01AB548F85}" type="datetimeFigureOut">
              <a:rPr lang="en-US" smtClean="0"/>
              <a:pPr/>
              <a:t>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48B0-18BD-4641-9AF0-CE01AB548F85}" type="datetimeFigureOut">
              <a:rPr lang="en-US" smtClean="0"/>
              <a:pPr/>
              <a:t>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30248B0-18BD-4641-9AF0-CE01AB548F85}" type="datetimeFigureOut">
              <a:rPr lang="en-US" smtClean="0"/>
              <a:pPr/>
              <a:t>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30248B0-18BD-4641-9AF0-CE01AB548F85}" type="datetimeFigureOut">
              <a:rPr lang="en-US" smtClean="0"/>
              <a:pPr/>
              <a:t>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30248B0-18BD-4641-9AF0-CE01AB548F85}" type="datetimeFigureOut">
              <a:rPr lang="en-US" smtClean="0"/>
              <a:pPr/>
              <a:t>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30248B0-18BD-4641-9AF0-CE01AB548F85}" type="datetimeFigureOut">
              <a:rPr lang="en-US" smtClean="0"/>
              <a:pPr/>
              <a:t>1/29/2012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48B0-18BD-4641-9AF0-CE01AB548F85}" type="datetimeFigureOut">
              <a:rPr lang="en-US" smtClean="0"/>
              <a:pPr/>
              <a:t>1/29/2012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30248B0-18BD-4641-9AF0-CE01AB548F85}" type="datetimeFigureOut">
              <a:rPr lang="en-US" smtClean="0"/>
              <a:pPr/>
              <a:t>1/29/2012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30248B0-18BD-4641-9AF0-CE01AB548F85}" type="datetimeFigureOut">
              <a:rPr lang="en-US" smtClean="0"/>
              <a:pPr/>
              <a:t>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30248B0-18BD-4641-9AF0-CE01AB548F85}" type="datetimeFigureOut">
              <a:rPr lang="en-US" smtClean="0"/>
              <a:pPr/>
              <a:t>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shade val="48000"/>
                <a:satMod val="230000"/>
              </a:schemeClr>
            </a:gs>
            <a:gs pos="60000">
              <a:schemeClr val="bg2">
                <a:shade val="92000"/>
                <a:satMod val="230000"/>
              </a:schemeClr>
            </a:gs>
            <a:gs pos="100000">
              <a:schemeClr val="bg2">
                <a:tint val="85000"/>
                <a:satMod val="40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30248B0-18BD-4641-9AF0-CE01AB548F85}" type="datetimeFigureOut">
              <a:rPr lang="en-US" smtClean="0"/>
              <a:pPr/>
              <a:t>1/29/2012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6BF46AB-8379-4ACC-BE52-6BE5DF37B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icroscopyu.com/print/articles/fluorescence/lasersafety-print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copyu.com/print/articles/fluorescence/lasersafety-print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/>
              <a:t>Team </a:t>
            </a:r>
            <a:r>
              <a:rPr lang="en-US" sz="8000" dirty="0" err="1" smtClean="0"/>
              <a:t>eyeCU</a:t>
            </a:r>
            <a:endParaRPr lang="en-US" sz="8000" dirty="0"/>
          </a:p>
        </p:txBody>
      </p:sp>
      <p:sp>
        <p:nvSpPr>
          <p:cNvPr id="6" name="AutoShape 2" descr="https://mail-attachment.googleusercontent.com/attachment?ui=2&amp;ik=39701efb61&amp;view=att&amp;th=135261e99b818e6e&amp;attid=0.1&amp;disp=inline&amp;realattid=f_gxz4k8p40&amp;safe=1&amp;zw&amp;saduie=AG9B_P8qTST14cbtQ3r3iZaxNZR0&amp;sadet=1327784503575&amp;sads=OR6pGZ8lc1eSbOqI8mE11CMRFcM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 descr="C:\Users\Khashi\Desktop\bruce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96738"/>
            <a:ext cx="6477000" cy="458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334000" y="1981200"/>
            <a:ext cx="3810000" cy="3124200"/>
          </a:xfrm>
          <a:prstGeom prst="rect">
            <a:avLst/>
          </a:prstGeom>
        </p:spPr>
        <p:txBody>
          <a:bodyPr vert="horz" anchor="ctr">
            <a:normAutofit lnSpcReduction="10000"/>
          </a:bodyPr>
          <a:lstStyle>
            <a:lvl1pPr marL="484632" algn="l" rtl="0" eaLnBrk="1" latinLnBrk="0" hangingPunct="1">
              <a:spcBef>
                <a:spcPct val="0"/>
              </a:spcBef>
              <a:buNone/>
              <a:defRPr kumimoji="0" sz="42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Nick Bertrand</a:t>
            </a:r>
          </a:p>
          <a:p>
            <a:r>
              <a:rPr lang="en-US" dirty="0" smtClean="0"/>
              <a:t>Arielle Blum</a:t>
            </a:r>
          </a:p>
          <a:p>
            <a:r>
              <a:rPr lang="en-US" dirty="0" smtClean="0"/>
              <a:t>Mike </a:t>
            </a:r>
            <a:r>
              <a:rPr lang="en-US" dirty="0" err="1" smtClean="0"/>
              <a:t>Mozingo</a:t>
            </a:r>
            <a:endParaRPr lang="en-US" dirty="0" smtClean="0"/>
          </a:p>
          <a:p>
            <a:r>
              <a:rPr lang="en-US" dirty="0" err="1" smtClean="0"/>
              <a:t>Armeen</a:t>
            </a:r>
            <a:r>
              <a:rPr lang="en-US" dirty="0" smtClean="0"/>
              <a:t> </a:t>
            </a:r>
            <a:r>
              <a:rPr lang="en-US" dirty="0" err="1" smtClean="0"/>
              <a:t>Taeb</a:t>
            </a:r>
            <a:endParaRPr lang="en-US" dirty="0" smtClean="0"/>
          </a:p>
          <a:p>
            <a:r>
              <a:rPr lang="en-US" dirty="0" err="1" smtClean="0"/>
              <a:t>Khashi</a:t>
            </a:r>
            <a:r>
              <a:rPr lang="en-US" dirty="0" smtClean="0"/>
              <a:t> </a:t>
            </a:r>
            <a:r>
              <a:rPr lang="en-US" dirty="0" err="1" smtClean="0"/>
              <a:t>Xiong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7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>
                <a:effectLst/>
              </a:rPr>
              <a:t>Lighting Configuration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5059362"/>
          </a:xfrm>
        </p:spPr>
        <p:txBody>
          <a:bodyPr>
            <a:noAutofit/>
          </a:bodyPr>
          <a:lstStyle/>
          <a:p>
            <a:r>
              <a:rPr lang="en-US" sz="2400" dirty="0" smtClean="0"/>
              <a:t>Method 1: Infrared lighting configuration</a:t>
            </a:r>
          </a:p>
          <a:p>
            <a:pPr lvl="1"/>
            <a:r>
              <a:rPr lang="en-US" sz="2400" dirty="0" smtClean="0"/>
              <a:t>Use IR emitter attached to glasses to illuminate the eye</a:t>
            </a:r>
          </a:p>
          <a:p>
            <a:pPr lvl="1"/>
            <a:r>
              <a:rPr lang="en-US" sz="2400" dirty="0" smtClean="0"/>
              <a:t>Can achieve “dark pupil” and “light pupil” effect for pupil contrast</a:t>
            </a:r>
          </a:p>
          <a:p>
            <a:pPr lvl="1"/>
            <a:r>
              <a:rPr lang="en-US" sz="2400" dirty="0" smtClean="0"/>
              <a:t>Can experiment with blocking out ambient light or not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Method 2:  Ambient lighting configuration</a:t>
            </a:r>
          </a:p>
          <a:p>
            <a:pPr lvl="1"/>
            <a:r>
              <a:rPr lang="en-US" sz="2400" dirty="0" smtClean="0"/>
              <a:t> More difficult but more rewarding</a:t>
            </a:r>
          </a:p>
          <a:p>
            <a:pPr lvl="1"/>
            <a:r>
              <a:rPr lang="en-US" sz="2400" dirty="0" smtClean="0"/>
              <a:t>Challenge: reflections can easily confuse pupil detection algorithms</a:t>
            </a:r>
          </a:p>
          <a:p>
            <a:pPr lvl="1"/>
            <a:r>
              <a:rPr lang="en-US" sz="2400" dirty="0" smtClean="0"/>
              <a:t>Possible Solution: Black felt to control reflections</a:t>
            </a:r>
          </a:p>
        </p:txBody>
      </p:sp>
    </p:spTree>
    <p:extLst>
      <p:ext uri="{BB962C8B-B14F-4D97-AF65-F5344CB8AC3E}">
        <p14:creationId xmlns:p14="http://schemas.microsoft.com/office/powerpoint/2010/main" val="26398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effectLst/>
              </a:rPr>
              <a:t>Sample Images with Ambient Lighting</a:t>
            </a:r>
            <a:endParaRPr lang="en-US" sz="2800" dirty="0">
              <a:effectLst/>
            </a:endParaRPr>
          </a:p>
        </p:txBody>
      </p:sp>
      <p:pic>
        <p:nvPicPr>
          <p:cNvPr id="4" name="Picture 3" descr="Arielle1-003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9648" y="2743200"/>
            <a:ext cx="2511552" cy="1883664"/>
          </a:xfrm>
          <a:prstGeom prst="rect">
            <a:avLst/>
          </a:prstGeom>
        </p:spPr>
      </p:pic>
      <p:pic>
        <p:nvPicPr>
          <p:cNvPr id="5" name="Picture 4" descr="Arielle1-075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9648" y="4821936"/>
            <a:ext cx="2511552" cy="1883664"/>
          </a:xfrm>
          <a:prstGeom prst="rect">
            <a:avLst/>
          </a:prstGeom>
        </p:spPr>
      </p:pic>
      <p:pic>
        <p:nvPicPr>
          <p:cNvPr id="6" name="Picture 5" descr="Arielle1-016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79648" y="609600"/>
            <a:ext cx="2511552" cy="1883664"/>
          </a:xfrm>
          <a:prstGeom prst="rect">
            <a:avLst/>
          </a:prstGeom>
        </p:spPr>
      </p:pic>
      <p:pic>
        <p:nvPicPr>
          <p:cNvPr id="7" name="Picture 6" descr="Arielle1-115.jpe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22848" y="2743200"/>
            <a:ext cx="2511552" cy="1883664"/>
          </a:xfrm>
          <a:prstGeom prst="rect">
            <a:avLst/>
          </a:prstGeom>
        </p:spPr>
      </p:pic>
      <p:pic>
        <p:nvPicPr>
          <p:cNvPr id="8" name="Picture 7" descr="Arielle1-165.jpe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3400" y="2743200"/>
            <a:ext cx="2511552" cy="1883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rmeentaeb\Desktop\Subject Images\Arm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629" y="2831592"/>
            <a:ext cx="2523454" cy="189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armeentaeb\Desktop\Subject Images\NickInfared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844439"/>
            <a:ext cx="2506327" cy="187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rmeentaeb\Desktop\Subject Images\NickInfared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844439"/>
            <a:ext cx="2523744" cy="189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armeentaeb\Desktop\Subject Images\NickInfared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972" y="621792"/>
            <a:ext cx="2523744" cy="189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rmeentaeb\Desktop\Subject Images\NickInfrared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629" y="4888992"/>
            <a:ext cx="2523744" cy="189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-1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n w="6350">
                  <a:solidFill>
                    <a:srgbClr val="4F81BD">
                      <a:shade val="43000"/>
                    </a:srgbClr>
                  </a:solidFill>
                </a:ln>
                <a:solidFill>
                  <a:srgbClr val="4F81BD">
                    <a:tint val="83000"/>
                    <a:satMod val="150000"/>
                  </a:srgbClr>
                </a:solidFill>
                <a:ea typeface="+mj-ea"/>
                <a:cs typeface="+mj-cs"/>
              </a:rPr>
              <a:t>Sample Images with </a:t>
            </a:r>
            <a:r>
              <a:rPr lang="en-US" sz="2800" dirty="0" smtClean="0">
                <a:ln w="6350">
                  <a:solidFill>
                    <a:srgbClr val="4F81BD">
                      <a:shade val="43000"/>
                    </a:srgbClr>
                  </a:solidFill>
                </a:ln>
                <a:solidFill>
                  <a:srgbClr val="4F81BD">
                    <a:tint val="83000"/>
                    <a:satMod val="150000"/>
                  </a:srgbClr>
                </a:solidFill>
                <a:ea typeface="+mj-ea"/>
                <a:cs typeface="+mj-cs"/>
              </a:rPr>
              <a:t>Infrared Lighting (Dark Pupil)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1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Risks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Digital Signal Processing</a:t>
            </a:r>
            <a:endParaRPr lang="en-US" dirty="0"/>
          </a:p>
          <a:p>
            <a:pPr lvl="1"/>
            <a:r>
              <a:rPr lang="en-US" dirty="0" smtClean="0"/>
              <a:t>Risks</a:t>
            </a:r>
          </a:p>
          <a:p>
            <a:pPr lvl="2"/>
            <a:r>
              <a:rPr lang="en-US" dirty="0" smtClean="0"/>
              <a:t>Precision of pupil centroid calculation</a:t>
            </a:r>
          </a:p>
          <a:p>
            <a:pPr lvl="2"/>
            <a:r>
              <a:rPr lang="en-US" dirty="0" smtClean="0"/>
              <a:t>Inconsistency between pupil and direction of gaze</a:t>
            </a:r>
          </a:p>
          <a:p>
            <a:pPr lvl="2"/>
            <a:r>
              <a:rPr lang="en-US" dirty="0" smtClean="0"/>
              <a:t>Processing time</a:t>
            </a:r>
          </a:p>
          <a:p>
            <a:pPr lvl="1"/>
            <a:r>
              <a:rPr lang="en-US" dirty="0" smtClean="0"/>
              <a:t>Solution</a:t>
            </a:r>
          </a:p>
          <a:p>
            <a:pPr lvl="2"/>
            <a:r>
              <a:rPr lang="en-US" dirty="0" smtClean="0"/>
              <a:t>Process fewer frames for more thorough processing algorithms</a:t>
            </a:r>
          </a:p>
          <a:p>
            <a:pPr lvl="2"/>
            <a:r>
              <a:rPr lang="en-US" dirty="0" smtClean="0"/>
              <a:t>Tune via calibration</a:t>
            </a:r>
          </a:p>
          <a:p>
            <a:pPr lvl="2"/>
            <a:r>
              <a:rPr lang="en-US" dirty="0" smtClean="0"/>
              <a:t>Optimize and simplify code as much as possible</a:t>
            </a:r>
            <a:endParaRPr lang="en-US" dirty="0"/>
          </a:p>
          <a:p>
            <a:r>
              <a:rPr lang="en-US" dirty="0" smtClean="0"/>
              <a:t>Lighting</a:t>
            </a:r>
          </a:p>
          <a:p>
            <a:pPr lvl="1"/>
            <a:r>
              <a:rPr lang="en-US" dirty="0" smtClean="0"/>
              <a:t>Risks</a:t>
            </a:r>
          </a:p>
          <a:p>
            <a:pPr lvl="2"/>
            <a:r>
              <a:rPr lang="en-US" dirty="0" smtClean="0"/>
              <a:t>Inconsistency in lighting through sequence of images</a:t>
            </a:r>
          </a:p>
          <a:p>
            <a:pPr lvl="2"/>
            <a:r>
              <a:rPr lang="en-US" dirty="0" smtClean="0"/>
              <a:t>Ambient light creating reflections</a:t>
            </a:r>
            <a:endParaRPr lang="en-US" dirty="0"/>
          </a:p>
          <a:p>
            <a:pPr lvl="1"/>
            <a:r>
              <a:rPr lang="en-US" dirty="0" smtClean="0"/>
              <a:t>Solution</a:t>
            </a:r>
          </a:p>
          <a:p>
            <a:pPr lvl="2"/>
            <a:r>
              <a:rPr lang="en-US" dirty="0" smtClean="0"/>
              <a:t>Have a controlled lighting environment</a:t>
            </a:r>
          </a:p>
          <a:p>
            <a:pPr lvl="2"/>
            <a:r>
              <a:rPr lang="en-US" dirty="0" smtClean="0"/>
              <a:t>Experiment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154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Effects of IRLED on Eyes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ANSI Z136 – Safe Use of Lasers</a:t>
            </a:r>
            <a:endParaRPr lang="en-US" dirty="0"/>
          </a:p>
          <a:p>
            <a:r>
              <a:rPr lang="en-US" dirty="0" smtClean="0"/>
              <a:t>Potential Hazards</a:t>
            </a:r>
            <a:endParaRPr lang="en-US" dirty="0"/>
          </a:p>
          <a:p>
            <a:pPr lvl="1"/>
            <a:r>
              <a:rPr lang="en-US" dirty="0" smtClean="0"/>
              <a:t>Infrared A (780nm – 1400 nm)</a:t>
            </a:r>
          </a:p>
          <a:p>
            <a:pPr lvl="2"/>
            <a:r>
              <a:rPr lang="en-US" dirty="0" smtClean="0"/>
              <a:t>Retinal Burns</a:t>
            </a:r>
          </a:p>
          <a:p>
            <a:pPr lvl="2"/>
            <a:r>
              <a:rPr lang="en-US" dirty="0" smtClean="0"/>
              <a:t>Cataract</a:t>
            </a:r>
          </a:p>
          <a:p>
            <a:pPr lvl="1"/>
            <a:r>
              <a:rPr lang="en-US" dirty="0" smtClean="0"/>
              <a:t>Infrared B (1400nm – 3000 nm)</a:t>
            </a:r>
          </a:p>
          <a:p>
            <a:pPr lvl="2"/>
            <a:r>
              <a:rPr lang="en-US" dirty="0" smtClean="0"/>
              <a:t>Corneal Burn</a:t>
            </a:r>
          </a:p>
          <a:p>
            <a:pPr lvl="2"/>
            <a:r>
              <a:rPr lang="en-US" dirty="0" smtClean="0"/>
              <a:t>Aqueous Flare</a:t>
            </a:r>
          </a:p>
          <a:p>
            <a:pPr lvl="2"/>
            <a:r>
              <a:rPr lang="en-US" dirty="0" smtClean="0"/>
              <a:t>IR Cataract</a:t>
            </a:r>
          </a:p>
          <a:p>
            <a:pPr lvl="1"/>
            <a:r>
              <a:rPr lang="en-US" dirty="0" smtClean="0"/>
              <a:t>Infrared C (3000nm – 1 million nm)</a:t>
            </a:r>
          </a:p>
          <a:p>
            <a:pPr lvl="2"/>
            <a:r>
              <a:rPr lang="en-US" dirty="0" smtClean="0"/>
              <a:t>Corneal Burn 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048000"/>
            <a:ext cx="3762777" cy="2003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33695" y="6607799"/>
            <a:ext cx="43813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dirty="0">
                <a:solidFill>
                  <a:prstClr val="black"/>
                </a:solidFill>
                <a:hlinkClick r:id="rId4"/>
              </a:rPr>
              <a:t>http://www.microscopyu.com/print/articles/fluorescence/lasersafety-print.html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84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Effects of IRLED on Eyes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IEC 62471 – </a:t>
            </a:r>
            <a:r>
              <a:rPr lang="en-US" dirty="0" err="1" smtClean="0"/>
              <a:t>Photobiological</a:t>
            </a:r>
            <a:r>
              <a:rPr lang="en-US" dirty="0" smtClean="0"/>
              <a:t> safety of lamps and lamp systems</a:t>
            </a:r>
          </a:p>
          <a:p>
            <a:endParaRPr lang="en-US" dirty="0" smtClean="0"/>
          </a:p>
          <a:p>
            <a:r>
              <a:rPr lang="en-US" dirty="0" smtClean="0"/>
              <a:t>For exposure times of t &gt; 1000s</a:t>
            </a:r>
          </a:p>
          <a:p>
            <a:pPr lvl="1"/>
            <a:r>
              <a:rPr lang="en-US" dirty="0" smtClean="0"/>
              <a:t>Max exposure limit is 200 W/m² at 20°C</a:t>
            </a:r>
          </a:p>
          <a:p>
            <a:pPr lvl="1"/>
            <a:r>
              <a:rPr lang="en-US" dirty="0" smtClean="0"/>
              <a:t>Max exposure limit is 100 W/m² at 25°C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E</a:t>
            </a:r>
            <a:r>
              <a:rPr lang="en-US" baseline="-25000" dirty="0" err="1" smtClean="0"/>
              <a:t>e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e</a:t>
            </a:r>
            <a:r>
              <a:rPr lang="en-US" dirty="0" smtClean="0"/>
              <a:t>/d²</a:t>
            </a:r>
          </a:p>
          <a:p>
            <a:pPr lvl="1"/>
            <a:r>
              <a:rPr lang="en-US" dirty="0" err="1" smtClean="0"/>
              <a:t>E</a:t>
            </a:r>
            <a:r>
              <a:rPr lang="en-US" baseline="-25000" dirty="0" err="1" smtClean="0"/>
              <a:t>e</a:t>
            </a:r>
            <a:r>
              <a:rPr lang="en-US" dirty="0" smtClean="0"/>
              <a:t> is irradiance</a:t>
            </a:r>
          </a:p>
          <a:p>
            <a:pPr lvl="1"/>
            <a:r>
              <a:rPr lang="en-US" dirty="0" err="1" smtClean="0"/>
              <a:t>I</a:t>
            </a:r>
            <a:r>
              <a:rPr lang="en-US" baseline="-25000" dirty="0" err="1" smtClean="0"/>
              <a:t>e</a:t>
            </a:r>
            <a:r>
              <a:rPr lang="en-US" dirty="0" smtClean="0"/>
              <a:t> is radiant intensity</a:t>
            </a:r>
          </a:p>
          <a:p>
            <a:pPr lvl="1"/>
            <a:r>
              <a:rPr lang="en-US" dirty="0" smtClean="0"/>
              <a:t>d is distance from IRLED to eye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Predicted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e</a:t>
            </a:r>
            <a:r>
              <a:rPr lang="en-US" dirty="0" smtClean="0"/>
              <a:t> = 312mW/m²</a:t>
            </a:r>
          </a:p>
          <a:p>
            <a:pPr lvl="1"/>
            <a:r>
              <a:rPr lang="en-US" dirty="0" smtClean="0"/>
              <a:t>SFH 484 IRLED (Tentative)</a:t>
            </a:r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5562600" y="6611779"/>
            <a:ext cx="35221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Eye Safety of IREDs used in Lamp Applications, Claus </a:t>
            </a:r>
            <a:r>
              <a:rPr lang="en-US" sz="1000" dirty="0" err="1">
                <a:solidFill>
                  <a:prstClr val="black"/>
                </a:solidFill>
              </a:rPr>
              <a:t>Jager</a:t>
            </a:r>
            <a:r>
              <a:rPr lang="en-US" sz="1000" dirty="0">
                <a:solidFill>
                  <a:prstClr val="black"/>
                </a:solidFill>
              </a:rPr>
              <a:t>, 2010</a:t>
            </a:r>
            <a:endParaRPr lang="en-US" sz="1000" u="sng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51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Effects of IRLED on Eyes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IEC 62471 – </a:t>
            </a:r>
            <a:r>
              <a:rPr lang="en-US" dirty="0" err="1" smtClean="0"/>
              <a:t>Photobiological</a:t>
            </a:r>
            <a:r>
              <a:rPr lang="en-US" dirty="0" smtClean="0"/>
              <a:t> safety of lamps and lamp systems</a:t>
            </a:r>
          </a:p>
          <a:p>
            <a:endParaRPr lang="en-US" dirty="0" smtClean="0"/>
          </a:p>
          <a:p>
            <a:r>
              <a:rPr lang="en-US" dirty="0" smtClean="0"/>
              <a:t>312mW/m²</a:t>
            </a:r>
            <a:endParaRPr lang="en-US" dirty="0"/>
          </a:p>
          <a:p>
            <a:pPr lvl="1"/>
            <a:r>
              <a:rPr lang="en-US" dirty="0"/>
              <a:t>SFH 484 IRLED (Tentative)</a:t>
            </a:r>
          </a:p>
          <a:p>
            <a:endParaRPr lang="en-US" dirty="0" smtClean="0"/>
          </a:p>
          <a:p>
            <a:r>
              <a:rPr lang="en-US" dirty="0" smtClean="0"/>
              <a:t>For exposure times of t &gt; 1000s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312mW/m² &lt; 200 W/m² at 20°C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312mW/m² &lt; 100 W/m² at 25°C</a:t>
            </a:r>
          </a:p>
          <a:p>
            <a:pPr lvl="1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5562600" y="6611779"/>
            <a:ext cx="35221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Eye Safety of IREDs used in Lamp Applications, Claus </a:t>
            </a:r>
            <a:r>
              <a:rPr lang="en-US" sz="1000" dirty="0" err="1">
                <a:solidFill>
                  <a:prstClr val="black"/>
                </a:solidFill>
              </a:rPr>
              <a:t>Jager</a:t>
            </a:r>
            <a:r>
              <a:rPr lang="en-US" sz="1000" dirty="0">
                <a:solidFill>
                  <a:prstClr val="black"/>
                </a:solidFill>
              </a:rPr>
              <a:t>, 2010</a:t>
            </a:r>
            <a:endParaRPr lang="en-US" sz="1000" u="sng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59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Effects of IRLED on Eyes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Lamp </a:t>
            </a:r>
            <a:r>
              <a:rPr lang="en-US" dirty="0" err="1" smtClean="0"/>
              <a:t>vs</a:t>
            </a:r>
            <a:r>
              <a:rPr lang="en-US" dirty="0" smtClean="0"/>
              <a:t> Laser</a:t>
            </a:r>
          </a:p>
          <a:p>
            <a:pPr lvl="1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774478" y="6611779"/>
            <a:ext cx="43813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3"/>
              </a:rPr>
              <a:t>http://www.microscopyu.com/print/articles/fluorescence/lasersafety-print.html</a:t>
            </a:r>
            <a:endParaRPr lang="en-US" sz="1000" u="sng" dirty="0">
              <a:solidFill>
                <a:schemeClr val="tx2"/>
              </a:solidFill>
            </a:endParaRPr>
          </a:p>
        </p:txBody>
      </p:sp>
      <p:pic>
        <p:nvPicPr>
          <p:cNvPr id="5" name="Picture 2" descr="http://www.microscopyu.com/articles/fluorescence/images/lasersafetyfigure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730" y="2432007"/>
            <a:ext cx="6128539" cy="417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63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43" y="8586"/>
            <a:ext cx="8229600" cy="1399032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System Block Diagram</a:t>
            </a:r>
            <a:endParaRPr lang="en-US" dirty="0">
              <a:effectLst/>
            </a:endParaRPr>
          </a:p>
        </p:txBody>
      </p:sp>
      <p:pic>
        <p:nvPicPr>
          <p:cNvPr id="1026" name="Picture 2" descr="D:\Documents\School\capstone\eyecu\flowcharts\mainsystem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3" y="1538204"/>
            <a:ext cx="8440997" cy="440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92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Power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Powered by 120 </a:t>
            </a:r>
            <a:r>
              <a:rPr lang="en-US" dirty="0" err="1" smtClean="0"/>
              <a:t>Vac</a:t>
            </a:r>
            <a:endParaRPr lang="en-US" dirty="0" smtClean="0"/>
          </a:p>
          <a:p>
            <a:pPr lvl="1"/>
            <a:r>
              <a:rPr lang="en-US" dirty="0" smtClean="0"/>
              <a:t>Use AC-DC converter</a:t>
            </a:r>
          </a:p>
          <a:p>
            <a:pPr lvl="1"/>
            <a:endParaRPr lang="en-US" dirty="0"/>
          </a:p>
          <a:p>
            <a:r>
              <a:rPr lang="en-US" dirty="0" smtClean="0"/>
              <a:t>DC-DC converters</a:t>
            </a:r>
          </a:p>
          <a:p>
            <a:pPr lvl="1"/>
            <a:r>
              <a:rPr lang="en-US" dirty="0" smtClean="0"/>
              <a:t>Use DC-DC converters for larger voltage step downs</a:t>
            </a:r>
          </a:p>
          <a:p>
            <a:pPr marL="537210" lvl="1" indent="0">
              <a:buNone/>
            </a:pPr>
            <a:endParaRPr lang="en-US" dirty="0" smtClean="0"/>
          </a:p>
          <a:p>
            <a:r>
              <a:rPr lang="en-US" dirty="0" smtClean="0"/>
              <a:t>Linear Regulators</a:t>
            </a:r>
          </a:p>
          <a:p>
            <a:pPr lvl="1"/>
            <a:r>
              <a:rPr lang="en-US" dirty="0" smtClean="0"/>
              <a:t>Linear Regulators for smaller voltage step downs</a:t>
            </a:r>
          </a:p>
          <a:p>
            <a:pPr marL="537210" lvl="1" indent="0">
              <a:buNone/>
            </a:pPr>
            <a:endParaRPr lang="en-US" dirty="0" smtClean="0"/>
          </a:p>
          <a:p>
            <a:r>
              <a:rPr lang="en-US" dirty="0" smtClean="0"/>
              <a:t>Isolation of power lines from all components</a:t>
            </a:r>
          </a:p>
        </p:txBody>
      </p:sp>
    </p:spTree>
    <p:extLst>
      <p:ext uri="{BB962C8B-B14F-4D97-AF65-F5344CB8AC3E}">
        <p14:creationId xmlns:p14="http://schemas.microsoft.com/office/powerpoint/2010/main" val="66102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r>
              <a:rPr lang="en-US" dirty="0" smtClean="0">
                <a:effectLst/>
              </a:rPr>
              <a:t>Mission Statement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2514600"/>
          </a:xfrm>
        </p:spPr>
        <p:txBody>
          <a:bodyPr>
            <a:normAutofit/>
          </a:bodyPr>
          <a:lstStyle/>
          <a:p>
            <a:pPr>
              <a:buFont typeface="Wingdings 2" pitchFamily="18" charset="2"/>
              <a:buChar char=""/>
            </a:pPr>
            <a:r>
              <a:rPr lang="en-US" sz="3200" dirty="0"/>
              <a:t>The aim of our project is to design and implement a low-cost human-computer </a:t>
            </a:r>
            <a:r>
              <a:rPr lang="en-US" sz="3200" dirty="0" smtClean="0"/>
              <a:t>interface (HCI) </a:t>
            </a:r>
            <a:r>
              <a:rPr lang="en-US" sz="3200" dirty="0"/>
              <a:t>which allows its user to control the computer cursor with eye </a:t>
            </a:r>
            <a:r>
              <a:rPr lang="en-US" sz="3200" dirty="0" smtClean="0"/>
              <a:t>movements.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73175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Power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Tentative DC-DC Converters</a:t>
            </a:r>
          </a:p>
          <a:p>
            <a:pPr lvl="1"/>
            <a:endParaRPr lang="en-US" dirty="0"/>
          </a:p>
          <a:p>
            <a:r>
              <a:rPr lang="en-US" dirty="0" smtClean="0"/>
              <a:t>Buck Converter</a:t>
            </a:r>
          </a:p>
          <a:p>
            <a:pPr lvl="1"/>
            <a:r>
              <a:rPr lang="en-US" dirty="0" smtClean="0"/>
              <a:t>Efficient with constant DC input voltages</a:t>
            </a:r>
          </a:p>
          <a:p>
            <a:pPr lvl="1"/>
            <a:r>
              <a:rPr lang="en-US" dirty="0" smtClean="0"/>
              <a:t>Ideal for 15V to 3.3V step down</a:t>
            </a:r>
          </a:p>
          <a:p>
            <a:pPr lvl="1"/>
            <a:r>
              <a:rPr lang="en-US" dirty="0" smtClean="0"/>
              <a:t>More efficient than Buck-Boost Converter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133" y="4724400"/>
            <a:ext cx="4834518" cy="180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790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Power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Tentative DC-DC Converters</a:t>
            </a:r>
          </a:p>
          <a:p>
            <a:r>
              <a:rPr lang="en-US" dirty="0" smtClean="0"/>
              <a:t>Buck-Boost Converter</a:t>
            </a:r>
          </a:p>
          <a:p>
            <a:pPr lvl="1"/>
            <a:r>
              <a:rPr lang="en-US" dirty="0" smtClean="0"/>
              <a:t>Ideal for variable DC input voltages (batteries)</a:t>
            </a:r>
          </a:p>
          <a:p>
            <a:pPr lvl="1"/>
            <a:r>
              <a:rPr lang="en-US" dirty="0" smtClean="0"/>
              <a:t>Step down 3.3V – 4.3V to 1.2V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191000"/>
            <a:ext cx="4405923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16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Power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2.8V and 1.5V</a:t>
            </a:r>
          </a:p>
          <a:p>
            <a:r>
              <a:rPr lang="en-US" dirty="0" smtClean="0"/>
              <a:t>ARM CORTEX R4</a:t>
            </a:r>
          </a:p>
          <a:p>
            <a:pPr lvl="1"/>
            <a:r>
              <a:rPr lang="en-US" dirty="0" smtClean="0"/>
              <a:t>1.2V and 3.3V</a:t>
            </a:r>
          </a:p>
          <a:p>
            <a:r>
              <a:rPr lang="en-US" dirty="0" smtClean="0"/>
              <a:t>ARM CORTEX M4</a:t>
            </a:r>
          </a:p>
          <a:p>
            <a:pPr lvl="1"/>
            <a:r>
              <a:rPr lang="en-US" dirty="0" smtClean="0"/>
              <a:t>1.8V to 3.6V</a:t>
            </a:r>
            <a:endParaRPr lang="en-US" dirty="0"/>
          </a:p>
          <a:p>
            <a:r>
              <a:rPr lang="en-US" dirty="0" smtClean="0"/>
              <a:t>IRLED</a:t>
            </a:r>
          </a:p>
          <a:p>
            <a:pPr lvl="1"/>
            <a:r>
              <a:rPr lang="en-US" dirty="0" smtClean="0"/>
              <a:t>1.6V</a:t>
            </a:r>
          </a:p>
          <a:p>
            <a:r>
              <a:rPr lang="en-US" dirty="0" smtClean="0"/>
              <a:t>XBEE</a:t>
            </a:r>
          </a:p>
          <a:p>
            <a:pPr lvl="1"/>
            <a:r>
              <a:rPr lang="en-US" dirty="0" smtClean="0"/>
              <a:t>2.8V to 3.4V</a:t>
            </a:r>
          </a:p>
        </p:txBody>
      </p:sp>
    </p:spTree>
    <p:extLst>
      <p:ext uri="{BB962C8B-B14F-4D97-AF65-F5344CB8AC3E}">
        <p14:creationId xmlns:p14="http://schemas.microsoft.com/office/powerpoint/2010/main" val="288200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Risk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Risk</a:t>
            </a:r>
          </a:p>
          <a:p>
            <a:pPr lvl="2"/>
            <a:r>
              <a:rPr lang="en-US" dirty="0"/>
              <a:t>Surge from AC-DC converter, potentially destroying </a:t>
            </a:r>
            <a:r>
              <a:rPr lang="en-US" dirty="0" smtClean="0"/>
              <a:t>components or shocking user</a:t>
            </a:r>
          </a:p>
          <a:p>
            <a:pPr lvl="1"/>
            <a:r>
              <a:rPr lang="en-US" dirty="0" smtClean="0"/>
              <a:t>Solution</a:t>
            </a:r>
          </a:p>
          <a:p>
            <a:pPr lvl="2"/>
            <a:r>
              <a:rPr lang="en-US" dirty="0" smtClean="0"/>
              <a:t>Fuse the AC-DC converter so a power surge does cause damage</a:t>
            </a:r>
          </a:p>
        </p:txBody>
      </p:sp>
    </p:spTree>
    <p:extLst>
      <p:ext uri="{BB962C8B-B14F-4D97-AF65-F5344CB8AC3E}">
        <p14:creationId xmlns:p14="http://schemas.microsoft.com/office/powerpoint/2010/main" val="108621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43" y="8586"/>
            <a:ext cx="8229600" cy="1399032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System Block Diagram</a:t>
            </a:r>
            <a:endParaRPr lang="en-US" dirty="0">
              <a:effectLst/>
            </a:endParaRPr>
          </a:p>
        </p:txBody>
      </p:sp>
      <p:pic>
        <p:nvPicPr>
          <p:cNvPr id="1026" name="Picture 2" descr="D:\Documents\School\capstone\eyecu\flowcharts\mainsystem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3" y="1538204"/>
            <a:ext cx="8440997" cy="440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92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ARM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VFP (Vector Floating Point)</a:t>
            </a:r>
          </a:p>
          <a:p>
            <a:r>
              <a:rPr lang="en-US" dirty="0" smtClean="0"/>
              <a:t>Popular outside of school</a:t>
            </a:r>
          </a:p>
          <a:p>
            <a:pPr lvl="1"/>
            <a:r>
              <a:rPr lang="en-US" dirty="0" smtClean="0"/>
              <a:t>Gain good experience</a:t>
            </a:r>
          </a:p>
          <a:p>
            <a:r>
              <a:rPr lang="en-US" dirty="0" smtClean="0"/>
              <a:t>Same processors used in Visions Lab</a:t>
            </a:r>
          </a:p>
          <a:p>
            <a:pPr lvl="1"/>
            <a:r>
              <a:rPr lang="en-US" dirty="0" smtClean="0"/>
              <a:t>Sam </a:t>
            </a:r>
            <a:r>
              <a:rPr lang="en-US" dirty="0" err="1" smtClean="0"/>
              <a:t>Siewert</a:t>
            </a:r>
            <a:r>
              <a:rPr lang="en-US" dirty="0" smtClean="0"/>
              <a:t> as a great resource</a:t>
            </a:r>
            <a:endParaRPr lang="en-US" dirty="0"/>
          </a:p>
          <a:p>
            <a:r>
              <a:rPr lang="en-US" dirty="0" smtClean="0"/>
              <a:t>Wide Range of processors</a:t>
            </a:r>
          </a:p>
          <a:p>
            <a:pPr lvl="1"/>
            <a:r>
              <a:rPr lang="en-US" dirty="0" smtClean="0"/>
              <a:t>Cortex M4, Cortex R4, Cortex A8*</a:t>
            </a:r>
          </a:p>
          <a:p>
            <a:pPr lvl="2"/>
            <a:r>
              <a:rPr lang="en-US" dirty="0" smtClean="0"/>
              <a:t>*Cortex A8 is the processor used on the BEAGLE boards</a:t>
            </a:r>
          </a:p>
        </p:txBody>
      </p:sp>
      <p:pic>
        <p:nvPicPr>
          <p:cNvPr id="4" name="Picture 4" descr="http://www.symbian-freak.com/images/news/09/09/arm_corte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679" y="4876800"/>
            <a:ext cx="1344013" cy="62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1.androidauthority.com/wp-content/uploads/2011/08/ARM-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533" y="2286000"/>
            <a:ext cx="333589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2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ARM </a:t>
            </a:r>
            <a:r>
              <a:rPr lang="en-US" dirty="0" err="1" smtClean="0">
                <a:effectLst/>
              </a:rPr>
              <a:t>vs</a:t>
            </a:r>
            <a:r>
              <a:rPr lang="en-US" dirty="0" smtClean="0">
                <a:effectLst/>
              </a:rPr>
              <a:t> DSP Chip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 teams have used a DSP chip from TI </a:t>
            </a:r>
          </a:p>
          <a:p>
            <a:pPr lvl="1"/>
            <a:r>
              <a:rPr lang="en-US" dirty="0" smtClean="0"/>
              <a:t>Rapid Fire used a DSP chip</a:t>
            </a:r>
            <a:endParaRPr lang="en-US" dirty="0"/>
          </a:p>
          <a:p>
            <a:r>
              <a:rPr lang="en-US" dirty="0" smtClean="0"/>
              <a:t>Use of ARM over that because of difficult memory controller on DSP chip</a:t>
            </a:r>
          </a:p>
          <a:p>
            <a:pPr lvl="1"/>
            <a:r>
              <a:rPr lang="en-US" dirty="0"/>
              <a:t>ARM </a:t>
            </a:r>
            <a:r>
              <a:rPr lang="en-US" dirty="0" smtClean="0"/>
              <a:t>will allow external storage more readily</a:t>
            </a:r>
            <a:endParaRPr lang="en-US" dirty="0"/>
          </a:p>
          <a:p>
            <a:r>
              <a:rPr lang="en-US" dirty="0" smtClean="0"/>
              <a:t>ARM has all of the facilities that the DSP chip provides in one package</a:t>
            </a:r>
          </a:p>
          <a:p>
            <a:pPr lvl="1"/>
            <a:r>
              <a:rPr lang="en-US" dirty="0" smtClean="0"/>
              <a:t>Fewer components to worry about</a:t>
            </a:r>
          </a:p>
        </p:txBody>
      </p:sp>
    </p:spTree>
    <p:extLst>
      <p:ext uri="{BB962C8B-B14F-4D97-AF65-F5344CB8AC3E}">
        <p14:creationId xmlns:p14="http://schemas.microsoft.com/office/powerpoint/2010/main" val="275026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Beagle Board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4191000" cy="4572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3 boards to chose from</a:t>
            </a:r>
          </a:p>
          <a:p>
            <a:pPr lvl="1"/>
            <a:r>
              <a:rPr lang="en-US" dirty="0" smtClean="0"/>
              <a:t>BEAGLE, XM, Bone</a:t>
            </a:r>
          </a:p>
          <a:p>
            <a:r>
              <a:rPr lang="en-US" dirty="0" smtClean="0"/>
              <a:t>Using the BEAGLE bone</a:t>
            </a:r>
          </a:p>
          <a:p>
            <a:pPr lvl="1"/>
            <a:r>
              <a:rPr lang="en-US" dirty="0" smtClean="0"/>
              <a:t>Fewer included components</a:t>
            </a:r>
          </a:p>
          <a:p>
            <a:pPr lvl="1"/>
            <a:r>
              <a:rPr lang="en-US" dirty="0" smtClean="0"/>
              <a:t>USB and Ethernet</a:t>
            </a:r>
          </a:p>
          <a:p>
            <a:r>
              <a:rPr lang="en-US" dirty="0" smtClean="0"/>
              <a:t>Use as main board</a:t>
            </a:r>
          </a:p>
          <a:p>
            <a:pPr lvl="1"/>
            <a:r>
              <a:rPr lang="en-US" dirty="0" smtClean="0"/>
              <a:t>Build interface to the board</a:t>
            </a:r>
          </a:p>
          <a:p>
            <a:r>
              <a:rPr lang="en-US" dirty="0" smtClean="0"/>
              <a:t>As fallback plan</a:t>
            </a:r>
          </a:p>
          <a:p>
            <a:pPr lvl="1"/>
            <a:r>
              <a:rPr lang="en-US" dirty="0" smtClean="0"/>
              <a:t>Layout our own ARM board, and if we can’t get it to work, utilize the BEAGLE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95400"/>
            <a:ext cx="389572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61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Risks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experience with ARM</a:t>
            </a:r>
            <a:endParaRPr lang="en-US" dirty="0"/>
          </a:p>
          <a:p>
            <a:pPr lvl="1"/>
            <a:r>
              <a:rPr lang="en-US" dirty="0" smtClean="0"/>
              <a:t>An opportunity to gain experience</a:t>
            </a:r>
            <a:endParaRPr lang="en-US" dirty="0"/>
          </a:p>
          <a:p>
            <a:r>
              <a:rPr lang="en-US" dirty="0" smtClean="0"/>
              <a:t>High speed signals if our team designs our own board for the ARM</a:t>
            </a:r>
          </a:p>
          <a:p>
            <a:pPr lvl="1"/>
            <a:r>
              <a:rPr lang="en-US" dirty="0" smtClean="0"/>
              <a:t>Signal Integrity</a:t>
            </a:r>
          </a:p>
          <a:p>
            <a:pPr lvl="1"/>
            <a:r>
              <a:rPr lang="en-US" dirty="0" smtClean="0"/>
              <a:t>Finding a high speed arm that is not a </a:t>
            </a:r>
            <a:r>
              <a:rPr lang="en-US" dirty="0" smtClean="0"/>
              <a:t>BGA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308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43" y="8586"/>
            <a:ext cx="8229600" cy="1399032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System Block Diagram</a:t>
            </a:r>
            <a:endParaRPr lang="en-US" dirty="0">
              <a:effectLst/>
            </a:endParaRPr>
          </a:p>
        </p:txBody>
      </p:sp>
      <p:pic>
        <p:nvPicPr>
          <p:cNvPr id="1026" name="Picture 2" descr="D:\Documents\School\capstone\eyecu\flowcharts\mainsystem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3" y="1538204"/>
            <a:ext cx="8440997" cy="440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31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29"/>
            <a:ext cx="8229600" cy="1143000"/>
          </a:xfrm>
        </p:spPr>
        <p:txBody>
          <a:bodyPr/>
          <a:lstStyle/>
          <a:p>
            <a:r>
              <a:rPr lang="en-US" dirty="0" smtClean="0">
                <a:effectLst/>
              </a:rPr>
              <a:t>Project Description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wearable device that allows the user to control a computer cursor with eye movements</a:t>
            </a:r>
          </a:p>
          <a:p>
            <a:r>
              <a:rPr lang="en-US" sz="3200" dirty="0" smtClean="0"/>
              <a:t>Images of the eye are captured with a digital camera</a:t>
            </a:r>
          </a:p>
          <a:p>
            <a:r>
              <a:rPr lang="en-US" sz="3200" dirty="0" smtClean="0"/>
              <a:t>Images are processed, and mouse movement commands are sent to the computer wirelessly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219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Wireless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Transmit camera data to host controller</a:t>
            </a:r>
          </a:p>
          <a:p>
            <a:r>
              <a:rPr lang="en-US" dirty="0" err="1" smtClean="0"/>
              <a:t>Xbee</a:t>
            </a:r>
            <a:r>
              <a:rPr lang="en-US" dirty="0" smtClean="0"/>
              <a:t> Series 1 Chip</a:t>
            </a:r>
          </a:p>
          <a:p>
            <a:pPr lvl="1"/>
            <a:r>
              <a:rPr lang="en-US" dirty="0" smtClean="0"/>
              <a:t>Range 100m</a:t>
            </a:r>
          </a:p>
          <a:p>
            <a:pPr lvl="1"/>
            <a:r>
              <a:rPr lang="en-US" dirty="0" smtClean="0"/>
              <a:t>RF Data Rate 250 kbps</a:t>
            </a:r>
          </a:p>
          <a:p>
            <a:pPr lvl="1"/>
            <a:r>
              <a:rPr lang="en-US" dirty="0" smtClean="0"/>
              <a:t>Serial Data Rate 1200 bps – 250 kbps</a:t>
            </a:r>
          </a:p>
          <a:p>
            <a:pPr lvl="1"/>
            <a:r>
              <a:rPr lang="en-US" dirty="0" err="1" smtClean="0"/>
              <a:t>Xbee</a:t>
            </a:r>
            <a:r>
              <a:rPr lang="en-US" dirty="0" smtClean="0"/>
              <a:t> Explorer USB</a:t>
            </a:r>
          </a:p>
          <a:p>
            <a:pPr lvl="2"/>
            <a:r>
              <a:rPr lang="en-US" dirty="0" smtClean="0"/>
              <a:t>Quick Development</a:t>
            </a:r>
          </a:p>
          <a:p>
            <a:pPr marL="64008" indent="0">
              <a:buNone/>
            </a:pPr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09854"/>
            <a:ext cx="2905123" cy="259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08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9032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Wireless Block Diagram</a:t>
            </a:r>
            <a:endParaRPr lang="en-US" dirty="0">
              <a:effectLst/>
            </a:endParaRPr>
          </a:p>
        </p:txBody>
      </p:sp>
      <p:pic>
        <p:nvPicPr>
          <p:cNvPr id="7170" name="Picture 2" descr="C:\Users\Khashi\Desktop\wireless.wmf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81133" y="1981200"/>
            <a:ext cx="8986666" cy="339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81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Risk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Insufficient transmit speed</a:t>
            </a:r>
          </a:p>
          <a:p>
            <a:r>
              <a:rPr lang="en-US" dirty="0" smtClean="0"/>
              <a:t>RF </a:t>
            </a:r>
            <a:r>
              <a:rPr lang="en-US" dirty="0" smtClean="0"/>
              <a:t>Exposure (Time and Distance)</a:t>
            </a:r>
          </a:p>
          <a:p>
            <a:pPr lvl="1"/>
            <a:r>
              <a:rPr lang="en-US" dirty="0" smtClean="0"/>
              <a:t>1mW </a:t>
            </a:r>
            <a:r>
              <a:rPr lang="en-US" dirty="0" smtClean="0"/>
              <a:t>Wireless</a:t>
            </a:r>
            <a:endParaRPr lang="en-US" dirty="0"/>
          </a:p>
          <a:p>
            <a:pPr marL="537210" lvl="1" indent="0">
              <a:buNone/>
            </a:pPr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114800"/>
            <a:ext cx="2905123" cy="259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850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43" y="8586"/>
            <a:ext cx="8229600" cy="1399032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System Block Diagram</a:t>
            </a:r>
            <a:endParaRPr lang="en-US" dirty="0">
              <a:effectLst/>
            </a:endParaRPr>
          </a:p>
        </p:txBody>
      </p:sp>
      <p:pic>
        <p:nvPicPr>
          <p:cNvPr id="1026" name="Picture 2" descr="D:\Documents\School\capstone\eyecu\flowcharts\mainsystem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3" y="1538204"/>
            <a:ext cx="8440997" cy="440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44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Camera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229600" cy="4572000"/>
          </a:xfrm>
        </p:spPr>
        <p:txBody>
          <a:bodyPr/>
          <a:lstStyle/>
          <a:p>
            <a:r>
              <a:rPr lang="en-US" dirty="0" smtClean="0"/>
              <a:t>Used to record movements of the eye</a:t>
            </a:r>
          </a:p>
          <a:p>
            <a:r>
              <a:rPr lang="en-US" dirty="0" smtClean="0"/>
              <a:t>Tentative Camera</a:t>
            </a:r>
          </a:p>
          <a:p>
            <a:pPr lvl="1"/>
            <a:r>
              <a:rPr lang="en-US" dirty="0" smtClean="0"/>
              <a:t>TCM8230MD CMOS Camera</a:t>
            </a:r>
          </a:p>
          <a:p>
            <a:pPr lvl="1"/>
            <a:r>
              <a:rPr lang="en-US" dirty="0" smtClean="0"/>
              <a:t>Small, ideal for a wearable device</a:t>
            </a:r>
          </a:p>
          <a:p>
            <a:pPr lvl="1"/>
            <a:r>
              <a:rPr lang="en-US" dirty="0" smtClean="0"/>
              <a:t>640 x 480 Pixel Resolution (VGA)</a:t>
            </a:r>
          </a:p>
          <a:p>
            <a:pPr lvl="1"/>
            <a:r>
              <a:rPr lang="en-US" dirty="0" smtClean="0"/>
              <a:t>30 FPS (Frames </a:t>
            </a:r>
            <a:r>
              <a:rPr lang="en-US" dirty="0"/>
              <a:t>P</a:t>
            </a:r>
            <a:r>
              <a:rPr lang="en-US" dirty="0" smtClean="0"/>
              <a:t>er Second)</a:t>
            </a:r>
          </a:p>
          <a:p>
            <a:pPr lvl="1"/>
            <a:r>
              <a:rPr lang="en-US" dirty="0" smtClean="0"/>
              <a:t>Command I/O 12C</a:t>
            </a:r>
          </a:p>
          <a:p>
            <a:pPr lvl="1"/>
            <a:r>
              <a:rPr lang="en-US" dirty="0" smtClean="0"/>
              <a:t>Data Output 8-bit Parallel (YUV or RGB)</a:t>
            </a:r>
          </a:p>
          <a:p>
            <a:pPr lvl="1"/>
            <a:r>
              <a:rPr lang="en-US" dirty="0" smtClean="0"/>
              <a:t>Data Output Rate 144kbps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86000"/>
            <a:ext cx="3310013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18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Camera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2296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Controlled across </a:t>
            </a:r>
            <a:r>
              <a:rPr lang="en-US" dirty="0" smtClean="0"/>
              <a:t>I2C </a:t>
            </a:r>
            <a:r>
              <a:rPr lang="en-US" dirty="0" smtClean="0"/>
              <a:t>(</a:t>
            </a:r>
            <a:r>
              <a:rPr lang="en-US" dirty="0" err="1" smtClean="0"/>
              <a:t>uC</a:t>
            </a:r>
            <a:r>
              <a:rPr lang="en-US" dirty="0" smtClean="0"/>
              <a:t> GPIO)</a:t>
            </a:r>
          </a:p>
          <a:p>
            <a:r>
              <a:rPr lang="en-US" dirty="0" smtClean="0"/>
              <a:t>Synchronization</a:t>
            </a:r>
          </a:p>
          <a:p>
            <a:r>
              <a:rPr lang="en-US" dirty="0" smtClean="0"/>
              <a:t>Data Output 8-bit</a:t>
            </a:r>
          </a:p>
          <a:p>
            <a:pPr lvl="1"/>
            <a:r>
              <a:rPr lang="en-US" dirty="0" smtClean="0"/>
              <a:t>Buffer</a:t>
            </a:r>
          </a:p>
          <a:p>
            <a:pPr lvl="1"/>
            <a:r>
              <a:rPr lang="en-US" dirty="0" smtClean="0"/>
              <a:t>Hardware Solution</a:t>
            </a:r>
          </a:p>
          <a:p>
            <a:pPr lvl="2"/>
            <a:r>
              <a:rPr lang="en-US" dirty="0" smtClean="0"/>
              <a:t>Shift Registers -&gt; Serial</a:t>
            </a:r>
          </a:p>
          <a:p>
            <a:pPr lvl="2"/>
            <a:r>
              <a:rPr lang="en-US" dirty="0" smtClean="0"/>
              <a:t>Latch -&gt; Storage Management</a:t>
            </a:r>
          </a:p>
          <a:p>
            <a:pPr lvl="2"/>
            <a:r>
              <a:rPr lang="en-US" dirty="0" smtClean="0"/>
              <a:t>Read from buffer into </a:t>
            </a:r>
            <a:r>
              <a:rPr lang="en-US" dirty="0" err="1" smtClean="0"/>
              <a:t>uC</a:t>
            </a:r>
            <a:endParaRPr lang="en-US" dirty="0" smtClean="0"/>
          </a:p>
          <a:p>
            <a:pPr lvl="1"/>
            <a:r>
              <a:rPr lang="en-US" dirty="0" smtClean="0"/>
              <a:t>Additional Microcontroller Solution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 smtClean="0"/>
              <a:t>uC</a:t>
            </a:r>
            <a:r>
              <a:rPr lang="en-US" dirty="0" smtClean="0"/>
              <a:t> to provide 8-bit Parallel Interface with other synchronization signals and command</a:t>
            </a:r>
          </a:p>
          <a:p>
            <a:pPr marL="64008" indent="0">
              <a:buNone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86000"/>
            <a:ext cx="3310013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411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399032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Camera Block Diagram</a:t>
            </a:r>
            <a:endParaRPr lang="en-US" dirty="0">
              <a:effectLst/>
            </a:endParaRPr>
          </a:p>
        </p:txBody>
      </p:sp>
      <p:pic>
        <p:nvPicPr>
          <p:cNvPr id="3077" name="Picture 5" descr="C:\Users\Khashi\Desktop\cameraboard (1).wmf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195699" y="762001"/>
            <a:ext cx="6697951" cy="608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56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effectLst/>
              </a:rPr>
              <a:t>Project Expenses</a:t>
            </a:r>
            <a:endParaRPr lang="en-US" sz="2800" dirty="0">
              <a:effectLst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609600"/>
          <a:ext cx="6324600" cy="637223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348190"/>
                <a:gridCol w="3223810"/>
                <a:gridCol w="838200"/>
                <a:gridCol w="914400"/>
              </a:tblGrid>
              <a:tr h="255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</a:rPr>
                        <a:t>Section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</a:rPr>
                        <a:t>Component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</a:rPr>
                        <a:t>Quantity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solidFill>
                            <a:schemeClr val="bg1"/>
                          </a:solidFill>
                        </a:rPr>
                        <a:t>Cost ($)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tx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Wireless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>
                        <a:alpha val="69804"/>
                      </a:srgbClr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/>
                        <a:t>XBee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22.95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USB </a:t>
                      </a:r>
                      <a:r>
                        <a:rPr lang="en-US" sz="1600" u="none" strike="noStrike" dirty="0" err="1" smtClean="0"/>
                        <a:t>XBee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/>
                        <a:t>Explorer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24.95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/>
                        <a:t>XBee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/>
                        <a:t>Breakout Board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2.95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Processing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/>
                        <a:t>BeagleBone</a:t>
                      </a:r>
                      <a:r>
                        <a:rPr lang="en-US" sz="1600" u="none" strike="noStrike" dirty="0" smtClean="0"/>
                        <a:t> Evaluation Board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I/O Board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/>
                        <a:t>XBee</a:t>
                      </a:r>
                      <a:r>
                        <a:rPr lang="en-US" sz="1600" u="none" strike="noStrike" dirty="0" smtClean="0"/>
                        <a:t> Microcontroller (ARM)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SDRAM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Mechanical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/>
                        <a:t>Lensless</a:t>
                      </a:r>
                      <a:r>
                        <a:rPr lang="en-US" sz="1600" u="none" strike="noStrike" dirty="0"/>
                        <a:t> Glasses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5.99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</a:rPr>
                        <a:t>Camera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640x480 CMOS Camera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9.99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Test Cameras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/>
                        <a:t>Donated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/>
                        <a:t>FTDI to </a:t>
                      </a:r>
                      <a:r>
                        <a:rPr lang="en-US" sz="1600" u="none" strike="noStrike" dirty="0"/>
                        <a:t>USB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Glue Logic CPLD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Hardware Buffer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IR LEDS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0.95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Manufacturing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PCB </a:t>
                      </a:r>
                      <a:r>
                        <a:rPr lang="en-US" sz="1600" u="none" strike="noStrike" dirty="0" smtClean="0"/>
                        <a:t>Fabrications</a:t>
                      </a:r>
                      <a:r>
                        <a:rPr lang="en-US" sz="1600" u="none" strike="noStrike" baseline="0" dirty="0" smtClean="0"/>
                        <a:t> (3 at 4 layer, 2 at 2 layer)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/>
                        <a:t>264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Presentation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Poster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Misc.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200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chemeClr val="bg1"/>
                    </a:solidFill>
                  </a:tcPr>
                </a:tc>
              </a:tr>
              <a:tr h="255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Total Cost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/>
                        <a:t>735.16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67" marR="8467" marT="8467" marB="0" anchor="b"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97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Sustainability and Environmental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RoHS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22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effectLst/>
              </a:rPr>
              <a:t>Division of Labor</a:t>
            </a:r>
            <a:endParaRPr lang="en-US" sz="2800" dirty="0"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383790"/>
              </p:ext>
            </p:extLst>
          </p:nvPr>
        </p:nvGraphicFramePr>
        <p:xfrm>
          <a:off x="228600" y="685800"/>
          <a:ext cx="8763000" cy="55321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133600"/>
                <a:gridCol w="1104900"/>
                <a:gridCol w="1104900"/>
                <a:gridCol w="1104900"/>
                <a:gridCol w="1104900"/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Armee</a:t>
                      </a:r>
                      <a:r>
                        <a:rPr lang="en-US" baseline="0" dirty="0" err="1" smtClean="0"/>
                        <a:t>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Taeb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Nick Bertrand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Arielle Blum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Mike </a:t>
                      </a:r>
                      <a:r>
                        <a:rPr lang="en-US" dirty="0" err="1" smtClean="0"/>
                        <a:t>Mozingo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Khashi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Xiong</a:t>
                      </a:r>
                      <a:r>
                        <a:rPr lang="en-US" baseline="0" dirty="0" smtClean="0"/>
                        <a:t>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Bruce Chen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Applications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Lighting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DSP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 Optimization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Camera Module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Wireless</a:t>
                      </a:r>
                      <a:r>
                        <a:rPr lang="en-US" baseline="0" dirty="0" smtClean="0"/>
                        <a:t> Communication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Physical Setup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Firmware/Drivers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PCB Layout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Mascot/Cheerleader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P,S,T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6324600"/>
          <a:ext cx="60960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Primary</a:t>
                      </a:r>
                      <a:endParaRPr lang="en-US" b="1" dirty="0">
                        <a:solidFill>
                          <a:schemeClr val="bg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9DE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Secondary</a:t>
                      </a:r>
                      <a:endParaRPr lang="en-US" b="1" dirty="0">
                        <a:solidFill>
                          <a:schemeClr val="bg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EF31C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1975"/>
            <a:ext cx="8229600" cy="4572000"/>
          </a:xfrm>
        </p:spPr>
        <p:txBody>
          <a:bodyPr/>
          <a:lstStyle/>
          <a:p>
            <a:r>
              <a:rPr lang="en-US" sz="2400" dirty="0" smtClean="0"/>
              <a:t>Video Eye tracking  commonly uses one of two methods:</a:t>
            </a:r>
          </a:p>
          <a:p>
            <a:pPr lvl="1"/>
            <a:r>
              <a:rPr lang="en-US" sz="2000" dirty="0" smtClean="0"/>
              <a:t>Pupil Tracking: (we will focus on this method)</a:t>
            </a:r>
          </a:p>
          <a:p>
            <a:pPr lvl="1"/>
            <a:r>
              <a:rPr lang="en-US" sz="2000" dirty="0" smtClean="0"/>
              <a:t>Glint-Pupil Vector tracking</a:t>
            </a:r>
          </a:p>
          <a:p>
            <a:r>
              <a:rPr lang="en-US" sz="2400" dirty="0" smtClean="0"/>
              <a:t>A: Bright Pupil, B: Dark Pupil, C: Corneal Reflection (glint)</a:t>
            </a:r>
          </a:p>
          <a:p>
            <a:endParaRPr lang="en-US" sz="2400" dirty="0"/>
          </a:p>
          <a:p>
            <a:endParaRPr lang="en-US" sz="2400" dirty="0" smtClean="0"/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04800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484632" algn="l" rtl="0" eaLnBrk="1" latinLnBrk="0" hangingPunct="1">
              <a:spcBef>
                <a:spcPct val="0"/>
              </a:spcBef>
              <a:buNone/>
              <a:defRPr kumimoji="0" sz="42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/>
              </a:rPr>
              <a:t>Where Did the User Look?</a:t>
            </a:r>
            <a:endParaRPr lang="en-US" dirty="0">
              <a:effectLst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513" y="4062603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440" y="4062603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808513" y="5410200"/>
            <a:ext cx="1524000" cy="11474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 flipV="1">
            <a:off x="4648201" y="5410200"/>
            <a:ext cx="1333783" cy="1143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540000" y="3826887"/>
            <a:ext cx="0" cy="12023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5257800" y="4419600"/>
            <a:ext cx="1219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62200" y="3352800"/>
            <a:ext cx="1021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699715" y="3337030"/>
            <a:ext cx="1021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</a:t>
            </a:r>
            <a:endParaRPr lang="en-US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061278" y="6326832"/>
            <a:ext cx="1021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C</a:t>
            </a:r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4869879" y="6557665"/>
            <a:ext cx="39308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http://www.sciencedirect.com/science/article/pii/S0262885699000530</a:t>
            </a:r>
          </a:p>
        </p:txBody>
      </p:sp>
    </p:spTree>
    <p:extLst>
      <p:ext uri="{BB962C8B-B14F-4D97-AF65-F5344CB8AC3E}">
        <p14:creationId xmlns:p14="http://schemas.microsoft.com/office/powerpoint/2010/main" val="314356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4761706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Questions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47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486400"/>
          </a:xfrm>
        </p:spPr>
        <p:txBody>
          <a:bodyPr>
            <a:noAutofit/>
          </a:bodyPr>
          <a:lstStyle/>
          <a:p>
            <a:r>
              <a:rPr lang="en-US" sz="2200" dirty="0" smtClean="0"/>
              <a:t>Primary:</a:t>
            </a:r>
          </a:p>
          <a:p>
            <a:pPr lvl="1"/>
            <a:r>
              <a:rPr lang="en-US" sz="2200" dirty="0" smtClean="0"/>
              <a:t>Locate the pupil, assign it to one of four quadrants, send movement commands to the computer, move the cursor</a:t>
            </a:r>
          </a:p>
          <a:p>
            <a:pPr lvl="1"/>
            <a:r>
              <a:rPr lang="en-US" sz="2200" dirty="0" smtClean="0"/>
              <a:t>Identify blinking</a:t>
            </a:r>
          </a:p>
          <a:p>
            <a:pPr lvl="1"/>
            <a:r>
              <a:rPr lang="en-US" sz="2200" dirty="0" smtClean="0"/>
              <a:t>Display images that the camera captures</a:t>
            </a:r>
          </a:p>
          <a:p>
            <a:r>
              <a:rPr lang="en-US" sz="2200" dirty="0" smtClean="0"/>
              <a:t>Secondary:</a:t>
            </a:r>
          </a:p>
          <a:p>
            <a:pPr lvl="1"/>
            <a:r>
              <a:rPr lang="en-US" sz="2200" dirty="0" smtClean="0"/>
              <a:t>Support the eye tracker interface with common computer applications</a:t>
            </a:r>
          </a:p>
          <a:p>
            <a:pPr lvl="1"/>
            <a:r>
              <a:rPr lang="en-US" sz="2200" dirty="0" smtClean="0"/>
              <a:t>Display images that the camera captures with overlays that indicate how the images are being processed</a:t>
            </a:r>
          </a:p>
          <a:p>
            <a:pPr lvl="1"/>
            <a:r>
              <a:rPr lang="en-US" sz="2200" dirty="0" smtClean="0"/>
              <a:t>Add more tracking regions for smoother control</a:t>
            </a:r>
          </a:p>
          <a:p>
            <a:pPr lvl="1"/>
            <a:r>
              <a:rPr lang="en-US" sz="2200" dirty="0" smtClean="0"/>
              <a:t>Utilize blinking for operations such as clicking </a:t>
            </a:r>
          </a:p>
          <a:p>
            <a:r>
              <a:rPr lang="en-US" sz="2200" dirty="0" smtClean="0"/>
              <a:t>Tertiary:</a:t>
            </a:r>
          </a:p>
          <a:p>
            <a:pPr lvl="1"/>
            <a:r>
              <a:rPr lang="en-US" sz="2200" dirty="0" smtClean="0"/>
              <a:t>DSP algorithm appropriate for various kinds of lighting</a:t>
            </a:r>
          </a:p>
          <a:p>
            <a:pPr lvl="1"/>
            <a:r>
              <a:rPr lang="en-US" sz="2200" dirty="0" smtClean="0"/>
              <a:t>Utilize glint for more accurate tracking</a:t>
            </a:r>
          </a:p>
          <a:p>
            <a:pPr lvl="1">
              <a:buNone/>
            </a:pP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914400" y="-18383"/>
            <a:ext cx="139974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dirty="0" smtClean="0">
                <a:ln w="6350">
                  <a:solidFill>
                    <a:srgbClr val="4F81BD">
                      <a:shade val="43000"/>
                    </a:srgbClr>
                  </a:solidFill>
                </a:ln>
                <a:solidFill>
                  <a:srgbClr val="4F81BD">
                    <a:tint val="83000"/>
                    <a:satMod val="150000"/>
                  </a:srgbClr>
                </a:solidFill>
                <a:ea typeface="+mj-ea"/>
                <a:cs typeface="+mj-cs"/>
              </a:rPr>
              <a:t>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50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43" y="8586"/>
            <a:ext cx="8229600" cy="1399032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System Block Diagram</a:t>
            </a:r>
            <a:endParaRPr lang="en-US" dirty="0">
              <a:effectLst/>
            </a:endParaRPr>
          </a:p>
        </p:txBody>
      </p:sp>
      <p:pic>
        <p:nvPicPr>
          <p:cNvPr id="1026" name="Picture 2" descr="D:\Documents\School\capstone\eyecu\flowcharts\mainsystem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3" y="1538204"/>
            <a:ext cx="8440997" cy="440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92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3214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DSP Software Flow</a:t>
            </a:r>
            <a:endParaRPr lang="en-US" dirty="0">
              <a:effectLst/>
            </a:endParaRPr>
          </a:p>
        </p:txBody>
      </p:sp>
      <p:pic>
        <p:nvPicPr>
          <p:cNvPr id="4098" name="Picture 2" descr="C:\Users\Khashi\Desktop\mainsoftwareloop.wmf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286000" y="928422"/>
            <a:ext cx="4572000" cy="553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122" y="-14514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Interrupt Handler</a:t>
            </a:r>
            <a:endParaRPr lang="en-US" dirty="0">
              <a:effectLst/>
            </a:endParaRPr>
          </a:p>
        </p:txBody>
      </p:sp>
      <p:pic>
        <p:nvPicPr>
          <p:cNvPr id="5122" name="Picture 2" descr="C:\Users\Khashi\Desktop\interrupthandler.wmf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895600" y="948609"/>
            <a:ext cx="3810000" cy="568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18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9032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Initialization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5758" y="990600"/>
            <a:ext cx="4572000" cy="291779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List of Calibration Values:</a:t>
            </a:r>
          </a:p>
          <a:p>
            <a:pPr lvl="1"/>
            <a:r>
              <a:rPr lang="en-US" sz="1800" dirty="0" smtClean="0"/>
              <a:t>Center Position</a:t>
            </a:r>
          </a:p>
          <a:p>
            <a:pPr lvl="1"/>
            <a:r>
              <a:rPr lang="en-US" sz="1800" dirty="0" smtClean="0"/>
              <a:t>Region of Interest</a:t>
            </a:r>
          </a:p>
          <a:p>
            <a:pPr lvl="1"/>
            <a:r>
              <a:rPr lang="en-US" sz="1800" dirty="0" smtClean="0"/>
              <a:t>Skin Tone</a:t>
            </a:r>
          </a:p>
          <a:p>
            <a:pPr lvl="1"/>
            <a:r>
              <a:rPr lang="en-US" sz="1800" dirty="0" smtClean="0"/>
              <a:t>Eye to Eyelid Ratio</a:t>
            </a:r>
            <a:endParaRPr lang="en-US" sz="1800" dirty="0"/>
          </a:p>
          <a:p>
            <a:endParaRPr lang="en-US" dirty="0" smtClean="0"/>
          </a:p>
        </p:txBody>
      </p:sp>
      <p:pic>
        <p:nvPicPr>
          <p:cNvPr id="6146" name="Picture 2" descr="C:\Users\Khashi\Desktop\initializationsoftware.wmf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667000" y="1225083"/>
            <a:ext cx="6477000" cy="553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54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854</TotalTime>
  <Words>1373</Words>
  <Application>Microsoft Office PowerPoint</Application>
  <PresentationFormat>On-screen Show (4:3)</PresentationFormat>
  <Paragraphs>417</Paragraphs>
  <Slides>40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Verve</vt:lpstr>
      <vt:lpstr>Team eyeCU</vt:lpstr>
      <vt:lpstr>Mission Statement</vt:lpstr>
      <vt:lpstr>Project Description</vt:lpstr>
      <vt:lpstr>PowerPoint Presentation</vt:lpstr>
      <vt:lpstr>PowerPoint Presentation</vt:lpstr>
      <vt:lpstr>System Block Diagram</vt:lpstr>
      <vt:lpstr>DSP Software Flow</vt:lpstr>
      <vt:lpstr>Interrupt Handler</vt:lpstr>
      <vt:lpstr>Initialization</vt:lpstr>
      <vt:lpstr>Lighting Configuration</vt:lpstr>
      <vt:lpstr>Sample Images with Ambient Lighting</vt:lpstr>
      <vt:lpstr>PowerPoint Presentation</vt:lpstr>
      <vt:lpstr>Risks</vt:lpstr>
      <vt:lpstr>Effects of IRLED on Eyes</vt:lpstr>
      <vt:lpstr>Effects of IRLED on Eyes</vt:lpstr>
      <vt:lpstr>Effects of IRLED on Eyes</vt:lpstr>
      <vt:lpstr>Effects of IRLED on Eyes</vt:lpstr>
      <vt:lpstr>System Block Diagram</vt:lpstr>
      <vt:lpstr>Power</vt:lpstr>
      <vt:lpstr>Power</vt:lpstr>
      <vt:lpstr>Power</vt:lpstr>
      <vt:lpstr>Power</vt:lpstr>
      <vt:lpstr>Risk</vt:lpstr>
      <vt:lpstr>System Block Diagram</vt:lpstr>
      <vt:lpstr>ARM</vt:lpstr>
      <vt:lpstr>ARM vs DSP Chip</vt:lpstr>
      <vt:lpstr>Beagle Board</vt:lpstr>
      <vt:lpstr>Risks</vt:lpstr>
      <vt:lpstr>System Block Diagram</vt:lpstr>
      <vt:lpstr>Wireless</vt:lpstr>
      <vt:lpstr>Wireless Block Diagram</vt:lpstr>
      <vt:lpstr>Risk</vt:lpstr>
      <vt:lpstr>System Block Diagram</vt:lpstr>
      <vt:lpstr>Camera</vt:lpstr>
      <vt:lpstr>Camera</vt:lpstr>
      <vt:lpstr>Camera Block Diagram</vt:lpstr>
      <vt:lpstr>Project Expenses</vt:lpstr>
      <vt:lpstr>Sustainability and Environmental Concerns</vt:lpstr>
      <vt:lpstr>Division of Labor</vt:lpstr>
      <vt:lpstr> Questions?</vt:lpstr>
    </vt:vector>
  </TitlesOfParts>
  <Company>ECE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 Statement</dc:title>
  <dc:creator>bertrann</dc:creator>
  <cp:lastModifiedBy>Digby</cp:lastModifiedBy>
  <cp:revision>124</cp:revision>
  <dcterms:created xsi:type="dcterms:W3CDTF">2012-01-26T18:43:04Z</dcterms:created>
  <dcterms:modified xsi:type="dcterms:W3CDTF">2012-01-30T03:02:55Z</dcterms:modified>
</cp:coreProperties>
</file>