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307" r:id="rId3"/>
    <p:sldId id="258" r:id="rId4"/>
    <p:sldId id="312" r:id="rId5"/>
    <p:sldId id="259" r:id="rId6"/>
    <p:sldId id="260" r:id="rId7"/>
    <p:sldId id="315" r:id="rId8"/>
    <p:sldId id="316" r:id="rId9"/>
    <p:sldId id="317" r:id="rId10"/>
    <p:sldId id="322" r:id="rId11"/>
    <p:sldId id="319" r:id="rId12"/>
    <p:sldId id="320" r:id="rId13"/>
    <p:sldId id="323" r:id="rId14"/>
    <p:sldId id="324" r:id="rId15"/>
    <p:sldId id="325" r:id="rId16"/>
    <p:sldId id="326" r:id="rId17"/>
    <p:sldId id="327" r:id="rId18"/>
    <p:sldId id="321" r:id="rId19"/>
    <p:sldId id="328" r:id="rId20"/>
    <p:sldId id="329" r:id="rId21"/>
    <p:sldId id="330" r:id="rId22"/>
    <p:sldId id="331" r:id="rId23"/>
    <p:sldId id="332" r:id="rId24"/>
    <p:sldId id="333" r:id="rId25"/>
    <p:sldId id="261" r:id="rId26"/>
    <p:sldId id="262" r:id="rId27"/>
    <p:sldId id="263" r:id="rId28"/>
    <p:sldId id="264" r:id="rId29"/>
    <p:sldId id="337" r:id="rId30"/>
    <p:sldId id="338" r:id="rId31"/>
    <p:sldId id="339" r:id="rId32"/>
    <p:sldId id="340" r:id="rId33"/>
    <p:sldId id="335" r:id="rId34"/>
    <p:sldId id="289" r:id="rId35"/>
    <p:sldId id="290" r:id="rId36"/>
    <p:sldId id="304" r:id="rId37"/>
    <p:sldId id="306" r:id="rId38"/>
    <p:sldId id="341" r:id="rId39"/>
    <p:sldId id="286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C0C0C0"/>
    <a:srgbClr val="F8F8F8"/>
    <a:srgbClr val="DAD7DB"/>
    <a:srgbClr val="E8E8E8"/>
    <a:srgbClr val="EF31C6"/>
    <a:srgbClr val="09DEE9"/>
    <a:srgbClr val="00FF00"/>
    <a:srgbClr val="C10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2767" autoAdjust="0"/>
  </p:normalViewPr>
  <p:slideViewPr>
    <p:cSldViewPr>
      <p:cViewPr>
        <p:scale>
          <a:sx n="90" d="100"/>
          <a:sy n="90" d="100"/>
        </p:scale>
        <p:origin x="-22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endParaRPr lang="en-US" dirty="0" smtClean="0"/>
          </a:p>
          <a:p>
            <a:r>
              <a:rPr lang="en-US" dirty="0" smtClean="0"/>
              <a:t>-- describe glasses</a:t>
            </a:r>
            <a:r>
              <a:rPr lang="en-US" baseline="0" dirty="0" smtClean="0"/>
              <a:t> + camera</a:t>
            </a:r>
          </a:p>
          <a:p>
            <a:r>
              <a:rPr lang="en-US" baseline="0" dirty="0" smtClean="0"/>
              <a:t>-- talk about camera board + XBEE</a:t>
            </a:r>
          </a:p>
          <a:p>
            <a:r>
              <a:rPr lang="en-US" baseline="0" dirty="0" smtClean="0"/>
              <a:t>-- follow data through ARM, talk about DSP here.</a:t>
            </a:r>
          </a:p>
          <a:p>
            <a:r>
              <a:rPr lang="en-US" baseline="0" dirty="0" smtClean="0"/>
              <a:t>-- Mention data storage for debugging help</a:t>
            </a:r>
          </a:p>
          <a:p>
            <a:r>
              <a:rPr lang="en-US" baseline="0" dirty="0" smtClean="0"/>
              <a:t>-- Interface to computer</a:t>
            </a:r>
          </a:p>
          <a:p>
            <a:r>
              <a:rPr lang="en-US" baseline="0" dirty="0" smtClean="0"/>
              <a:t>	-- program on host computer to intercept control signals and control the cursor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Our DSP will need some sort</a:t>
            </a:r>
            <a:r>
              <a:rPr lang="en-US" baseline="0" dirty="0" smtClean="0"/>
              <a:t> of floating point or fixed point (integer calculations not sufficient)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- DSP chip that rapid fire used had a clock of 300MHz</a:t>
            </a:r>
          </a:p>
          <a:p>
            <a:r>
              <a:rPr lang="en-US" baseline="0" dirty="0" smtClean="0"/>
              <a:t>	-- only for high speed memory (data storage)</a:t>
            </a:r>
          </a:p>
          <a:p>
            <a:r>
              <a:rPr lang="en-US" baseline="0" dirty="0" smtClean="0"/>
              <a:t>-- fewer components in that we will have only the ARM, instead of a </a:t>
            </a:r>
            <a:r>
              <a:rPr lang="en-US" baseline="0" dirty="0" err="1" smtClean="0"/>
              <a:t>microcontoller</a:t>
            </a:r>
            <a:r>
              <a:rPr lang="en-US" baseline="0" dirty="0" smtClean="0"/>
              <a:t> + DSP chip.</a:t>
            </a:r>
          </a:p>
          <a:p>
            <a:r>
              <a:rPr lang="en-US" baseline="0" dirty="0" smtClean="0"/>
              <a:t>	-- does not include supporting components</a:t>
            </a:r>
          </a:p>
          <a:p>
            <a:r>
              <a:rPr lang="en-US" baseline="0" dirty="0" smtClean="0"/>
              <a:t>-- Cortex R4 (</a:t>
            </a:r>
            <a:r>
              <a:rPr lang="en-US" baseline="0" smtClean="0"/>
              <a:t>200 MHz) VFP </a:t>
            </a:r>
            <a:r>
              <a:rPr lang="en-US" baseline="0" dirty="0" smtClean="0"/>
              <a:t>unit provides 320 DMIPS</a:t>
            </a:r>
          </a:p>
          <a:p>
            <a:r>
              <a:rPr lang="en-US" baseline="0" dirty="0" smtClean="0"/>
              <a:t>	-- DMIPS + Dhrystone MIPS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uses</a:t>
            </a:r>
            <a:r>
              <a:rPr lang="en-US" baseline="0" dirty="0" smtClean="0"/>
              <a:t> cortex A8 processor</a:t>
            </a:r>
          </a:p>
          <a:p>
            <a:r>
              <a:rPr lang="en-US" baseline="0" dirty="0" smtClean="0"/>
              <a:t>	-- speed of 600MHz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cortex M4 ~180 MHz</a:t>
            </a:r>
          </a:p>
          <a:p>
            <a:r>
              <a:rPr lang="en-US" baseline="0" dirty="0" smtClean="0"/>
              <a:t>-- cortex R4 ~200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</a:p>
          <a:p>
            <a:r>
              <a:rPr lang="en-US" dirty="0" smtClean="0"/>
              <a:t>-- from </a:t>
            </a:r>
            <a:r>
              <a:rPr lang="en-US" dirty="0" err="1" smtClean="0"/>
              <a:t>SparkFun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baseline="0" dirty="0" smtClean="0"/>
              <a:t> two points of interest</a:t>
            </a:r>
          </a:p>
          <a:p>
            <a:r>
              <a:rPr lang="en-US" baseline="0" dirty="0" smtClean="0"/>
              <a:t>	-- range = plenty enough</a:t>
            </a:r>
          </a:p>
          <a:p>
            <a:r>
              <a:rPr lang="en-US" baseline="0" dirty="0" smtClean="0"/>
              <a:t>	-- speed -&gt; based on calculation of </a:t>
            </a:r>
            <a:r>
              <a:rPr lang="en-US" baseline="0" dirty="0" err="1" smtClean="0"/>
              <a:t>maximun</a:t>
            </a:r>
            <a:r>
              <a:rPr lang="en-US" baseline="0" dirty="0" smtClean="0"/>
              <a:t> data output from camera</a:t>
            </a:r>
          </a:p>
          <a:p>
            <a:r>
              <a:rPr lang="en-US" baseline="0" dirty="0" smtClean="0"/>
              <a:t>		we do not exceed 250 kbps so the XBEE will be able</a:t>
            </a:r>
            <a:r>
              <a:rPr lang="en-US" baseline="0" dirty="0"/>
              <a:t> </a:t>
            </a:r>
            <a:r>
              <a:rPr lang="en-US" baseline="0" dirty="0" smtClean="0"/>
              <a:t>to</a:t>
            </a:r>
          </a:p>
          <a:p>
            <a:r>
              <a:rPr lang="en-US" baseline="0" dirty="0" smtClean="0"/>
              <a:t>		transmit all of the images with no slowing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like mentioned</a:t>
            </a:r>
            <a:r>
              <a:rPr lang="en-US" baseline="0" dirty="0" smtClean="0"/>
              <a:t> before based on the quick calculation we did we should have sufficient bandwidth to</a:t>
            </a:r>
          </a:p>
          <a:p>
            <a:r>
              <a:rPr lang="en-US" baseline="0" dirty="0" smtClean="0"/>
              <a:t>   transmit all of the images</a:t>
            </a:r>
          </a:p>
          <a:p>
            <a:r>
              <a:rPr lang="en-US" baseline="0" dirty="0" smtClean="0"/>
              <a:t>-- low power, consider cell phones which have power ratings around 1 Watt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illumination</a:t>
            </a:r>
            <a:r>
              <a:rPr lang="en-US" baseline="0" dirty="0" smtClean="0"/>
              <a:t> is coaxial with the optical path, then the eye acts as a </a:t>
            </a:r>
            <a:r>
              <a:rPr lang="en-US" baseline="0" dirty="0" err="1" smtClean="0"/>
              <a:t>retroreflector</a:t>
            </a:r>
            <a:r>
              <a:rPr lang="en-US" baseline="0" dirty="0" smtClean="0"/>
              <a:t> as the light reflects of the retina creating a bright pupil effect. If the illumination source is offset from the optical path, then the pupil appears dark because the </a:t>
            </a:r>
            <a:r>
              <a:rPr lang="en-US" baseline="0" dirty="0" err="1" smtClean="0"/>
              <a:t>retroreflection</a:t>
            </a:r>
            <a:r>
              <a:rPr lang="en-US" baseline="0" dirty="0" smtClean="0"/>
              <a:t> from the retina is directed away from the camera.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Armeen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copyu.com/print/articles/fluorescence/lasersafety-prin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0" y="1981200"/>
            <a:ext cx="3810000" cy="31242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Lighting Configuration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Sample Images with Ambient Lighting</a:t>
            </a:r>
            <a:endParaRPr lang="en-US" sz="2800" dirty="0">
              <a:effectLst/>
            </a:endParaRPr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Infrared Lighting (Dark Pupil)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4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312mW/m²</a:t>
            </a:r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25°C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Mission Statement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r>
              <a:rPr lang="en-US" dirty="0" smtClean="0"/>
              <a:t>Buck-Boost 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DSP Chip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Beagle Board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our 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BGA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Project Description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Wireless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Wireless Block Diagram</a:t>
            </a:r>
            <a:endParaRPr lang="en-US" dirty="0">
              <a:effectLst/>
            </a:endParaRPr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1133" y="1981200"/>
            <a:ext cx="8986666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Insufficient transmit speed</a:t>
            </a:r>
          </a:p>
          <a:p>
            <a:r>
              <a:rPr lang="en-US" dirty="0" smtClean="0"/>
              <a:t>RF Exposure (Time and Distance)</a:t>
            </a:r>
          </a:p>
          <a:p>
            <a:pPr lvl="1"/>
            <a:r>
              <a:rPr lang="en-US" dirty="0" smtClean="0"/>
              <a:t>1mW Wireless</a:t>
            </a:r>
            <a:endParaRPr lang="en-US" dirty="0"/>
          </a:p>
          <a:p>
            <a:pPr marL="537210" lvl="1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5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I2C 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Camera Block Diagram</a:t>
            </a:r>
            <a:endParaRPr lang="en-US" dirty="0">
              <a:effectLst/>
            </a:endParaRPr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95699" y="762001"/>
            <a:ext cx="6697951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Project Expenses</a:t>
            </a:r>
            <a:endParaRPr lang="en-US" sz="28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609600"/>
          <a:ext cx="6324600" cy="63722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48190"/>
                <a:gridCol w="3223810"/>
                <a:gridCol w="838200"/>
                <a:gridCol w="914400"/>
              </a:tblGrid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Section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</a:rPr>
                        <a:t>Cost ($)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24.95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BeagleBone</a:t>
                      </a:r>
                      <a:r>
                        <a:rPr lang="en-US" sz="1600" u="none" strike="noStrike" dirty="0" smtClean="0"/>
                        <a:t>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(ARM)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Mechanical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</a:rPr>
                        <a:t>Camera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Manufacturing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PCB </a:t>
                      </a:r>
                      <a:r>
                        <a:rPr lang="en-US" sz="1600" u="none" strike="noStrike" dirty="0" smtClean="0"/>
                        <a:t>Fabrications</a:t>
                      </a:r>
                      <a:r>
                        <a:rPr lang="en-US" sz="1600" u="none" strike="noStrike" baseline="0" dirty="0" smtClean="0"/>
                        <a:t> (3 at 4 layer, 2 at 2 layer)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Presentation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Poster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Misc.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Total 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735.16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and Environmental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Division of Labor</a:t>
            </a:r>
            <a:endParaRPr lang="en-US" sz="28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83790"/>
              </p:ext>
            </p:extLst>
          </p:nvPr>
        </p:nvGraphicFramePr>
        <p:xfrm>
          <a:off x="228600" y="685800"/>
          <a:ext cx="8763000" cy="5532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Applications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P,S,T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6324600"/>
          <a:ext cx="6096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Secondary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75"/>
            <a:ext cx="8229600" cy="4572000"/>
          </a:xfrm>
        </p:spPr>
        <p:txBody>
          <a:bodyPr/>
          <a:lstStyle/>
          <a:p>
            <a:r>
              <a:rPr lang="en-US" sz="2400" dirty="0" smtClean="0"/>
              <a:t>Video Eye tracking  commonly uses one of two methods:</a:t>
            </a:r>
          </a:p>
          <a:p>
            <a:pPr lvl="1"/>
            <a:r>
              <a:rPr lang="en-US" sz="2000" dirty="0" smtClean="0"/>
              <a:t>Pupil Tracking: (we will focus on this method)</a:t>
            </a:r>
          </a:p>
          <a:p>
            <a:pPr lvl="1"/>
            <a:r>
              <a:rPr lang="en-US" sz="2000" dirty="0" smtClean="0"/>
              <a:t>Glint-Pupil Vector tracking</a:t>
            </a:r>
          </a:p>
          <a:p>
            <a:r>
              <a:rPr lang="en-US" sz="2400" dirty="0" smtClean="0"/>
              <a:t>A: Bright Pupil, B: Dark Pupil, C: Corneal Reflection (glint)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Where Did the User Look?</a:t>
            </a:r>
            <a:endParaRPr lang="en-US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3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40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08513" y="5410200"/>
            <a:ext cx="1524000" cy="1147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648201" y="5410200"/>
            <a:ext cx="1333783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826887"/>
            <a:ext cx="0" cy="1202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257800" y="44196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35280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9715" y="333703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61278" y="6326832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C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69879" y="6557665"/>
            <a:ext cx="3930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http://www.sciencedirect.com/science/article/pii/S0262885699000530</a:t>
            </a:r>
          </a:p>
        </p:txBody>
      </p:sp>
    </p:spTree>
    <p:extLst>
      <p:ext uri="{BB962C8B-B14F-4D97-AF65-F5344CB8AC3E}">
        <p14:creationId xmlns:p14="http://schemas.microsoft.com/office/powerpoint/2010/main" val="31435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761706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DSP Software Flow</a:t>
            </a:r>
            <a:endParaRPr lang="en-US" dirty="0">
              <a:effectLst/>
            </a:endParaRPr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928422"/>
            <a:ext cx="4572000" cy="55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Interrupt Handler</a:t>
            </a:r>
            <a:endParaRPr lang="en-US" dirty="0">
              <a:effectLst/>
            </a:endParaRPr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95600" y="948609"/>
            <a:ext cx="3810000" cy="56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Initialization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67000" y="1225083"/>
            <a:ext cx="6477000" cy="55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892</TotalTime>
  <Words>1500</Words>
  <Application>Microsoft Office PowerPoint</Application>
  <PresentationFormat>On-screen Show (4:3)</PresentationFormat>
  <Paragraphs>444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Verve</vt:lpstr>
      <vt:lpstr>Team eyeCU</vt:lpstr>
      <vt:lpstr>Mission Statement</vt:lpstr>
      <vt:lpstr>Project Description</vt:lpstr>
      <vt:lpstr>PowerPoint Presentation</vt:lpstr>
      <vt:lpstr>PowerPoint Presentation</vt:lpstr>
      <vt:lpstr>System Block Diagram</vt:lpstr>
      <vt:lpstr>DSP Software Flow</vt:lpstr>
      <vt:lpstr>Interrupt Handler</vt:lpstr>
      <vt:lpstr>Initialization</vt:lpstr>
      <vt:lpstr>Lighting Configuration</vt:lpstr>
      <vt:lpstr>Sample Images with Ambient Lighting</vt:lpstr>
      <vt:lpstr>PowerPoint Presentation</vt:lpstr>
      <vt:lpstr>Risks</vt:lpstr>
      <vt:lpstr>Effects of IRLED on Eyes</vt:lpstr>
      <vt:lpstr>Effects of IRLED on Eyes</vt:lpstr>
      <vt:lpstr>Effects of IRLED on Eyes</vt:lpstr>
      <vt:lpstr>Effects of IRLED on Eyes</vt:lpstr>
      <vt:lpstr>System Block Diagram</vt:lpstr>
      <vt:lpstr>Power</vt:lpstr>
      <vt:lpstr>Power</vt:lpstr>
      <vt:lpstr>Power</vt:lpstr>
      <vt:lpstr>Power</vt:lpstr>
      <vt:lpstr>Risk</vt:lpstr>
      <vt:lpstr>System Block Diagram</vt:lpstr>
      <vt:lpstr>ARM</vt:lpstr>
      <vt:lpstr>ARM vs DSP Chip</vt:lpstr>
      <vt:lpstr>Beagle Board</vt:lpstr>
      <vt:lpstr>Risks</vt:lpstr>
      <vt:lpstr>System Block Diagram</vt:lpstr>
      <vt:lpstr>Wireless</vt:lpstr>
      <vt:lpstr>Wireless Block Diagram</vt:lpstr>
      <vt:lpstr>Risk</vt:lpstr>
      <vt:lpstr>System Block Diagram</vt:lpstr>
      <vt:lpstr>Camera</vt:lpstr>
      <vt:lpstr>Camera</vt:lpstr>
      <vt:lpstr>Camera Block Diagram</vt:lpstr>
      <vt:lpstr>Project Expenses</vt:lpstr>
      <vt:lpstr>Sustainability and Environmental Concerns</vt:lpstr>
      <vt:lpstr>Division of Labor</vt:lpstr>
      <vt:lpstr> Questions?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doctorwho</cp:lastModifiedBy>
  <cp:revision>130</cp:revision>
  <dcterms:created xsi:type="dcterms:W3CDTF">2012-01-26T18:43:04Z</dcterms:created>
  <dcterms:modified xsi:type="dcterms:W3CDTF">2012-01-30T21:54:15Z</dcterms:modified>
</cp:coreProperties>
</file>