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5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4.xml"/><Relationship Id="rId32" Type="http://schemas.openxmlformats.org/officeDocument/2006/relationships/font" Target="fonts/Ubuntu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3f0163cd_2_5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43f0163cd_2_58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3f0163cd_2_10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43f0163cd_2_105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3f0163cd_2_1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43f0163cd_2_110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3f0163cd_2_1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43f0163cd_2_114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3f0163cd_2_12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43f0163cd_2_120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3f0163cd_2_124:notes"/>
          <p:cNvSpPr/>
          <p:nvPr>
            <p:ph idx="2" type="sldImg"/>
          </p:nvPr>
        </p:nvSpPr>
        <p:spPr>
          <a:xfrm>
            <a:off x="508400" y="685800"/>
            <a:ext cx="812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43f0163cd_2_12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3f0163cd_2_12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43f0163cd_2_129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3f0163cd_2_13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43f0163cd_2_133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3f0163cd_2_13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43f0163cd_2_138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3f0163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3f0163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3f0163c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3f0163c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3f0163cd_2_6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43f0163cd_2_66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3f0163cd_2_14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43f0163cd_2_143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3f0163cd_2_14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43f0163cd_2_148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3f0163c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3f0163c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3f0163cd_2_15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43f0163cd_2_154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3f0163cd_2_7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43f0163cd_2_70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3f0163cd_2_7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43f0163cd_2_75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3f0163cd_2_8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43f0163cd_2_80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3f0163cd_2_8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43f0163cd_2_84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3f0163cd_2_9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43f0163cd_2_95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3f0163cd_2_9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43f0163cd_2_90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3f0163cd_2_10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43f0163cd_2_100:notes"/>
          <p:cNvSpPr/>
          <p:nvPr>
            <p:ph idx="2" type="sldImg"/>
          </p:nvPr>
        </p:nvSpPr>
        <p:spPr>
          <a:xfrm>
            <a:off x="508400" y="685800"/>
            <a:ext cx="8128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3276600" y="25"/>
            <a:ext cx="58673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 rot="-5400000">
            <a:off x="759150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 flipH="1" rot="10800000">
            <a:off x="0" y="4622725"/>
            <a:ext cx="9144000" cy="74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60950" y="2065349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71899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/>
          <p:nvPr/>
        </p:nvSpPr>
        <p:spPr>
          <a:xfrm rot="5400000">
            <a:off x="1946425" y="2517750"/>
            <a:ext cx="51428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265500" y="2779466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6666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5225" y="1903650"/>
            <a:ext cx="91440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200">
                <a:latin typeface="Ubuntu"/>
                <a:ea typeface="Ubuntu"/>
                <a:cs typeface="Ubuntu"/>
                <a:sym typeface="Ubuntu"/>
              </a:rPr>
              <a:t>Fling</a:t>
            </a:r>
            <a:endParaRPr sz="7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p25"/>
          <p:cNvSpPr txBox="1"/>
          <p:nvPr>
            <p:ph idx="4294967295" type="subTitle"/>
          </p:nvPr>
        </p:nvSpPr>
        <p:spPr>
          <a:xfrm>
            <a:off x="0" y="31337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Don’t Just Fly, Teleport</a:t>
            </a:r>
            <a:endParaRPr b="0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975" y="4"/>
            <a:ext cx="2328050" cy="2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Payment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payment, there are plenty of options to be included some of the most common ones being: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PayPal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Crypto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Paytm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ER Diagram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0" y="2302950"/>
            <a:ext cx="3314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ER Diagram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698" y="0"/>
            <a:ext cx="82264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/>
          <p:nvPr/>
        </p:nvSpPr>
        <p:spPr>
          <a:xfrm>
            <a:off x="0" y="4651850"/>
            <a:ext cx="331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www.lucidchart.com</a:t>
            </a:r>
            <a:endParaRPr b="0"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DB Structure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-150" y="4696825"/>
            <a:ext cx="914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 </a:t>
            </a:r>
            <a:r>
              <a:rPr lang="en" sz="2400"/>
              <a:t>DB</a:t>
            </a:r>
            <a:r>
              <a:rPr lang="en" sz="1800"/>
              <a:t>						               </a:t>
            </a:r>
            <a:r>
              <a:rPr lang="en" sz="1600"/>
              <a:t>www.draw.io</a:t>
            </a:r>
            <a:endParaRPr sz="1600"/>
          </a:p>
        </p:txBody>
      </p:sp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750" y="0"/>
            <a:ext cx="7228499" cy="472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490250" y="488250"/>
            <a:ext cx="71433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Screen Layouts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idx="1" type="body"/>
          </p:nvPr>
        </p:nvSpPr>
        <p:spPr>
          <a:xfrm>
            <a:off x="57150" y="4696825"/>
            <a:ext cx="9087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Home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6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300" y="0"/>
            <a:ext cx="5891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 txBox="1"/>
          <p:nvPr>
            <p:ph type="title"/>
          </p:nvPr>
        </p:nvSpPr>
        <p:spPr>
          <a:xfrm>
            <a:off x="444300" y="2361300"/>
            <a:ext cx="2808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About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2"/>
          <p:cNvSpPr txBox="1"/>
          <p:nvPr>
            <p:ph idx="1" type="body"/>
          </p:nvPr>
        </p:nvSpPr>
        <p:spPr>
          <a:xfrm>
            <a:off x="150" y="4696825"/>
            <a:ext cx="914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Source &amp; Destination Selection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3"/>
          <p:cNvSpPr txBox="1"/>
          <p:nvPr>
            <p:ph idx="1" type="body"/>
          </p:nvPr>
        </p:nvSpPr>
        <p:spPr>
          <a:xfrm>
            <a:off x="150" y="4696825"/>
            <a:ext cx="914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Flight Summary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Requirements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097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150" y="4696825"/>
            <a:ext cx="914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Registration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4294967295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Payment</a:t>
            </a:r>
            <a:endParaRPr/>
          </a:p>
        </p:txBody>
      </p:sp>
      <p:pic>
        <p:nvPicPr>
          <p:cNvPr id="233" name="Google Shape;2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25" y="0"/>
            <a:ext cx="914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4696825"/>
            <a:ext cx="9144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Payment (temp.)</a:t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/>
          <p:nvPr/>
        </p:nvSpPr>
        <p:spPr>
          <a:xfrm>
            <a:off x="0" y="4696825"/>
            <a:ext cx="9144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Booking Successful </a:t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Don’t Just Fly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200">
                <a:latin typeface="Ubuntu"/>
                <a:ea typeface="Ubuntu"/>
                <a:cs typeface="Ubuntu"/>
                <a:sym typeface="Ubuntu"/>
              </a:rPr>
              <a:t>Teleport</a:t>
            </a:r>
            <a:endParaRPr sz="7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Application Requirements: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Python 2.7+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Additional Python Libraries: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Flask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WTForms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MySQLdb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passlib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Deployment tool (Optional)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 Requirements: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HTML5 Supported Browser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Chrome 67 +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Firefox 60 +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Safari 11.2 +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Edge 18 +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90250" y="488250"/>
            <a:ext cx="8237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Flow Diagram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675" y="0"/>
            <a:ext cx="379291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>
            <p:ph type="title"/>
          </p:nvPr>
        </p:nvSpPr>
        <p:spPr>
          <a:xfrm>
            <a:off x="0" y="2310150"/>
            <a:ext cx="327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DFD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0" y="4651800"/>
            <a:ext cx="3277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www.lucidchart.com</a:t>
            </a:r>
            <a:endParaRPr b="0"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flight service provides 3 main routes which are classified according to the hemispheres.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booking a seat successfully; source &amp; destination selection, registration, crypto-card details and SMS verification is required.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After that an email will be sent to the customer for successful booking.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31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Concept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Seats are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not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divided into classes, which prevents creating major differences between &amp; among customers.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All seats in Fling planes are same, with same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features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&amp;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aesthetics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with no differences.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results in same cost of the seats, </a:t>
            </a:r>
            <a:r>
              <a:rPr i="1" lang="en" sz="1900">
                <a:latin typeface="Ubuntu"/>
                <a:ea typeface="Ubuntu"/>
                <a:cs typeface="Ubuntu"/>
                <a:sym typeface="Ubuntu"/>
              </a:rPr>
              <a:t>saving</a:t>
            </a:r>
            <a:r>
              <a:rPr lang="en" sz="19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time &amp; cost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of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selection &amp; management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respectively.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" name="Google Shape;155;p32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Seats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Cost Calculation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71899" y="1919075"/>
            <a:ext cx="82221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source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&amp;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destination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selected by the user is sent as arguments to a free Distance API, known as </a:t>
            </a:r>
            <a:r>
              <a:rPr b="1" i="1" lang="en">
                <a:latin typeface="Ubuntu"/>
                <a:ea typeface="Ubuntu"/>
                <a:cs typeface="Ubuntu"/>
                <a:sym typeface="Ubuntu"/>
              </a:rPr>
              <a:t>Distance24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 API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which returns a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JSON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file with all the information stored in the form of dictionaries, one of them being a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straight line distance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distance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current standard flying rate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is considered to calculate the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total flying cost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Other additional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packages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&amp;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features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are added to the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final cost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if the customer decides to include in their </a:t>
            </a:r>
            <a:r>
              <a:rPr i="1" lang="en">
                <a:latin typeface="Ubuntu"/>
                <a:ea typeface="Ubuntu"/>
                <a:cs typeface="Ubuntu"/>
                <a:sym typeface="Ubuntu"/>
              </a:rPr>
              <a:t>final flight package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