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presProps.xml" ContentType="application/vnd.openxmlformats-officedocument.presentationml.presProps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notesMasterIdLst>
    <p:notesMasterId r:id="rId2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5143500"/>
  <p:notesSz cx="51435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 /><Relationship Id="rId26" Type="http://schemas.openxmlformats.org/officeDocument/2006/relationships/tableStyles" Target="tableStyles.xml" /><Relationship Id="rId2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;n" hidden="0"/>
          <p:cNvSpPr/>
          <p:nvPr isPhoto="0" userDrawn="0">
            <p:ph type="sldImg" idx="2" hasCustomPrompt="0"/>
          </p:nvPr>
        </p:nvSpPr>
        <p:spPr bwMode="auto"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4;n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42;g4df31a2ce2_0_17:notes" hidden="0"/>
          <p:cNvSpPr/>
          <p:nvPr isPhoto="0" userDrawn="0">
            <p:ph type="sldImg" idx="2" hasCustomPrompt="0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143;g4df31a2ce2_0_17:notes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DB</a:t>
            </a:r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;p2" hidden="0"/>
          <p:cNvSpPr/>
          <p:nvPr isPhoto="0" userDrawn="0"/>
        </p:nvSpPr>
        <p:spPr bwMode="auto"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11;p2" hidden="0"/>
          <p:cNvSpPr/>
          <p:nvPr isPhoto="0" userDrawn="0"/>
        </p:nvSpPr>
        <p:spPr bwMode="auto"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12;p2" hidden="0"/>
          <p:cNvSpPr>
            <a:spLocks noAdjustHandles="0" noChangeArrowheads="0"/>
          </p:cNvSpPr>
          <p:nvPr isPhoto="0" userDrawn="0">
            <p:ph type="ctrTitle" hasCustomPrompt="0"/>
          </p:nvPr>
        </p:nvSpPr>
        <p:spPr bwMode="auto"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3;p2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4;p2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8;p11" hidden="0"/>
          <p:cNvSpPr>
            <a:spLocks noAdjustHandles="0" noChangeArrowheads="0"/>
          </p:cNvSpPr>
          <p:nvPr isPhoto="0" userDrawn="0">
            <p:ph type="title" hasCustomPrompt="1"/>
          </p:nvPr>
        </p:nvSpPr>
        <p:spPr bwMode="auto"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" name="Google Shape;59;p1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0;p11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2;p12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6;p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60950" y="2065349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7;p3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9;p4" hidden="0"/>
          <p:cNvSpPr/>
          <p:nvPr isPhoto="0" userDrawn="0"/>
        </p:nvSpPr>
        <p:spPr bwMode="auto"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20;p4" hidden="0"/>
          <p:cNvSpPr/>
          <p:nvPr isPhoto="0" userDrawn="0"/>
        </p:nvSpPr>
        <p:spPr bwMode="auto"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1;p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71899" y="738724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2;p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71899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23;p4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;p5" hidden="0"/>
          <p:cNvSpPr/>
          <p:nvPr isPhoto="0" userDrawn="0"/>
        </p:nvSpPr>
        <p:spPr bwMode="auto"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26;p5" hidden="0"/>
          <p:cNvSpPr/>
          <p:nvPr isPhoto="0" userDrawn="0"/>
        </p:nvSpPr>
        <p:spPr bwMode="auto"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7;p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71899" y="738724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8;p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71899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29;p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30;p5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;p6" hidden="0"/>
          <p:cNvSpPr/>
          <p:nvPr isPhoto="0" userDrawn="0"/>
        </p:nvSpPr>
        <p:spPr bwMode="auto"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33;p6" hidden="0"/>
          <p:cNvSpPr/>
          <p:nvPr isPhoto="0" userDrawn="0"/>
        </p:nvSpPr>
        <p:spPr bwMode="auto"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;p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5;p6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7;p7" hidden="0"/>
          <p:cNvSpPr>
            <a:spLocks noAdjustHandles="0" noChangeArrowheads="0"/>
          </p:cNvSpPr>
          <p:nvPr isPhoto="0" userDrawn="0"/>
        </p:nvSpPr>
        <p:spPr bwMode="auto">
          <a:xfrm rot="10800000" flipH="1">
            <a:off x="3276600" y="25"/>
            <a:ext cx="5867399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38;p7" hidden="0"/>
          <p:cNvSpPr/>
          <p:nvPr isPhoto="0" userDrawn="0"/>
        </p:nvSpPr>
        <p:spPr bwMode="auto">
          <a:xfrm rot="-5400000">
            <a:off x="759150" y="2517449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9;p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0;p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1;p7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3;p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4;p8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6;p9" hidden="0"/>
          <p:cNvSpPr/>
          <p:nvPr isPhoto="0" userDrawn="0"/>
        </p:nvSpPr>
        <p:spPr bwMode="auto"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47;p9" hidden="0"/>
          <p:cNvSpPr/>
          <p:nvPr isPhoto="0" userDrawn="0"/>
        </p:nvSpPr>
        <p:spPr bwMode="auto">
          <a:xfrm rot="5400000">
            <a:off x="1946425" y="2517750"/>
            <a:ext cx="51428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48;p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265500" y="1233175"/>
            <a:ext cx="4045199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9;p9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265500" y="2779466"/>
            <a:ext cx="4045199" cy="123509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0;p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1;p9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3;p10" hidden="0"/>
          <p:cNvSpPr>
            <a:spLocks noAdjustHandles="0" noChangeArrowheads="0"/>
          </p:cNvSpPr>
          <p:nvPr isPhoto="0" userDrawn="0"/>
        </p:nvSpPr>
        <p:spPr bwMode="auto"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4;p10" hidden="0"/>
          <p:cNvSpPr/>
          <p:nvPr isPhoto="0" userDrawn="0"/>
        </p:nvSpPr>
        <p:spPr bwMode="auto">
          <a:xfrm rot="10800000" flipH="1">
            <a:off x="0" y="4622725"/>
            <a:ext cx="9144000" cy="74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55;p1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Google Shape;56;p10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material">
    <p:bg>
      <p:bgPr shadeToTitle="0">
        <a:solidFill>
          <a:srgbClr val="666666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;p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71899" y="738724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;p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71899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1pPr>
            <a:lvl2pPr marL="914400" lvl="1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2pPr>
            <a:lvl3pPr marL="1371600" lvl="2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3pPr>
            <a:lvl4pPr marL="1828800" lvl="3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4pPr>
            <a:lvl5pPr marL="2286000" lvl="4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5pPr>
            <a:lvl6pPr marL="2743200" lvl="5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6pPr>
            <a:lvl7pPr marL="3200400" lvl="6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7pPr>
            <a:lvl8pPr marL="3657600" lvl="7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8pPr>
            <a:lvl9pPr marL="4114800" lvl="8" indent="-317500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;p1" hidden="0"/>
          <p:cNvSpPr>
            <a:spLocks noAdjustHandles="0" noChangeArrowheads="0"/>
          </p:cNvSpPr>
          <p:nvPr isPhoto="0" userDrawn="0">
            <p:ph type="sldNum" idx="12" hasCustomPrompt="0"/>
          </p:nvPr>
        </p:nvSpPr>
        <p:spPr bwMode="auto"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1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25225" y="1903650"/>
            <a:ext cx="9144000" cy="13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7200">
                <a:latin typeface="Ubuntu"/>
                <a:ea typeface="Ubuntu"/>
                <a:cs typeface="Ubuntu"/>
              </a:rPr>
              <a:t>Fling</a:t>
            </a:r>
            <a:endParaRPr sz="7200">
              <a:latin typeface="Ubuntu"/>
              <a:ea typeface="Ubuntu"/>
              <a:cs typeface="Ubuntu"/>
            </a:endParaRPr>
          </a:p>
        </p:txBody>
      </p:sp>
      <p:sp>
        <p:nvSpPr>
          <p:cNvPr id="5" name="Google Shape;68;p13" hidden="0"/>
          <p:cNvSpPr>
            <a:spLocks noAdjustHandles="0" noChangeArrowheads="0"/>
          </p:cNvSpPr>
          <p:nvPr isPhoto="0" userDrawn="0">
            <p:ph type="subTitle" idx="4294967295" hasCustomPrompt="0"/>
          </p:nvPr>
        </p:nvSpPr>
        <p:spPr bwMode="auto">
          <a:xfrm>
            <a:off x="0" y="3133700"/>
            <a:ext cx="914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en" sz="2400">
                <a:solidFill>
                  <a:srgbClr val="FFFFFF"/>
                </a:solidFill>
                <a:latin typeface="Ubuntu"/>
                <a:ea typeface="Ubuntu"/>
                <a:cs typeface="Ubuntu"/>
              </a:rPr>
              <a:t>Don’t Just Fly, Teleport</a:t>
            </a:r>
            <a:endParaRPr sz="2400">
              <a:solidFill>
                <a:srgbClr val="FFFFFF"/>
              </a:solidFill>
              <a:latin typeface="Ubuntu"/>
              <a:ea typeface="Ubuntu"/>
              <a:cs typeface="Ubuntu"/>
            </a:endParaRPr>
          </a:p>
        </p:txBody>
      </p:sp>
      <p:pic>
        <p:nvPicPr>
          <p:cNvPr id="6" name="Google Shape;69;p13" hidden="0"/>
          <p:cNvPicPr/>
          <p:nvPr isPhoto="0" userDrawn="0"/>
        </p:nvPicPr>
        <p:blipFill>
          <a:blip r:embed="rId2"/>
          <a:stretch/>
        </p:blipFill>
        <p:spPr bwMode="auto">
          <a:xfrm>
            <a:off x="3407975" y="4"/>
            <a:ext cx="2328050" cy="23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0;p13" hidden="0"/>
          <p:cNvSpPr>
            <a:spLocks noAdjustHandles="0" noChangeArrowheads="0"/>
          </p:cNvSpPr>
          <p:nvPr isPhoto="0" userDrawn="0"/>
        </p:nvSpPr>
        <p:spPr bwMode="auto">
          <a:xfrm>
            <a:off x="25225" y="4814800"/>
            <a:ext cx="9144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</a:rPr>
              <a:t>DISCLAIMER: </a:t>
            </a: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</a:rPr>
              <a:t>The app is not fully complete yet, </a:t>
            </a:r>
            <a:r>
              <a:rPr lang="en-IN">
                <a:solidFill>
                  <a:schemeClr val="lt1"/>
                </a:solidFill>
                <a:latin typeface="Ubuntu"/>
                <a:ea typeface="Ubuntu"/>
                <a:cs typeface="Ubuntu"/>
              </a:rPr>
              <a:t>and is subject to </a:t>
            </a: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</a:rPr>
              <a:t>additions &amp; updates.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Ubuntu"/>
              <a:ea typeface="Ubuntu"/>
              <a:cs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p14:dur="200" advClick="1">
        <p:fade thruBlk="0"/>
      </p:transition>
    </mc:Choice>
    <mc:Fallback>
      <p:transition spd="fast" advClick="1">
        <p:fade thruBlk="0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22;p2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71899" y="738724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Ubuntu"/>
                <a:ea typeface="Ubuntu"/>
                <a:cs typeface="Ubuntu"/>
              </a:rPr>
              <a:t>Payment</a:t>
            </a:r>
            <a:endParaRPr>
              <a:latin typeface="Ubuntu"/>
              <a:ea typeface="Ubuntu"/>
              <a:cs typeface="Ubuntu"/>
            </a:endParaRPr>
          </a:p>
        </p:txBody>
      </p:sp>
      <p:sp>
        <p:nvSpPr>
          <p:cNvPr id="5" name="Google Shape;123;p2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71899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Ubuntu"/>
                <a:ea typeface="Ubuntu"/>
                <a:cs typeface="Ubuntu"/>
              </a:rPr>
              <a:t>For payment, there are plenty of options to be included some of the most common ones being:</a:t>
            </a:r>
            <a:endParaRPr>
              <a:latin typeface="Ubuntu"/>
              <a:ea typeface="Ubuntu"/>
              <a:cs typeface="Ubuntu"/>
            </a:endParaRPr>
          </a:p>
          <a:p>
            <a:pPr marL="457200" lvl="0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Ubuntu"/>
              <a:buChar char="●"/>
              <a:defRPr/>
            </a:pPr>
            <a:r>
              <a:rPr lang="en">
                <a:latin typeface="Ubuntu"/>
                <a:ea typeface="Ubuntu"/>
                <a:cs typeface="Ubuntu"/>
              </a:rPr>
              <a:t>PayPal</a:t>
            </a:r>
            <a:endParaRPr>
              <a:latin typeface="Ubuntu"/>
              <a:ea typeface="Ubuntu"/>
              <a:cs typeface="Ubuntu"/>
            </a:endParaRPr>
          </a:p>
          <a:p>
            <a: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  <a:defRPr/>
            </a:pPr>
            <a:r>
              <a:rPr lang="en">
                <a:latin typeface="Ubuntu"/>
                <a:ea typeface="Ubuntu"/>
                <a:cs typeface="Ubuntu"/>
              </a:rPr>
              <a:t>Crypto</a:t>
            </a:r>
            <a:endParaRPr>
              <a:latin typeface="Ubuntu"/>
              <a:ea typeface="Ubuntu"/>
              <a:cs typeface="Ubuntu"/>
            </a:endParaRPr>
          </a:p>
          <a:p>
            <a: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  <a:defRPr/>
            </a:pPr>
            <a:r>
              <a:rPr lang="en">
                <a:latin typeface="Ubuntu"/>
                <a:ea typeface="Ubuntu"/>
                <a:cs typeface="Ubuntu"/>
              </a:rPr>
              <a:t>Paytm</a:t>
            </a:r>
            <a:endParaRPr>
              <a:latin typeface="Ubuntu"/>
              <a:ea typeface="Ubuntu"/>
              <a:cs typeface="Ubuntu"/>
            </a:endParaRPr>
          </a:p>
          <a:p>
            <a:pPr marL="0" lvl="0" indent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pPr>
            <a:r>
              <a:rPr lang="en">
                <a:latin typeface="Ubuntu"/>
                <a:ea typeface="Ubuntu"/>
                <a:cs typeface="Ubuntu"/>
              </a:rPr>
              <a:t>etc.</a:t>
            </a:r>
            <a:endParaRPr>
              <a:latin typeface="Ubuntu"/>
              <a:ea typeface="Ubuntu"/>
              <a:cs typeface="Ubuntu"/>
            </a:endParaRPr>
          </a:p>
          <a:p>
            <a:pPr marL="0" lvl="0" indent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pPr>
            <a:r>
              <a:rPr lang="en">
                <a:latin typeface="Ubuntu"/>
                <a:ea typeface="Ubuntu"/>
                <a:cs typeface="Ubuntu"/>
              </a:rPr>
              <a:t>*There may be additions, modifications or deductions in this list.</a:t>
            </a:r>
            <a:endParaRPr>
              <a:latin typeface="Ubuntu"/>
              <a:ea typeface="Ubuntu"/>
              <a:cs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p14:dur="200" advClick="1">
        <p:fade thruBlk="0"/>
      </p:transition>
    </mc:Choice>
    <mc:Fallback>
      <p:transition spd="fast" advClick="1">
        <p:fade thruBlk="0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dk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28;p2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Ubuntu"/>
                <a:ea typeface="Ubuntu"/>
                <a:cs typeface="Ubuntu"/>
              </a:rPr>
              <a:t>ER Diagram</a:t>
            </a:r>
            <a:endParaRPr>
              <a:latin typeface="Ubuntu"/>
              <a:ea typeface="Ubuntu"/>
              <a:cs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p14:dur="200" advClick="1">
        <p:fade thruBlk="0"/>
      </p:transition>
    </mc:Choice>
    <mc:Fallback>
      <p:transition spd="fast" advClick="1">
        <p:fade thruBlk="0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33;p2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0" y="2302950"/>
            <a:ext cx="3314700" cy="5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Ubuntu"/>
                <a:ea typeface="Ubuntu"/>
                <a:cs typeface="Ubuntu"/>
              </a:rPr>
              <a:t>ER Diagram</a:t>
            </a:r>
            <a:endParaRPr>
              <a:latin typeface="Ubuntu"/>
              <a:ea typeface="Ubuntu"/>
              <a:cs typeface="Ubuntu"/>
            </a:endParaRPr>
          </a:p>
        </p:txBody>
      </p:sp>
      <p:pic>
        <p:nvPicPr>
          <p:cNvPr id="5" name="Google Shape;134;p24" hidden="0"/>
          <p:cNvPicPr/>
          <p:nvPr isPhoto="0" userDrawn="0"/>
        </p:nvPicPr>
        <p:blipFill>
          <a:blip r:embed="rId2"/>
          <a:stretch/>
        </p:blipFill>
        <p:spPr bwMode="auto">
          <a:xfrm>
            <a:off x="2249698" y="0"/>
            <a:ext cx="822645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35;p24" hidden="0"/>
          <p:cNvSpPr>
            <a:spLocks noAdjustHandles="0" noChangeArrowheads="0"/>
          </p:cNvSpPr>
          <p:nvPr isPhoto="0" userDrawn="0"/>
        </p:nvSpPr>
        <p:spPr bwMode="auto">
          <a:xfrm>
            <a:off x="0" y="4651850"/>
            <a:ext cx="33147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>
                <a:solidFill>
                  <a:srgbClr val="FFFFFF"/>
                </a:solidFill>
                <a:latin typeface="Ubuntu"/>
                <a:ea typeface="Ubuntu"/>
                <a:cs typeface="Ubuntu"/>
              </a:rPr>
              <a:t>www.lucidchart.com</a:t>
            </a:r>
            <a:endParaRPr sz="1600">
              <a:solidFill>
                <a:srgbClr val="FFFFFF"/>
              </a:solidFill>
              <a:latin typeface="Ubuntu"/>
              <a:ea typeface="Ubuntu"/>
              <a:cs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p14:dur="200" advClick="1">
        <p:fade thruBlk="0"/>
      </p:transition>
    </mc:Choice>
    <mc:Fallback>
      <p:transition spd="fast" advClick="1">
        <p:fade thruBlk="0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dk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40;p2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Ubuntu"/>
                <a:ea typeface="Ubuntu"/>
                <a:cs typeface="Ubuntu"/>
              </a:rPr>
              <a:t>DB Structure</a:t>
            </a:r>
            <a:endParaRPr>
              <a:latin typeface="Ubuntu"/>
              <a:ea typeface="Ubuntu"/>
              <a:cs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p14:dur="200" advClick="1">
        <p:fade thruBlk="0"/>
      </p:transition>
    </mc:Choice>
    <mc:Fallback>
      <p:transition spd="fast" advClick="1">
        <p:fade thruBlk="0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666666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45;p2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-150" y="4696825"/>
            <a:ext cx="9144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/>
              <a:t> </a:t>
            </a:r>
            <a:r>
              <a:rPr lang="en" sz="2400"/>
              <a:t>DB</a:t>
            </a:r>
            <a:r>
              <a:rPr lang="en" sz="1800"/>
              <a:t>						               </a:t>
            </a:r>
            <a:r>
              <a:rPr lang="en" sz="1600"/>
              <a:t>www.draw.io</a:t>
            </a:r>
            <a:endParaRPr sz="1600"/>
          </a:p>
        </p:txBody>
      </p:sp>
      <p:pic>
        <p:nvPicPr>
          <p:cNvPr id="5" name="Google Shape;146;p26" hidden="0"/>
          <p:cNvPicPr/>
          <p:nvPr isPhoto="0" userDrawn="0"/>
        </p:nvPicPr>
        <p:blipFill>
          <a:blip r:embed="rId3"/>
          <a:stretch/>
        </p:blipFill>
        <p:spPr bwMode="auto">
          <a:xfrm>
            <a:off x="957750" y="0"/>
            <a:ext cx="7228499" cy="4722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p14:dur="200" advClick="1">
        <p:fade thruBlk="0"/>
      </p:transition>
    </mc:Choice>
    <mc:Fallback>
      <p:transition spd="fast" advClick="1">
        <p:fade thruBlk="0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dk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1;p2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90250" y="488250"/>
            <a:ext cx="71433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Ubuntu"/>
                <a:ea typeface="Ubuntu"/>
                <a:cs typeface="Ubuntu"/>
              </a:rPr>
              <a:t>Screen Layouts</a:t>
            </a:r>
            <a:endParaRPr>
              <a:latin typeface="Ubuntu"/>
              <a:ea typeface="Ubuntu"/>
              <a:cs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p14:dur="200" advClick="1">
        <p:fade thruBlk="0"/>
      </p:transition>
    </mc:Choice>
    <mc:Fallback>
      <p:transition spd="fast" advClick="1">
        <p:fade thruBlk="0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56;p28" hidden="0"/>
          <p:cNvPicPr/>
          <p:nvPr isPhoto="0" userDrawn="0"/>
        </p:nvPicPr>
        <p:blipFill>
          <a:blip r:embed="rId2"/>
          <a:stretch/>
        </p:blipFill>
        <p:spPr bwMode="auto">
          <a:xfrm>
            <a:off x="2" y="0"/>
            <a:ext cx="9144001" cy="514098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57;p2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57150" y="4696825"/>
            <a:ext cx="9087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Ubuntu"/>
                <a:ea typeface="Ubuntu"/>
                <a:cs typeface="Ubuntu"/>
              </a:rPr>
              <a:t>Home</a:t>
            </a:r>
            <a:endParaRPr sz="1800">
              <a:latin typeface="Ubuntu"/>
              <a:ea typeface="Ubuntu"/>
              <a:cs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p14:dur="200" advClick="1">
        <p:fade thruBlk="0"/>
      </p:transition>
    </mc:Choice>
    <mc:Fallback>
      <p:transition spd="fast" advClick="1">
        <p:fade thruBlk="0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62;p29" hidden="0"/>
          <p:cNvPicPr/>
          <p:nvPr isPhoto="0" userDrawn="0"/>
        </p:nvPicPr>
        <p:blipFill>
          <a:blip r:embed="rId2"/>
          <a:stretch/>
        </p:blipFill>
        <p:spPr bwMode="auto">
          <a:xfrm>
            <a:off x="3252300" y="0"/>
            <a:ext cx="58917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63;p2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44300" y="2361300"/>
            <a:ext cx="2808000" cy="4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Ubuntu"/>
                <a:ea typeface="Ubuntu"/>
                <a:cs typeface="Ubuntu"/>
              </a:rPr>
              <a:t>About</a:t>
            </a:r>
            <a:endParaRPr sz="1800">
              <a:latin typeface="Ubuntu"/>
              <a:ea typeface="Ubuntu"/>
              <a:cs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p14:dur="200" advClick="1">
        <p:fade thruBlk="0"/>
      </p:transition>
    </mc:Choice>
    <mc:Fallback>
      <p:transition spd="fast" advClick="1">
        <p:fade thruBlk="0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68;p30" hidden="0"/>
          <p:cNvPicPr/>
          <p:nvPr isPhoto="0" userDrawn="0"/>
        </p:nvPicPr>
        <p:blipFill>
          <a:blip r:embed="rId2"/>
          <a:stretch/>
        </p:blipFill>
        <p:spPr bwMode="auto">
          <a:xfrm>
            <a:off x="0" y="0"/>
            <a:ext cx="9144001" cy="514097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69;p3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150" y="4696825"/>
            <a:ext cx="9144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Ubuntu"/>
                <a:ea typeface="Ubuntu"/>
                <a:cs typeface="Ubuntu"/>
              </a:rPr>
              <a:t>Registration</a:t>
            </a:r>
            <a:endParaRPr sz="1800">
              <a:latin typeface="Ubuntu"/>
              <a:ea typeface="Ubuntu"/>
              <a:cs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p14:dur="200" advClick="1">
        <p:fade thruBlk="0"/>
      </p:transition>
    </mc:Choice>
    <mc:Fallback>
      <p:transition spd="fast" advClick="1">
        <p:fade thruBlk="0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74;p31" hidden="0"/>
          <p:cNvSpPr>
            <a:spLocks noAdjustHandles="0" noChangeArrowheads="0"/>
          </p:cNvSpPr>
          <p:nvPr isPhoto="0" userDrawn="0">
            <p:ph type="body" idx="4294967295" hasCustomPrompt="0"/>
          </p:nvPr>
        </p:nvSpPr>
        <p:spPr bwMode="auto"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en"/>
              <a:t>Payment</a:t>
            </a:r>
            <a:endParaRPr/>
          </a:p>
        </p:txBody>
      </p:sp>
      <p:pic>
        <p:nvPicPr>
          <p:cNvPr id="5" name="Google Shape;175;p31" hidden="0"/>
          <p:cNvPicPr/>
          <p:nvPr isPhoto="0" userDrawn="0"/>
        </p:nvPicPr>
        <p:blipFill>
          <a:blip r:embed="rId2"/>
          <a:stretch/>
        </p:blipFill>
        <p:spPr bwMode="auto">
          <a:xfrm>
            <a:off x="-2225" y="0"/>
            <a:ext cx="91484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76;p31" hidden="0"/>
          <p:cNvSpPr>
            <a:spLocks noAdjustHandles="0" noChangeArrowheads="0"/>
          </p:cNvSpPr>
          <p:nvPr isPhoto="0" userDrawn="0"/>
        </p:nvSpPr>
        <p:spPr bwMode="auto">
          <a:xfrm>
            <a:off x="0" y="4696825"/>
            <a:ext cx="91440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lt1"/>
                </a:solidFill>
                <a:latin typeface="Ubuntu"/>
                <a:ea typeface="Ubuntu"/>
                <a:cs typeface="Ubuntu"/>
              </a:rPr>
              <a:t>Payment (temp.)</a:t>
            </a:r>
            <a:endParaRPr sz="1800">
              <a:solidFill>
                <a:schemeClr val="lt1"/>
              </a:solidFill>
              <a:latin typeface="Ubuntu"/>
              <a:ea typeface="Ubuntu"/>
              <a:cs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p14:dur="200" advClick="1">
        <p:fade thruBlk="0"/>
      </p:transition>
    </mc:Choice>
    <mc:Fallback>
      <p:transition spd="fast" advClick="1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dk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5;p1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Ubuntu"/>
                <a:ea typeface="Ubuntu"/>
                <a:cs typeface="Ubuntu"/>
              </a:rPr>
              <a:t>Requirements</a:t>
            </a:r>
            <a:endParaRPr>
              <a:latin typeface="Ubuntu"/>
              <a:ea typeface="Ubuntu"/>
              <a:cs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p14:dur="200" advClick="1">
        <p:fade thruBlk="0"/>
      </p:transition>
    </mc:Choice>
    <mc:Fallback>
      <p:transition spd="fast" advClick="1">
        <p:fade thruBlk="0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dk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1;p3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0" y="0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Ubuntu"/>
                <a:ea typeface="Ubuntu"/>
                <a:cs typeface="Ubuntu"/>
              </a:rPr>
              <a:t>Don’t Just Fly</a:t>
            </a:r>
            <a:endParaRPr>
              <a:latin typeface="Ubuntu"/>
              <a:ea typeface="Ubuntu"/>
              <a:cs typeface="Ubuntu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7200">
                <a:latin typeface="Ubuntu"/>
                <a:ea typeface="Ubuntu"/>
                <a:cs typeface="Ubuntu"/>
              </a:rPr>
              <a:t>Teleport</a:t>
            </a:r>
            <a:endParaRPr sz="7200">
              <a:latin typeface="Ubuntu"/>
              <a:ea typeface="Ubuntu"/>
              <a:cs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p14:dur="200" advClick="1">
        <p:fade thruBlk="0"/>
      </p:transition>
    </mc:Choice>
    <mc:Fallback>
      <p:transition spd="fast" advClick="1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0;p1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71899" y="738724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Ubuntu"/>
                <a:ea typeface="Ubuntu"/>
                <a:cs typeface="Ubuntu"/>
              </a:rPr>
              <a:t>Application</a:t>
            </a:r>
            <a:r>
              <a:rPr lang="en">
                <a:latin typeface="Ubuntu"/>
                <a:ea typeface="Ubuntu"/>
                <a:cs typeface="Ubuntu"/>
              </a:rPr>
              <a:t> Requirements:</a:t>
            </a:r>
            <a:endParaRPr>
              <a:latin typeface="Ubuntu"/>
              <a:ea typeface="Ubuntu"/>
              <a:cs typeface="Ubuntu"/>
            </a:endParaRPr>
          </a:p>
        </p:txBody>
      </p:sp>
      <p:sp>
        <p:nvSpPr>
          <p:cNvPr id="5" name="Google Shape;81;p1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71899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  <a:defRPr/>
            </a:pPr>
            <a:r>
              <a:rPr lang="en">
                <a:latin typeface="Ubuntu"/>
                <a:ea typeface="Ubuntu"/>
                <a:cs typeface="Ubuntu"/>
              </a:rPr>
              <a:t>Python 2.7+</a:t>
            </a:r>
            <a:endParaRPr>
              <a:latin typeface="Ubuntu"/>
              <a:ea typeface="Ubuntu"/>
              <a:cs typeface="Ubuntu"/>
            </a:endParaRPr>
          </a:p>
          <a:p>
            <a: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  <a:defRPr/>
            </a:pPr>
            <a:r>
              <a:rPr lang="en">
                <a:latin typeface="Ubuntu"/>
                <a:ea typeface="Ubuntu"/>
                <a:cs typeface="Ubuntu"/>
              </a:rPr>
              <a:t>Additional Python Libraries:</a:t>
            </a:r>
            <a:endParaRPr>
              <a:latin typeface="Ubuntu"/>
              <a:ea typeface="Ubuntu"/>
              <a:cs typeface="Ubuntu"/>
            </a:endParaRPr>
          </a:p>
          <a:p>
            <a:pPr marL="914400" lvl="1" indent="-34290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○"/>
              <a:defRPr/>
            </a:pPr>
            <a:r>
              <a:rPr lang="en" sz="1800">
                <a:latin typeface="Ubuntu"/>
                <a:ea typeface="Ubuntu"/>
                <a:cs typeface="Ubuntu"/>
              </a:rPr>
              <a:t>Flask</a:t>
            </a:r>
            <a:endParaRPr sz="1800">
              <a:latin typeface="Ubuntu"/>
              <a:ea typeface="Ubuntu"/>
              <a:cs typeface="Ubuntu"/>
            </a:endParaRPr>
          </a:p>
          <a:p>
            <a:pPr marL="914400" lvl="1" indent="-34290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○"/>
              <a:defRPr/>
            </a:pPr>
            <a:r>
              <a:rPr lang="en" sz="1800">
                <a:latin typeface="Ubuntu"/>
                <a:ea typeface="Ubuntu"/>
                <a:cs typeface="Ubuntu"/>
              </a:rPr>
              <a:t>WTForms</a:t>
            </a:r>
            <a:endParaRPr sz="1800">
              <a:latin typeface="Ubuntu"/>
              <a:ea typeface="Ubuntu"/>
              <a:cs typeface="Ubuntu"/>
            </a:endParaRPr>
          </a:p>
          <a:p>
            <a:pPr marL="914400" lvl="1" indent="-34290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○"/>
              <a:defRPr/>
            </a:pPr>
            <a:r>
              <a:rPr lang="en" sz="1800">
                <a:latin typeface="Ubuntu"/>
                <a:ea typeface="Ubuntu"/>
                <a:cs typeface="Ubuntu"/>
              </a:rPr>
              <a:t>MySQLdb</a:t>
            </a:r>
            <a:endParaRPr sz="1800">
              <a:latin typeface="Ubuntu"/>
              <a:ea typeface="Ubuntu"/>
              <a:cs typeface="Ubuntu"/>
            </a:endParaRPr>
          </a:p>
          <a:p>
            <a:pPr marL="914400" lvl="1" indent="-34290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○"/>
              <a:defRPr/>
            </a:pPr>
            <a:r>
              <a:rPr lang="en" sz="1800">
                <a:latin typeface="Ubuntu"/>
                <a:ea typeface="Ubuntu"/>
                <a:cs typeface="Ubuntu"/>
              </a:rPr>
              <a:t>passlib</a:t>
            </a:r>
            <a:endParaRPr sz="1800">
              <a:latin typeface="Ubuntu"/>
              <a:ea typeface="Ubuntu"/>
              <a:cs typeface="Ubuntu"/>
            </a:endParaRPr>
          </a:p>
          <a:p>
            <a: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  <a:defRPr/>
            </a:pPr>
            <a:r>
              <a:rPr lang="en">
                <a:latin typeface="Ubuntu"/>
                <a:ea typeface="Ubuntu"/>
                <a:cs typeface="Ubuntu"/>
              </a:rPr>
              <a:t>Deployment tool (Optional)</a:t>
            </a:r>
            <a:endParaRPr>
              <a:latin typeface="Ubuntu"/>
              <a:ea typeface="Ubuntu"/>
              <a:cs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p14:dur="200" advClick="1">
        <p:fade thruBlk="0"/>
      </p:transition>
    </mc:Choice>
    <mc:Fallback>
      <p:transition spd="fast" advClick="1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6;p1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71899" y="738724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Ubuntu"/>
                <a:ea typeface="Ubuntu"/>
                <a:cs typeface="Ubuntu"/>
              </a:rPr>
              <a:t>User Requirements:</a:t>
            </a:r>
            <a:endParaRPr>
              <a:latin typeface="Ubuntu"/>
              <a:ea typeface="Ubuntu"/>
              <a:cs typeface="Ubuntu"/>
            </a:endParaRPr>
          </a:p>
        </p:txBody>
      </p:sp>
      <p:sp>
        <p:nvSpPr>
          <p:cNvPr id="5" name="Google Shape;87;p1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71899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  <a:defRPr/>
            </a:pPr>
            <a:r>
              <a:rPr lang="en">
                <a:latin typeface="Ubuntu"/>
                <a:ea typeface="Ubuntu"/>
                <a:cs typeface="Ubuntu"/>
              </a:rPr>
              <a:t>HTML5 Supported Browser</a:t>
            </a:r>
            <a:endParaRPr>
              <a:latin typeface="Ubuntu"/>
              <a:ea typeface="Ubuntu"/>
              <a:cs typeface="Ubuntu"/>
            </a:endParaRPr>
          </a:p>
          <a:p>
            <a:pPr marL="914400" lvl="1" indent="-34290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○"/>
              <a:defRPr/>
            </a:pPr>
            <a:r>
              <a:rPr lang="en" sz="1800">
                <a:latin typeface="Ubuntu"/>
                <a:ea typeface="Ubuntu"/>
                <a:cs typeface="Ubuntu"/>
              </a:rPr>
              <a:t>Chrome 67 +</a:t>
            </a:r>
            <a:endParaRPr sz="1800">
              <a:latin typeface="Ubuntu"/>
              <a:ea typeface="Ubuntu"/>
              <a:cs typeface="Ubuntu"/>
            </a:endParaRPr>
          </a:p>
          <a:p>
            <a:pPr marL="914400" lvl="1" indent="-34290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○"/>
              <a:defRPr/>
            </a:pPr>
            <a:r>
              <a:rPr lang="en" sz="1800">
                <a:latin typeface="Ubuntu"/>
                <a:ea typeface="Ubuntu"/>
                <a:cs typeface="Ubuntu"/>
              </a:rPr>
              <a:t>Firefox 60 +</a:t>
            </a:r>
            <a:endParaRPr sz="1800">
              <a:latin typeface="Ubuntu"/>
              <a:ea typeface="Ubuntu"/>
              <a:cs typeface="Ubuntu"/>
            </a:endParaRPr>
          </a:p>
          <a:p>
            <a:pPr marL="914400" lvl="1" indent="-34290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○"/>
              <a:defRPr/>
            </a:pPr>
            <a:r>
              <a:rPr lang="en" sz="1800">
                <a:latin typeface="Ubuntu"/>
                <a:ea typeface="Ubuntu"/>
                <a:cs typeface="Ubuntu"/>
              </a:rPr>
              <a:t>Safari 11.2 +</a:t>
            </a:r>
            <a:endParaRPr sz="1800">
              <a:latin typeface="Ubuntu"/>
              <a:ea typeface="Ubuntu"/>
              <a:cs typeface="Ubuntu"/>
            </a:endParaRPr>
          </a:p>
          <a:p>
            <a:pPr marL="914400" lvl="1" indent="-34290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○"/>
              <a:defRPr/>
            </a:pPr>
            <a:r>
              <a:rPr lang="en" sz="1800">
                <a:latin typeface="Ubuntu"/>
                <a:ea typeface="Ubuntu"/>
                <a:cs typeface="Ubuntu"/>
              </a:rPr>
              <a:t>Edge 18 +</a:t>
            </a:r>
            <a:endParaRPr sz="1800">
              <a:latin typeface="Ubuntu"/>
              <a:ea typeface="Ubuntu"/>
              <a:cs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p14:dur="200" advClick="1">
        <p:fade thruBlk="0"/>
      </p:transition>
    </mc:Choice>
    <mc:Fallback>
      <p:transition spd="fast" advClick="1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dk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2;p1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90250" y="488250"/>
            <a:ext cx="82374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Ubuntu"/>
                <a:ea typeface="Ubuntu"/>
                <a:cs typeface="Ubuntu"/>
              </a:rPr>
              <a:t>Data Flow Diagram</a:t>
            </a:r>
            <a:endParaRPr>
              <a:latin typeface="Ubuntu"/>
              <a:ea typeface="Ubuntu"/>
              <a:cs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p14:dur="200" advClick="1">
        <p:fade thruBlk="0"/>
      </p:transition>
    </mc:Choice>
    <mc:Fallback>
      <p:transition spd="fast" advClick="1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666666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97;p18" hidden="0"/>
          <p:cNvPicPr/>
          <p:nvPr isPhoto="0" userDrawn="0"/>
        </p:nvPicPr>
        <p:blipFill>
          <a:blip r:embed="rId2"/>
          <a:stretch/>
        </p:blipFill>
        <p:spPr bwMode="auto">
          <a:xfrm>
            <a:off x="4499675" y="0"/>
            <a:ext cx="3792915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98;p1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0" y="2310150"/>
            <a:ext cx="32778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Ubuntu"/>
                <a:ea typeface="Ubuntu"/>
                <a:cs typeface="Ubuntu"/>
              </a:rPr>
              <a:t>DFD</a:t>
            </a:r>
            <a:endParaRPr>
              <a:latin typeface="Ubuntu"/>
              <a:ea typeface="Ubuntu"/>
              <a:cs typeface="Ubuntu"/>
            </a:endParaRPr>
          </a:p>
        </p:txBody>
      </p:sp>
      <p:sp>
        <p:nvSpPr>
          <p:cNvPr id="6" name="Google Shape;99;p18" hidden="0"/>
          <p:cNvSpPr>
            <a:spLocks noAdjustHandles="0" noChangeArrowheads="0"/>
          </p:cNvSpPr>
          <p:nvPr isPhoto="0" userDrawn="0"/>
        </p:nvSpPr>
        <p:spPr bwMode="auto">
          <a:xfrm>
            <a:off x="0" y="4651800"/>
            <a:ext cx="32778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>
                <a:solidFill>
                  <a:srgbClr val="FFFFFF"/>
                </a:solidFill>
                <a:latin typeface="Ubuntu"/>
                <a:ea typeface="Ubuntu"/>
                <a:cs typeface="Ubuntu"/>
              </a:rPr>
              <a:t>www.lucidchart.com</a:t>
            </a:r>
            <a:endParaRPr sz="1600">
              <a:solidFill>
                <a:srgbClr val="FFFFFF"/>
              </a:solidFill>
              <a:latin typeface="Ubuntu"/>
              <a:ea typeface="Ubuntu"/>
              <a:cs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p14:dur="200" advClick="1">
        <p:fade thruBlk="0"/>
      </p:transition>
    </mc:Choice>
    <mc:Fallback>
      <p:transition spd="fast" advClick="1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4;p1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71899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Ubuntu"/>
                <a:ea typeface="Ubuntu"/>
                <a:cs typeface="Ubuntu"/>
              </a:rPr>
              <a:t>Seats are </a:t>
            </a:r>
            <a:r>
              <a:rPr lang="en" b="1">
                <a:latin typeface="Ubuntu"/>
                <a:ea typeface="Ubuntu"/>
                <a:cs typeface="Ubuntu"/>
              </a:rPr>
              <a:t>not</a:t>
            </a:r>
            <a:r>
              <a:rPr lang="en">
                <a:latin typeface="Ubuntu"/>
                <a:ea typeface="Ubuntu"/>
                <a:cs typeface="Ubuntu"/>
              </a:rPr>
              <a:t> divided into classes, which prevents creating major differences between &amp; among customers.</a:t>
            </a:r>
            <a:endParaRPr>
              <a:latin typeface="Ubuntu"/>
              <a:ea typeface="Ubuntu"/>
              <a:cs typeface="Ubuntu"/>
            </a:endParaRPr>
          </a:p>
          <a:p>
            <a:pPr marL="0" lvl="0" indent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pPr>
            <a:r>
              <a:rPr lang="en">
                <a:latin typeface="Ubuntu"/>
                <a:ea typeface="Ubuntu"/>
                <a:cs typeface="Ubuntu"/>
              </a:rPr>
              <a:t>All seats in Fling planes are same, with same </a:t>
            </a:r>
            <a:r>
              <a:rPr lang="en" i="1">
                <a:latin typeface="Ubuntu"/>
                <a:ea typeface="Ubuntu"/>
                <a:cs typeface="Ubuntu"/>
              </a:rPr>
              <a:t>features </a:t>
            </a:r>
            <a:r>
              <a:rPr lang="en">
                <a:latin typeface="Ubuntu"/>
                <a:ea typeface="Ubuntu"/>
                <a:cs typeface="Ubuntu"/>
              </a:rPr>
              <a:t>&amp; </a:t>
            </a:r>
            <a:r>
              <a:rPr lang="en" i="1">
                <a:latin typeface="Ubuntu"/>
                <a:ea typeface="Ubuntu"/>
                <a:cs typeface="Ubuntu"/>
              </a:rPr>
              <a:t>aesthetics</a:t>
            </a:r>
            <a:r>
              <a:rPr lang="en">
                <a:latin typeface="Ubuntu"/>
                <a:ea typeface="Ubuntu"/>
                <a:cs typeface="Ubuntu"/>
              </a:rPr>
              <a:t>, with no differences.</a:t>
            </a:r>
            <a:endParaRPr>
              <a:latin typeface="Ubuntu"/>
              <a:ea typeface="Ubuntu"/>
              <a:cs typeface="Ubuntu"/>
            </a:endParaRPr>
          </a:p>
          <a:p>
            <a:pPr marL="0" lvl="0" indent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pPr>
            <a:r>
              <a:rPr lang="en">
                <a:latin typeface="Ubuntu"/>
                <a:ea typeface="Ubuntu"/>
                <a:cs typeface="Ubuntu"/>
              </a:rPr>
              <a:t>This results in same cost of the seats, </a:t>
            </a:r>
            <a:r>
              <a:rPr lang="en" sz="1900" i="1">
                <a:latin typeface="Ubuntu"/>
                <a:ea typeface="Ubuntu"/>
                <a:cs typeface="Ubuntu"/>
              </a:rPr>
              <a:t>saving</a:t>
            </a:r>
            <a:r>
              <a:rPr lang="en" sz="1900">
                <a:latin typeface="Ubuntu"/>
                <a:ea typeface="Ubuntu"/>
                <a:cs typeface="Ubuntu"/>
              </a:rPr>
              <a:t> </a:t>
            </a:r>
            <a:r>
              <a:rPr lang="en" i="1">
                <a:latin typeface="Ubuntu"/>
                <a:ea typeface="Ubuntu"/>
                <a:cs typeface="Ubuntu"/>
              </a:rPr>
              <a:t>time &amp; cost </a:t>
            </a:r>
            <a:r>
              <a:rPr lang="en">
                <a:latin typeface="Ubuntu"/>
                <a:ea typeface="Ubuntu"/>
                <a:cs typeface="Ubuntu"/>
              </a:rPr>
              <a:t>of </a:t>
            </a:r>
            <a:r>
              <a:rPr lang="en" i="1">
                <a:latin typeface="Ubuntu"/>
                <a:ea typeface="Ubuntu"/>
                <a:cs typeface="Ubuntu"/>
              </a:rPr>
              <a:t>selection &amp; management </a:t>
            </a:r>
            <a:r>
              <a:rPr lang="en">
                <a:latin typeface="Ubuntu"/>
                <a:ea typeface="Ubuntu"/>
                <a:cs typeface="Ubuntu"/>
              </a:rPr>
              <a:t>respectively.</a:t>
            </a:r>
            <a:endParaRPr>
              <a:latin typeface="Ubuntu"/>
              <a:ea typeface="Ubuntu"/>
              <a:cs typeface="Ubuntu"/>
            </a:endParaRPr>
          </a:p>
        </p:txBody>
      </p:sp>
      <p:sp>
        <p:nvSpPr>
          <p:cNvPr id="5" name="Google Shape;105;p1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71899" y="738724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Ubuntu"/>
                <a:ea typeface="Ubuntu"/>
                <a:cs typeface="Ubuntu"/>
              </a:rPr>
              <a:t>Seats</a:t>
            </a:r>
            <a:endParaRPr>
              <a:latin typeface="Ubuntu"/>
              <a:ea typeface="Ubuntu"/>
              <a:cs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p14:dur="200" advClick="1">
        <p:fade thruBlk="0"/>
      </p:transition>
    </mc:Choice>
    <mc:Fallback>
      <p:transition spd="fast" advClick="1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0;p2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71899" y="738724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Ubuntu"/>
                <a:ea typeface="Ubuntu"/>
                <a:cs typeface="Ubuntu"/>
              </a:rPr>
              <a:t>Additional Packages &amp; Features</a:t>
            </a:r>
            <a:endParaRPr>
              <a:latin typeface="Ubuntu"/>
              <a:ea typeface="Ubuntu"/>
              <a:cs typeface="Ubuntu"/>
            </a:endParaRPr>
          </a:p>
        </p:txBody>
      </p:sp>
      <p:sp>
        <p:nvSpPr>
          <p:cNvPr id="5" name="Google Shape;111;p2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71899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Ubuntu"/>
                <a:ea typeface="Ubuntu"/>
                <a:cs typeface="Ubuntu"/>
              </a:rPr>
              <a:t>Additional packages may include extra </a:t>
            </a:r>
            <a:r>
              <a:rPr lang="en">
                <a:latin typeface="Ubuntu"/>
                <a:ea typeface="Ubuntu"/>
                <a:cs typeface="Ubuntu"/>
              </a:rPr>
              <a:t>amenities &amp; Upgradables</a:t>
            </a:r>
            <a:r>
              <a:rPr lang="en">
                <a:latin typeface="Ubuntu"/>
                <a:ea typeface="Ubuntu"/>
                <a:cs typeface="Ubuntu"/>
              </a:rPr>
              <a:t> like </a:t>
            </a:r>
            <a:endParaRPr>
              <a:latin typeface="Ubuntu"/>
              <a:ea typeface="Ubuntu"/>
              <a:cs typeface="Ubuntu"/>
            </a:endParaRPr>
          </a:p>
          <a:p>
            <a:pPr marL="457200" lvl="0" indent="-342900" algn="l">
              <a:spcBef>
                <a:spcPts val="1600"/>
              </a:spcBef>
              <a:spcAft>
                <a:spcPts val="0"/>
              </a:spcAft>
              <a:buSzPts val="1800"/>
              <a:buFont typeface="Ubuntu"/>
              <a:buChar char="●"/>
              <a:defRPr/>
            </a:pPr>
            <a:r>
              <a:rPr lang="en">
                <a:latin typeface="Ubuntu"/>
                <a:ea typeface="Ubuntu"/>
                <a:cs typeface="Ubuntu"/>
              </a:rPr>
              <a:t>Premium M</a:t>
            </a:r>
            <a:r>
              <a:rPr lang="en">
                <a:latin typeface="Ubuntu"/>
                <a:ea typeface="Ubuntu"/>
                <a:cs typeface="Ubuntu"/>
              </a:rPr>
              <a:t>eal Package</a:t>
            </a:r>
            <a:endParaRPr>
              <a:latin typeface="Ubuntu"/>
              <a:ea typeface="Ubuntu"/>
              <a:cs typeface="Ubuntu"/>
            </a:endParaRPr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  <a:defRPr/>
            </a:pPr>
            <a:r>
              <a:rPr lang="en">
                <a:latin typeface="Ubuntu"/>
                <a:ea typeface="Ubuntu"/>
                <a:cs typeface="Ubuntu"/>
              </a:rPr>
              <a:t>Spa &amp; Massage etc,</a:t>
            </a:r>
            <a:endParaRPr>
              <a:latin typeface="Ubuntu"/>
              <a:ea typeface="Ubuntu"/>
              <a:cs typeface="Ubuntu"/>
            </a:endParaRPr>
          </a:p>
          <a:p>
            <a:pPr marL="0" lvl="0" indent="0" algn="l">
              <a:spcBef>
                <a:spcPts val="1600"/>
              </a:spcBef>
              <a:spcAft>
                <a:spcPts val="1600"/>
              </a:spcAft>
              <a:buNone/>
              <a:defRPr/>
            </a:pPr>
            <a:r>
              <a:rPr lang="en">
                <a:latin typeface="Ubuntu"/>
                <a:ea typeface="Ubuntu"/>
                <a:cs typeface="Ubuntu"/>
              </a:rPr>
              <a:t>which customers may wish to include in their flight package for additional charges of the respective additional package/feature.</a:t>
            </a:r>
            <a:endParaRPr>
              <a:latin typeface="Ubuntu"/>
              <a:ea typeface="Ubuntu"/>
              <a:cs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p14:dur="200" advClick="1">
        <p:fade thruBlk="0"/>
      </p:transition>
    </mc:Choice>
    <mc:Fallback>
      <p:transition spd="fast" advClick="1">
        <p:fade thruBlk="0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6;p2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71899" y="738724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Ubuntu"/>
                <a:ea typeface="Ubuntu"/>
                <a:cs typeface="Ubuntu"/>
              </a:rPr>
              <a:t>Cost Calculation</a:t>
            </a:r>
            <a:endParaRPr>
              <a:latin typeface="Ubuntu"/>
              <a:ea typeface="Ubuntu"/>
              <a:cs typeface="Ubuntu"/>
            </a:endParaRPr>
          </a:p>
        </p:txBody>
      </p:sp>
      <p:sp>
        <p:nvSpPr>
          <p:cNvPr id="5" name="Google Shape;117;p2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71899" y="1919075"/>
            <a:ext cx="8222100" cy="30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Ubuntu"/>
                <a:ea typeface="Ubuntu"/>
                <a:cs typeface="Ubuntu"/>
              </a:rPr>
              <a:t>The </a:t>
            </a:r>
            <a:r>
              <a:rPr lang="en" i="1">
                <a:latin typeface="Ubuntu"/>
                <a:ea typeface="Ubuntu"/>
                <a:cs typeface="Ubuntu"/>
              </a:rPr>
              <a:t>source </a:t>
            </a:r>
            <a:r>
              <a:rPr lang="en">
                <a:latin typeface="Ubuntu"/>
                <a:ea typeface="Ubuntu"/>
                <a:cs typeface="Ubuntu"/>
              </a:rPr>
              <a:t>&amp; </a:t>
            </a:r>
            <a:r>
              <a:rPr lang="en" i="1">
                <a:latin typeface="Ubuntu"/>
                <a:ea typeface="Ubuntu"/>
                <a:cs typeface="Ubuntu"/>
              </a:rPr>
              <a:t>destination </a:t>
            </a:r>
            <a:r>
              <a:rPr lang="en">
                <a:latin typeface="Ubuntu"/>
                <a:ea typeface="Ubuntu"/>
                <a:cs typeface="Ubuntu"/>
              </a:rPr>
              <a:t>selected by the user is sent as </a:t>
            </a:r>
            <a:r>
              <a:rPr lang="en">
                <a:latin typeface="Ubuntu"/>
                <a:ea typeface="Ubuntu"/>
                <a:cs typeface="Ubuntu"/>
              </a:rPr>
              <a:t>arguments</a:t>
            </a:r>
            <a:r>
              <a:rPr lang="en">
                <a:latin typeface="Ubuntu"/>
                <a:ea typeface="Ubuntu"/>
                <a:cs typeface="Ubuntu"/>
              </a:rPr>
              <a:t> to a free Distance API, known as </a:t>
            </a:r>
            <a:r>
              <a:rPr lang="en" b="1" i="1">
                <a:latin typeface="Ubuntu"/>
                <a:ea typeface="Ubuntu"/>
                <a:cs typeface="Ubuntu"/>
              </a:rPr>
              <a:t>Distance24</a:t>
            </a:r>
            <a:r>
              <a:rPr lang="en" i="1">
                <a:latin typeface="Ubuntu"/>
                <a:ea typeface="Ubuntu"/>
                <a:cs typeface="Ubuntu"/>
              </a:rPr>
              <a:t> API</a:t>
            </a:r>
            <a:r>
              <a:rPr lang="en">
                <a:latin typeface="Ubuntu"/>
                <a:ea typeface="Ubuntu"/>
                <a:cs typeface="Ubuntu"/>
              </a:rPr>
              <a:t>, which returns a </a:t>
            </a:r>
            <a:r>
              <a:rPr lang="en" i="1">
                <a:latin typeface="Ubuntu"/>
                <a:ea typeface="Ubuntu"/>
                <a:cs typeface="Ubuntu"/>
              </a:rPr>
              <a:t>JSON </a:t>
            </a:r>
            <a:r>
              <a:rPr lang="en">
                <a:latin typeface="Ubuntu"/>
                <a:ea typeface="Ubuntu"/>
                <a:cs typeface="Ubuntu"/>
              </a:rPr>
              <a:t>file with all the information stored in the form of dictionaries, one of them being a </a:t>
            </a:r>
            <a:r>
              <a:rPr lang="en" i="1">
                <a:latin typeface="Ubuntu"/>
                <a:ea typeface="Ubuntu"/>
                <a:cs typeface="Ubuntu"/>
              </a:rPr>
              <a:t>straight line distance</a:t>
            </a:r>
            <a:r>
              <a:rPr lang="en">
                <a:latin typeface="Ubuntu"/>
                <a:ea typeface="Ubuntu"/>
                <a:cs typeface="Ubuntu"/>
              </a:rPr>
              <a:t>.</a:t>
            </a:r>
            <a:endParaRPr>
              <a:latin typeface="Ubuntu"/>
              <a:ea typeface="Ubuntu"/>
              <a:cs typeface="Ubuntu"/>
            </a:endParaRPr>
          </a:p>
          <a:p>
            <a:pPr marL="0" lvl="0" indent="0" algn="l">
              <a:spcBef>
                <a:spcPts val="1600"/>
              </a:spcBef>
              <a:spcAft>
                <a:spcPts val="0"/>
              </a:spcAft>
              <a:buNone/>
              <a:defRPr/>
            </a:pPr>
            <a:r>
              <a:rPr lang="en">
                <a:latin typeface="Ubuntu"/>
                <a:ea typeface="Ubuntu"/>
                <a:cs typeface="Ubuntu"/>
              </a:rPr>
              <a:t>This </a:t>
            </a:r>
            <a:r>
              <a:rPr lang="en" i="1">
                <a:latin typeface="Ubuntu"/>
                <a:ea typeface="Ubuntu"/>
                <a:cs typeface="Ubuntu"/>
              </a:rPr>
              <a:t>distance</a:t>
            </a:r>
            <a:r>
              <a:rPr lang="en">
                <a:latin typeface="Ubuntu"/>
                <a:ea typeface="Ubuntu"/>
                <a:cs typeface="Ubuntu"/>
              </a:rPr>
              <a:t> and </a:t>
            </a:r>
            <a:r>
              <a:rPr lang="en" i="1">
                <a:latin typeface="Ubuntu"/>
                <a:ea typeface="Ubuntu"/>
                <a:cs typeface="Ubuntu"/>
              </a:rPr>
              <a:t>current standard flying rate </a:t>
            </a:r>
            <a:r>
              <a:rPr lang="en">
                <a:latin typeface="Ubuntu"/>
                <a:ea typeface="Ubuntu"/>
                <a:cs typeface="Ubuntu"/>
              </a:rPr>
              <a:t>is considered to calculate the </a:t>
            </a:r>
            <a:r>
              <a:rPr lang="en" i="1">
                <a:latin typeface="Ubuntu"/>
                <a:ea typeface="Ubuntu"/>
                <a:cs typeface="Ubuntu"/>
              </a:rPr>
              <a:t>total flying cost</a:t>
            </a:r>
            <a:r>
              <a:rPr lang="en">
                <a:latin typeface="Ubuntu"/>
                <a:ea typeface="Ubuntu"/>
                <a:cs typeface="Ubuntu"/>
              </a:rPr>
              <a:t>.</a:t>
            </a:r>
            <a:endParaRPr>
              <a:latin typeface="Ubuntu"/>
              <a:ea typeface="Ubuntu"/>
              <a:cs typeface="Ubuntu"/>
            </a:endParaRPr>
          </a:p>
          <a:p>
            <a:pPr marL="0" lvl="0" indent="0" algn="l">
              <a:spcBef>
                <a:spcPts val="1600"/>
              </a:spcBef>
              <a:spcAft>
                <a:spcPts val="1600"/>
              </a:spcAft>
              <a:buNone/>
              <a:defRPr/>
            </a:pPr>
            <a:r>
              <a:rPr lang="en">
                <a:latin typeface="Ubuntu"/>
                <a:ea typeface="Ubuntu"/>
                <a:cs typeface="Ubuntu"/>
              </a:rPr>
              <a:t>Other additional </a:t>
            </a:r>
            <a:r>
              <a:rPr lang="en" i="1">
                <a:latin typeface="Ubuntu"/>
                <a:ea typeface="Ubuntu"/>
                <a:cs typeface="Ubuntu"/>
              </a:rPr>
              <a:t>packages </a:t>
            </a:r>
            <a:r>
              <a:rPr lang="en">
                <a:latin typeface="Ubuntu"/>
                <a:ea typeface="Ubuntu"/>
                <a:cs typeface="Ubuntu"/>
              </a:rPr>
              <a:t>&amp; </a:t>
            </a:r>
            <a:r>
              <a:rPr lang="en" i="1">
                <a:latin typeface="Ubuntu"/>
                <a:ea typeface="Ubuntu"/>
                <a:cs typeface="Ubuntu"/>
              </a:rPr>
              <a:t>features</a:t>
            </a:r>
            <a:r>
              <a:rPr lang="en">
                <a:latin typeface="Ubuntu"/>
                <a:ea typeface="Ubuntu"/>
                <a:cs typeface="Ubuntu"/>
              </a:rPr>
              <a:t> are added to the </a:t>
            </a:r>
            <a:r>
              <a:rPr lang="en" i="1">
                <a:latin typeface="Ubuntu"/>
                <a:ea typeface="Ubuntu"/>
                <a:cs typeface="Ubuntu"/>
              </a:rPr>
              <a:t>final cost </a:t>
            </a:r>
            <a:r>
              <a:rPr lang="en">
                <a:latin typeface="Ubuntu"/>
                <a:ea typeface="Ubuntu"/>
                <a:cs typeface="Ubuntu"/>
              </a:rPr>
              <a:t>if the </a:t>
            </a:r>
            <a:r>
              <a:rPr lang="en">
                <a:latin typeface="Ubuntu"/>
                <a:ea typeface="Ubuntu"/>
                <a:cs typeface="Ubuntu"/>
              </a:rPr>
              <a:t>customer</a:t>
            </a:r>
            <a:r>
              <a:rPr lang="en">
                <a:latin typeface="Ubuntu"/>
                <a:ea typeface="Ubuntu"/>
                <a:cs typeface="Ubuntu"/>
              </a:rPr>
              <a:t> decides to include in their </a:t>
            </a:r>
            <a:r>
              <a:rPr lang="en" i="1">
                <a:latin typeface="Ubuntu"/>
                <a:ea typeface="Ubuntu"/>
                <a:cs typeface="Ubuntu"/>
              </a:rPr>
              <a:t>final flight package</a:t>
            </a:r>
            <a:r>
              <a:rPr lang="en">
                <a:latin typeface="Ubuntu"/>
                <a:ea typeface="Ubuntu"/>
                <a:cs typeface="Ubuntu"/>
              </a:rPr>
              <a:t>.</a:t>
            </a:r>
            <a:endParaRPr>
              <a:latin typeface="Ubuntu"/>
              <a:ea typeface="Ubuntu"/>
              <a:cs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p14:dur="200" advClick="1">
        <p:fade thruBlk="0"/>
      </p:transition>
    </mc:Choice>
    <mc:Fallback>
      <p:transition spd="fast" advClick="1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ONLYOFFICE/5.2.5.27</Application>
  <PresentationFormat>On-screen Show (4:3)</PresentationFormat>
  <Paragraphs>0</Paragraphs>
  <Slides>20</Slides>
  <Notes>20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