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2" r:id="rId8"/>
    <p:sldId id="263" r:id="rId9"/>
    <p:sldId id="259" r:id="rId10"/>
    <p:sldId id="260" r:id="rId11"/>
    <p:sldId id="261" r:id="rId12"/>
    <p:sldId id="294" r:id="rId13"/>
    <p:sldId id="295" r:id="rId14"/>
    <p:sldId id="268" r:id="rId15"/>
    <p:sldId id="265" r:id="rId16"/>
    <p:sldId id="267" r:id="rId17"/>
    <p:sldId id="264" r:id="rId18"/>
    <p:sldId id="296" r:id="rId19"/>
    <p:sldId id="297" r:id="rId20"/>
    <p:sldId id="266" r:id="rId21"/>
    <p:sldId id="271" r:id="rId22"/>
    <p:sldId id="272" r:id="rId23"/>
    <p:sldId id="273" r:id="rId24"/>
    <p:sldId id="298" r:id="rId25"/>
    <p:sldId id="299" r:id="rId26"/>
    <p:sldId id="300" r:id="rId27"/>
    <p:sldId id="301" r:id="rId28"/>
    <p:sldId id="302" r:id="rId29"/>
    <p:sldId id="304" r:id="rId30"/>
    <p:sldId id="275" r:id="rId31"/>
    <p:sldId id="276" r:id="rId32"/>
    <p:sldId id="277" r:id="rId33"/>
    <p:sldId id="278" r:id="rId34"/>
    <p:sldId id="279" r:id="rId35"/>
    <p:sldId id="281" r:id="rId36"/>
    <p:sldId id="282" r:id="rId37"/>
    <p:sldId id="283" r:id="rId38"/>
    <p:sldId id="284" r:id="rId39"/>
    <p:sldId id="287" r:id="rId40"/>
    <p:sldId id="288" r:id="rId41"/>
    <p:sldId id="305" r:id="rId42"/>
    <p:sldId id="289" r:id="rId43"/>
    <p:sldId id="306" r:id="rId44"/>
    <p:sldId id="290" r:id="rId45"/>
    <p:sldId id="291" r:id="rId46"/>
    <p:sldId id="292" r:id="rId47"/>
    <p:sldId id="29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FBA476D-C32E-4976-9578-36C3C378B71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DE2978-60CF-4DEC-83FD-7F55CD12853A}" type="slidenum">
              <a:rPr lang="en-IN" smtClean="0"/>
              <a:t>‹#›</a:t>
            </a:fld>
            <a:endParaRPr lang="en-IN"/>
          </a:p>
        </p:txBody>
      </p:sp>
    </p:spTree>
    <p:extLst>
      <p:ext uri="{BB962C8B-B14F-4D97-AF65-F5344CB8AC3E}">
        <p14:creationId xmlns:p14="http://schemas.microsoft.com/office/powerpoint/2010/main" val="2626624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FBA476D-C32E-4976-9578-36C3C378B71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DE2978-60CF-4DEC-83FD-7F55CD12853A}" type="slidenum">
              <a:rPr lang="en-IN" smtClean="0"/>
              <a:t>‹#›</a:t>
            </a:fld>
            <a:endParaRPr lang="en-IN"/>
          </a:p>
        </p:txBody>
      </p:sp>
    </p:spTree>
    <p:extLst>
      <p:ext uri="{BB962C8B-B14F-4D97-AF65-F5344CB8AC3E}">
        <p14:creationId xmlns:p14="http://schemas.microsoft.com/office/powerpoint/2010/main" val="242242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FBA476D-C32E-4976-9578-36C3C378B71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DE2978-60CF-4DEC-83FD-7F55CD12853A}" type="slidenum">
              <a:rPr lang="en-IN" smtClean="0"/>
              <a:t>‹#›</a:t>
            </a:fld>
            <a:endParaRPr lang="en-IN"/>
          </a:p>
        </p:txBody>
      </p:sp>
    </p:spTree>
    <p:extLst>
      <p:ext uri="{BB962C8B-B14F-4D97-AF65-F5344CB8AC3E}">
        <p14:creationId xmlns:p14="http://schemas.microsoft.com/office/powerpoint/2010/main" val="232718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FBA476D-C32E-4976-9578-36C3C378B71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DE2978-60CF-4DEC-83FD-7F55CD12853A}" type="slidenum">
              <a:rPr lang="en-IN" smtClean="0"/>
              <a:t>‹#›</a:t>
            </a:fld>
            <a:endParaRPr lang="en-IN"/>
          </a:p>
        </p:txBody>
      </p:sp>
    </p:spTree>
    <p:extLst>
      <p:ext uri="{BB962C8B-B14F-4D97-AF65-F5344CB8AC3E}">
        <p14:creationId xmlns:p14="http://schemas.microsoft.com/office/powerpoint/2010/main" val="201061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A476D-C32E-4976-9578-36C3C378B71F}"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DE2978-60CF-4DEC-83FD-7F55CD12853A}" type="slidenum">
              <a:rPr lang="en-IN" smtClean="0"/>
              <a:t>‹#›</a:t>
            </a:fld>
            <a:endParaRPr lang="en-IN"/>
          </a:p>
        </p:txBody>
      </p:sp>
    </p:spTree>
    <p:extLst>
      <p:ext uri="{BB962C8B-B14F-4D97-AF65-F5344CB8AC3E}">
        <p14:creationId xmlns:p14="http://schemas.microsoft.com/office/powerpoint/2010/main" val="312084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FBA476D-C32E-4976-9578-36C3C378B71F}"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DE2978-60CF-4DEC-83FD-7F55CD12853A}" type="slidenum">
              <a:rPr lang="en-IN" smtClean="0"/>
              <a:t>‹#›</a:t>
            </a:fld>
            <a:endParaRPr lang="en-IN"/>
          </a:p>
        </p:txBody>
      </p:sp>
    </p:spTree>
    <p:extLst>
      <p:ext uri="{BB962C8B-B14F-4D97-AF65-F5344CB8AC3E}">
        <p14:creationId xmlns:p14="http://schemas.microsoft.com/office/powerpoint/2010/main" val="304995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FBA476D-C32E-4976-9578-36C3C378B71F}" type="datetimeFigureOut">
              <a:rPr lang="en-IN" smtClean="0"/>
              <a:t>18-10-2022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DE2978-60CF-4DEC-83FD-7F55CD12853A}" type="slidenum">
              <a:rPr lang="en-IN" smtClean="0"/>
              <a:t>‹#›</a:t>
            </a:fld>
            <a:endParaRPr lang="en-IN"/>
          </a:p>
        </p:txBody>
      </p:sp>
    </p:spTree>
    <p:extLst>
      <p:ext uri="{BB962C8B-B14F-4D97-AF65-F5344CB8AC3E}">
        <p14:creationId xmlns:p14="http://schemas.microsoft.com/office/powerpoint/2010/main" val="396295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FBA476D-C32E-4976-9578-36C3C378B71F}" type="datetimeFigureOut">
              <a:rPr lang="en-IN" smtClean="0"/>
              <a:t>18-10-2022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DE2978-60CF-4DEC-83FD-7F55CD12853A}" type="slidenum">
              <a:rPr lang="en-IN" smtClean="0"/>
              <a:t>‹#›</a:t>
            </a:fld>
            <a:endParaRPr lang="en-IN"/>
          </a:p>
        </p:txBody>
      </p:sp>
    </p:spTree>
    <p:extLst>
      <p:ext uri="{BB962C8B-B14F-4D97-AF65-F5344CB8AC3E}">
        <p14:creationId xmlns:p14="http://schemas.microsoft.com/office/powerpoint/2010/main" val="293108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A476D-C32E-4976-9578-36C3C378B71F}" type="datetimeFigureOut">
              <a:rPr lang="en-IN" smtClean="0"/>
              <a:t>18-10-2022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DE2978-60CF-4DEC-83FD-7F55CD12853A}" type="slidenum">
              <a:rPr lang="en-IN" smtClean="0"/>
              <a:t>‹#›</a:t>
            </a:fld>
            <a:endParaRPr lang="en-IN"/>
          </a:p>
        </p:txBody>
      </p:sp>
    </p:spTree>
    <p:extLst>
      <p:ext uri="{BB962C8B-B14F-4D97-AF65-F5344CB8AC3E}">
        <p14:creationId xmlns:p14="http://schemas.microsoft.com/office/powerpoint/2010/main" val="3663091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BA476D-C32E-4976-9578-36C3C378B71F}"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DE2978-60CF-4DEC-83FD-7F55CD12853A}" type="slidenum">
              <a:rPr lang="en-IN" smtClean="0"/>
              <a:t>‹#›</a:t>
            </a:fld>
            <a:endParaRPr lang="en-IN"/>
          </a:p>
        </p:txBody>
      </p:sp>
    </p:spTree>
    <p:extLst>
      <p:ext uri="{BB962C8B-B14F-4D97-AF65-F5344CB8AC3E}">
        <p14:creationId xmlns:p14="http://schemas.microsoft.com/office/powerpoint/2010/main" val="293874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BA476D-C32E-4976-9578-36C3C378B71F}"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DE2978-60CF-4DEC-83FD-7F55CD12853A}" type="slidenum">
              <a:rPr lang="en-IN" smtClean="0"/>
              <a:t>‹#›</a:t>
            </a:fld>
            <a:endParaRPr lang="en-IN"/>
          </a:p>
        </p:txBody>
      </p:sp>
    </p:spTree>
    <p:extLst>
      <p:ext uri="{BB962C8B-B14F-4D97-AF65-F5344CB8AC3E}">
        <p14:creationId xmlns:p14="http://schemas.microsoft.com/office/powerpoint/2010/main" val="211268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A476D-C32E-4976-9578-36C3C378B71F}" type="datetimeFigureOut">
              <a:rPr lang="en-IN" smtClean="0"/>
              <a:t>18-10-2022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E2978-60CF-4DEC-83FD-7F55CD12853A}" type="slidenum">
              <a:rPr lang="en-IN" smtClean="0"/>
              <a:t>‹#›</a:t>
            </a:fld>
            <a:endParaRPr lang="en-IN"/>
          </a:p>
        </p:txBody>
      </p:sp>
    </p:spTree>
    <p:extLst>
      <p:ext uri="{BB962C8B-B14F-4D97-AF65-F5344CB8AC3E}">
        <p14:creationId xmlns:p14="http://schemas.microsoft.com/office/powerpoint/2010/main" val="4108975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basho.com/" TargetMode="External"/><Relationship Id="rId2" Type="http://schemas.openxmlformats.org/officeDocument/2006/relationships/hyperlink" Target="http://redis.io/"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www.oracle.com/technetwork/database/nosqldb/overview/key-value-497224.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mongodb.com/json-and-bs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mongodb.com/manual/core/schema-valida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ongodb.com/manual/reference/operator/aggregation/graphLookup/" TargetMode="External"/><Relationship Id="rId2" Type="http://schemas.openxmlformats.org/officeDocument/2006/relationships/hyperlink" Target="https://docs.mongodb.com/manual/reference/database-referenc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oss.redislabs.com/redisgraph/" TargetMode="External"/><Relationship Id="rId2" Type="http://schemas.openxmlformats.org/officeDocument/2006/relationships/hyperlink" Target="https://neo4j.com/" TargetMode="External"/><Relationship Id="rId1" Type="http://schemas.openxmlformats.org/officeDocument/2006/relationships/slideLayout" Target="../slideLayouts/slideLayout2.xml"/><Relationship Id="rId4" Type="http://schemas.openxmlformats.org/officeDocument/2006/relationships/hyperlink" Target="https://www.orientdb.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Introduction to Advanced Databases</a:t>
            </a:r>
          </a:p>
        </p:txBody>
      </p:sp>
      <p:sp>
        <p:nvSpPr>
          <p:cNvPr id="3" name="Subtitle 2"/>
          <p:cNvSpPr>
            <a:spLocks noGrp="1"/>
          </p:cNvSpPr>
          <p:nvPr>
            <p:ph type="subTitle" idx="1"/>
          </p:nvPr>
        </p:nvSpPr>
        <p:spPr>
          <a:xfrm>
            <a:off x="1524000" y="3602038"/>
            <a:ext cx="9144000" cy="1655762"/>
          </a:xfrm>
        </p:spPr>
        <p:txBody>
          <a:bodyPr/>
          <a:lstStyle/>
          <a:p>
            <a:endParaRPr lang="en-IN"/>
          </a:p>
        </p:txBody>
      </p:sp>
    </p:spTree>
    <p:extLst>
      <p:ext uri="{BB962C8B-B14F-4D97-AF65-F5344CB8AC3E}">
        <p14:creationId xmlns:p14="http://schemas.microsoft.com/office/powerpoint/2010/main" val="50301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9349-71B0-5737-AAF9-1F6EFA97E3CE}"/>
              </a:ext>
            </a:extLst>
          </p:cNvPr>
          <p:cNvSpPr>
            <a:spLocks noGrp="1"/>
          </p:cNvSpPr>
          <p:nvPr>
            <p:ph type="title"/>
          </p:nvPr>
        </p:nvSpPr>
        <p:spPr/>
        <p:txBody>
          <a:bodyPr/>
          <a:lstStyle/>
          <a:p>
            <a:pPr algn="ctr"/>
            <a:r>
              <a:rPr lang="en-IN" b="1" dirty="0"/>
              <a:t>Warehouse tools</a:t>
            </a:r>
          </a:p>
        </p:txBody>
      </p:sp>
      <p:sp>
        <p:nvSpPr>
          <p:cNvPr id="3" name="Content Placeholder 2">
            <a:extLst>
              <a:ext uri="{FF2B5EF4-FFF2-40B4-BE49-F238E27FC236}">
                <a16:creationId xmlns:a16="http://schemas.microsoft.com/office/drawing/2014/main" id="{2F633BBA-CCC7-B046-EB97-8C3B598A924A}"/>
              </a:ext>
            </a:extLst>
          </p:cNvPr>
          <p:cNvSpPr>
            <a:spLocks noGrp="1"/>
          </p:cNvSpPr>
          <p:nvPr>
            <p:ph idx="1"/>
          </p:nvPr>
        </p:nvSpPr>
        <p:spPr/>
        <p:txBody>
          <a:bodyPr>
            <a:normAutofit fontScale="77500" lnSpcReduction="20000"/>
          </a:bodyPr>
          <a:lstStyle/>
          <a:p>
            <a:r>
              <a:rPr lang="en-IN" b="1" i="0" dirty="0">
                <a:solidFill>
                  <a:srgbClr val="273239"/>
                </a:solidFill>
                <a:effectLst/>
                <a:latin typeface="urw-din"/>
              </a:rPr>
              <a:t>Amazon Redshift-</a:t>
            </a:r>
            <a:r>
              <a:rPr lang="en-IN" b="0" i="0" dirty="0">
                <a:solidFill>
                  <a:srgbClr val="273239"/>
                </a:solidFill>
                <a:effectLst/>
                <a:latin typeface="urw-din"/>
              </a:rPr>
              <a:t>Amazon Redshift is a cloud-based fully managed petabytes-scale data warehouse</a:t>
            </a:r>
          </a:p>
          <a:p>
            <a:r>
              <a:rPr lang="en-IN" b="1" i="0" dirty="0">
                <a:solidFill>
                  <a:srgbClr val="273239"/>
                </a:solidFill>
                <a:effectLst/>
                <a:latin typeface="urw-din"/>
              </a:rPr>
              <a:t>Microsoft Azure</a:t>
            </a:r>
          </a:p>
          <a:p>
            <a:r>
              <a:rPr lang="en-IN" b="1" i="0" dirty="0">
                <a:solidFill>
                  <a:srgbClr val="273239"/>
                </a:solidFill>
                <a:effectLst/>
                <a:latin typeface="urw-din"/>
              </a:rPr>
              <a:t>Google </a:t>
            </a:r>
            <a:r>
              <a:rPr lang="en-IN" b="1" i="0" dirty="0" err="1">
                <a:solidFill>
                  <a:srgbClr val="273239"/>
                </a:solidFill>
                <a:effectLst/>
                <a:latin typeface="urw-din"/>
              </a:rPr>
              <a:t>BigQuery</a:t>
            </a:r>
            <a:r>
              <a:rPr lang="en-IN" b="1" i="0" dirty="0">
                <a:solidFill>
                  <a:srgbClr val="273239"/>
                </a:solidFill>
                <a:effectLst/>
                <a:latin typeface="urw-din"/>
              </a:rPr>
              <a:t>: </a:t>
            </a:r>
            <a:r>
              <a:rPr lang="en-IN" b="0" i="0" dirty="0" err="1">
                <a:solidFill>
                  <a:srgbClr val="273239"/>
                </a:solidFill>
                <a:effectLst/>
                <a:latin typeface="urw-din"/>
              </a:rPr>
              <a:t>BigQuery</a:t>
            </a:r>
            <a:r>
              <a:rPr lang="en-IN" b="0" i="0" dirty="0">
                <a:solidFill>
                  <a:srgbClr val="273239"/>
                </a:solidFill>
                <a:effectLst/>
                <a:latin typeface="urw-din"/>
              </a:rPr>
              <a:t> is a serverless data warehouse that allows scalable analysis over petabytes of data</a:t>
            </a:r>
          </a:p>
          <a:p>
            <a:r>
              <a:rPr lang="en-IN" b="1" i="0" dirty="0">
                <a:solidFill>
                  <a:srgbClr val="273239"/>
                </a:solidFill>
                <a:effectLst/>
                <a:latin typeface="urw-din"/>
              </a:rPr>
              <a:t>Snowflake: </a:t>
            </a:r>
            <a:r>
              <a:rPr lang="en-IN" b="0" i="0" dirty="0">
                <a:solidFill>
                  <a:srgbClr val="273239"/>
                </a:solidFill>
                <a:effectLst/>
                <a:latin typeface="urw-din"/>
              </a:rPr>
              <a:t>Snowflake is a cloud computing-based data warehousing built on top of the Amazon Web Services or Microsoft Azure cloud infrastructure.</a:t>
            </a:r>
          </a:p>
          <a:p>
            <a:r>
              <a:rPr lang="en-IN" b="1" i="0" dirty="0">
                <a:solidFill>
                  <a:srgbClr val="273239"/>
                </a:solidFill>
                <a:effectLst/>
                <a:latin typeface="urw-din"/>
              </a:rPr>
              <a:t>Micro Focus Vertica</a:t>
            </a:r>
          </a:p>
          <a:p>
            <a:r>
              <a:rPr lang="en-IN" b="1" i="0" dirty="0">
                <a:solidFill>
                  <a:srgbClr val="273239"/>
                </a:solidFill>
                <a:effectLst/>
                <a:latin typeface="urw-din"/>
              </a:rPr>
              <a:t>Amazon DynamoDB: f</a:t>
            </a:r>
            <a:r>
              <a:rPr lang="en-IN" b="0" i="0" dirty="0">
                <a:solidFill>
                  <a:srgbClr val="273239"/>
                </a:solidFill>
                <a:effectLst/>
                <a:latin typeface="urw-din"/>
              </a:rPr>
              <a:t>ully managed proprietary NoSQL data warehouse service that supports key-value and document data structures</a:t>
            </a:r>
          </a:p>
          <a:p>
            <a:r>
              <a:rPr lang="en-IN" b="1" i="0" dirty="0">
                <a:solidFill>
                  <a:srgbClr val="273239"/>
                </a:solidFill>
                <a:effectLst/>
                <a:latin typeface="urw-din"/>
              </a:rPr>
              <a:t>PostgreSQL</a:t>
            </a:r>
          </a:p>
          <a:p>
            <a:r>
              <a:rPr lang="en-IN" b="1" i="0" dirty="0">
                <a:solidFill>
                  <a:srgbClr val="273239"/>
                </a:solidFill>
                <a:effectLst/>
                <a:latin typeface="urw-din"/>
              </a:rPr>
              <a:t>Amazon S3</a:t>
            </a:r>
          </a:p>
          <a:p>
            <a:r>
              <a:rPr lang="en-IN" b="1" dirty="0">
                <a:solidFill>
                  <a:srgbClr val="273239"/>
                </a:solidFill>
                <a:latin typeface="urw-din"/>
              </a:rPr>
              <a:t>Cloudera…</a:t>
            </a:r>
            <a:endParaRPr lang="en-IN" b="1" i="0" dirty="0">
              <a:solidFill>
                <a:srgbClr val="273239"/>
              </a:solidFill>
              <a:effectLst/>
              <a:latin typeface="urw-din"/>
            </a:endParaRPr>
          </a:p>
          <a:p>
            <a:endParaRPr lang="en-IN" b="1" i="0" dirty="0">
              <a:solidFill>
                <a:srgbClr val="273239"/>
              </a:solidFill>
              <a:effectLst/>
              <a:latin typeface="urw-din"/>
            </a:endParaRPr>
          </a:p>
          <a:p>
            <a:endParaRPr lang="en-IN" b="1" i="0" dirty="0">
              <a:solidFill>
                <a:srgbClr val="273239"/>
              </a:solidFill>
              <a:effectLst/>
              <a:latin typeface="urw-din"/>
            </a:endParaRPr>
          </a:p>
          <a:p>
            <a:pPr marL="0" indent="0">
              <a:buNone/>
            </a:pPr>
            <a:endParaRPr lang="en-IN" b="1" i="0" dirty="0">
              <a:solidFill>
                <a:srgbClr val="273239"/>
              </a:solidFill>
              <a:effectLst/>
              <a:latin typeface="urw-din"/>
            </a:endParaRPr>
          </a:p>
          <a:p>
            <a:endParaRPr lang="en-IN" b="1" i="0" dirty="0">
              <a:solidFill>
                <a:srgbClr val="273239"/>
              </a:solidFill>
              <a:effectLst/>
              <a:latin typeface="urw-din"/>
            </a:endParaRPr>
          </a:p>
          <a:p>
            <a:endParaRPr lang="en-IN" b="1" i="0" dirty="0">
              <a:solidFill>
                <a:srgbClr val="273239"/>
              </a:solidFill>
              <a:effectLst/>
              <a:latin typeface="urw-din"/>
            </a:endParaRPr>
          </a:p>
          <a:p>
            <a:endParaRPr lang="en-IN" dirty="0"/>
          </a:p>
        </p:txBody>
      </p:sp>
    </p:spTree>
    <p:extLst>
      <p:ext uri="{BB962C8B-B14F-4D97-AF65-F5344CB8AC3E}">
        <p14:creationId xmlns:p14="http://schemas.microsoft.com/office/powerpoint/2010/main" val="263561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Multimedia Database</a:t>
            </a:r>
          </a:p>
        </p:txBody>
      </p:sp>
      <p:sp>
        <p:nvSpPr>
          <p:cNvPr id="3" name="Content Placeholder 2"/>
          <p:cNvSpPr>
            <a:spLocks noGrp="1"/>
          </p:cNvSpPr>
          <p:nvPr>
            <p:ph idx="1"/>
          </p:nvPr>
        </p:nvSpPr>
        <p:spPr/>
        <p:txBody>
          <a:bodyPr/>
          <a:lstStyle/>
          <a:p>
            <a:pPr marL="0" indent="0">
              <a:buNone/>
            </a:pPr>
            <a:r>
              <a:rPr lang="en-US" dirty="0"/>
              <a:t>A Multimedia database is a special type of database that helps us to organize, query, and store inter-related multimedia data.</a:t>
            </a:r>
          </a:p>
          <a:p>
            <a:pPr marL="0" indent="0">
              <a:buNone/>
            </a:pPr>
            <a:r>
              <a:rPr lang="en-US" dirty="0"/>
              <a:t>It facilitates the storage and retrieval of multimedia data elements. In these databases, all the media files are stored in the form of binary strings and are encoded according to their file types. Let's look at different types of multimedia databases.</a:t>
            </a:r>
            <a:endParaRPr lang="en-IN" dirty="0"/>
          </a:p>
        </p:txBody>
      </p:sp>
    </p:spTree>
    <p:extLst>
      <p:ext uri="{BB962C8B-B14F-4D97-AF65-F5344CB8AC3E}">
        <p14:creationId xmlns:p14="http://schemas.microsoft.com/office/powerpoint/2010/main" val="2452876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Types of Multimedia Database</a:t>
            </a:r>
            <a:br>
              <a:rPr lang="en-IN" b="1" dirty="0"/>
            </a:br>
            <a:endParaRPr lang="en-IN" dirty="0"/>
          </a:p>
        </p:txBody>
      </p:sp>
      <p:sp>
        <p:nvSpPr>
          <p:cNvPr id="3" name="Content Placeholder 2"/>
          <p:cNvSpPr>
            <a:spLocks noGrp="1"/>
          </p:cNvSpPr>
          <p:nvPr>
            <p:ph idx="1"/>
          </p:nvPr>
        </p:nvSpPr>
        <p:spPr/>
        <p:txBody>
          <a:bodyPr/>
          <a:lstStyle/>
          <a:p>
            <a:r>
              <a:rPr lang="en-US" b="1" dirty="0"/>
              <a:t>Static media:</a:t>
            </a:r>
            <a:r>
              <a:rPr lang="en-US" dirty="0"/>
              <a:t> These multimedia datasets are specifically used for static media objects i.e., those objects which are independent of the time constraints such as images and graphic objects.</a:t>
            </a:r>
          </a:p>
          <a:p>
            <a:r>
              <a:rPr lang="en-US" b="1" dirty="0"/>
              <a:t>Dynamic media:</a:t>
            </a:r>
            <a:r>
              <a:rPr lang="en-US" dirty="0"/>
              <a:t> These datasets are used to store dynamic forms of media content i.e. those multimedia data elements which are time-dependent like audio data, video data, and animations.</a:t>
            </a:r>
          </a:p>
          <a:p>
            <a:r>
              <a:rPr lang="en-US" b="1" dirty="0"/>
              <a:t>Dimensional media:</a:t>
            </a:r>
            <a:r>
              <a:rPr lang="en-US" dirty="0"/>
              <a:t> Dimensional multimedia datasets are typically used in Computer-Aided Drafting programs. These operate on 3D multimedia data and include various formats used by the image and video editing applications.</a:t>
            </a:r>
          </a:p>
          <a:p>
            <a:endParaRPr lang="en-IN" dirty="0"/>
          </a:p>
        </p:txBody>
      </p:sp>
    </p:spTree>
    <p:extLst>
      <p:ext uri="{BB962C8B-B14F-4D97-AF65-F5344CB8AC3E}">
        <p14:creationId xmlns:p14="http://schemas.microsoft.com/office/powerpoint/2010/main" val="3478873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Content of Multimedia Database</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To effectively manage and query a large collection of multimedia data, multimedia databases also store additional information related to the data apart from the primary multimedia data. The contents of a multimedia database are:</a:t>
            </a:r>
          </a:p>
          <a:p>
            <a:r>
              <a:rPr lang="en-US" b="1" dirty="0"/>
              <a:t>Media data:</a:t>
            </a:r>
            <a:r>
              <a:rPr lang="en-US" dirty="0"/>
              <a:t> It is the actual multimedia data or the primary data stored in the multimedia database. It represents a multimedia object and can be an image, audio, video, animation, graphic object, or text.</a:t>
            </a:r>
          </a:p>
          <a:p>
            <a:r>
              <a:rPr lang="en-US" b="1" dirty="0"/>
              <a:t>Media format data:</a:t>
            </a:r>
            <a:r>
              <a:rPr lang="en-US" dirty="0"/>
              <a:t> It is the information related to the format of the multimedia data. It contains data such as </a:t>
            </a:r>
            <a:r>
              <a:rPr lang="en-IN" b="0" i="0" dirty="0">
                <a:solidFill>
                  <a:srgbClr val="273239"/>
                </a:solidFill>
                <a:effectLst/>
                <a:latin typeface="urw-din"/>
              </a:rPr>
              <a:t>sampling rate, resolution, encoding scheme etc. about the format of the media data after it goes through the acquisition, processing and encoding phase.</a:t>
            </a:r>
          </a:p>
          <a:p>
            <a:r>
              <a:rPr lang="en-US" b="1" dirty="0"/>
              <a:t>Media keyword data:</a:t>
            </a:r>
            <a:r>
              <a:rPr lang="en-US" dirty="0"/>
              <a:t> It is also knowns as content descriptive data and contains the information related to the generation of multimedia data like date and time in case of images and videos, etc.</a:t>
            </a:r>
          </a:p>
          <a:p>
            <a:r>
              <a:rPr lang="en-US" b="1" dirty="0"/>
              <a:t>Media feature data:</a:t>
            </a:r>
            <a:r>
              <a:rPr lang="en-US" dirty="0"/>
              <a:t> It is used to describe the features of multimedia data such as the distribution of colors, </a:t>
            </a:r>
            <a:r>
              <a:rPr lang="en-IN" b="0" i="0" dirty="0">
                <a:solidFill>
                  <a:srgbClr val="273239"/>
                </a:solidFill>
                <a:effectLst/>
                <a:latin typeface="urw-din"/>
              </a:rPr>
              <a:t>kinds of texture and different shapes present in data </a:t>
            </a:r>
            <a:r>
              <a:rPr lang="en-US" dirty="0"/>
              <a:t>etc.</a:t>
            </a:r>
          </a:p>
          <a:p>
            <a:endParaRPr lang="en-IN" dirty="0"/>
          </a:p>
        </p:txBody>
      </p:sp>
    </p:spTree>
    <p:extLst>
      <p:ext uri="{BB962C8B-B14F-4D97-AF65-F5344CB8AC3E}">
        <p14:creationId xmlns:p14="http://schemas.microsoft.com/office/powerpoint/2010/main" val="28005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86292" cy="790435"/>
          </a:xfrm>
        </p:spPr>
        <p:txBody>
          <a:bodyPr/>
          <a:lstStyle/>
          <a:p>
            <a:pPr algn="ctr"/>
            <a:r>
              <a:rPr lang="en-IN" dirty="0"/>
              <a:t>Issues &amp; Challenges</a:t>
            </a:r>
          </a:p>
        </p:txBody>
      </p:sp>
      <p:pic>
        <p:nvPicPr>
          <p:cNvPr id="4" name="Content Placeholder 3"/>
          <p:cNvPicPr>
            <a:picLocks noGrp="1" noChangeAspect="1"/>
          </p:cNvPicPr>
          <p:nvPr>
            <p:ph idx="1"/>
          </p:nvPr>
        </p:nvPicPr>
        <p:blipFill rotWithShape="1">
          <a:blip r:embed="rId2"/>
          <a:srcRect l="19258" t="32864" r="44111" b="27416"/>
          <a:stretch/>
        </p:blipFill>
        <p:spPr>
          <a:xfrm>
            <a:off x="867508" y="1155560"/>
            <a:ext cx="10171794" cy="3800811"/>
          </a:xfrm>
          <a:prstGeom prst="rect">
            <a:avLst/>
          </a:prstGeom>
        </p:spPr>
      </p:pic>
      <p:pic>
        <p:nvPicPr>
          <p:cNvPr id="5" name="Picture 4"/>
          <p:cNvPicPr>
            <a:picLocks noChangeAspect="1"/>
          </p:cNvPicPr>
          <p:nvPr/>
        </p:nvPicPr>
        <p:blipFill rotWithShape="1">
          <a:blip r:embed="rId3"/>
          <a:srcRect l="20293" t="36886" r="44377" b="46899"/>
          <a:stretch/>
        </p:blipFill>
        <p:spPr>
          <a:xfrm>
            <a:off x="1100199" y="5104380"/>
            <a:ext cx="10224293" cy="1668027"/>
          </a:xfrm>
          <a:prstGeom prst="rect">
            <a:avLst/>
          </a:prstGeom>
        </p:spPr>
      </p:pic>
    </p:spTree>
    <p:extLst>
      <p:ext uri="{BB962C8B-B14F-4D97-AF65-F5344CB8AC3E}">
        <p14:creationId xmlns:p14="http://schemas.microsoft.com/office/powerpoint/2010/main" val="3004584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57A7-8CD8-C7BB-F5D7-B2C64DA01D1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D0FE257-EB9A-08EF-337B-301D6B3E9AD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DC0D614-EF6A-6658-6EF7-E8628ED451B5}"/>
              </a:ext>
            </a:extLst>
          </p:cNvPr>
          <p:cNvPicPr>
            <a:picLocks noChangeAspect="1"/>
          </p:cNvPicPr>
          <p:nvPr/>
        </p:nvPicPr>
        <p:blipFill rotWithShape="1">
          <a:blip r:embed="rId2"/>
          <a:srcRect l="2609" t="12929" r="18152" b="9912"/>
          <a:stretch/>
        </p:blipFill>
        <p:spPr>
          <a:xfrm>
            <a:off x="450573" y="365125"/>
            <a:ext cx="11052314" cy="6050867"/>
          </a:xfrm>
          <a:prstGeom prst="rect">
            <a:avLst/>
          </a:prstGeom>
        </p:spPr>
      </p:pic>
    </p:spTree>
    <p:extLst>
      <p:ext uri="{BB962C8B-B14F-4D97-AF65-F5344CB8AC3E}">
        <p14:creationId xmlns:p14="http://schemas.microsoft.com/office/powerpoint/2010/main" val="3857451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972" t="24979" r="38519" b="26214"/>
          <a:stretch/>
        </p:blipFill>
        <p:spPr>
          <a:xfrm>
            <a:off x="2333567" y="555875"/>
            <a:ext cx="7724833" cy="5972396"/>
          </a:xfrm>
          <a:prstGeom prst="rect">
            <a:avLst/>
          </a:prstGeom>
        </p:spPr>
      </p:pic>
    </p:spTree>
    <p:extLst>
      <p:ext uri="{BB962C8B-B14F-4D97-AF65-F5344CB8AC3E}">
        <p14:creationId xmlns:p14="http://schemas.microsoft.com/office/powerpoint/2010/main" val="2294024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Applications </a:t>
            </a:r>
          </a:p>
        </p:txBody>
      </p:sp>
      <p:sp>
        <p:nvSpPr>
          <p:cNvPr id="3" name="Content Placeholder 2"/>
          <p:cNvSpPr>
            <a:spLocks noGrp="1"/>
          </p:cNvSpPr>
          <p:nvPr>
            <p:ph idx="1"/>
          </p:nvPr>
        </p:nvSpPr>
        <p:spPr/>
        <p:txBody>
          <a:bodyPr>
            <a:normAutofit fontScale="70000" lnSpcReduction="20000"/>
          </a:bodyPr>
          <a:lstStyle/>
          <a:p>
            <a:r>
              <a:rPr lang="en-US" b="1" dirty="0"/>
              <a:t>Documents and record management:</a:t>
            </a:r>
            <a:r>
              <a:rPr lang="en-US" dirty="0"/>
              <a:t> Industries which keep a lot of documentation and records. Ex: Insurance claim industry.</a:t>
            </a:r>
          </a:p>
          <a:p>
            <a:r>
              <a:rPr lang="en-US" b="1" dirty="0"/>
              <a:t>Knowledge dissemination:</a:t>
            </a:r>
            <a:r>
              <a:rPr lang="en-US" dirty="0"/>
              <a:t> Multimedia database is an extremely efficient tool for knowledge dissemination and providing several resources. Ex: electronic books</a:t>
            </a:r>
          </a:p>
          <a:p>
            <a:r>
              <a:rPr lang="en-US" b="1" dirty="0"/>
              <a:t>Education and training:</a:t>
            </a:r>
            <a:r>
              <a:rPr lang="en-US" dirty="0"/>
              <a:t> Multimedia sources can be used to create resources useful in education and training. These are popular sources of learning in recent days. Ex: Digital libraries.</a:t>
            </a:r>
          </a:p>
          <a:p>
            <a:r>
              <a:rPr lang="en-US" b="1" dirty="0"/>
              <a:t>Real-time monitoring and control:</a:t>
            </a:r>
            <a:r>
              <a:rPr lang="en-US" dirty="0"/>
              <a:t> Multimedia presentation when coupled with active database technology can be an effective means for controlling and monitoring complex tasks. Ex: Manufacture control</a:t>
            </a:r>
          </a:p>
          <a:p>
            <a:r>
              <a:rPr lang="en-US" dirty="0"/>
              <a:t>Marketing</a:t>
            </a:r>
          </a:p>
          <a:p>
            <a:r>
              <a:rPr lang="en-US" dirty="0"/>
              <a:t>Advertisement</a:t>
            </a:r>
          </a:p>
          <a:p>
            <a:r>
              <a:rPr lang="en-US" dirty="0"/>
              <a:t>Retailing</a:t>
            </a:r>
          </a:p>
          <a:p>
            <a:r>
              <a:rPr lang="en-US" dirty="0"/>
              <a:t>Entertainment</a:t>
            </a:r>
          </a:p>
          <a:p>
            <a:r>
              <a:rPr lang="en-US" dirty="0"/>
              <a:t>Travel</a:t>
            </a:r>
          </a:p>
          <a:p>
            <a:pPr marL="0" indent="0">
              <a:buNone/>
            </a:pPr>
            <a:endParaRPr lang="en-IN" dirty="0"/>
          </a:p>
        </p:txBody>
      </p:sp>
    </p:spTree>
    <p:extLst>
      <p:ext uri="{BB962C8B-B14F-4D97-AF65-F5344CB8AC3E}">
        <p14:creationId xmlns:p14="http://schemas.microsoft.com/office/powerpoint/2010/main" val="2462144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Mobile Database</a:t>
            </a:r>
          </a:p>
        </p:txBody>
      </p:sp>
      <p:sp>
        <p:nvSpPr>
          <p:cNvPr id="3" name="Content Placeholder 2"/>
          <p:cNvSpPr>
            <a:spLocks noGrp="1"/>
          </p:cNvSpPr>
          <p:nvPr>
            <p:ph idx="1"/>
          </p:nvPr>
        </p:nvSpPr>
        <p:spPr/>
        <p:txBody>
          <a:bodyPr>
            <a:normAutofit fontScale="92500" lnSpcReduction="10000"/>
          </a:bodyPr>
          <a:lstStyle/>
          <a:p>
            <a:r>
              <a:rPr lang="en-US" dirty="0"/>
              <a:t>Mobile databases are separate from the main database and can easily be transported to various places. Even though they are not connected to the main database, they can still communicate with the database to share and exchange data.</a:t>
            </a:r>
          </a:p>
          <a:p>
            <a:r>
              <a:rPr lang="en-US" dirty="0"/>
              <a:t>The mobile database includes the following components −</a:t>
            </a:r>
          </a:p>
          <a:p>
            <a:pPr lvl="1"/>
            <a:r>
              <a:rPr lang="en-US" dirty="0"/>
              <a:t>The main system database that stores all the data and is linked to the mobile database.</a:t>
            </a:r>
          </a:p>
          <a:p>
            <a:pPr lvl="1"/>
            <a:r>
              <a:rPr lang="en-US" dirty="0"/>
              <a:t>The mobile database that allows users to view information even while on the move. It shares information with the main database.</a:t>
            </a:r>
          </a:p>
          <a:p>
            <a:pPr lvl="1"/>
            <a:r>
              <a:rPr lang="en-US" dirty="0"/>
              <a:t>The device that uses the mobile database to access data. This device can be a mobile phone, laptop etc.</a:t>
            </a:r>
          </a:p>
          <a:p>
            <a:pPr lvl="1"/>
            <a:r>
              <a:rPr lang="en-US" dirty="0"/>
              <a:t>A communication link that allows the transfer of data between the mobile database and the main database.</a:t>
            </a:r>
          </a:p>
          <a:p>
            <a:endParaRPr lang="en-IN" dirty="0"/>
          </a:p>
        </p:txBody>
      </p:sp>
    </p:spTree>
    <p:extLst>
      <p:ext uri="{BB962C8B-B14F-4D97-AF65-F5344CB8AC3E}">
        <p14:creationId xmlns:p14="http://schemas.microsoft.com/office/powerpoint/2010/main" val="1205880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fontAlgn="base"/>
            <a:r>
              <a:rPr lang="en-US" b="1" dirty="0"/>
              <a:t>Mobile Database typically involves three parties :</a:t>
            </a:r>
            <a:endParaRPr lang="en-US" dirty="0"/>
          </a:p>
          <a:p>
            <a:pPr fontAlgn="base"/>
            <a:r>
              <a:rPr lang="en-US" b="1" dirty="0"/>
              <a:t>Fixed Hosts –        </a:t>
            </a:r>
            <a:br>
              <a:rPr lang="en-US" dirty="0"/>
            </a:br>
            <a:r>
              <a:rPr lang="en-US" dirty="0"/>
              <a:t>It performs the transactions and data management functions with the help of database servers.</a:t>
            </a:r>
            <a:br>
              <a:rPr lang="en-US" dirty="0"/>
            </a:br>
            <a:r>
              <a:rPr lang="en-US" dirty="0"/>
              <a:t> </a:t>
            </a:r>
          </a:p>
          <a:p>
            <a:pPr fontAlgn="base"/>
            <a:r>
              <a:rPr lang="en-US" b="1" dirty="0"/>
              <a:t>Mobiles Units –     </a:t>
            </a:r>
            <a:br>
              <a:rPr lang="en-US" dirty="0"/>
            </a:br>
            <a:r>
              <a:rPr lang="en-US" dirty="0"/>
              <a:t>These are portable computers that move around a geographical region that includes the cellular network that these units use to communicate to base stations.</a:t>
            </a:r>
            <a:br>
              <a:rPr lang="en-US" dirty="0"/>
            </a:br>
            <a:r>
              <a:rPr lang="en-US" dirty="0"/>
              <a:t> </a:t>
            </a:r>
          </a:p>
          <a:p>
            <a:pPr fontAlgn="base"/>
            <a:r>
              <a:rPr lang="en-US" b="1" dirty="0"/>
              <a:t>Base Stations –</a:t>
            </a:r>
            <a:r>
              <a:rPr lang="en-US" dirty="0"/>
              <a:t>     </a:t>
            </a:r>
            <a:br>
              <a:rPr lang="en-US" dirty="0"/>
            </a:br>
            <a:r>
              <a:rPr lang="en-US" dirty="0"/>
              <a:t>These are two-way radios installation in fixed locations, that pass communication with the mobile units to and from the fixed hosts.</a:t>
            </a:r>
          </a:p>
          <a:p>
            <a:endParaRPr lang="en-IN" dirty="0"/>
          </a:p>
        </p:txBody>
      </p:sp>
    </p:spTree>
    <p:extLst>
      <p:ext uri="{BB962C8B-B14F-4D97-AF65-F5344CB8AC3E}">
        <p14:creationId xmlns:p14="http://schemas.microsoft.com/office/powerpoint/2010/main" val="161757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Database?</a:t>
            </a:r>
            <a:br>
              <a:rPr lang="en-US" b="1" dirty="0"/>
            </a:br>
            <a:endParaRPr lang="en-IN" dirty="0"/>
          </a:p>
        </p:txBody>
      </p:sp>
      <p:sp>
        <p:nvSpPr>
          <p:cNvPr id="3" name="Content Placeholder 2"/>
          <p:cNvSpPr>
            <a:spLocks noGrp="1"/>
          </p:cNvSpPr>
          <p:nvPr>
            <p:ph idx="1"/>
          </p:nvPr>
        </p:nvSpPr>
        <p:spPr>
          <a:xfrm>
            <a:off x="838199" y="1825625"/>
            <a:ext cx="10610589" cy="3385202"/>
          </a:xfrm>
        </p:spPr>
        <p:txBody>
          <a:bodyPr/>
          <a:lstStyle/>
          <a:p>
            <a:pPr marL="0" indent="0">
              <a:buNone/>
            </a:pPr>
            <a:r>
              <a:rPr lang="en-US" dirty="0"/>
              <a:t>A database is a collection of related data which represents some elements of the real world. It is designed to be built and populated with data for a specific task. It is also a building block of your data solution.</a:t>
            </a:r>
          </a:p>
          <a:p>
            <a:endParaRPr lang="en-IN" dirty="0"/>
          </a:p>
        </p:txBody>
      </p:sp>
    </p:spTree>
    <p:extLst>
      <p:ext uri="{BB962C8B-B14F-4D97-AF65-F5344CB8AC3E}">
        <p14:creationId xmlns:p14="http://schemas.microsoft.com/office/powerpoint/2010/main" val="1469773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1466" t="16700" r="41254" b="19103"/>
          <a:stretch/>
        </p:blipFill>
        <p:spPr>
          <a:xfrm>
            <a:off x="4116621" y="1231374"/>
            <a:ext cx="4923692" cy="4769291"/>
          </a:xfrm>
          <a:prstGeom prst="rect">
            <a:avLst/>
          </a:prstGeom>
        </p:spPr>
      </p:pic>
    </p:spTree>
    <p:extLst>
      <p:ext uri="{BB962C8B-B14F-4D97-AF65-F5344CB8AC3E}">
        <p14:creationId xmlns:p14="http://schemas.microsoft.com/office/powerpoint/2010/main" val="1317324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Limitations </a:t>
            </a:r>
            <a:endParaRPr lang="en-IN" dirty="0"/>
          </a:p>
        </p:txBody>
      </p:sp>
      <p:sp>
        <p:nvSpPr>
          <p:cNvPr id="3" name="Content Placeholder 2"/>
          <p:cNvSpPr>
            <a:spLocks noGrp="1"/>
          </p:cNvSpPr>
          <p:nvPr>
            <p:ph idx="1"/>
          </p:nvPr>
        </p:nvSpPr>
        <p:spPr/>
        <p:txBody>
          <a:bodyPr/>
          <a:lstStyle/>
          <a:p>
            <a:pPr marL="0" indent="0" fontAlgn="base">
              <a:buNone/>
            </a:pPr>
            <a:r>
              <a:rPr lang="en-US" dirty="0"/>
              <a:t>Here, we will discuss the limitation of mobile databases as follows.</a:t>
            </a:r>
          </a:p>
          <a:p>
            <a:pPr fontAlgn="base"/>
            <a:endParaRPr lang="en-US" dirty="0"/>
          </a:p>
          <a:p>
            <a:pPr fontAlgn="base"/>
            <a:r>
              <a:rPr lang="en-US" dirty="0"/>
              <a:t>It has Limited wireless bandwidth.</a:t>
            </a:r>
          </a:p>
          <a:p>
            <a:pPr fontAlgn="base"/>
            <a:r>
              <a:rPr lang="en-US" dirty="0"/>
              <a:t>In the mobile database, Wireless communication speed.</a:t>
            </a:r>
          </a:p>
          <a:p>
            <a:pPr fontAlgn="base"/>
            <a:r>
              <a:rPr lang="en-US" dirty="0"/>
              <a:t>It required Unlimited battery power to access.</a:t>
            </a:r>
          </a:p>
          <a:p>
            <a:pPr fontAlgn="base"/>
            <a:r>
              <a:rPr lang="en-US" dirty="0"/>
              <a:t>It is Less secured.</a:t>
            </a:r>
          </a:p>
          <a:p>
            <a:pPr fontAlgn="base"/>
            <a:r>
              <a:rPr lang="en-US" dirty="0"/>
              <a:t>It is Hard to make theft-proof.</a:t>
            </a:r>
          </a:p>
          <a:p>
            <a:endParaRPr lang="en-IN" dirty="0"/>
          </a:p>
        </p:txBody>
      </p:sp>
    </p:spTree>
    <p:extLst>
      <p:ext uri="{BB962C8B-B14F-4D97-AF65-F5344CB8AC3E}">
        <p14:creationId xmlns:p14="http://schemas.microsoft.com/office/powerpoint/2010/main" val="4173826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Existing mobile databases</a:t>
            </a:r>
            <a:br>
              <a:rPr lang="en-IN" dirty="0"/>
            </a:br>
            <a:endParaRPr lang="en-IN" dirty="0"/>
          </a:p>
        </p:txBody>
      </p:sp>
      <p:sp>
        <p:nvSpPr>
          <p:cNvPr id="3" name="Content Placeholder 2"/>
          <p:cNvSpPr>
            <a:spLocks noGrp="1"/>
          </p:cNvSpPr>
          <p:nvPr>
            <p:ph idx="1"/>
          </p:nvPr>
        </p:nvSpPr>
        <p:spPr/>
        <p:txBody>
          <a:bodyPr/>
          <a:lstStyle/>
          <a:p>
            <a:r>
              <a:rPr lang="en-IN" dirty="0"/>
              <a:t>Sybase SQL Anywhere.</a:t>
            </a:r>
          </a:p>
          <a:p>
            <a:r>
              <a:rPr lang="en-IN" dirty="0"/>
              <a:t>Oracle </a:t>
            </a:r>
            <a:r>
              <a:rPr lang="en-IN" dirty="0" err="1"/>
              <a:t>lite</a:t>
            </a:r>
            <a:r>
              <a:rPr lang="en-IN" dirty="0"/>
              <a:t>.</a:t>
            </a:r>
          </a:p>
          <a:p>
            <a:r>
              <a:rPr lang="en-IN" dirty="0"/>
              <a:t>Microsoft SQL server compact.</a:t>
            </a:r>
          </a:p>
          <a:p>
            <a:r>
              <a:rPr lang="en-IN" dirty="0"/>
              <a:t>SQ </a:t>
            </a:r>
            <a:r>
              <a:rPr lang="en-IN" dirty="0" err="1"/>
              <a:t>lite</a:t>
            </a:r>
            <a:r>
              <a:rPr lang="en-IN" dirty="0"/>
              <a:t>.</a:t>
            </a:r>
          </a:p>
          <a:p>
            <a:r>
              <a:rPr lang="en-IN" dirty="0"/>
              <a:t>IBM DB2 everyplace (DB2e).</a:t>
            </a:r>
          </a:p>
          <a:p>
            <a:endParaRPr lang="en-IN" dirty="0"/>
          </a:p>
        </p:txBody>
      </p:sp>
    </p:spTree>
    <p:extLst>
      <p:ext uri="{BB962C8B-B14F-4D97-AF65-F5344CB8AC3E}">
        <p14:creationId xmlns:p14="http://schemas.microsoft.com/office/powerpoint/2010/main" val="267346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t>No SQL?</a:t>
            </a:r>
          </a:p>
        </p:txBody>
      </p:sp>
      <p:sp>
        <p:nvSpPr>
          <p:cNvPr id="3" name="Content Placeholder 2"/>
          <p:cNvSpPr>
            <a:spLocks noGrp="1"/>
          </p:cNvSpPr>
          <p:nvPr>
            <p:ph idx="1"/>
          </p:nvPr>
        </p:nvSpPr>
        <p:spPr/>
        <p:txBody>
          <a:bodyPr>
            <a:normAutofit/>
          </a:bodyPr>
          <a:lstStyle/>
          <a:p>
            <a:r>
              <a:rPr lang="en-US" dirty="0"/>
              <a:t>NoSQL stands for: </a:t>
            </a:r>
          </a:p>
          <a:p>
            <a:pPr lvl="1"/>
            <a:r>
              <a:rPr lang="en-US" dirty="0"/>
              <a:t>No Relational</a:t>
            </a:r>
          </a:p>
          <a:p>
            <a:pPr lvl="1"/>
            <a:r>
              <a:rPr lang="en-US" dirty="0"/>
              <a:t>No RDBMS</a:t>
            </a:r>
          </a:p>
          <a:p>
            <a:pPr lvl="1"/>
            <a:r>
              <a:rPr lang="en-US" dirty="0"/>
              <a:t>Not Only SQL </a:t>
            </a:r>
          </a:p>
          <a:p>
            <a:r>
              <a:rPr lang="en-US" dirty="0"/>
              <a:t>NoSQL is an umbrella term for all databases and data stores that don’t follow the RDBMS principles </a:t>
            </a:r>
          </a:p>
          <a:p>
            <a:pPr lvl="1"/>
            <a:r>
              <a:rPr lang="en-US" dirty="0"/>
              <a:t>A class of products </a:t>
            </a:r>
          </a:p>
          <a:p>
            <a:pPr lvl="1"/>
            <a:r>
              <a:rPr lang="en-US" dirty="0"/>
              <a:t>A collection of several (related) concepts about data storage and manipulation</a:t>
            </a:r>
          </a:p>
          <a:p>
            <a:pPr lvl="1"/>
            <a:r>
              <a:rPr lang="en-US" dirty="0"/>
              <a:t>Often related to large data sets</a:t>
            </a:r>
          </a:p>
          <a:p>
            <a:pPr lvl="1"/>
            <a:endParaRPr lang="es-ES_tradnl" dirty="0"/>
          </a:p>
        </p:txBody>
      </p:sp>
    </p:spTree>
    <p:extLst>
      <p:ext uri="{BB962C8B-B14F-4D97-AF65-F5344CB8AC3E}">
        <p14:creationId xmlns:p14="http://schemas.microsoft.com/office/powerpoint/2010/main" val="178598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a:t>Where</a:t>
            </a:r>
            <a:r>
              <a:rPr lang="es-ES_tradnl" dirty="0"/>
              <a:t> </a:t>
            </a:r>
            <a:r>
              <a:rPr lang="es-ES_tradnl" dirty="0" err="1"/>
              <a:t>does</a:t>
            </a:r>
            <a:r>
              <a:rPr lang="es-ES_tradnl" dirty="0"/>
              <a:t> </a:t>
            </a:r>
            <a:r>
              <a:rPr lang="es-ES_tradnl" dirty="0" err="1"/>
              <a:t>NoSQL</a:t>
            </a:r>
            <a:r>
              <a:rPr lang="es-ES_tradnl" dirty="0"/>
              <a:t> come </a:t>
            </a:r>
            <a:r>
              <a:rPr lang="es-ES_tradnl" dirty="0" err="1"/>
              <a:t>from</a:t>
            </a:r>
            <a:r>
              <a:rPr lang="es-ES_tradnl" dirty="0"/>
              <a:t>?</a:t>
            </a:r>
          </a:p>
        </p:txBody>
      </p:sp>
      <p:sp>
        <p:nvSpPr>
          <p:cNvPr id="3" name="Content Placeholder 2"/>
          <p:cNvSpPr>
            <a:spLocks noGrp="1"/>
          </p:cNvSpPr>
          <p:nvPr>
            <p:ph idx="1"/>
          </p:nvPr>
        </p:nvSpPr>
        <p:spPr/>
        <p:txBody>
          <a:bodyPr>
            <a:normAutofit lnSpcReduction="10000"/>
          </a:bodyPr>
          <a:lstStyle/>
          <a:p>
            <a:r>
              <a:rPr lang="en-US" dirty="0"/>
              <a:t>Non-relational DBMSs are not new </a:t>
            </a:r>
          </a:p>
          <a:p>
            <a:r>
              <a:rPr lang="en-US" dirty="0"/>
              <a:t>But NoSQL represents a new incarnation </a:t>
            </a:r>
          </a:p>
          <a:p>
            <a:pPr lvl="1"/>
            <a:r>
              <a:rPr lang="en-US" dirty="0"/>
              <a:t>Due to massively scalable Internet applications </a:t>
            </a:r>
          </a:p>
          <a:p>
            <a:pPr lvl="1"/>
            <a:r>
              <a:rPr lang="en-US" dirty="0"/>
              <a:t>Based on distributed and parallel computing </a:t>
            </a:r>
          </a:p>
          <a:p>
            <a:r>
              <a:rPr lang="en-US" dirty="0"/>
              <a:t>Development</a:t>
            </a:r>
          </a:p>
          <a:p>
            <a:pPr lvl="1"/>
            <a:r>
              <a:rPr lang="en-US" dirty="0"/>
              <a:t>Starts with Google </a:t>
            </a:r>
          </a:p>
          <a:p>
            <a:pPr lvl="1"/>
            <a:r>
              <a:rPr lang="en-US" dirty="0"/>
              <a:t>First research paper published in 2003 </a:t>
            </a:r>
          </a:p>
          <a:p>
            <a:pPr lvl="1"/>
            <a:r>
              <a:rPr lang="en-US" dirty="0"/>
              <a:t>Continues also thanks to Lucene's developers/Apache (Hadoop) and Amazon (Dynamo) </a:t>
            </a:r>
          </a:p>
          <a:p>
            <a:pPr lvl="1"/>
            <a:r>
              <a:rPr lang="en-US" dirty="0"/>
              <a:t>Then a lot of products and interests came from Facebook, </a:t>
            </a:r>
            <a:r>
              <a:rPr lang="en-US" dirty="0" err="1"/>
              <a:t>Netfix</a:t>
            </a:r>
            <a:r>
              <a:rPr lang="en-US" dirty="0"/>
              <a:t>, Yahoo, eBay, Hulu, IBM, and many more</a:t>
            </a:r>
            <a:endParaRPr lang="es-ES_tradnl" dirty="0"/>
          </a:p>
        </p:txBody>
      </p:sp>
    </p:spTree>
    <p:extLst>
      <p:ext uri="{BB962C8B-B14F-4D97-AF65-F5344CB8AC3E}">
        <p14:creationId xmlns:p14="http://schemas.microsoft.com/office/powerpoint/2010/main" val="272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en-US" dirty="0">
                <a:latin typeface="Garamond" panose="02020404030301010803" pitchFamily="18" charset="0"/>
              </a:rPr>
              <a:t>NoSQL Distinguishing Characteristics</a:t>
            </a:r>
          </a:p>
        </p:txBody>
      </p:sp>
      <p:sp>
        <p:nvSpPr>
          <p:cNvPr id="35842" name="Content Placeholder 2"/>
          <p:cNvSpPr>
            <a:spLocks noGrp="1"/>
          </p:cNvSpPr>
          <p:nvPr>
            <p:ph sz="half" idx="1"/>
          </p:nvPr>
        </p:nvSpPr>
        <p:spPr>
          <a:xfrm>
            <a:off x="2007637" y="1677211"/>
            <a:ext cx="3657600" cy="4140200"/>
          </a:xfrm>
        </p:spPr>
        <p:txBody>
          <a:bodyPr>
            <a:normAutofit lnSpcReduction="10000"/>
          </a:bodyPr>
          <a:lstStyle/>
          <a:p>
            <a:pPr>
              <a:lnSpc>
                <a:spcPct val="80000"/>
              </a:lnSpc>
            </a:pPr>
            <a:r>
              <a:rPr lang="en-US" altLang="en-US" dirty="0">
                <a:latin typeface="Times New Roman" panose="02020603050405020304" pitchFamily="18" charset="0"/>
                <a:cs typeface="Times New Roman" panose="02020603050405020304" pitchFamily="18" charset="0"/>
              </a:rPr>
              <a:t>Large data volumes</a:t>
            </a:r>
          </a:p>
          <a:p>
            <a:pPr lvl="1">
              <a:lnSpc>
                <a:spcPct val="80000"/>
              </a:lnSpc>
            </a:pPr>
            <a:r>
              <a:rPr lang="en-US" altLang="en-US" dirty="0">
                <a:latin typeface="Times New Roman" panose="02020603050405020304" pitchFamily="18" charset="0"/>
                <a:cs typeface="Times New Roman" panose="02020603050405020304" pitchFamily="18" charset="0"/>
              </a:rPr>
              <a:t>Google</a:t>
            </a: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s </a:t>
            </a: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big data</a:t>
            </a:r>
            <a:r>
              <a:rPr lang="ja-JP" altLang="en-US" dirty="0">
                <a:latin typeface="Times New Roman" panose="02020603050405020304" pitchFamily="18" charset="0"/>
                <a:cs typeface="Times New Roman" panose="02020603050405020304" pitchFamily="18" charset="0"/>
              </a:rPr>
              <a:t>”</a:t>
            </a:r>
            <a:endParaRPr lang="en-US" altLang="ja-JP" dirty="0">
              <a:latin typeface="Times New Roman" panose="02020603050405020304" pitchFamily="18" charset="0"/>
              <a:cs typeface="Times New Roman" panose="02020603050405020304" pitchFamily="18" charset="0"/>
            </a:endParaRPr>
          </a:p>
          <a:p>
            <a:pPr>
              <a:lnSpc>
                <a:spcPct val="80000"/>
              </a:lnSpc>
            </a:pPr>
            <a:r>
              <a:rPr lang="en-US" altLang="en-US" dirty="0">
                <a:latin typeface="Times New Roman" panose="02020603050405020304" pitchFamily="18" charset="0"/>
                <a:cs typeface="Times New Roman" panose="02020603050405020304" pitchFamily="18" charset="0"/>
              </a:rPr>
              <a:t>Scalable replication </a:t>
            </a:r>
            <a:r>
              <a:rPr lang="en-US" altLang="en-US" dirty="0">
                <a:solidFill>
                  <a:srgbClr val="FF0000"/>
                </a:solidFill>
                <a:latin typeface="Times New Roman" panose="02020603050405020304" pitchFamily="18" charset="0"/>
                <a:cs typeface="Times New Roman" panose="02020603050405020304" pitchFamily="18" charset="0"/>
              </a:rPr>
              <a:t>and</a:t>
            </a:r>
            <a:r>
              <a:rPr lang="en-US" altLang="en-US" dirty="0">
                <a:latin typeface="Times New Roman" panose="02020603050405020304" pitchFamily="18" charset="0"/>
                <a:cs typeface="Times New Roman" panose="02020603050405020304" pitchFamily="18" charset="0"/>
              </a:rPr>
              <a:t> distribution</a:t>
            </a:r>
          </a:p>
          <a:p>
            <a:pPr lvl="1">
              <a:lnSpc>
                <a:spcPct val="80000"/>
              </a:lnSpc>
            </a:pPr>
            <a:r>
              <a:rPr lang="en-US" altLang="en-US" dirty="0">
                <a:latin typeface="Times New Roman" panose="02020603050405020304" pitchFamily="18" charset="0"/>
                <a:cs typeface="Times New Roman" panose="02020603050405020304" pitchFamily="18" charset="0"/>
              </a:rPr>
              <a:t>Potentially thousands of machines</a:t>
            </a:r>
          </a:p>
          <a:p>
            <a:pPr lvl="1">
              <a:lnSpc>
                <a:spcPct val="80000"/>
              </a:lnSpc>
            </a:pPr>
            <a:r>
              <a:rPr lang="en-US" altLang="en-US" dirty="0">
                <a:latin typeface="Times New Roman" panose="02020603050405020304" pitchFamily="18" charset="0"/>
                <a:cs typeface="Times New Roman" panose="02020603050405020304" pitchFamily="18" charset="0"/>
              </a:rPr>
              <a:t>Potentially distributed around the world</a:t>
            </a:r>
          </a:p>
          <a:p>
            <a:pPr>
              <a:lnSpc>
                <a:spcPct val="80000"/>
              </a:lnSpc>
            </a:pPr>
            <a:r>
              <a:rPr lang="en-US" altLang="en-US" dirty="0">
                <a:latin typeface="Times New Roman" panose="02020603050405020304" pitchFamily="18" charset="0"/>
                <a:cs typeface="Times New Roman" panose="02020603050405020304" pitchFamily="18" charset="0"/>
              </a:rPr>
              <a:t>Queries need to return answers quickly</a:t>
            </a:r>
          </a:p>
          <a:p>
            <a:pPr>
              <a:lnSpc>
                <a:spcPct val="80000"/>
              </a:lnSpc>
            </a:pPr>
            <a:r>
              <a:rPr lang="en-US" altLang="en-US" dirty="0">
                <a:latin typeface="Times New Roman" panose="02020603050405020304" pitchFamily="18" charset="0"/>
                <a:cs typeface="Times New Roman" panose="02020603050405020304" pitchFamily="18" charset="0"/>
              </a:rPr>
              <a:t>Mostly query, few updates</a:t>
            </a:r>
          </a:p>
          <a:p>
            <a:pPr>
              <a:lnSpc>
                <a:spcPct val="80000"/>
              </a:lnSpc>
            </a:pPr>
            <a:endParaRPr lang="en-US" altLang="en-US" dirty="0">
              <a:latin typeface="Times New Roman" panose="02020603050405020304" pitchFamily="18" charset="0"/>
              <a:cs typeface="Times New Roman" panose="02020603050405020304" pitchFamily="18" charset="0"/>
            </a:endParaRPr>
          </a:p>
        </p:txBody>
      </p:sp>
      <p:sp>
        <p:nvSpPr>
          <p:cNvPr id="35843" name="Content Placeholder 3"/>
          <p:cNvSpPr>
            <a:spLocks noGrp="1"/>
          </p:cNvSpPr>
          <p:nvPr>
            <p:ph sz="half" idx="2"/>
          </p:nvPr>
        </p:nvSpPr>
        <p:spPr>
          <a:xfrm>
            <a:off x="6096000" y="1705203"/>
            <a:ext cx="3657600" cy="4140200"/>
          </a:xfrm>
        </p:spPr>
        <p:txBody>
          <a:bodyPr>
            <a:normAutofit lnSpcReduction="10000"/>
          </a:bodyPr>
          <a:lstStyle/>
          <a:p>
            <a:pPr>
              <a:lnSpc>
                <a:spcPct val="80000"/>
              </a:lnSpc>
            </a:pPr>
            <a:r>
              <a:rPr lang="en-US" altLang="en-US" sz="2400" dirty="0">
                <a:latin typeface="Times New Roman" panose="02020603050405020304" pitchFamily="18" charset="0"/>
                <a:cs typeface="Times New Roman" panose="02020603050405020304" pitchFamily="18" charset="0"/>
              </a:rPr>
              <a:t>Asynchronous Inserts &amp; Updates</a:t>
            </a:r>
          </a:p>
          <a:p>
            <a:pPr>
              <a:lnSpc>
                <a:spcPct val="80000"/>
              </a:lnSpc>
            </a:pPr>
            <a:r>
              <a:rPr lang="en-US" altLang="en-US" sz="2400" dirty="0">
                <a:latin typeface="Times New Roman" panose="02020603050405020304" pitchFamily="18" charset="0"/>
                <a:cs typeface="Times New Roman" panose="02020603050405020304" pitchFamily="18" charset="0"/>
              </a:rPr>
              <a:t>Schema-less</a:t>
            </a:r>
          </a:p>
          <a:p>
            <a:pPr>
              <a:lnSpc>
                <a:spcPct val="80000"/>
              </a:lnSpc>
            </a:pPr>
            <a:r>
              <a:rPr lang="en-US" altLang="en-US" sz="2400" dirty="0">
                <a:solidFill>
                  <a:srgbClr val="FF0000"/>
                </a:solidFill>
                <a:latin typeface="Times New Roman" panose="02020603050405020304" pitchFamily="18" charset="0"/>
                <a:cs typeface="Times New Roman" panose="02020603050405020304" pitchFamily="18" charset="0"/>
              </a:rPr>
              <a:t>ACID transaction properties are not needed – BASE</a:t>
            </a:r>
          </a:p>
          <a:p>
            <a:pPr>
              <a:lnSpc>
                <a:spcPct val="80000"/>
              </a:lnSpc>
            </a:pPr>
            <a:r>
              <a:rPr lang="en-US" altLang="en-US" sz="2400" dirty="0">
                <a:latin typeface="Times New Roman" panose="02020603050405020304" pitchFamily="18" charset="0"/>
                <a:cs typeface="Times New Roman" panose="02020603050405020304" pitchFamily="18" charset="0"/>
              </a:rPr>
              <a:t>CAP Theorem</a:t>
            </a:r>
          </a:p>
          <a:p>
            <a:pPr>
              <a:lnSpc>
                <a:spcPct val="80000"/>
              </a:lnSpc>
            </a:pPr>
            <a:r>
              <a:rPr lang="en-US" altLang="en-US" sz="2400" dirty="0">
                <a:latin typeface="Times New Roman" panose="02020603050405020304" pitchFamily="18" charset="0"/>
                <a:cs typeface="Times New Roman" panose="02020603050405020304" pitchFamily="18" charset="0"/>
              </a:rPr>
              <a:t>Open source development</a:t>
            </a:r>
          </a:p>
          <a:p>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17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a:latin typeface="Garamond" panose="02020404030301010803" pitchFamily="18" charset="0"/>
              </a:rPr>
              <a:t>NoSQL Database Types</a:t>
            </a:r>
          </a:p>
        </p:txBody>
      </p:sp>
      <p:sp>
        <p:nvSpPr>
          <p:cNvPr id="38914" name="Content Placeholder 2"/>
          <p:cNvSpPr>
            <a:spLocks noGrp="1"/>
          </p:cNvSpPr>
          <p:nvPr>
            <p:ph idx="1"/>
          </p:nvPr>
        </p:nvSpPr>
        <p:spPr/>
        <p:txBody>
          <a:bodyPr>
            <a:normAutofit fontScale="47500" lnSpcReduction="20000"/>
          </a:bodyPr>
          <a:lstStyle/>
          <a:p>
            <a:pPr marL="0" indent="0">
              <a:buNone/>
            </a:pPr>
            <a:r>
              <a:rPr lang="en-US" altLang="en-US" dirty="0"/>
              <a:t>Discussing NoSQL databases is complicated </a:t>
            </a:r>
            <a:br>
              <a:rPr lang="en-US" altLang="en-US" dirty="0"/>
            </a:br>
            <a:r>
              <a:rPr lang="en-US" altLang="en-US" dirty="0"/>
              <a:t>because there are a variety of types:</a:t>
            </a:r>
          </a:p>
          <a:p>
            <a:pPr marL="0" indent="0">
              <a:buNone/>
            </a:pPr>
            <a:endParaRPr lang="en-US" altLang="en-US" dirty="0"/>
          </a:p>
          <a:p>
            <a:pPr marL="0" indent="0"/>
            <a:r>
              <a:rPr lang="en-US" altLang="en-US" dirty="0"/>
              <a:t>Sorted ordered Column Store</a:t>
            </a:r>
          </a:p>
          <a:p>
            <a:pPr marL="342900" lvl="1" indent="0"/>
            <a:r>
              <a:rPr lang="en-US" dirty="0"/>
              <a:t>Optimized for queries over large datasets, and store </a:t>
            </a:r>
            <a:br>
              <a:rPr lang="en-US" dirty="0"/>
            </a:br>
            <a:r>
              <a:rPr lang="en-US" dirty="0"/>
              <a:t>columns of data together, instead of rows</a:t>
            </a:r>
          </a:p>
          <a:p>
            <a:pPr marL="342900" lvl="1" indent="0"/>
            <a:r>
              <a:rPr lang="en-IN" b="1" dirty="0"/>
              <a:t>Apache Cassandra,</a:t>
            </a:r>
            <a:r>
              <a:rPr lang="en-IN" dirty="0"/>
              <a:t> Apache </a:t>
            </a:r>
            <a:r>
              <a:rPr lang="en-IN" dirty="0" err="1"/>
              <a:t>HBase</a:t>
            </a:r>
            <a:endParaRPr lang="en-IN" dirty="0"/>
          </a:p>
          <a:p>
            <a:pPr marL="342900" lvl="1" indent="0">
              <a:buNone/>
            </a:pPr>
            <a:endParaRPr lang="en-US" altLang="en-US" dirty="0"/>
          </a:p>
          <a:p>
            <a:pPr marL="0" indent="0"/>
            <a:r>
              <a:rPr lang="en-US" altLang="en-US" dirty="0"/>
              <a:t>Key-Value Store : </a:t>
            </a:r>
          </a:p>
          <a:p>
            <a:pPr marL="342900" lvl="1" indent="0"/>
            <a:r>
              <a:rPr lang="en-US" dirty="0"/>
              <a:t>are the simplest NoSQL databases. Every single item in the database is stored as an attribute name (or 'key'), together with its value. </a:t>
            </a:r>
          </a:p>
          <a:p>
            <a:pPr marL="342900" lvl="1" indent="0"/>
            <a:r>
              <a:rPr lang="en-US" dirty="0" err="1">
                <a:hlinkClick r:id="rId2"/>
              </a:rPr>
              <a:t>Redis</a:t>
            </a:r>
            <a:r>
              <a:rPr lang="en-US" dirty="0"/>
              <a:t>, </a:t>
            </a:r>
            <a:r>
              <a:rPr lang="en-US" dirty="0" err="1">
                <a:hlinkClick r:id="rId3"/>
              </a:rPr>
              <a:t>Riak</a:t>
            </a:r>
            <a:r>
              <a:rPr lang="en-US" dirty="0"/>
              <a:t>, and </a:t>
            </a:r>
            <a:r>
              <a:rPr lang="en-US" u="sng" dirty="0">
                <a:hlinkClick r:id="rId4"/>
              </a:rPr>
              <a:t>Oracle NoSQL</a:t>
            </a:r>
            <a:endParaRPr lang="en-US" u="sng" dirty="0"/>
          </a:p>
          <a:p>
            <a:pPr marL="342900" lvl="1" indent="0">
              <a:buNone/>
            </a:pPr>
            <a:endParaRPr lang="en-US" u="sng" dirty="0"/>
          </a:p>
          <a:p>
            <a:pPr marL="0" indent="0"/>
            <a:r>
              <a:rPr lang="en-US" altLang="en-US" dirty="0"/>
              <a:t>Document databases: </a:t>
            </a:r>
          </a:p>
          <a:p>
            <a:pPr marL="342900" lvl="1" indent="0"/>
            <a:r>
              <a:rPr lang="en-US" dirty="0"/>
              <a:t>pair each key with a complex data structure known as a document.</a:t>
            </a:r>
            <a:r>
              <a:rPr lang="en-US" altLang="en-US" dirty="0"/>
              <a:t> </a:t>
            </a:r>
          </a:p>
          <a:p>
            <a:pPr marL="342900" lvl="1" indent="0"/>
            <a:r>
              <a:rPr lang="en-IN" b="1" dirty="0"/>
              <a:t>MongoDB, DynamoDB and </a:t>
            </a:r>
            <a:r>
              <a:rPr lang="en-IN" b="1" dirty="0" err="1"/>
              <a:t>CosmosDB,couchbase</a:t>
            </a:r>
            <a:endParaRPr lang="en-IN" b="1" dirty="0"/>
          </a:p>
          <a:p>
            <a:pPr marL="342900" lvl="1" indent="0"/>
            <a:endParaRPr lang="en-US" dirty="0"/>
          </a:p>
          <a:p>
            <a:pPr marL="342900" lvl="1" indent="0">
              <a:buNone/>
            </a:pPr>
            <a:endParaRPr lang="en-US" altLang="en-US" dirty="0"/>
          </a:p>
          <a:p>
            <a:pPr marL="0" indent="0"/>
            <a:r>
              <a:rPr lang="en-US" altLang="en-US" dirty="0"/>
              <a:t>Graph Databases :</a:t>
            </a:r>
          </a:p>
          <a:p>
            <a:pPr marL="342900" lvl="1" indent="0"/>
            <a:r>
              <a:rPr lang="en-US" dirty="0"/>
              <a:t>are used to store information about networks of data, such as social connections.  </a:t>
            </a:r>
            <a:br>
              <a:rPr lang="en-US" dirty="0"/>
            </a:br>
            <a:endParaRPr lang="en-US" altLang="en-US" dirty="0"/>
          </a:p>
        </p:txBody>
      </p:sp>
      <p:pic>
        <p:nvPicPr>
          <p:cNvPr id="2" name="Picture 1"/>
          <p:cNvPicPr>
            <a:picLocks noChangeAspect="1"/>
          </p:cNvPicPr>
          <p:nvPr/>
        </p:nvPicPr>
        <p:blipFill>
          <a:blip r:embed="rId5"/>
          <a:stretch>
            <a:fillRect/>
          </a:stretch>
        </p:blipFill>
        <p:spPr>
          <a:xfrm>
            <a:off x="8065925" y="1483566"/>
            <a:ext cx="2508769" cy="2508769"/>
          </a:xfrm>
          <a:prstGeom prst="rect">
            <a:avLst/>
          </a:prstGeom>
        </p:spPr>
      </p:pic>
    </p:spTree>
    <p:extLst>
      <p:ext uri="{BB962C8B-B14F-4D97-AF65-F5344CB8AC3E}">
        <p14:creationId xmlns:p14="http://schemas.microsoft.com/office/powerpoint/2010/main" val="32826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1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4">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14">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914">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91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XML Database</a:t>
            </a:r>
            <a:endParaRPr lang="en-IN" dirty="0"/>
          </a:p>
        </p:txBody>
      </p:sp>
      <p:sp>
        <p:nvSpPr>
          <p:cNvPr id="3" name="Content Placeholder 2"/>
          <p:cNvSpPr>
            <a:spLocks noGrp="1"/>
          </p:cNvSpPr>
          <p:nvPr>
            <p:ph idx="1"/>
          </p:nvPr>
        </p:nvSpPr>
        <p:spPr/>
        <p:txBody>
          <a:bodyPr/>
          <a:lstStyle/>
          <a:p>
            <a:r>
              <a:rPr lang="en-US" b="1" dirty="0"/>
              <a:t>XML Database</a:t>
            </a:r>
            <a:r>
              <a:rPr lang="en-US" dirty="0"/>
              <a:t> is used to store huge amount of information in the XML format. As the use of XML is increasing in every field, it is required to have a secured place to store the XML documents. The data stored in the database can be queried using </a:t>
            </a:r>
            <a:r>
              <a:rPr lang="en-US" b="1" dirty="0"/>
              <a:t>XQuery</a:t>
            </a:r>
            <a:r>
              <a:rPr lang="en-US" dirty="0"/>
              <a:t>, serialized, and exported into a desired format.</a:t>
            </a:r>
          </a:p>
          <a:p>
            <a:r>
              <a:rPr lang="en-US" dirty="0"/>
              <a:t>XML Database Types</a:t>
            </a:r>
          </a:p>
          <a:p>
            <a:pPr marL="457200" lvl="1" indent="0">
              <a:buNone/>
            </a:pPr>
            <a:r>
              <a:rPr lang="en-US" dirty="0"/>
              <a:t>There are two major types of XML databases −</a:t>
            </a:r>
          </a:p>
          <a:p>
            <a:pPr lvl="2"/>
            <a:r>
              <a:rPr lang="en-US" dirty="0"/>
              <a:t>XML- enabled</a:t>
            </a:r>
          </a:p>
          <a:p>
            <a:pPr lvl="2"/>
            <a:r>
              <a:rPr lang="en-US" dirty="0"/>
              <a:t>Native XML (NXD)</a:t>
            </a:r>
          </a:p>
          <a:p>
            <a:pPr lvl="1"/>
            <a:endParaRPr lang="en-IN" dirty="0"/>
          </a:p>
        </p:txBody>
      </p:sp>
    </p:spTree>
    <p:extLst>
      <p:ext uri="{BB962C8B-B14F-4D97-AF65-F5344CB8AC3E}">
        <p14:creationId xmlns:p14="http://schemas.microsoft.com/office/powerpoint/2010/main" val="1371032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 Enabled Database</a:t>
            </a:r>
            <a:br>
              <a:rPr lang="en-US" dirty="0"/>
            </a:br>
            <a:endParaRPr lang="en-IN" dirty="0"/>
          </a:p>
        </p:txBody>
      </p:sp>
      <p:sp>
        <p:nvSpPr>
          <p:cNvPr id="3" name="Content Placeholder 2"/>
          <p:cNvSpPr>
            <a:spLocks noGrp="1"/>
          </p:cNvSpPr>
          <p:nvPr>
            <p:ph idx="1"/>
          </p:nvPr>
        </p:nvSpPr>
        <p:spPr/>
        <p:txBody>
          <a:bodyPr/>
          <a:lstStyle/>
          <a:p>
            <a:r>
              <a:rPr lang="en-US" dirty="0"/>
              <a:t>XML enabled database is nothing but the extension provided for the conversion of XML document. This is a relational database, where data is stored in tables consisting of rows and columns. The tables contain set of records, which in turn consist of fields.</a:t>
            </a:r>
          </a:p>
          <a:p>
            <a:endParaRPr lang="en-IN" dirty="0"/>
          </a:p>
        </p:txBody>
      </p:sp>
    </p:spTree>
    <p:extLst>
      <p:ext uri="{BB962C8B-B14F-4D97-AF65-F5344CB8AC3E}">
        <p14:creationId xmlns:p14="http://schemas.microsoft.com/office/powerpoint/2010/main" val="893725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XML Database</a:t>
            </a:r>
            <a:br>
              <a:rPr lang="en-US" dirty="0"/>
            </a:br>
            <a:endParaRPr lang="en-IN" dirty="0"/>
          </a:p>
        </p:txBody>
      </p:sp>
      <p:sp>
        <p:nvSpPr>
          <p:cNvPr id="3" name="Content Placeholder 2"/>
          <p:cNvSpPr>
            <a:spLocks noGrp="1"/>
          </p:cNvSpPr>
          <p:nvPr>
            <p:ph idx="1"/>
          </p:nvPr>
        </p:nvSpPr>
        <p:spPr/>
        <p:txBody>
          <a:bodyPr/>
          <a:lstStyle/>
          <a:p>
            <a:r>
              <a:rPr lang="en-US" dirty="0"/>
              <a:t>Native XML database is based on the container rather than table format. It can store large amount of XML document and data. Native XML database is queried by the </a:t>
            </a:r>
            <a:r>
              <a:rPr lang="en-US" b="1" dirty="0"/>
              <a:t>XPath</a:t>
            </a:r>
            <a:r>
              <a:rPr lang="en-US" dirty="0"/>
              <a:t>-expressions.</a:t>
            </a:r>
          </a:p>
          <a:p>
            <a:r>
              <a:rPr lang="en-US" dirty="0"/>
              <a:t>Native XML database has an advantage over the XML-enabled database. It is highly capable to store, query and maintain the XML document than XML-enabled database.</a:t>
            </a:r>
          </a:p>
          <a:p>
            <a:endParaRPr lang="en-IN" dirty="0"/>
          </a:p>
        </p:txBody>
      </p:sp>
    </p:spTree>
    <p:extLst>
      <p:ext uri="{BB962C8B-B14F-4D97-AF65-F5344CB8AC3E}">
        <p14:creationId xmlns:p14="http://schemas.microsoft.com/office/powerpoint/2010/main" val="182006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a Data Warehouse?</a:t>
            </a:r>
            <a:br>
              <a:rPr lang="en-US" b="1" dirty="0"/>
            </a:br>
            <a:endParaRPr lang="en-IN" dirty="0"/>
          </a:p>
        </p:txBody>
      </p:sp>
      <p:sp>
        <p:nvSpPr>
          <p:cNvPr id="3" name="Content Placeholder 2"/>
          <p:cNvSpPr>
            <a:spLocks noGrp="1"/>
          </p:cNvSpPr>
          <p:nvPr>
            <p:ph idx="1"/>
          </p:nvPr>
        </p:nvSpPr>
        <p:spPr/>
        <p:txBody>
          <a:bodyPr/>
          <a:lstStyle/>
          <a:p>
            <a:r>
              <a:rPr lang="en-US" dirty="0"/>
              <a:t>A data warehouse is an information system which stores historical and commutative data from single or multiple sources. It is designed to analyze, report, integrate transaction data from different sources.</a:t>
            </a:r>
          </a:p>
          <a:p>
            <a:r>
              <a:rPr lang="en-US" dirty="0"/>
              <a:t>Data Warehouse eases the analysis and reporting process of an organization. It is also a single version of truth for the organization for decision making and forecasting process.</a:t>
            </a:r>
          </a:p>
          <a:p>
            <a:endParaRPr lang="en-IN" dirty="0"/>
          </a:p>
        </p:txBody>
      </p:sp>
    </p:spTree>
    <p:extLst>
      <p:ext uri="{BB962C8B-B14F-4D97-AF65-F5344CB8AC3E}">
        <p14:creationId xmlns:p14="http://schemas.microsoft.com/office/powerpoint/2010/main" val="320703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normAutofit fontScale="55000" lnSpcReduction="20000"/>
          </a:bodyPr>
          <a:lstStyle/>
          <a:p>
            <a:pPr marL="0" indent="0">
              <a:buNone/>
            </a:pPr>
            <a:r>
              <a:rPr lang="en-US" dirty="0"/>
              <a:t>&lt;?xml version = "1.0"?&gt;</a:t>
            </a:r>
          </a:p>
          <a:p>
            <a:pPr marL="0" indent="0">
              <a:buNone/>
            </a:pPr>
            <a:r>
              <a:rPr lang="en-US" dirty="0"/>
              <a:t>&lt;contact-info&gt;</a:t>
            </a:r>
          </a:p>
          <a:p>
            <a:pPr marL="0" indent="0">
              <a:buNone/>
            </a:pPr>
            <a:r>
              <a:rPr lang="en-US" dirty="0"/>
              <a:t>   &lt;contact1&gt;</a:t>
            </a:r>
          </a:p>
          <a:p>
            <a:pPr marL="0" indent="0">
              <a:buNone/>
            </a:pPr>
            <a:r>
              <a:rPr lang="en-US" dirty="0"/>
              <a:t>      &lt;name&gt;</a:t>
            </a:r>
            <a:r>
              <a:rPr lang="en-US" dirty="0" err="1"/>
              <a:t>Tanmay</a:t>
            </a:r>
            <a:r>
              <a:rPr lang="en-US" dirty="0"/>
              <a:t> </a:t>
            </a:r>
            <a:r>
              <a:rPr lang="en-US" dirty="0" err="1"/>
              <a:t>Patil</a:t>
            </a:r>
            <a:r>
              <a:rPr lang="en-US" dirty="0"/>
              <a:t>&lt;/name&gt;</a:t>
            </a:r>
          </a:p>
          <a:p>
            <a:pPr marL="0" indent="0">
              <a:buNone/>
            </a:pPr>
            <a:r>
              <a:rPr lang="en-US" dirty="0"/>
              <a:t>      &lt;company&gt;</a:t>
            </a:r>
            <a:r>
              <a:rPr lang="en-US" dirty="0" err="1"/>
              <a:t>TutorialsPoint</a:t>
            </a:r>
            <a:r>
              <a:rPr lang="en-US" dirty="0"/>
              <a:t>&lt;/company&gt;</a:t>
            </a:r>
          </a:p>
          <a:p>
            <a:pPr marL="0" indent="0">
              <a:buNone/>
            </a:pPr>
            <a:r>
              <a:rPr lang="en-US" dirty="0"/>
              <a:t>      &lt;phone&gt;(011) 123-4567&lt;/phone&gt;</a:t>
            </a:r>
          </a:p>
          <a:p>
            <a:pPr marL="0" indent="0">
              <a:buNone/>
            </a:pPr>
            <a:r>
              <a:rPr lang="en-US" dirty="0"/>
              <a:t>   &lt;/contact1&gt;</a:t>
            </a:r>
          </a:p>
          <a:p>
            <a:pPr marL="0" indent="0">
              <a:buNone/>
            </a:pPr>
            <a:r>
              <a:rPr lang="en-US" dirty="0"/>
              <a:t>	</a:t>
            </a:r>
          </a:p>
          <a:p>
            <a:pPr marL="0" indent="0">
              <a:buNone/>
            </a:pPr>
            <a:r>
              <a:rPr lang="en-US" dirty="0"/>
              <a:t>   &lt;contact2&gt;</a:t>
            </a:r>
          </a:p>
          <a:p>
            <a:pPr marL="0" indent="0">
              <a:buNone/>
            </a:pPr>
            <a:r>
              <a:rPr lang="en-US" dirty="0"/>
              <a:t>      &lt;name&gt;Manisha </a:t>
            </a:r>
            <a:r>
              <a:rPr lang="en-US" dirty="0" err="1"/>
              <a:t>Patil</a:t>
            </a:r>
            <a:r>
              <a:rPr lang="en-US" dirty="0"/>
              <a:t>&lt;/name&gt;</a:t>
            </a:r>
          </a:p>
          <a:p>
            <a:pPr marL="0" indent="0">
              <a:buNone/>
            </a:pPr>
            <a:r>
              <a:rPr lang="en-US" dirty="0"/>
              <a:t>      &lt;company&gt;</a:t>
            </a:r>
            <a:r>
              <a:rPr lang="en-US" dirty="0" err="1"/>
              <a:t>TutorialsPoint</a:t>
            </a:r>
            <a:r>
              <a:rPr lang="en-US" dirty="0"/>
              <a:t>&lt;/company&gt;</a:t>
            </a:r>
          </a:p>
          <a:p>
            <a:pPr marL="0" indent="0">
              <a:buNone/>
            </a:pPr>
            <a:r>
              <a:rPr lang="en-US" dirty="0"/>
              <a:t>      &lt;phone&gt;(011) 789-4567&lt;/phone&gt;</a:t>
            </a:r>
          </a:p>
          <a:p>
            <a:pPr marL="0" indent="0">
              <a:buNone/>
            </a:pPr>
            <a:r>
              <a:rPr lang="en-US" dirty="0"/>
              <a:t>   &lt;/contact2&gt;</a:t>
            </a:r>
          </a:p>
          <a:p>
            <a:pPr marL="0" indent="0">
              <a:buNone/>
            </a:pPr>
            <a:r>
              <a:rPr lang="en-US" dirty="0"/>
              <a:t>&lt;/contact-info&gt;</a:t>
            </a:r>
            <a:endParaRPr lang="en-IN" dirty="0"/>
          </a:p>
        </p:txBody>
      </p:sp>
    </p:spTree>
    <p:extLst>
      <p:ext uri="{BB962C8B-B14F-4D97-AF65-F5344CB8AC3E}">
        <p14:creationId xmlns:p14="http://schemas.microsoft.com/office/powerpoint/2010/main" val="3527947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What is document DB</a:t>
            </a:r>
          </a:p>
        </p:txBody>
      </p:sp>
      <p:pic>
        <p:nvPicPr>
          <p:cNvPr id="4" name="Content Placeholder 3"/>
          <p:cNvPicPr>
            <a:picLocks noGrp="1" noChangeAspect="1"/>
          </p:cNvPicPr>
          <p:nvPr>
            <p:ph idx="1"/>
          </p:nvPr>
        </p:nvPicPr>
        <p:blipFill rotWithShape="1">
          <a:blip r:embed="rId2"/>
          <a:srcRect l="17569" t="36865" r="42163" b="29033"/>
          <a:stretch/>
        </p:blipFill>
        <p:spPr>
          <a:xfrm>
            <a:off x="683288" y="1909186"/>
            <a:ext cx="8330083" cy="3968211"/>
          </a:xfrm>
          <a:prstGeom prst="rect">
            <a:avLst/>
          </a:prstGeom>
        </p:spPr>
      </p:pic>
    </p:spTree>
    <p:extLst>
      <p:ext uri="{BB962C8B-B14F-4D97-AF65-F5344CB8AC3E}">
        <p14:creationId xmlns:p14="http://schemas.microsoft.com/office/powerpoint/2010/main" val="3969254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are documents?</a:t>
            </a:r>
            <a:br>
              <a:rPr lang="en-US" dirty="0"/>
            </a:br>
            <a:endParaRPr lang="en-IN" dirty="0"/>
          </a:p>
        </p:txBody>
      </p:sp>
      <p:sp>
        <p:nvSpPr>
          <p:cNvPr id="3" name="Content Placeholder 2"/>
          <p:cNvSpPr>
            <a:spLocks noGrp="1"/>
          </p:cNvSpPr>
          <p:nvPr>
            <p:ph idx="1"/>
          </p:nvPr>
        </p:nvSpPr>
        <p:spPr/>
        <p:txBody>
          <a:bodyPr/>
          <a:lstStyle/>
          <a:p>
            <a:r>
              <a:rPr lang="en-US" dirty="0"/>
              <a:t>A document is a record in a document database. A document typically stores information about one object and any of its related metadata.</a:t>
            </a:r>
          </a:p>
          <a:p>
            <a:r>
              <a:rPr lang="en-US" dirty="0"/>
              <a:t>Documents store data in field-value pairs. The values can be a variety of types and structures, including strings, numbers, dates, arrays, or objects. Documents can be stored in formats like JSON, </a:t>
            </a:r>
            <a:r>
              <a:rPr lang="en-US" dirty="0">
                <a:hlinkClick r:id="rId2"/>
              </a:rPr>
              <a:t>BSON</a:t>
            </a:r>
            <a:r>
              <a:rPr lang="en-US" dirty="0"/>
              <a:t>, and XML.</a:t>
            </a:r>
          </a:p>
          <a:p>
            <a:pPr marL="0" indent="0">
              <a:buNone/>
            </a:pPr>
            <a:endParaRPr lang="en-IN" dirty="0"/>
          </a:p>
        </p:txBody>
      </p:sp>
    </p:spTree>
    <p:extLst>
      <p:ext uri="{BB962C8B-B14F-4D97-AF65-F5344CB8AC3E}">
        <p14:creationId xmlns:p14="http://schemas.microsoft.com/office/powerpoint/2010/main" val="3809672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What are the key features of document databases?</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Document databases have the following key features:</a:t>
            </a:r>
          </a:p>
          <a:p>
            <a:pPr lvl="1"/>
            <a:r>
              <a:rPr lang="en-US" b="1" dirty="0"/>
              <a:t>Document model:</a:t>
            </a:r>
            <a:r>
              <a:rPr lang="en-US" dirty="0"/>
              <a:t> Data is stored in documents (unlike other databases that store data in structures like tables or graphs). Documents map to objects in most popular programming languages, which allows developers to rapidly develop their applications.</a:t>
            </a:r>
          </a:p>
          <a:p>
            <a:pPr lvl="1"/>
            <a:r>
              <a:rPr lang="en-US" b="1" dirty="0"/>
              <a:t>Flexible schema: </a:t>
            </a:r>
            <a:r>
              <a:rPr lang="en-US" dirty="0"/>
              <a:t>Document databases have a flexible schema, meaning that not all documents in a collection need to have the same fields. Note that some document databases support </a:t>
            </a:r>
            <a:r>
              <a:rPr lang="en-US" dirty="0">
                <a:hlinkClick r:id="rId2"/>
              </a:rPr>
              <a:t>schema validation</a:t>
            </a:r>
            <a:r>
              <a:rPr lang="en-US" dirty="0"/>
              <a:t>, so the schema can be optionally locked down.</a:t>
            </a:r>
          </a:p>
          <a:p>
            <a:pPr lvl="1"/>
            <a:r>
              <a:rPr lang="en-US" b="1" dirty="0"/>
              <a:t>Distributed and resilient: </a:t>
            </a:r>
            <a:r>
              <a:rPr lang="en-US" dirty="0"/>
              <a:t>Document databases are distributed, which allows for horizontal scaling (typically cheaper than vertical scaling) and data distribution. Document databases provide resiliency through replication.</a:t>
            </a:r>
          </a:p>
          <a:p>
            <a:pPr lvl="1"/>
            <a:r>
              <a:rPr lang="en-US" b="1" dirty="0"/>
              <a:t>Querying through an API or query language: </a:t>
            </a:r>
            <a:r>
              <a:rPr lang="en-US" dirty="0"/>
              <a:t>Document databases have an API or query language that allows developers to execute the CRUD operations on the database. Developers have the ability to query for documents based on unique identifiers or field values.</a:t>
            </a:r>
          </a:p>
          <a:p>
            <a:pPr lvl="1"/>
            <a:endParaRPr lang="en-IN" dirty="0"/>
          </a:p>
        </p:txBody>
      </p:sp>
    </p:spTree>
    <p:extLst>
      <p:ext uri="{BB962C8B-B14F-4D97-AF65-F5344CB8AC3E}">
        <p14:creationId xmlns:p14="http://schemas.microsoft.com/office/powerpoint/2010/main" val="2940912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relationships between document databases and other databases?</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The document model is a superset of other data models, including key-value pairs, relational, objects, graph, and geospatial.</a:t>
            </a:r>
          </a:p>
          <a:p>
            <a:r>
              <a:rPr lang="en-US" dirty="0"/>
              <a:t>Key-value pairs can be modeled with fields and values in a document. Any field in a document can be indexed, providing developers with additional flexibility in how to query the data.</a:t>
            </a:r>
          </a:p>
          <a:p>
            <a:r>
              <a:rPr lang="en-US" dirty="0"/>
              <a:t>Relational data can be modeled differently (and some would argue more intuitively) by keeping related data together in a single document using embedded documents and arrays. Related data can also be stored in separate documents, and </a:t>
            </a:r>
            <a:r>
              <a:rPr lang="en-US" dirty="0">
                <a:hlinkClick r:id="rId2"/>
              </a:rPr>
              <a:t>database references</a:t>
            </a:r>
            <a:r>
              <a:rPr lang="en-US" dirty="0"/>
              <a:t> can be used to connect the related data.</a:t>
            </a:r>
          </a:p>
          <a:p>
            <a:r>
              <a:rPr lang="en-US" dirty="0"/>
              <a:t>Documents map to objects in most popular programming languages.</a:t>
            </a:r>
          </a:p>
          <a:p>
            <a:r>
              <a:rPr lang="en-US" dirty="0"/>
              <a:t>Graph nodes and/or edges can be modeled as documents. Edges can also be modeled through </a:t>
            </a:r>
            <a:r>
              <a:rPr lang="en-US" dirty="0">
                <a:hlinkClick r:id="rId2"/>
              </a:rPr>
              <a:t>database references</a:t>
            </a:r>
            <a:r>
              <a:rPr lang="en-US" dirty="0"/>
              <a:t>. Graph queries can be run using operations like </a:t>
            </a:r>
            <a:r>
              <a:rPr lang="en-US" dirty="0">
                <a:hlinkClick r:id="rId3"/>
              </a:rPr>
              <a:t>$</a:t>
            </a:r>
            <a:r>
              <a:rPr lang="en-US" dirty="0" err="1">
                <a:hlinkClick r:id="rId3"/>
              </a:rPr>
              <a:t>graphLookup</a:t>
            </a:r>
            <a:r>
              <a:rPr lang="en-US" dirty="0"/>
              <a:t>.</a:t>
            </a:r>
          </a:p>
          <a:p>
            <a:r>
              <a:rPr lang="en-US" dirty="0"/>
              <a:t>Geospatial data can be modeled as arrays in documents.</a:t>
            </a:r>
          </a:p>
          <a:p>
            <a:endParaRPr lang="en-IN" dirty="0"/>
          </a:p>
        </p:txBody>
      </p:sp>
    </p:spTree>
    <p:extLst>
      <p:ext uri="{BB962C8B-B14F-4D97-AF65-F5344CB8AC3E}">
        <p14:creationId xmlns:p14="http://schemas.microsoft.com/office/powerpoint/2010/main" val="2842781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1469" t="29400" r="32160" b="23491"/>
          <a:stretch/>
        </p:blipFill>
        <p:spPr>
          <a:xfrm>
            <a:off x="2663178" y="1302449"/>
            <a:ext cx="6300316" cy="4590226"/>
          </a:xfrm>
          <a:prstGeom prst="rect">
            <a:avLst/>
          </a:prstGeom>
        </p:spPr>
      </p:pic>
    </p:spTree>
    <p:extLst>
      <p:ext uri="{BB962C8B-B14F-4D97-AF65-F5344CB8AC3E}">
        <p14:creationId xmlns:p14="http://schemas.microsoft.com/office/powerpoint/2010/main" val="970197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Applications</a:t>
            </a:r>
            <a:r>
              <a:rPr lang="en-IN" dirty="0"/>
              <a:t>:</a:t>
            </a:r>
          </a:p>
        </p:txBody>
      </p:sp>
      <p:sp>
        <p:nvSpPr>
          <p:cNvPr id="3" name="Content Placeholder 2"/>
          <p:cNvSpPr>
            <a:spLocks noGrp="1"/>
          </p:cNvSpPr>
          <p:nvPr>
            <p:ph idx="1"/>
          </p:nvPr>
        </p:nvSpPr>
        <p:spPr/>
        <p:txBody>
          <a:bodyPr>
            <a:normAutofit/>
          </a:bodyPr>
          <a:lstStyle/>
          <a:p>
            <a:r>
              <a:rPr lang="en-US" dirty="0"/>
              <a:t>Customer data management and personalization</a:t>
            </a:r>
          </a:p>
          <a:p>
            <a:r>
              <a:rPr lang="en-US" dirty="0"/>
              <a:t>Internet of Things (</a:t>
            </a:r>
            <a:r>
              <a:rPr lang="en-US" dirty="0" err="1"/>
              <a:t>IoT</a:t>
            </a:r>
            <a:r>
              <a:rPr lang="en-US" dirty="0"/>
              <a:t>) and time-series data</a:t>
            </a:r>
          </a:p>
          <a:p>
            <a:r>
              <a:rPr lang="en-US" dirty="0"/>
              <a:t>Product catalogs and content management</a:t>
            </a:r>
          </a:p>
          <a:p>
            <a:r>
              <a:rPr lang="en-US" dirty="0"/>
              <a:t>Payment processing</a:t>
            </a:r>
          </a:p>
          <a:p>
            <a:r>
              <a:rPr lang="en-US" dirty="0"/>
              <a:t>Mobile apps</a:t>
            </a:r>
          </a:p>
          <a:p>
            <a:r>
              <a:rPr lang="en-US" dirty="0"/>
              <a:t>Mainframe offload</a:t>
            </a:r>
          </a:p>
          <a:p>
            <a:r>
              <a:rPr lang="en-US" dirty="0"/>
              <a:t>Operational analytics</a:t>
            </a:r>
          </a:p>
          <a:p>
            <a:r>
              <a:rPr lang="en-US" dirty="0"/>
              <a:t>Real-time analytics</a:t>
            </a:r>
          </a:p>
          <a:p>
            <a:endParaRPr lang="en-IN" dirty="0"/>
          </a:p>
        </p:txBody>
      </p:sp>
    </p:spTree>
    <p:extLst>
      <p:ext uri="{BB962C8B-B14F-4D97-AF65-F5344CB8AC3E}">
        <p14:creationId xmlns:p14="http://schemas.microsoft.com/office/powerpoint/2010/main" val="2186803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Graph</a:t>
            </a:r>
            <a:r>
              <a:rPr lang="en-IN" dirty="0"/>
              <a:t> </a:t>
            </a:r>
            <a:r>
              <a:rPr lang="en-IN" b="1" dirty="0"/>
              <a:t>databases</a:t>
            </a:r>
          </a:p>
        </p:txBody>
      </p:sp>
      <p:sp>
        <p:nvSpPr>
          <p:cNvPr id="3" name="Content Placeholder 2"/>
          <p:cNvSpPr>
            <a:spLocks noGrp="1"/>
          </p:cNvSpPr>
          <p:nvPr>
            <p:ph idx="1"/>
          </p:nvPr>
        </p:nvSpPr>
        <p:spPr/>
        <p:txBody>
          <a:bodyPr>
            <a:normAutofit fontScale="85000" lnSpcReduction="20000"/>
          </a:bodyPr>
          <a:lstStyle/>
          <a:p>
            <a:r>
              <a:rPr lang="en-US" dirty="0"/>
              <a:t>A graph database stores nodes and relationships instead of tables, or documents. Data is stored just like you might sketch ideas on a whiteboard. Your data is stored without restricting it to a pre-defined model, allowing a very flexible way of thinking about and using it.</a:t>
            </a:r>
          </a:p>
          <a:p>
            <a:r>
              <a:rPr lang="en-US" dirty="0"/>
              <a:t>Graph databases address big challenges many of us tackle daily. Modern data problems often involve many-to-many relationships with heterogeneous data that sets up needs to:</a:t>
            </a:r>
          </a:p>
          <a:p>
            <a:r>
              <a:rPr lang="en-US" dirty="0"/>
              <a:t>Navigate deep hierarchies,</a:t>
            </a:r>
          </a:p>
          <a:p>
            <a:r>
              <a:rPr lang="en-US" dirty="0"/>
              <a:t>Find hidden connections between distant items, and</a:t>
            </a:r>
          </a:p>
          <a:p>
            <a:r>
              <a:rPr lang="en-US" dirty="0"/>
              <a:t>Discover inter-relationships between items.</a:t>
            </a:r>
          </a:p>
          <a:p>
            <a:r>
              <a:rPr lang="en-US" dirty="0"/>
              <a:t>Whether it’s a social network, payment networks, or road network you’ll find that everything is an interconnected graph of relationships. And when we want to ask questions about the real world, many questions are </a:t>
            </a:r>
            <a:r>
              <a:rPr lang="en-US" i="1" dirty="0"/>
              <a:t>about the relationships</a:t>
            </a:r>
            <a:r>
              <a:rPr lang="en-US" dirty="0"/>
              <a:t> rather than about the individual data elements.</a:t>
            </a:r>
          </a:p>
          <a:p>
            <a:endParaRPr lang="en-IN" dirty="0"/>
          </a:p>
        </p:txBody>
      </p:sp>
    </p:spTree>
    <p:extLst>
      <p:ext uri="{BB962C8B-B14F-4D97-AF65-F5344CB8AC3E}">
        <p14:creationId xmlns:p14="http://schemas.microsoft.com/office/powerpoint/2010/main" val="426693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262" y="357447"/>
            <a:ext cx="10921538" cy="5819516"/>
          </a:xfrm>
        </p:spPr>
        <p:txBody>
          <a:bodyPr/>
          <a:lstStyle/>
          <a:p>
            <a:r>
              <a:rPr lang="en-US" b="1" i="1" dirty="0"/>
              <a:t>The Node</a:t>
            </a:r>
            <a:r>
              <a:rPr lang="en-US" b="1" dirty="0"/>
              <a:t>: </a:t>
            </a:r>
            <a:r>
              <a:rPr lang="en-US" dirty="0"/>
              <a:t>This is the actual piece of data itself. It can be the number of viewers of a </a:t>
            </a:r>
            <a:r>
              <a:rPr lang="en-US" dirty="0" err="1"/>
              <a:t>youtube</a:t>
            </a:r>
            <a:r>
              <a:rPr lang="en-US" dirty="0"/>
              <a:t> video, the number of people who have read a tweet, or it could even be basic information such as people’s names, addresses, and so forth.</a:t>
            </a:r>
          </a:p>
          <a:p>
            <a:r>
              <a:rPr lang="en-US" b="1" i="1" dirty="0"/>
              <a:t>The Edge</a:t>
            </a:r>
            <a:r>
              <a:rPr lang="en-US" b="1" dirty="0"/>
              <a:t>: </a:t>
            </a:r>
            <a:r>
              <a:rPr lang="en-US" dirty="0"/>
              <a:t>This explains the actual relationship between two nodes. Interestingly enough, edges can </a:t>
            </a:r>
            <a:r>
              <a:rPr lang="en-US" i="1" dirty="0"/>
              <a:t>also</a:t>
            </a:r>
            <a:r>
              <a:rPr lang="en-US" dirty="0"/>
              <a:t> have their own pieces of information, such as the nature of the relation between two nodes. Similarly, edges might also have directions describing the flow of said data.</a:t>
            </a:r>
          </a:p>
          <a:p>
            <a:endParaRPr lang="en-IN" dirty="0"/>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807" y="3800969"/>
            <a:ext cx="3269269" cy="263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59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a:t>Nodes are the entities in the graph.</a:t>
            </a:r>
          </a:p>
          <a:p>
            <a:endParaRPr lang="en-US" dirty="0"/>
          </a:p>
          <a:p>
            <a:r>
              <a:rPr lang="en-US" dirty="0"/>
              <a:t>Nodes can be tagged with labels, representing their different roles in your domain. (For example, Person).</a:t>
            </a:r>
          </a:p>
          <a:p>
            <a:endParaRPr lang="en-US" dirty="0"/>
          </a:p>
          <a:p>
            <a:r>
              <a:rPr lang="en-US" dirty="0"/>
              <a:t>Nodes can hold any number of key-value pairs, or properties. (For example, name)</a:t>
            </a:r>
          </a:p>
          <a:p>
            <a:endParaRPr lang="en-US" dirty="0"/>
          </a:p>
          <a:p>
            <a:r>
              <a:rPr lang="en-US" dirty="0"/>
              <a:t>Node labels may also attach metadata (such as index or constraint information) to certain nodes.</a:t>
            </a:r>
          </a:p>
          <a:p>
            <a:endParaRPr lang="en-US" dirty="0"/>
          </a:p>
          <a:p>
            <a:r>
              <a:rPr lang="en-US" dirty="0"/>
              <a:t>Relationships provide directed, named, connections between two node entities (e.g. Person LOVES Person).</a:t>
            </a:r>
          </a:p>
          <a:p>
            <a:endParaRPr lang="en-US" dirty="0"/>
          </a:p>
          <a:p>
            <a:r>
              <a:rPr lang="en-US" dirty="0"/>
              <a:t>Relationships always have a direction, a type, a start node, and an end node, and they can have properties, just like nodes.</a:t>
            </a:r>
          </a:p>
          <a:p>
            <a:endParaRPr lang="en-US" dirty="0"/>
          </a:p>
          <a:p>
            <a:r>
              <a:rPr lang="en-US" dirty="0"/>
              <a:t>Nodes can have any number or type of relationships without sacrificing performance.</a:t>
            </a:r>
          </a:p>
          <a:p>
            <a:endParaRPr lang="en-US" dirty="0"/>
          </a:p>
          <a:p>
            <a:r>
              <a:rPr lang="en-US" dirty="0"/>
              <a:t>Although relationships are always directed, they can be navigated efficiently in any direction.</a:t>
            </a:r>
            <a:endParaRPr lang="en-IN" dirty="0"/>
          </a:p>
        </p:txBody>
      </p:sp>
    </p:spTree>
    <p:extLst>
      <p:ext uri="{BB962C8B-B14F-4D97-AF65-F5344CB8AC3E}">
        <p14:creationId xmlns:p14="http://schemas.microsoft.com/office/powerpoint/2010/main" val="346855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1118" t="25652" r="41136" b="35568"/>
          <a:stretch/>
        </p:blipFill>
        <p:spPr>
          <a:xfrm>
            <a:off x="1525714" y="1090245"/>
            <a:ext cx="7537899" cy="4355962"/>
          </a:xfrm>
          <a:prstGeom prst="rect">
            <a:avLst/>
          </a:prstGeom>
        </p:spPr>
      </p:pic>
    </p:spTree>
    <p:extLst>
      <p:ext uri="{BB962C8B-B14F-4D97-AF65-F5344CB8AC3E}">
        <p14:creationId xmlns:p14="http://schemas.microsoft.com/office/powerpoint/2010/main" val="2157779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lstStyle/>
          <a:p>
            <a:r>
              <a:rPr lang="en-IN" b="1" u="sng" dirty="0">
                <a:hlinkClick r:id="rId2"/>
              </a:rPr>
              <a:t>Neo4j</a:t>
            </a:r>
            <a:endParaRPr lang="en-IN" u="sng" dirty="0"/>
          </a:p>
          <a:p>
            <a:r>
              <a:rPr lang="en-IN" b="1" u="sng" dirty="0" err="1">
                <a:hlinkClick r:id="rId3"/>
              </a:rPr>
              <a:t>RedisGraph</a:t>
            </a:r>
            <a:endParaRPr lang="en-IN" b="1" u="sng" dirty="0"/>
          </a:p>
          <a:p>
            <a:r>
              <a:rPr lang="en-IN" b="1" u="sng" dirty="0" err="1">
                <a:hlinkClick r:id="rId4"/>
              </a:rPr>
              <a:t>OrientDB</a:t>
            </a:r>
            <a:endParaRPr lang="en-IN" u="sng" dirty="0"/>
          </a:p>
        </p:txBody>
      </p:sp>
    </p:spTree>
    <p:extLst>
      <p:ext uri="{BB962C8B-B14F-4D97-AF65-F5344CB8AC3E}">
        <p14:creationId xmlns:p14="http://schemas.microsoft.com/office/powerpoint/2010/main" val="298189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Federated database system</a:t>
            </a:r>
            <a:endParaRPr lang="en-IN" b="1" dirty="0"/>
          </a:p>
        </p:txBody>
      </p:sp>
      <p:sp>
        <p:nvSpPr>
          <p:cNvPr id="3" name="Content Placeholder 2"/>
          <p:cNvSpPr>
            <a:spLocks noGrp="1"/>
          </p:cNvSpPr>
          <p:nvPr>
            <p:ph idx="1"/>
          </p:nvPr>
        </p:nvSpPr>
        <p:spPr/>
        <p:txBody>
          <a:bodyPr/>
          <a:lstStyle/>
          <a:p>
            <a:r>
              <a:rPr lang="en-US" dirty="0"/>
              <a:t>A federated database system (FDBS) is a type of meta-database management system (DBMS), which transparently maps multiple autonomous database systems into a single federated database. The constituent databases are interconnected via a computer network and may be geographically decentralized. Since the constituent database systems remain autonomous, a federated database system is a contrastable alternative to the (sometimes daunting) task of merging several disparate databases. A federated database, or virtual database, is a composite of all constituent databases in a federated database system. There is no actual data integration in the constituent disparate databases as a result of data federation.</a:t>
            </a:r>
            <a:endParaRPr lang="en-IN" dirty="0"/>
          </a:p>
        </p:txBody>
      </p:sp>
    </p:spTree>
    <p:extLst>
      <p:ext uri="{BB962C8B-B14F-4D97-AF65-F5344CB8AC3E}">
        <p14:creationId xmlns:p14="http://schemas.microsoft.com/office/powerpoint/2010/main" val="1839851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fontAlgn="base"/>
            <a:r>
              <a:rPr lang="en-US" dirty="0"/>
              <a:t>A </a:t>
            </a:r>
            <a:r>
              <a:rPr lang="en-US" i="1" dirty="0"/>
              <a:t>federated system</a:t>
            </a:r>
            <a:r>
              <a:rPr lang="en-US" dirty="0"/>
              <a:t> is a special type of distributed database management system (DBMS) that consists of a database instance that operates as a federated server, a database that acts as the federated database, one or more data sources, and clients (users and applications) that access the database and data sources.</a:t>
            </a:r>
          </a:p>
          <a:p>
            <a:pPr fontAlgn="base"/>
            <a:r>
              <a:rPr lang="en-US" dirty="0"/>
              <a:t>A federated system serves as the foundation on which one or more data virtualization solutions can be built.</a:t>
            </a:r>
          </a:p>
          <a:p>
            <a:pPr fontAlgn="base"/>
            <a:r>
              <a:rPr lang="en-US" dirty="0"/>
              <a:t>Within a federated system, a single SQL statement can access data that is distributed among several data sources. For example, a single SQL statement can join data that is located in a Db2® table, an Oracle table, and an XML tagged file. The following figure shows the components of a federated system and examples of data sources that comprise it.</a:t>
            </a:r>
          </a:p>
          <a:p>
            <a:endParaRPr lang="en-IN" dirty="0"/>
          </a:p>
        </p:txBody>
      </p:sp>
    </p:spTree>
    <p:extLst>
      <p:ext uri="{BB962C8B-B14F-4D97-AF65-F5344CB8AC3E}">
        <p14:creationId xmlns:p14="http://schemas.microsoft.com/office/powerpoint/2010/main" val="938867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dirty="0"/>
              <a:t>The power of a federated system is in its ability to:</a:t>
            </a:r>
          </a:p>
          <a:p>
            <a:pPr lvl="1" fontAlgn="base"/>
            <a:r>
              <a:rPr lang="en-US" dirty="0"/>
              <a:t>Correlate data from local tables and remote data sources, as if all the data is stored locally in a single database</a:t>
            </a:r>
          </a:p>
          <a:p>
            <a:pPr lvl="1" fontAlgn="base"/>
            <a:r>
              <a:rPr lang="en-US" dirty="0"/>
              <a:t>Update data in relational data sources, as if the data is stored in a single database</a:t>
            </a:r>
          </a:p>
          <a:p>
            <a:pPr lvl="1" fontAlgn="base"/>
            <a:r>
              <a:rPr lang="en-US" dirty="0"/>
              <a:t>Move data to and from relational data sources</a:t>
            </a:r>
          </a:p>
          <a:p>
            <a:pPr lvl="1" fontAlgn="base"/>
            <a:r>
              <a:rPr lang="en-US" dirty="0"/>
              <a:t>Take advantage of data source's processing strengths, by sending requests to particular data sources for processing</a:t>
            </a:r>
          </a:p>
          <a:p>
            <a:pPr lvl="1" fontAlgn="base"/>
            <a:r>
              <a:rPr lang="en-US" dirty="0"/>
              <a:t>Compensate for SQL limitations at a data source by having the federated server process parts of a distributed request.</a:t>
            </a:r>
          </a:p>
          <a:p>
            <a:endParaRPr lang="en-IN" dirty="0"/>
          </a:p>
        </p:txBody>
      </p:sp>
    </p:spTree>
    <p:extLst>
      <p:ext uri="{BB962C8B-B14F-4D97-AF65-F5344CB8AC3E}">
        <p14:creationId xmlns:p14="http://schemas.microsoft.com/office/powerpoint/2010/main" val="990418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1856" t="26398" r="50476" b="23953"/>
          <a:stretch/>
        </p:blipFill>
        <p:spPr>
          <a:xfrm>
            <a:off x="2120203" y="572756"/>
            <a:ext cx="6059156" cy="6116050"/>
          </a:xfrm>
          <a:prstGeom prst="rect">
            <a:avLst/>
          </a:prstGeom>
        </p:spPr>
      </p:pic>
    </p:spTree>
    <p:extLst>
      <p:ext uri="{BB962C8B-B14F-4D97-AF65-F5344CB8AC3E}">
        <p14:creationId xmlns:p14="http://schemas.microsoft.com/office/powerpoint/2010/main" val="275385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8919" t="20867" r="41850" b="41428"/>
          <a:stretch/>
        </p:blipFill>
        <p:spPr>
          <a:xfrm>
            <a:off x="1185705" y="984738"/>
            <a:ext cx="9897627" cy="5350820"/>
          </a:xfrm>
          <a:prstGeom prst="rect">
            <a:avLst/>
          </a:prstGeom>
        </p:spPr>
      </p:pic>
    </p:spTree>
    <p:extLst>
      <p:ext uri="{BB962C8B-B14F-4D97-AF65-F5344CB8AC3E}">
        <p14:creationId xmlns:p14="http://schemas.microsoft.com/office/powerpoint/2010/main" val="306290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Why Use Data Warehouse?</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a:t>helps business users to access critical data from some sources all in one place.</a:t>
            </a:r>
          </a:p>
          <a:p>
            <a:r>
              <a:rPr lang="en-US" dirty="0"/>
              <a:t>consistent information on various cross-functional activities</a:t>
            </a:r>
          </a:p>
          <a:p>
            <a:r>
              <a:rPr lang="en-US" dirty="0"/>
              <a:t>Helps you to integrate many sources of data to reduce stress on the production system.</a:t>
            </a:r>
          </a:p>
          <a:p>
            <a:r>
              <a:rPr lang="en-US" dirty="0"/>
              <a:t>Data warehouse helps you to reduce TAT (total turnaround time) for analysis and reporting.</a:t>
            </a:r>
          </a:p>
          <a:p>
            <a:r>
              <a:rPr lang="en-US" dirty="0"/>
              <a:t>Data warehouse helps users to access critical data from different sources in a single place so, it saves user’s time of retrieving data information from multiple sources. You can also access data from the cloud easily.</a:t>
            </a:r>
          </a:p>
          <a:p>
            <a:endParaRPr lang="en-IN" dirty="0"/>
          </a:p>
        </p:txBody>
      </p:sp>
    </p:spTree>
    <p:extLst>
      <p:ext uri="{BB962C8B-B14F-4D97-AF65-F5344CB8AC3E}">
        <p14:creationId xmlns:p14="http://schemas.microsoft.com/office/powerpoint/2010/main" val="13940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idx="1"/>
          </p:nvPr>
        </p:nvSpPr>
        <p:spPr/>
        <p:txBody>
          <a:bodyPr/>
          <a:lstStyle/>
          <a:p>
            <a:r>
              <a:rPr lang="en-US" dirty="0"/>
              <a:t>Data warehouse allows you to store a large amount of historical data to analyze different periods and trends to make future predictions.</a:t>
            </a:r>
          </a:p>
          <a:p>
            <a:r>
              <a:rPr lang="en-US" dirty="0"/>
              <a:t>Enhances the value of operational business applications and customer relationship management systems</a:t>
            </a:r>
          </a:p>
          <a:p>
            <a:r>
              <a:rPr lang="en-US" dirty="0"/>
              <a:t>Separates analytics processing from transactional databases, improving the performance of both systems</a:t>
            </a:r>
          </a:p>
          <a:p>
            <a:r>
              <a:rPr lang="en-US" dirty="0"/>
              <a:t>Stakeholders and users may be overestimating the quality of data in the source systems. Data warehouse provides more accurate reports.</a:t>
            </a:r>
          </a:p>
          <a:p>
            <a:endParaRPr lang="en-IN" dirty="0"/>
          </a:p>
        </p:txBody>
      </p:sp>
    </p:spTree>
    <p:extLst>
      <p:ext uri="{BB962C8B-B14F-4D97-AF65-F5344CB8AC3E}">
        <p14:creationId xmlns:p14="http://schemas.microsoft.com/office/powerpoint/2010/main" val="131852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6250" t="14814" r="38264" b="29137"/>
          <a:stretch/>
        </p:blipFill>
        <p:spPr>
          <a:xfrm>
            <a:off x="1429043" y="376319"/>
            <a:ext cx="8318500" cy="5765800"/>
          </a:xfrm>
          <a:prstGeom prst="rect">
            <a:avLst/>
          </a:prstGeom>
        </p:spPr>
      </p:pic>
    </p:spTree>
    <p:extLst>
      <p:ext uri="{BB962C8B-B14F-4D97-AF65-F5344CB8AC3E}">
        <p14:creationId xmlns:p14="http://schemas.microsoft.com/office/powerpoint/2010/main" val="451914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1B77-754E-B74D-98DE-AC828E470D5F}"/>
              </a:ext>
            </a:extLst>
          </p:cNvPr>
          <p:cNvSpPr>
            <a:spLocks noGrp="1"/>
          </p:cNvSpPr>
          <p:nvPr>
            <p:ph type="title"/>
          </p:nvPr>
        </p:nvSpPr>
        <p:spPr/>
        <p:txBody>
          <a:bodyPr/>
          <a:lstStyle/>
          <a:p>
            <a:r>
              <a:rPr lang="en-IN" b="1" i="0" dirty="0">
                <a:solidFill>
                  <a:srgbClr val="273239"/>
                </a:solidFill>
                <a:effectLst/>
                <a:latin typeface="urw-din"/>
              </a:rPr>
              <a:t>Example Applications of Data Warehousing</a:t>
            </a:r>
            <a:r>
              <a:rPr lang="en-IN"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5817FC98-4165-4164-2B26-97C429DD2AFD}"/>
              </a:ext>
            </a:extLst>
          </p:cNvPr>
          <p:cNvSpPr>
            <a:spLocks noGrp="1"/>
          </p:cNvSpPr>
          <p:nvPr>
            <p:ph idx="1"/>
          </p:nvPr>
        </p:nvSpPr>
        <p:spPr/>
        <p:txBody>
          <a:bodyPr>
            <a:normAutofit lnSpcReduction="10000"/>
          </a:bodyPr>
          <a:lstStyle/>
          <a:p>
            <a:r>
              <a:rPr lang="en-IN" i="0" dirty="0">
                <a:solidFill>
                  <a:srgbClr val="273239"/>
                </a:solidFill>
                <a:effectLst/>
                <a:latin typeface="urw-din"/>
              </a:rPr>
              <a:t>Social Media Websites</a:t>
            </a:r>
          </a:p>
          <a:p>
            <a:r>
              <a:rPr lang="en-IN" i="0" dirty="0">
                <a:solidFill>
                  <a:srgbClr val="273239"/>
                </a:solidFill>
                <a:effectLst/>
                <a:latin typeface="urw-din"/>
              </a:rPr>
              <a:t>Banking</a:t>
            </a:r>
            <a:endParaRPr lang="en-IN" dirty="0">
              <a:solidFill>
                <a:srgbClr val="273239"/>
              </a:solidFill>
              <a:latin typeface="urw-din"/>
            </a:endParaRPr>
          </a:p>
          <a:p>
            <a:r>
              <a:rPr lang="en-IN" dirty="0">
                <a:solidFill>
                  <a:srgbClr val="273239"/>
                </a:solidFill>
                <a:latin typeface="urw-din"/>
              </a:rPr>
              <a:t>Government</a:t>
            </a:r>
          </a:p>
          <a:p>
            <a:r>
              <a:rPr lang="en-IN" i="0" dirty="0">
                <a:solidFill>
                  <a:srgbClr val="273239"/>
                </a:solidFill>
                <a:effectLst/>
                <a:latin typeface="urw-din"/>
              </a:rPr>
              <a:t>E-Commerce</a:t>
            </a:r>
          </a:p>
          <a:p>
            <a:r>
              <a:rPr lang="en-IN" i="0" dirty="0">
                <a:solidFill>
                  <a:srgbClr val="273239"/>
                </a:solidFill>
                <a:effectLst/>
                <a:latin typeface="urw-din"/>
              </a:rPr>
              <a:t>Telecommunications</a:t>
            </a:r>
          </a:p>
          <a:p>
            <a:r>
              <a:rPr lang="en-IN" i="0" dirty="0">
                <a:solidFill>
                  <a:srgbClr val="273239"/>
                </a:solidFill>
                <a:effectLst/>
                <a:latin typeface="urw-din"/>
              </a:rPr>
              <a:t>Transportation Services</a:t>
            </a:r>
          </a:p>
          <a:p>
            <a:r>
              <a:rPr lang="en-IN" i="0" dirty="0">
                <a:solidFill>
                  <a:srgbClr val="273239"/>
                </a:solidFill>
                <a:effectLst/>
                <a:latin typeface="urw-din"/>
              </a:rPr>
              <a:t>Marketing and Distribution</a:t>
            </a:r>
          </a:p>
          <a:p>
            <a:r>
              <a:rPr lang="en-IN" i="0" dirty="0">
                <a:solidFill>
                  <a:srgbClr val="273239"/>
                </a:solidFill>
                <a:effectLst/>
                <a:latin typeface="urw-din"/>
              </a:rPr>
              <a:t>Healthcare</a:t>
            </a:r>
          </a:p>
          <a:p>
            <a:r>
              <a:rPr lang="en-IN" i="0" dirty="0">
                <a:solidFill>
                  <a:srgbClr val="273239"/>
                </a:solidFill>
                <a:effectLst/>
                <a:latin typeface="urw-din"/>
              </a:rPr>
              <a:t>Retail…</a:t>
            </a:r>
            <a:endParaRPr lang="en-IN" dirty="0"/>
          </a:p>
        </p:txBody>
      </p:sp>
    </p:spTree>
    <p:extLst>
      <p:ext uri="{BB962C8B-B14F-4D97-AF65-F5344CB8AC3E}">
        <p14:creationId xmlns:p14="http://schemas.microsoft.com/office/powerpoint/2010/main" val="2327360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B4755603556D43B8AB4DB1334BDB32" ma:contentTypeVersion="0" ma:contentTypeDescription="Create a new document." ma:contentTypeScope="" ma:versionID="513aa69427c00b8274bbb82bf53d1605">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82DD20-71CC-4888-8BA4-1832EF19B15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5A58CCB-BE0C-41F8-B2EB-CD0EB7B3511C}">
  <ds:schemaRefs>
    <ds:schemaRef ds:uri="http://schemas.microsoft.com/sharepoint/v3/contenttype/forms"/>
  </ds:schemaRefs>
</ds:datastoreItem>
</file>

<file path=customXml/itemProps3.xml><?xml version="1.0" encoding="utf-8"?>
<ds:datastoreItem xmlns:ds="http://schemas.openxmlformats.org/officeDocument/2006/customXml" ds:itemID="{B41B960F-7BA2-40AF-AE30-497CC797C0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872</TotalTime>
  <Words>2982</Words>
  <Application>Microsoft Office PowerPoint</Application>
  <PresentationFormat>Widescreen</PresentationFormat>
  <Paragraphs>230</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Garamond</vt:lpstr>
      <vt:lpstr>Times New Roman</vt:lpstr>
      <vt:lpstr>urw-din</vt:lpstr>
      <vt:lpstr>Office Theme</vt:lpstr>
      <vt:lpstr>Introduction to Advanced Databases</vt:lpstr>
      <vt:lpstr>What is Database? </vt:lpstr>
      <vt:lpstr>What is a Data Warehouse? </vt:lpstr>
      <vt:lpstr>PowerPoint Presentation</vt:lpstr>
      <vt:lpstr>PowerPoint Presentation</vt:lpstr>
      <vt:lpstr>Why Use Data Warehouse? </vt:lpstr>
      <vt:lpstr>Continue…</vt:lpstr>
      <vt:lpstr>PowerPoint Presentation</vt:lpstr>
      <vt:lpstr>Example Applications of Data Warehousing </vt:lpstr>
      <vt:lpstr>Warehouse tools</vt:lpstr>
      <vt:lpstr>Multimedia Database</vt:lpstr>
      <vt:lpstr>Types of Multimedia Database </vt:lpstr>
      <vt:lpstr>Content of Multimedia Database </vt:lpstr>
      <vt:lpstr>Issues &amp; Challenges</vt:lpstr>
      <vt:lpstr>PowerPoint Presentation</vt:lpstr>
      <vt:lpstr>PowerPoint Presentation</vt:lpstr>
      <vt:lpstr>Applications </vt:lpstr>
      <vt:lpstr>Mobile Database</vt:lpstr>
      <vt:lpstr>PowerPoint Presentation</vt:lpstr>
      <vt:lpstr>PowerPoint Presentation</vt:lpstr>
      <vt:lpstr>Limitations </vt:lpstr>
      <vt:lpstr>Existing mobile databases </vt:lpstr>
      <vt:lpstr>No SQL?</vt:lpstr>
      <vt:lpstr>Where does NoSQL come from?</vt:lpstr>
      <vt:lpstr>NoSQL Distinguishing Characteristics</vt:lpstr>
      <vt:lpstr>NoSQL Database Types</vt:lpstr>
      <vt:lpstr>XML Database</vt:lpstr>
      <vt:lpstr>XML - Enabled Database </vt:lpstr>
      <vt:lpstr>Native XML Database </vt:lpstr>
      <vt:lpstr>PowerPoint Presentation</vt:lpstr>
      <vt:lpstr>What is document DB</vt:lpstr>
      <vt:lpstr>What are documents? </vt:lpstr>
      <vt:lpstr>What are the key features of document databases? </vt:lpstr>
      <vt:lpstr>What are the relationships between document databases and other databases? </vt:lpstr>
      <vt:lpstr>PowerPoint Presentation</vt:lpstr>
      <vt:lpstr>Applications:</vt:lpstr>
      <vt:lpstr>Graph databases</vt:lpstr>
      <vt:lpstr>PowerPoint Presentation</vt:lpstr>
      <vt:lpstr>PowerPoint Presentation</vt:lpstr>
      <vt:lpstr>Example</vt:lpstr>
      <vt:lpstr>Federated database system</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Deepika Dongre</dc:creator>
  <cp:lastModifiedBy>Hardik Gandhi</cp:lastModifiedBy>
  <cp:revision>19</cp:revision>
  <dcterms:created xsi:type="dcterms:W3CDTF">2022-09-05T03:51:31Z</dcterms:created>
  <dcterms:modified xsi:type="dcterms:W3CDTF">2022-10-18T14:08:49Z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0x010100DFB4755603556D43B8AB4DB1334BDB32</vt:lpwstr>
  </property>
</Properties>
</file>