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notesMasterIdLst>
    <p:notesMasterId r:id="rId32"/>
  </p:notesMasterIdLst>
  <p:sldIdLst>
    <p:sldId id="257" r:id="rId9"/>
    <p:sldId id="258" r:id="rId10"/>
    <p:sldId id="259" r:id="rId11"/>
    <p:sldId id="260" r:id="rId12"/>
    <p:sldId id="261" r:id="rId13"/>
    <p:sldId id="266" r:id="rId14"/>
    <p:sldId id="267" r:id="rId15"/>
    <p:sldId id="262" r:id="rId16"/>
    <p:sldId id="263" r:id="rId17"/>
    <p:sldId id="264" r:id="rId18"/>
    <p:sldId id="265" r:id="rId19"/>
    <p:sldId id="268" r:id="rId20"/>
    <p:sldId id="274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314" r:id="rId29"/>
    <p:sldId id="277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8FAE4-7B1D-4792-BA2B-849973D0AC8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A035-6A9E-41ED-A72A-4067EDEAA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0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5A6229-6AB0-4A12-B625-31F3522997CD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87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FF8F51-A5E9-41A1-B82C-87FA96254AFF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7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8714129-446B-4F7F-82E9-D35A091E2C58}" type="slidenum">
              <a:rPr lang="en-US" altLang="en-US" sz="13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723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C574D6-E6CF-41EA-B68E-3D485936E28A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15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750B19-C3DF-4BB5-83AA-055E15933F1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18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743128A-83C5-4B8E-8D2C-2E0AE231A1F5}" type="slidenum">
              <a:rPr lang="en-US" altLang="en-US" sz="1300">
                <a:latin typeface="Times New Roman" panose="02020603050405020304" pitchFamily="18" charset="0"/>
              </a:rPr>
              <a:pPr algn="r"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2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49FB20-2876-409A-A40F-BBF39A216E8C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1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D67B92-5D69-49E8-9CD3-EB20B6E6188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60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F3A6B0-1A65-414E-8533-2D91385DAE9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877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7CD27C-7C2C-4B49-8F60-85C9F08D8D7E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2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2C5C16-3FD8-401A-B2CC-2080373A45A5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98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0E27E1-B72A-47A2-BFEC-131566D4433A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33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441A32-242F-4588-BBB5-F42DCD6DA47B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49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C633D9-1913-4BA7-87C1-B3816F1FC25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6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648240-D72A-4EAA-B590-85F58F0D8F2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E7A5CD-78B5-4EE2-9BE7-76AEB0D8669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75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066B85-034F-42A2-BE20-E94B6F6CE3B6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4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5B5E47-5BD0-4690-888C-25C04B58FD11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65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7E743-9CCF-4D78-BF74-87B901D07510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49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C9FEC7-1372-48F0-BE39-4A92610C201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38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2EB4AF-D264-42BA-8791-4890957A19B7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59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hyperlink" Target="http://www.db-boo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hyperlink" Target="http://www.db-book.com/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jpeg"/><Relationship Id="rId4" Type="http://schemas.openxmlformats.org/officeDocument/2006/relationships/hyperlink" Target="http://www.db-book.com/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9753600" y="2438401"/>
            <a:ext cx="24384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9499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2514601"/>
            <a:ext cx="2298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055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500E56E4-1FB8-4D02-9420-FBC68A8CF5F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756069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483A7747-6181-4481-8B93-D7AA3BBDC8A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15947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5930FDB3-7979-46AD-8BC3-10DCEB1EBEF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7466407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A6024284-DBBD-4577-AF5A-341D244907F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421060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72712F22-A8A9-448E-96B6-D2643FF906E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995410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07F303AB-BDFF-46ED-BA39-9747ED01CD3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222226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E87052AB-125A-41BF-A3C3-451E72AA183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21890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53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E722624D-8CD7-47EA-A761-BF82966131C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444865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56B16094-1352-4401-A890-91BC271F6CF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5783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73998366-7D95-4143-B6B8-1FA22071A74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8887216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  <a:hlinkClick r:id="rId4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1BFEF1D5-2BA7-4547-8F1C-2E32498B3473}" type="slidenum">
              <a:rPr lang="en-US" altLang="en-US" smtClean="0"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56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0F203C29-E56E-4F1B-B69D-10DA43389E5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075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7CB90212-5D5C-4792-AABC-3208C6EF202A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04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453F6D18-53C5-4BCF-8C7D-2B48A3DF26A9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474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D6EC323-1543-4CE7-8166-D234C3AEA70D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238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296DEF83-BC19-4CA7-9D44-62D5167A7A5E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069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1BE0B10-5A04-401F-B32B-159C13FA0F1D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28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68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234C346-B024-47F9-B547-DA3B60294A48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428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0ADF7BBD-0B3E-4C52-BBB1-451A4540FC6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997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1D7966E7-B5A4-440C-9934-5DE479CA9599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54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4A4A696A-81A4-494D-AD65-14951C350722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999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  <a:hlinkClick r:id="rId4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1BFEF1D5-2BA7-4547-8F1C-2E32498B3473}" type="slidenum">
              <a:rPr lang="en-US" altLang="en-US" smtClean="0"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092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0F203C29-E56E-4F1B-B69D-10DA43389E5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3053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7CB90212-5D5C-4792-AABC-3208C6EF202A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824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453F6D18-53C5-4BCF-8C7D-2B48A3DF26A9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179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D6EC323-1543-4CE7-8166-D234C3AEA70D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270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296DEF83-BC19-4CA7-9D44-62D5167A7A5E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62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1BE0B10-5A04-401F-B32B-159C13FA0F1D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12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E234C346-B024-47F9-B547-DA3B60294A48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527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0ADF7BBD-0B3E-4C52-BBB1-451A4540FC61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9421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1D7966E7-B5A4-440C-9934-5DE479CA9599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896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</a:pPr>
            <a:fld id="{4A4A696A-81A4-494D-AD65-14951C350722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16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9753600" y="2438401"/>
            <a:ext cx="24384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9499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2514601"/>
            <a:ext cx="2298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13108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603F5ECA-171A-4722-BB53-6C4FDAFD54E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872115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D517AB9F-FB3F-4181-AF27-581BF5979A4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7801983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250824A2-335A-46CB-8A1C-743E0C190A7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746340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28F1E9D9-A236-4948-8E3D-32F827D4B4A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652180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767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A6AFFC45-EAA0-43CA-909A-A080EB06363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660074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86C2BB59-9A0B-451E-9757-8DBAA2E48E3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880073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1E91D1FD-BEEB-4A3A-BF0F-E42189F47B3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044837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0AC575D7-42C9-49E9-BB41-2E059662159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6576721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BCDA6E71-0D20-4A16-A961-E32891413CF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3862513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5F5F0A2A-B591-4340-86E6-6EE5C72387A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768702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9753600" y="2438401"/>
            <a:ext cx="24384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9499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2514601"/>
            <a:ext cx="2298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276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4DBC2BF9-21EC-4732-B7B3-08E05612A6F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6632791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E68D32C8-4A82-4EFD-AE7A-A375E21288B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62948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604C9C37-BAF0-40F3-A7AC-D762FAA7295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94881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16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A6063E9A-A1A7-4737-AB30-413E3860268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9645305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FFCE61DE-A6FD-4DFD-80EE-9B44E3ECE3A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4488910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7D4B00C2-8A12-4185-B726-575AC24ED1B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2770027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0572E637-7C1E-4C72-9309-5635437851D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674446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BF475163-674D-43DD-8C31-B585734037F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96741153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2010E42D-4EDF-4A2D-8D8D-927C25E387A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86478986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CDB4ECBF-6A50-4BC2-ACE4-F5FA8CB2564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7296835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9753600" y="2438401"/>
            <a:ext cx="24384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9499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2514601"/>
            <a:ext cx="2298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89771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4DBC2BF9-21EC-4732-B7B3-08E05612A6F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102058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E68D32C8-4A82-4EFD-AE7A-A375E21288B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294964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436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604C9C37-BAF0-40F3-A7AC-D762FAA7295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5035854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A6063E9A-A1A7-4737-AB30-413E3860268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75448548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FFCE61DE-A6FD-4DFD-80EE-9B44E3ECE3A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7978056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7D4B00C2-8A12-4185-B726-575AC24ED1B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963530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0572E637-7C1E-4C72-9309-5635437851D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036754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BF475163-674D-43DD-8C31-B585734037F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033143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2010E42D-4EDF-4A2D-8D8D-927C25E387A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5308455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CDB4ECBF-6A50-4BC2-ACE4-F5FA8CB2564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383412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  <a:hlinkClick r:id="rId4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7C20505B-BE77-4888-97B2-B9A6573C42CE}" type="slidenum">
              <a:rPr lang="en-US" alt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3654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FC67D2-2CBC-4284-BC93-02D3CED1B1E8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634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B46C1D19-DF8C-401D-A224-7E4DD188CF6E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830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0080BA5D-F7DD-40E2-B616-28FA13DD2FD3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8291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9E8E838-F9CF-4CAF-BBDF-9014E68832D3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253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CFF54C5-31D6-45F9-B0DA-5C144AC01075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505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313FAB2-941B-4D76-BB58-8FCF17A01C53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33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3ED580C-8882-43D9-9BE8-81B84D27D2E0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171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A1AFE650-B3BC-4F5F-9BB1-89E26D2F164C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46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38639CBD-93D7-4DA3-A5C1-AE5512E398E0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135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424059A9-E9B3-4191-A46E-90F9D75DEBCC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5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71EC-D92D-4E43-B4F5-EAFC3FC3C6D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ECE2-416E-4FE0-B173-13F4213F4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9DE1EA86-009B-459C-9362-404D2BEA9CBD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75484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78CD4CC-EEA8-4278-A11C-A6BCCF6B6F96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6012638" y="661352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12.</a:t>
            </a:r>
            <a:fld id="{193AB3CE-27C9-48C6-8A08-5776781F684D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2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78CD4CC-EEA8-4278-A11C-A6BCCF6B6F96}" type="slidenum">
              <a:rPr lang="en-US" altLang="en-US" smtClean="0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6012638" y="661352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12.</a:t>
            </a:r>
            <a:fld id="{193AB3CE-27C9-48C6-8A08-5776781F684D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5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E3928612-F1A0-43F1-A1BC-542B9B7C3C0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3666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84FAFC48-530C-4BED-B92F-059489C8F61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33972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84FAFC48-530C-4BED-B92F-059489C8F61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599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9176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30710C1-6F85-41E3-B10A-2802E45DBD83}" type="slidenum">
              <a:rPr lang="en-US" altLang="en-US" smtClean="0">
                <a:solidFill>
                  <a:srgbClr val="666699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666699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6012638" y="661352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12.</a:t>
            </a:r>
            <a:fld id="{8195C6B6-DB66-46B6-9DEC-E0214080DAA4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665" y="365126"/>
            <a:ext cx="7588134" cy="823594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910" y="1487978"/>
            <a:ext cx="7593880" cy="3712672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Overview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Measures of Query Cost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Selection Operation 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Sorting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Join Operation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Other Operations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Evaluation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481519414"/>
      </p:ext>
    </p:extLst>
  </p:cSld>
  <p:clrMapOvr>
    <a:masterClrMapping/>
  </p:clrMapOvr>
  <p:transition advTm="50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 (Cont.)</a:t>
            </a:r>
          </a:p>
        </p:txBody>
      </p:sp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66964" y="1165225"/>
            <a:ext cx="8074025" cy="52578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For simplicity we just use the 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number of block transfers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from disk and the 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number of seeks</a:t>
            </a:r>
            <a:r>
              <a:rPr lang="en-US" altLang="en-US" sz="2000" dirty="0">
                <a:ea typeface="ＭＳ Ｐゴシック" panose="020B0600070205080204" pitchFamily="34" charset="-128"/>
              </a:rPr>
              <a:t> as the cost measures</a:t>
            </a:r>
          </a:p>
          <a:p>
            <a:pPr lvl="1"/>
            <a:r>
              <a:rPr lang="en-US" altLang="en-US" sz="2000" i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time to transfer one block</a:t>
            </a:r>
          </a:p>
          <a:p>
            <a:pPr lvl="1"/>
            <a:r>
              <a:rPr lang="en-US" altLang="en-US" sz="2000" i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time for one seek(block access + rotational latency)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for b block transfers plus S seeks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b *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+ S *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Real systems do take CPU cost into account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do not include cost to writing output to disk in our cost formulae</a:t>
            </a:r>
          </a:p>
        </p:txBody>
      </p:sp>
    </p:spTree>
    <p:extLst>
      <p:ext uri="{BB962C8B-B14F-4D97-AF65-F5344CB8AC3E}">
        <p14:creationId xmlns:p14="http://schemas.microsoft.com/office/powerpoint/2010/main" val="2679769959"/>
      </p:ext>
    </p:extLst>
  </p:cSld>
  <p:clrMapOvr>
    <a:masterClrMapping/>
  </p:clrMapOvr>
  <p:transition advTm="747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 (Cont.)</a:t>
            </a:r>
          </a:p>
        </p:txBody>
      </p:sp>
      <p:sp>
        <p:nvSpPr>
          <p:cNvPr id="3174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366963" y="1165225"/>
            <a:ext cx="7891462" cy="52578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We often use worst case estimates, assuming only the minimum amount of memory needed for the operation is available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But hard to take into account for cost estimation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747330"/>
      </p:ext>
    </p:extLst>
  </p:cSld>
  <p:clrMapOvr>
    <a:masterClrMapping/>
  </p:clrMapOvr>
  <p:transition advTm="747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775" y="947651"/>
            <a:ext cx="9467013" cy="546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File scan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Algorithm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A1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linear 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Cost estimate =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block transfers + 1 seek(</a:t>
            </a:r>
            <a:r>
              <a:rPr lang="en-US" altLang="en-US" sz="1200" dirty="0">
                <a:ea typeface="ＭＳ Ｐゴシック" panose="020B0600070205080204" pitchFamily="34" charset="-128"/>
              </a:rPr>
              <a:t>initial seek to access 1</a:t>
            </a:r>
            <a:r>
              <a:rPr lang="en-US" altLang="en-US" sz="12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1200" dirty="0">
                <a:ea typeface="ＭＳ Ｐゴシック" panose="020B0600070205080204" pitchFamily="34" charset="-128"/>
              </a:rPr>
              <a:t> block)</a:t>
            </a:r>
            <a:endParaRPr lang="en-US" altLang="en-US" sz="1200" i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denotes number of blocks containing records from relation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r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Cost=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+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*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t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cost =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availability of indices</a:t>
            </a:r>
          </a:p>
        </p:txBody>
      </p:sp>
    </p:spTree>
    <p:extLst>
      <p:ext uri="{BB962C8B-B14F-4D97-AF65-F5344CB8AC3E}">
        <p14:creationId xmlns:p14="http://schemas.microsoft.com/office/powerpoint/2010/main" val="4259566243"/>
      </p:ext>
    </p:extLst>
  </p:cSld>
  <p:clrMapOvr>
    <a:masterClrMapping/>
  </p:clrMapOvr>
  <p:transition advTm="380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Algorithm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A2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binay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 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):if file is ordered on an attribute and selection condition is an equality comparison on the attribute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Worst case: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Block access: Ceil(log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))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Each block access required disk seek 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)</a:t>
            </a:r>
          </a:p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000" dirty="0">
                <a:ea typeface="ＭＳ Ｐゴシック" panose="020B0600070205080204" pitchFamily="34" charset="-128"/>
              </a:rPr>
              <a:t>Total time cost = Ceil(log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))*(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)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and binary search requires more seeks than index 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34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964" y="1213658"/>
            <a:ext cx="9246899" cy="537288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Index scan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A3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equality on key</a:t>
            </a:r>
            <a:r>
              <a:rPr lang="en-US" altLang="en-US" sz="2000" dirty="0">
                <a:ea typeface="ＭＳ Ｐゴシック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Cost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+ 1) *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A4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equality on </a:t>
            </a:r>
            <a:r>
              <a:rPr lang="en-US" altLang="en-US" sz="20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nonkey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Cost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*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b</a:t>
            </a:r>
            <a:endParaRPr lang="en-US" altLang="en-US" sz="20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86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6963" y="1165226"/>
            <a:ext cx="7835900" cy="5421313"/>
          </a:xfrm>
        </p:spPr>
        <p:txBody>
          <a:bodyPr/>
          <a:lstStyle/>
          <a:p>
            <a:r>
              <a:rPr lang="en-US" altLang="en-US" sz="2000" b="1" dirty="0">
                <a:ea typeface="ＭＳ Ｐゴシック" panose="020B0600070205080204" pitchFamily="34" charset="-128"/>
              </a:rPr>
              <a:t>A5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secondary index, equality on </a:t>
            </a:r>
            <a:r>
              <a:rPr lang="en-US" altLang="en-US" sz="20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nonkey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sz="2000" i="1" dirty="0">
                <a:ea typeface="ＭＳ Ｐゴシック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+ 1) *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each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Cost =  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n) *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Can be very expensive if large no of record retrieved!</a:t>
            </a:r>
          </a:p>
        </p:txBody>
      </p:sp>
    </p:spTree>
    <p:extLst>
      <p:ext uri="{BB962C8B-B14F-4D97-AF65-F5344CB8AC3E}">
        <p14:creationId xmlns:p14="http://schemas.microsoft.com/office/powerpoint/2010/main" val="23927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075" y="981076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</a:rPr>
              <a:t>Can implement selections of the form 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A6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comparison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dirty="0">
                <a:ea typeface="ＭＳ Ｐゴシック" panose="020B0600070205080204" pitchFamily="34" charset="-128"/>
              </a:rPr>
              <a:t> (Relation is sorted on A)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For 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A7</a:t>
            </a:r>
            <a:r>
              <a:rPr lang="en-US" altLang="en-US" sz="2000" dirty="0"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secondary index, comparison</a:t>
            </a:r>
            <a:r>
              <a:rPr lang="en-US" altLang="en-US" sz="2000" dirty="0">
                <a:ea typeface="ＭＳ Ｐゴシック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For 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5288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164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sz="2000" b="1">
                <a:ea typeface="ＭＳ Ｐゴシック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24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en-US" altLang="en-US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ＭＳ Ｐゴシック" panose="020B0600070205080204" pitchFamily="34" charset="-128"/>
              </a:rPr>
              <a:t>A7</a:t>
            </a:r>
            <a:r>
              <a:rPr lang="en-US" altLang="en-US" sz="2000">
                <a:ea typeface="ＭＳ Ｐゴシック" panose="020B0600070205080204" pitchFamily="34" charset="-128"/>
              </a:rPr>
              <a:t> (</a:t>
            </a:r>
            <a:r>
              <a:rPr lang="en-US" altLang="en-US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conjunctive selection using one index</a:t>
            </a:r>
            <a:r>
              <a:rPr lang="en-US" altLang="en-US" sz="2000">
                <a:ea typeface="ＭＳ Ｐゴシック" panose="020B0600070205080204" pitchFamily="34" charset="-128"/>
              </a:rPr>
              <a:t>).</a:t>
            </a:r>
            <a:r>
              <a:rPr lang="en-US" altLang="en-US" sz="2000" i="1">
                <a:ea typeface="ＭＳ Ｐゴシック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Select a combination of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i="1">
                <a:ea typeface="ＭＳ Ｐゴシック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i="1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ＭＳ Ｐゴシック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ＭＳ Ｐゴシック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sz="2000" i="1">
                <a:ea typeface="ＭＳ Ｐゴシック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>
                <a:ea typeface="ＭＳ Ｐゴシック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26275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6964" y="1165226"/>
            <a:ext cx="7737475" cy="5249863"/>
          </a:xfrm>
        </p:spPr>
        <p:txBody>
          <a:bodyPr/>
          <a:lstStyle/>
          <a:p>
            <a:r>
              <a:rPr lang="en-US" altLang="en-US" sz="20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r).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b="1" dirty="0">
                <a:ea typeface="ＭＳ Ｐゴシック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2000" i="1" dirty="0">
                <a:ea typeface="ＭＳ Ｐゴシック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sz="20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2932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Sorting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sz="2000" dirty="0"/>
              <a:t>For relations that fit in memory, techniques like quicksort can be used.  For relations that don</a:t>
            </a:r>
            <a:r>
              <a:rPr lang="ja-JP" altLang="en-US" sz="2000" dirty="0"/>
              <a:t>’</a:t>
            </a:r>
            <a:r>
              <a:rPr lang="en-US" altLang="ja-JP" sz="2000" dirty="0"/>
              <a:t>t fit in memory, </a:t>
            </a:r>
            <a:r>
              <a:rPr lang="en-US" altLang="ja-JP" sz="2000" b="1" dirty="0"/>
              <a:t>external </a:t>
            </a:r>
            <a:br>
              <a:rPr lang="en-US" altLang="ja-JP" sz="2000" b="1" dirty="0"/>
            </a:br>
            <a:r>
              <a:rPr lang="en-US" altLang="ja-JP" sz="2000" b="1" dirty="0"/>
              <a:t>sort-merge </a:t>
            </a:r>
            <a:r>
              <a:rPr lang="en-US" altLang="ja-JP" sz="2000" dirty="0"/>
              <a:t>is a good choice.</a:t>
            </a:r>
            <a:r>
              <a:rPr lang="en-US" altLang="ja-JP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23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Slide 15- </a:t>
            </a:r>
            <a:fld id="{12AFAF70-6369-45C4-81CC-EE55E45FEC83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7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Query Processing </a:t>
            </a:r>
          </a:p>
        </p:txBody>
      </p:sp>
      <p:pic>
        <p:nvPicPr>
          <p:cNvPr id="675850" name="Picture 10" descr="fig1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81" y="1621299"/>
            <a:ext cx="73818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451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Slide 15- </a:t>
            </a:r>
            <a:fld id="{362022A4-8EB8-42E1-83F3-F30DC5CEF80D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External Sorting (1)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External sorting</a:t>
            </a:r>
            <a:r>
              <a:rPr lang="en-US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Refers to sorting algorithms that are suitable for large files of records stored on disk that do not fit entirely in main memory, such as most database files.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Sort-Merge strategy</a:t>
            </a:r>
            <a:r>
              <a:rPr lang="en-US" altLang="en-US" sz="22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Starts by sorting small </a:t>
            </a:r>
            <a:r>
              <a:rPr lang="en-US" altLang="en-US" sz="2000" dirty="0" err="1"/>
              <a:t>subfiles</a:t>
            </a:r>
            <a:r>
              <a:rPr lang="en-US" altLang="en-US" sz="2000" dirty="0"/>
              <a:t> (</a:t>
            </a:r>
            <a:r>
              <a:rPr lang="en-US" altLang="en-US" sz="2000" b="1" dirty="0"/>
              <a:t>runs</a:t>
            </a:r>
            <a:r>
              <a:rPr lang="en-US" altLang="en-US" sz="2000" dirty="0"/>
              <a:t>) of the main file and then merges the sorted runs, creating larger sorted </a:t>
            </a:r>
            <a:r>
              <a:rPr lang="en-US" altLang="en-US" sz="2000" dirty="0" err="1"/>
              <a:t>subfiles</a:t>
            </a:r>
            <a:r>
              <a:rPr lang="en-US" altLang="en-US" sz="2000" dirty="0"/>
              <a:t> that are merged in turn.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Sorting phase: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(b/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r>
              <a:rPr lang="en-US" altLang="en-US" sz="2000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Merging phase: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M</a:t>
            </a:r>
            <a:r>
              <a:rPr lang="en-US" altLang="en-US" sz="2000" dirty="0"/>
              <a:t> = Min (n</a:t>
            </a:r>
            <a:r>
              <a:rPr lang="en-US" altLang="en-US" sz="2000" baseline="-25000" dirty="0"/>
              <a:t>B</a:t>
            </a:r>
            <a:r>
              <a:rPr lang="en-US" altLang="en-US" sz="2000" dirty="0"/>
              <a:t>-1,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);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2000" dirty="0"/>
              <a:t>                             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</a:t>
            </a:r>
            <a:r>
              <a:rPr lang="en-US" altLang="en-US" sz="2000" dirty="0"/>
              <a:t>(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dM</a:t>
            </a:r>
            <a:r>
              <a:rPr lang="en-US" altLang="en-US" sz="2000" dirty="0"/>
              <a:t>(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))</a:t>
            </a:r>
            <a:r>
              <a:rPr lang="en-US" altLang="en-US" sz="2000" dirty="0">
                <a:sym typeface="Symbol" panose="05050102010706020507" pitchFamily="18" charset="2"/>
              </a:rPr>
              <a:t></a:t>
            </a:r>
            <a:endParaRPr lang="en-US" altLang="en-US" sz="2000" dirty="0"/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2">
              <a:lnSpc>
                <a:spcPct val="8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: number of initial runs; b: number of file blocks;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: available buffer space;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M</a:t>
            </a:r>
            <a:r>
              <a:rPr lang="en-US" altLang="en-US" sz="2000" dirty="0"/>
              <a:t>: degree of merging(no of runs merge in each pass);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: number of passes. </a:t>
            </a:r>
          </a:p>
        </p:txBody>
      </p:sp>
    </p:spTree>
    <p:extLst>
      <p:ext uri="{BB962C8B-B14F-4D97-AF65-F5344CB8AC3E}">
        <p14:creationId xmlns:p14="http://schemas.microsoft.com/office/powerpoint/2010/main" val="29034772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Ex:</a:t>
            </a:r>
          </a:p>
          <a:p>
            <a:pPr lvl="1"/>
            <a:r>
              <a:rPr lang="en-IN" sz="1800" dirty="0"/>
              <a:t>No of blocks </a:t>
            </a:r>
            <a:r>
              <a:rPr lang="en-IN" sz="1800" dirty="0" err="1"/>
              <a:t>nb</a:t>
            </a:r>
            <a:r>
              <a:rPr lang="en-IN" sz="1800" dirty="0"/>
              <a:t>=5</a:t>
            </a:r>
          </a:p>
          <a:p>
            <a:pPr lvl="1"/>
            <a:r>
              <a:rPr lang="en-IN" sz="1800" dirty="0"/>
              <a:t>Size of file b=1024 blocks</a:t>
            </a:r>
          </a:p>
          <a:p>
            <a:pPr lvl="1"/>
            <a:r>
              <a:rPr lang="en-IN" sz="1800" dirty="0"/>
              <a:t>No of Initial run </a:t>
            </a:r>
            <a:r>
              <a:rPr lang="en-IN" sz="1800" dirty="0" err="1"/>
              <a:t>nr</a:t>
            </a:r>
            <a:r>
              <a:rPr lang="en-IN" sz="1800" dirty="0"/>
              <a:t>=b/</a:t>
            </a:r>
            <a:r>
              <a:rPr lang="en-IN" sz="1800" dirty="0" err="1"/>
              <a:t>nb</a:t>
            </a:r>
            <a:r>
              <a:rPr lang="en-IN" sz="1800" dirty="0"/>
              <a:t>=1024/5=205</a:t>
            </a:r>
          </a:p>
          <a:p>
            <a:pPr lvl="1"/>
            <a:r>
              <a:rPr lang="en-US" sz="1800" dirty="0" err="1"/>
              <a:t>Dm</a:t>
            </a:r>
            <a:r>
              <a:rPr lang="en-US" sz="1800" dirty="0"/>
              <a:t>=4</a:t>
            </a:r>
          </a:p>
          <a:p>
            <a:pPr lvl="1"/>
            <a:r>
              <a:rPr lang="en-US" sz="1800" dirty="0"/>
              <a:t>Pass-1 result 52 run</a:t>
            </a:r>
          </a:p>
          <a:p>
            <a:pPr lvl="1"/>
            <a:r>
              <a:rPr lang="en-US" sz="1800" dirty="0"/>
              <a:t>Pass-2 result 13 run</a:t>
            </a:r>
          </a:p>
          <a:p>
            <a:pPr lvl="1"/>
            <a:r>
              <a:rPr lang="en-US" sz="1800" dirty="0"/>
              <a:t>Pass-3 result 4 run</a:t>
            </a:r>
          </a:p>
          <a:p>
            <a:pPr lvl="1"/>
            <a:r>
              <a:rPr lang="en-US" sz="1800" dirty="0"/>
              <a:t>Pass-4 result 1 run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Complexity: no of block access</a:t>
            </a:r>
          </a:p>
          <a:p>
            <a:pPr marL="457200" lvl="1" indent="0">
              <a:buNone/>
            </a:pPr>
            <a:r>
              <a:rPr lang="en-US" sz="1800" dirty="0"/>
              <a:t>(2*b)+(2*(b*</a:t>
            </a:r>
            <a:r>
              <a:rPr lang="en-US" sz="1800" dirty="0" err="1"/>
              <a:t>log</a:t>
            </a:r>
            <a:r>
              <a:rPr lang="en-US" sz="1100" dirty="0" err="1"/>
              <a:t>dm</a:t>
            </a:r>
            <a:r>
              <a:rPr lang="en-US" sz="1800" dirty="0" err="1"/>
              <a:t>nr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Slide 15- </a:t>
            </a:r>
            <a:fld id="{4DBC2BF9-21EC-4732-B7B3-08E05612A6F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59723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Slide 15- </a:t>
            </a:r>
            <a:fld id="{066A599A-32B2-436C-A18F-6012B264C4CA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840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 for External Sorting (2)</a:t>
            </a:r>
          </a:p>
        </p:txBody>
      </p:sp>
      <p:pic>
        <p:nvPicPr>
          <p:cNvPr id="684042" name="Picture 10" descr="fig1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32314"/>
            <a:ext cx="54864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050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15240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4403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712789"/>
            <a:ext cx="514985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28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6564312" cy="14970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3.	Evaluation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94" y="2248023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57987"/>
      </p:ext>
    </p:extLst>
  </p:cSld>
  <p:clrMapOvr>
    <a:masterClrMapping/>
  </p:clrMapOvr>
  <p:transition advTm="152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239" y="495300"/>
            <a:ext cx="7291387" cy="4572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 (Cont.)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662" y="1546166"/>
            <a:ext cx="8927869" cy="3640975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Parser checks syntax, verifies relations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Evaluation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323181"/>
      </p:ext>
    </p:extLst>
  </p:cSld>
  <p:clrMapOvr>
    <a:masterClrMapping/>
  </p:clrMapOvr>
  <p:transition advTm="99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5" y="301625"/>
            <a:ext cx="8077200" cy="6096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 : Optimization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4401" y="1149351"/>
            <a:ext cx="8024813" cy="518001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E.g.,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can use an index on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or can perform complete relation scan and discard instructors with salary  75000</a:t>
            </a:r>
          </a:p>
        </p:txBody>
      </p:sp>
    </p:spTree>
    <p:extLst>
      <p:ext uri="{BB962C8B-B14F-4D97-AF65-F5344CB8AC3E}">
        <p14:creationId xmlns:p14="http://schemas.microsoft.com/office/powerpoint/2010/main" val="3720206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Slide 15- </a:t>
            </a:r>
            <a:fld id="{D4814B6F-87CC-4293-8771-7FA9BC7B2059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Translating SQL Queries into Relational Algebra 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Query block</a:t>
            </a:r>
            <a:r>
              <a:rPr lang="en-US" alt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basic unit that can be translated into the algebraic operators and optimized.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query block contains a single SELECT-FROM-WHERE expression, as well as GROUP BY and HAVING clause if these are part of the block.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Nested queries</a:t>
            </a:r>
            <a:r>
              <a:rPr lang="en-US" altLang="en-US" dirty="0"/>
              <a:t> within a query are identified as separate query blocks.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Aggregate operators in SQL must be included in the extended algebra.</a:t>
            </a:r>
          </a:p>
        </p:txBody>
      </p:sp>
    </p:spTree>
    <p:extLst>
      <p:ext uri="{BB962C8B-B14F-4D97-AF65-F5344CB8AC3E}">
        <p14:creationId xmlns:p14="http://schemas.microsoft.com/office/powerpoint/2010/main" val="13341043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Slide 15- </a:t>
            </a:r>
            <a:fld id="{7FB247EA-003A-407A-9263-D789B9ACF965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799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Translating SQL Queries into Relational Algebra (2)</a:t>
            </a:r>
          </a:p>
        </p:txBody>
      </p:sp>
      <p:sp>
        <p:nvSpPr>
          <p:cNvPr id="6799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7912100" cy="167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Clr>
                <a:srgbClr val="FF0000"/>
              </a:buClr>
              <a:buSzTx/>
              <a:buNone/>
            </a:pP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 	LNAME, FNAME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Tx/>
              <a:buNone/>
            </a:pP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 		EMPLOYEE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Tx/>
              <a:buNone/>
            </a:pP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 	SALARY &gt; (	</a:t>
            </a: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 	MAX (SALARY)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Tx/>
              <a:buNone/>
            </a:pP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		EMPLOYEE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Tx/>
              <a:buNone/>
            </a:pP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b="1">
                <a:solidFill>
                  <a:schemeClr val="bg2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 	DNO = 5);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6337300" y="4292601"/>
            <a:ext cx="4025900" cy="1046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MAX (SALARY)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		EMPLOYEE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	DNO = 5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2044700" y="4140200"/>
            <a:ext cx="4140200" cy="1136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	LNAME, FNAME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		EMPLOYEE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b="1">
                <a:solidFill>
                  <a:srgbClr val="1C1C1C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 	SALARY &gt; C</a:t>
            </a: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>
            <a:off x="6184900" y="3492500"/>
            <a:ext cx="1588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43" name="Line 7"/>
          <p:cNvSpPr>
            <a:spLocks noChangeShapeType="1"/>
          </p:cNvSpPr>
          <p:nvPr/>
        </p:nvSpPr>
        <p:spPr bwMode="auto">
          <a:xfrm>
            <a:off x="4025900" y="3733800"/>
            <a:ext cx="4191000" cy="158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44" name="Line 8"/>
          <p:cNvSpPr>
            <a:spLocks noChangeShapeType="1"/>
          </p:cNvSpPr>
          <p:nvPr/>
        </p:nvSpPr>
        <p:spPr bwMode="auto">
          <a:xfrm>
            <a:off x="6184900" y="3492500"/>
            <a:ext cx="1588" cy="2413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45" name="Line 9"/>
          <p:cNvSpPr>
            <a:spLocks noChangeShapeType="1"/>
          </p:cNvSpPr>
          <p:nvPr/>
        </p:nvSpPr>
        <p:spPr bwMode="auto">
          <a:xfrm>
            <a:off x="4025900" y="3733800"/>
            <a:ext cx="1588" cy="406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8216900" y="3733800"/>
            <a:ext cx="1588" cy="406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1892300" y="5689601"/>
            <a:ext cx="4292600" cy="46166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1C1C1C"/>
                </a:solidFill>
                <a:latin typeface="Lucida Grande" pitchFamily="71" charset="0"/>
                <a:cs typeface="Times New Roman" panose="02020603050405020304" pitchFamily="18" charset="0"/>
              </a:rPr>
              <a:t>π</a:t>
            </a:r>
            <a:r>
              <a:rPr lang="en-US" altLang="en-US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LNAME, FNAME</a:t>
            </a:r>
            <a:r>
              <a:rPr lang="en-US" altLang="en-US" sz="20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rgbClr val="1C1C1C"/>
                </a:solidFill>
                <a:latin typeface="Lucida Grande" pitchFamily="71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SALARY&gt;C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(EMPLOYEE))</a:t>
            </a:r>
            <a:endParaRPr lang="en-US" altLang="en-US" sz="2000" baseline="-250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48" name="Text Box 12"/>
          <p:cNvSpPr txBox="1">
            <a:spLocks noChangeArrowheads="1"/>
          </p:cNvSpPr>
          <p:nvPr/>
        </p:nvSpPr>
        <p:spPr bwMode="auto">
          <a:xfrm>
            <a:off x="6337300" y="5689601"/>
            <a:ext cx="3860800" cy="466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1C1C1C"/>
                </a:solidFill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ℱ</a:t>
            </a:r>
            <a:r>
              <a:rPr lang="en-US" altLang="en-US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MAX SALARY</a:t>
            </a:r>
            <a:r>
              <a:rPr lang="en-US" altLang="en-US" sz="2000" baseline="-2500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rgbClr val="1C1C1C"/>
                </a:solidFill>
                <a:latin typeface="Lucida Grande" pitchFamily="71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DNO=5 </a:t>
            </a:r>
            <a:r>
              <a:rPr lang="en-US" altLang="en-US" sz="200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(EMPLOYEE))</a:t>
            </a:r>
          </a:p>
        </p:txBody>
      </p:sp>
      <p:sp>
        <p:nvSpPr>
          <p:cNvPr id="679949" name="AutoShape 13"/>
          <p:cNvSpPr>
            <a:spLocks noChangeArrowheads="1"/>
          </p:cNvSpPr>
          <p:nvPr/>
        </p:nvSpPr>
        <p:spPr bwMode="auto">
          <a:xfrm>
            <a:off x="3854450" y="5276850"/>
            <a:ext cx="342900" cy="412750"/>
          </a:xfrm>
          <a:prstGeom prst="downArrow">
            <a:avLst>
              <a:gd name="adj1" fmla="val 50000"/>
              <a:gd name="adj2" fmla="val 3009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50" name="AutoShape 14"/>
          <p:cNvSpPr>
            <a:spLocks noChangeArrowheads="1"/>
          </p:cNvSpPr>
          <p:nvPr/>
        </p:nvSpPr>
        <p:spPr bwMode="auto">
          <a:xfrm>
            <a:off x="8045450" y="5222876"/>
            <a:ext cx="342900" cy="466725"/>
          </a:xfrm>
          <a:prstGeom prst="downArrow">
            <a:avLst>
              <a:gd name="adj1" fmla="val 50000"/>
              <a:gd name="adj2" fmla="val 34028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251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Steps: Optimization (Cont.)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Amongst all equivalent evaluation plans choose the one with lowest cost.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number of tuples in each relation, size of tuples, etc.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this module we study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897812" cy="4886325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Cost is generally measured as total elapsed time for answering query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Many factors contribute to time cost</a:t>
            </a:r>
          </a:p>
          <a:p>
            <a:pPr lvl="2"/>
            <a:r>
              <a:rPr lang="en-US" altLang="en-US" sz="2000" i="1">
                <a:ea typeface="ＭＳ Ｐゴシック" panose="020B0600070205080204" pitchFamily="34" charset="-128"/>
              </a:rPr>
              <a:t>disk accesses, CPU</a:t>
            </a:r>
            <a:r>
              <a:rPr lang="en-US" altLang="en-US" sz="2000">
                <a:ea typeface="ＭＳ Ｐゴシック" panose="020B0600070205080204" pitchFamily="34" charset="-128"/>
              </a:rPr>
              <a:t>, or even network </a:t>
            </a:r>
            <a:r>
              <a:rPr lang="en-US" altLang="en-US" sz="2000" i="1">
                <a:ea typeface="ＭＳ Ｐゴシック" panose="020B0600070205080204" pitchFamily="34" charset="-128"/>
              </a:rPr>
              <a:t>communication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Typically disk access is the predominant cost, and is also relatively easy to estimate.   Measured by taking into account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Number of blocks written * average-block-write-cost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Cost to write a block is greater than cost to read a block </a:t>
            </a:r>
          </a:p>
          <a:p>
            <a:pPr lvl="3"/>
            <a:r>
              <a:rPr lang="en-US" altLang="en-US" sz="2000">
                <a:ea typeface="ＭＳ Ｐゴシック" panose="020B0600070205080204" pitchFamily="34" charset="-128"/>
              </a:rPr>
              <a:t>data is read back after being written to ensure that the write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2957949515"/>
      </p:ext>
    </p:extLst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4755603556D43B8AB4DB1334BDB32" ma:contentTypeVersion="2" ma:contentTypeDescription="Create a new document." ma:contentTypeScope="" ma:versionID="0703c8d9f681396466b1993f72b9f491">
  <xsd:schema xmlns:xsd="http://www.w3.org/2001/XMLSchema" xmlns:xs="http://www.w3.org/2001/XMLSchema" xmlns:p="http://schemas.microsoft.com/office/2006/metadata/properties" xmlns:ns2="cb646533-ea89-4d1f-b7fc-d7360a42adf0" targetNamespace="http://schemas.microsoft.com/office/2006/metadata/properties" ma:root="true" ma:fieldsID="b4faa6e6c0980f16ec5f804949a04625" ns2:_="">
    <xsd:import namespace="cb646533-ea89-4d1f-b7fc-d7360a42ad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46533-ea89-4d1f-b7fc-d7360a42a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9EE26-239F-4D1C-B246-069E7E599AFB}"/>
</file>

<file path=customXml/itemProps2.xml><?xml version="1.0" encoding="utf-8"?>
<ds:datastoreItem xmlns:ds="http://schemas.openxmlformats.org/officeDocument/2006/customXml" ds:itemID="{8B6143FB-4EE7-4C7F-A908-8514673430B9}"/>
</file>

<file path=customXml/itemProps3.xml><?xml version="1.0" encoding="utf-8"?>
<ds:datastoreItem xmlns:ds="http://schemas.openxmlformats.org/officeDocument/2006/customXml" ds:itemID="{0302AC82-6C0E-4F02-9D09-A02E0D6FF358}"/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1544</Words>
  <Application>Microsoft Office PowerPoint</Application>
  <PresentationFormat>Widescreen</PresentationFormat>
  <Paragraphs>211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6" baseType="lpstr">
      <vt:lpstr>MS PGothic</vt:lpstr>
      <vt:lpstr>MS PGothic</vt:lpstr>
      <vt:lpstr>Arial</vt:lpstr>
      <vt:lpstr>Calibri</vt:lpstr>
      <vt:lpstr>Calibri Light</vt:lpstr>
      <vt:lpstr>Greek Symbols</vt:lpstr>
      <vt:lpstr>Helvetica</vt:lpstr>
      <vt:lpstr>Lucida Grande</vt:lpstr>
      <vt:lpstr>Monotype Sorts</vt:lpstr>
      <vt:lpstr>Symbol</vt:lpstr>
      <vt:lpstr>Tahoma</vt:lpstr>
      <vt:lpstr>Times New Roman</vt:lpstr>
      <vt:lpstr>Webdings</vt:lpstr>
      <vt:lpstr>Wingdings</vt:lpstr>
      <vt:lpstr>Office Theme</vt:lpstr>
      <vt:lpstr>Blends</vt:lpstr>
      <vt:lpstr>1_db-5-grey</vt:lpstr>
      <vt:lpstr>2_db-5-grey</vt:lpstr>
      <vt:lpstr>1_Blends</vt:lpstr>
      <vt:lpstr>2_Blends</vt:lpstr>
      <vt:lpstr>3_Blends</vt:lpstr>
      <vt:lpstr>3_db-5-grey</vt:lpstr>
      <vt:lpstr>Clip</vt:lpstr>
      <vt:lpstr>Query Processing</vt:lpstr>
      <vt:lpstr>Introduction to Query Processing </vt:lpstr>
      <vt:lpstr>Basic Steps in Query Processing</vt:lpstr>
      <vt:lpstr>Basic Steps in Query Processing (Cont.)</vt:lpstr>
      <vt:lpstr>Basic Steps in Query Processing : Optimization</vt:lpstr>
      <vt:lpstr>Translating SQL Queries into Relational Algebra </vt:lpstr>
      <vt:lpstr>Translating SQL Queries into Relational Algebra (2)</vt:lpstr>
      <vt:lpstr>Basic Steps: Optimization (Cont.)</vt:lpstr>
      <vt:lpstr>Measures of Query Cost</vt:lpstr>
      <vt:lpstr>Measures of Query Cost (Cont.)</vt:lpstr>
      <vt:lpstr>Measures of Query Cost (Cont.)</vt:lpstr>
      <vt:lpstr>Selection Operation</vt:lpstr>
      <vt:lpstr>PowerPoint Presentation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Algorithms for External Sorting (1)</vt:lpstr>
      <vt:lpstr>PowerPoint Presentation</vt:lpstr>
      <vt:lpstr>Algorithms for External Sorting (2)</vt:lpstr>
      <vt:lpstr>Example: External Sorting Using Sort-Merge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</dc:title>
  <dc:creator>DJSCE Student</dc:creator>
  <cp:lastModifiedBy>Deepika Dongre</cp:lastModifiedBy>
  <cp:revision>17</cp:revision>
  <dcterms:created xsi:type="dcterms:W3CDTF">2022-09-17T05:22:55Z</dcterms:created>
  <dcterms:modified xsi:type="dcterms:W3CDTF">2022-10-01T04:35:01Z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0x010100DFB4755603556D43B8AB4DB1334BDB32</vt:lpwstr>
  </property>
</Properties>
</file>