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44EBB-A2EA-4C22-A1B1-B15BE67B904F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CB5BC-9768-49D7-A1FE-E13FD6A3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3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42-3E6E-4022-8A6B-0D6DD556951D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92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9818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6514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50041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8343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50A-14EC-41BC-9FDE-FCA945FAEBAB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1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527-A4FB-42C1-94EB-4CA7FF7BCE66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E841-AACB-4E9A-9BE1-EB088593DEA2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CF7-39BB-40B4-AF51-28A8F68A5CBC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D22F-79B2-4389-B857-E823B3DAE9DE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4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C1AD-80CF-460F-814A-376600422597}" type="datetime1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6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8C70-2556-4DCA-987D-263E9AEFE090}" type="datetime1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0C4A-7DD4-4412-BA81-5A6F55A0DC28}" type="datetime1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4E1-6855-492F-8F11-5F30A0C14CFA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4F8-F7FF-492D-9B07-02E8703CD3F8}" type="datetime1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91A9-257A-4F3A-A04C-F79E054FED77}" type="datetime1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0B9374-F7C3-4606-9176-0B7A5907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2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Nature Inspired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TY </a:t>
            </a:r>
            <a:r>
              <a:rPr lang="en-IN" dirty="0" err="1" smtClean="0"/>
              <a:t>B.Tech</a:t>
            </a:r>
            <a:r>
              <a:rPr lang="en-IN" dirty="0" smtClean="0"/>
              <a:t> Honours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8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432" y="787781"/>
            <a:ext cx="8915400" cy="5929889"/>
          </a:xfrm>
        </p:spPr>
        <p:txBody>
          <a:bodyPr>
            <a:normAutofit/>
          </a:bodyPr>
          <a:lstStyle/>
          <a:p>
            <a:r>
              <a:rPr lang="en-IN" dirty="0"/>
              <a:t>Natural </a:t>
            </a:r>
            <a:r>
              <a:rPr lang="en-IN" dirty="0" smtClean="0"/>
              <a:t>phenomena: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10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Natural Phenomena, Models, and Metaphors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65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848860"/>
              </p:ext>
            </p:extLst>
          </p:nvPr>
        </p:nvGraphicFramePr>
        <p:xfrm>
          <a:off x="1524147" y="432418"/>
          <a:ext cx="9095569" cy="6291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977">
                  <a:extLst>
                    <a:ext uri="{9D8B030D-6E8A-4147-A177-3AD203B41FA5}">
                      <a16:colId xmlns:a16="http://schemas.microsoft.com/office/drawing/2014/main" val="3304384796"/>
                    </a:ext>
                  </a:extLst>
                </a:gridCol>
                <a:gridCol w="7804581">
                  <a:extLst>
                    <a:ext uri="{9D8B030D-6E8A-4147-A177-3AD203B41FA5}">
                      <a16:colId xmlns:a16="http://schemas.microsoft.com/office/drawing/2014/main" val="3394587461"/>
                    </a:ext>
                  </a:extLst>
                </a:gridCol>
                <a:gridCol w="679011">
                  <a:extLst>
                    <a:ext uri="{9D8B030D-6E8A-4147-A177-3AD203B41FA5}">
                      <a16:colId xmlns:a16="http://schemas.microsoft.com/office/drawing/2014/main" val="4012327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17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Introduction to Natural Computing</a:t>
                      </a:r>
                      <a:endParaRPr lang="en-IN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From nature to natural computing, sample idea, Philosophy of natural computing, Natural</a:t>
                      </a:r>
                      <a:endParaRPr lang="en-IN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computing approaches, Natural Phenomena, Models, and Metaphors, From Nature to Computing and Back Again, General Concepts – Individuals, Entities, Agents; Parallelism and </a:t>
                      </a:r>
                      <a:r>
                        <a:rPr lang="en-US" sz="1100" dirty="0" err="1">
                          <a:effectLst/>
                        </a:rPr>
                        <a:t>Distributivity</a:t>
                      </a:r>
                      <a:r>
                        <a:rPr lang="en-US" sz="1100" dirty="0">
                          <a:effectLst/>
                        </a:rPr>
                        <a:t>; Interactivity; Adaptation; Feedback; Self-Organization; Bottom-Up Vs Top-Down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Artificial Neural Networks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Biological Nervous Systems, Artificial Neural Networks, Neuron Models, Architectures, Supervised learning: Perceptron algorithm, Back Propagation Algorithm, Unsupervised learning: Self-organizing maps, ART, Reinforcement learning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65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Evolutionary Computing – Genetic Algorithms</a:t>
                      </a:r>
                      <a:endParaRPr lang="en-IN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Basic Principles of Genetics, Fitness Function; Selection: Selective Pressure, Random Selection, Proportional Selection, Tournament Selection, Rank-Based Selection, Boltzmann Selection,  Elitism; Reproduction Operators: Crossover operator, Mutation; Application: Pattern Recognition, Numerical Function Optimization.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389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Swarm Intelligence:</a:t>
                      </a:r>
                      <a:endParaRPr lang="en-IN" sz="1100" dirty="0" smtClean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Particle Swarm Optimization: Basic Particle Swarm Optimization: Global Best PSO, Local Best PSO, Velocity Components; Basic PSO parameters, Single Solution Particle Swarm Optimization: Guaranteed Convergence PSO, Social-Based Particle Swarm Optimization, Hybrid Algorithms, Sub-Swarm Based PSO, Multi-Start PSO Algorithms, Repelling Methods, Binary PSO; Application</a:t>
                      </a:r>
                      <a:endParaRPr lang="en-IN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36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Ant Algorithm: Simple Ant Colony Optimization,  Ant Colony Optimization Meta-Heuristic, Cemetery Organization and Brood Care, Division of </a:t>
                      </a:r>
                      <a:r>
                        <a:rPr lang="en-IN" sz="1100" dirty="0" err="1" smtClean="0">
                          <a:effectLst/>
                        </a:rPr>
                        <a:t>Labor</a:t>
                      </a:r>
                      <a:r>
                        <a:rPr lang="en-IN" sz="1100" dirty="0" smtClean="0">
                          <a:effectLst/>
                        </a:rPr>
                        <a:t>, Application: Travelling Salesman Problem</a:t>
                      </a:r>
                      <a:endParaRPr lang="en-IN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38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Artificial Immune Models: Natural Immune System: Classical view, Antibodies and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Antigens, White Cells, Immunity types, Network Theory, Danger Theory; Artificial Immune Models: Artificial Immune system algorithm, classical view models, Clonal Selection Theory: CLONALG; Network Theory Models; Danger Theory Models; Application: Intrusion Detection</a:t>
                      </a:r>
                      <a:endParaRPr lang="en-IN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729528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1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96" y="3680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Books Recommended:</a:t>
            </a:r>
            <a:endParaRPr lang="en-IN" dirty="0"/>
          </a:p>
          <a:p>
            <a:r>
              <a:rPr lang="en-US" i="1" dirty="0"/>
              <a:t>Text Books: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L. N. de Castro, “Fundamentals of Natural Computing: Basic Concepts, Algorithms and Applications”, 2006, CRC Press, ISBN-13: 978-1584886433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Andries</a:t>
            </a:r>
            <a:r>
              <a:rPr lang="en-IN" dirty="0"/>
              <a:t> P. </a:t>
            </a:r>
            <a:r>
              <a:rPr lang="en-IN" dirty="0" err="1"/>
              <a:t>Engelbrecht</a:t>
            </a:r>
            <a:r>
              <a:rPr lang="en-IN" dirty="0"/>
              <a:t>, “Computational Intelligence an Introduction”, Wiley, 2nd Edition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Tom Mitchell, Machine Learning, McGraw Hill, 1997, 0-07-042807-7</a:t>
            </a:r>
            <a:endParaRPr lang="en-IN" dirty="0"/>
          </a:p>
          <a:p>
            <a:r>
              <a:rPr lang="en-US" i="1" dirty="0"/>
              <a:t>Reference Books: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D. </a:t>
            </a:r>
            <a:r>
              <a:rPr lang="en-US" dirty="0" err="1"/>
              <a:t>Floreano</a:t>
            </a:r>
            <a:r>
              <a:rPr lang="en-US" dirty="0"/>
              <a:t> and C. </a:t>
            </a:r>
            <a:r>
              <a:rPr lang="en-US" dirty="0" err="1"/>
              <a:t>Mattiussi</a:t>
            </a:r>
            <a:r>
              <a:rPr lang="en-US" dirty="0"/>
              <a:t>, “Bio-Inspired Artificial Intelligence: Theories, Methods, and Technologies”, 2008, MIT Press, ISBN-13: 978-0262062718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Russell C. </a:t>
            </a:r>
            <a:r>
              <a:rPr lang="en-US" dirty="0" err="1"/>
              <a:t>Eberhart</a:t>
            </a:r>
            <a:r>
              <a:rPr lang="en-US" dirty="0"/>
              <a:t>, </a:t>
            </a:r>
            <a:r>
              <a:rPr lang="en-US" dirty="0" err="1"/>
              <a:t>Yuhui</a:t>
            </a:r>
            <a:r>
              <a:rPr lang="en-US" dirty="0"/>
              <a:t> Shi, James Kennedy, “Swarm Intelligence: The Morgan Kaufmann Series in Evolutionary Computation”, 1st Edition, ISBN-13: 978- 1558605954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 Jones (Editor), “Bio Inspired Computing-Recent Innovations and Applications”, </a:t>
            </a:r>
            <a:r>
              <a:rPr lang="en-US" dirty="0" err="1"/>
              <a:t>Clanrye</a:t>
            </a:r>
            <a:r>
              <a:rPr lang="en-US" dirty="0"/>
              <a:t> International; 2</a:t>
            </a:r>
            <a:r>
              <a:rPr lang="en-US" baseline="30000" dirty="0"/>
              <a:t>nd</a:t>
            </a:r>
            <a:r>
              <a:rPr lang="en-US" dirty="0"/>
              <a:t> edition (2 January 2015), ISBN-10: 1632400812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Yang Xiao (Editor), “Bio-Inspired Computing and Networking”, CRC Press, </a:t>
            </a:r>
            <a:endParaRPr lang="en-IN" dirty="0"/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1: Introduction to Natural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Journey of Human – from using natural resources to learning from nature</a:t>
            </a:r>
          </a:p>
          <a:p>
            <a:pPr lvl="1"/>
            <a:r>
              <a:rPr lang="en-IN" dirty="0" smtClean="0"/>
              <a:t>Observing Physical, chemical and biological phenomena and patterns in nature</a:t>
            </a:r>
          </a:p>
          <a:p>
            <a:pPr lvl="1"/>
            <a:r>
              <a:rPr lang="en-IN" dirty="0" smtClean="0"/>
              <a:t>Laws of motion and gravity – designing aircrafts</a:t>
            </a:r>
          </a:p>
          <a:p>
            <a:pPr lvl="1"/>
            <a:r>
              <a:rPr lang="en-IN" dirty="0" smtClean="0"/>
              <a:t>Understanding basic principles of life – creating transgenic food and medicines to control diseases</a:t>
            </a:r>
          </a:p>
          <a:p>
            <a:pPr lvl="1"/>
            <a:r>
              <a:rPr lang="en-IN" dirty="0" smtClean="0"/>
              <a:t>Source of inspiration to imitate nature to create solutions in various domains ranging from engineering to biology</a:t>
            </a:r>
          </a:p>
          <a:p>
            <a:pPr lvl="1"/>
            <a:r>
              <a:rPr lang="en-IN" dirty="0" smtClean="0"/>
              <a:t>Simulate and emulate natural </a:t>
            </a:r>
            <a:r>
              <a:rPr lang="en-IN" dirty="0" err="1" smtClean="0"/>
              <a:t>phenomenas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Kiran Bhowmick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432" y="787781"/>
            <a:ext cx="8915400" cy="5929889"/>
          </a:xfrm>
        </p:spPr>
        <p:txBody>
          <a:bodyPr>
            <a:normAutofit/>
          </a:bodyPr>
          <a:lstStyle/>
          <a:p>
            <a:r>
              <a:rPr lang="en-IN" dirty="0"/>
              <a:t>Natural </a:t>
            </a:r>
            <a:r>
              <a:rPr lang="en-IN" dirty="0" smtClean="0"/>
              <a:t>computing: </a:t>
            </a:r>
            <a:r>
              <a:rPr lang="en-US" dirty="0" smtClean="0"/>
              <a:t>is </a:t>
            </a:r>
            <a:r>
              <a:rPr lang="en-US" dirty="0"/>
              <a:t>the computational version of this process of </a:t>
            </a:r>
            <a:r>
              <a:rPr lang="en-US" dirty="0" smtClean="0"/>
              <a:t>extracting ideas </a:t>
            </a:r>
            <a:r>
              <a:rPr lang="en-US" dirty="0"/>
              <a:t>from nature to develop ‘artificial’ (computational) systems, or using </a:t>
            </a:r>
            <a:r>
              <a:rPr lang="en-US" dirty="0" smtClean="0"/>
              <a:t>natural </a:t>
            </a:r>
            <a:r>
              <a:rPr lang="en-IN" dirty="0" smtClean="0"/>
              <a:t>media </a:t>
            </a:r>
            <a:r>
              <a:rPr lang="en-IN" dirty="0"/>
              <a:t>(e.g., molecules) to perform </a:t>
            </a:r>
            <a:r>
              <a:rPr lang="en-IN" dirty="0" smtClean="0"/>
              <a:t>computation</a:t>
            </a:r>
          </a:p>
          <a:p>
            <a:r>
              <a:rPr lang="en-IN" dirty="0" smtClean="0"/>
              <a:t>Branches of Natural Computing: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en-US" dirty="0" smtClean="0"/>
              <a:t>omputing inspired by nature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makes </a:t>
            </a:r>
            <a:r>
              <a:rPr lang="en-US" dirty="0"/>
              <a:t>use of nature as inspiration </a:t>
            </a:r>
            <a:r>
              <a:rPr lang="en-US" dirty="0" smtClean="0"/>
              <a:t>for </a:t>
            </a:r>
            <a:r>
              <a:rPr lang="en-US" sz="1400" dirty="0" smtClean="0"/>
              <a:t>the </a:t>
            </a:r>
            <a:r>
              <a:rPr lang="en-US" sz="1400" dirty="0"/>
              <a:t>development of problem solving </a:t>
            </a:r>
            <a:r>
              <a:rPr lang="en-US" sz="1400" dirty="0" smtClean="0"/>
              <a:t>techniques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develop computational tools (algorithms) by taking </a:t>
            </a:r>
            <a:r>
              <a:rPr lang="en-US" dirty="0" smtClean="0"/>
              <a:t>inspiration from </a:t>
            </a:r>
            <a:r>
              <a:rPr lang="en-US" dirty="0"/>
              <a:t>nature for the solution of complex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simulation and emulation of natural phenomena in computers: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synthetic process aimed at creating patterns, forms, behaviors, </a:t>
            </a:r>
            <a:r>
              <a:rPr lang="en-US" dirty="0" smtClean="0"/>
              <a:t>and organisms </a:t>
            </a:r>
            <a:r>
              <a:rPr lang="en-US" dirty="0"/>
              <a:t>that (do not necessarily) resemble ‘life-as-we-know-it’.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Its products </a:t>
            </a:r>
            <a:r>
              <a:rPr lang="en-US" dirty="0"/>
              <a:t>can be used to mimic various natural phenomena,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Increasing our </a:t>
            </a:r>
            <a:r>
              <a:rPr lang="en-US" dirty="0"/>
              <a:t>understanding of nature and insights about computer models.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Computing </a:t>
            </a:r>
            <a:r>
              <a:rPr lang="en-US" dirty="0"/>
              <a:t>with natural </a:t>
            </a:r>
            <a:r>
              <a:rPr lang="en-US" dirty="0" smtClean="0"/>
              <a:t>materials: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corresponds to the use of </a:t>
            </a:r>
            <a:r>
              <a:rPr lang="en-US" dirty="0" smtClean="0"/>
              <a:t>natural materials </a:t>
            </a:r>
            <a:r>
              <a:rPr lang="en-US" dirty="0"/>
              <a:t>to perform </a:t>
            </a:r>
            <a:r>
              <a:rPr lang="en-US" dirty="0" smtClean="0"/>
              <a:t>computation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constituting a true novel </a:t>
            </a:r>
            <a:r>
              <a:rPr lang="en-IN" dirty="0" smtClean="0"/>
              <a:t>computing </a:t>
            </a:r>
            <a:r>
              <a:rPr lang="en-US" dirty="0" smtClean="0"/>
              <a:t>paradigm </a:t>
            </a:r>
            <a:r>
              <a:rPr lang="en-US" dirty="0"/>
              <a:t>that comes to substitute or supplement the current </a:t>
            </a:r>
            <a:r>
              <a:rPr lang="en-US" dirty="0" smtClean="0"/>
              <a:t>silicon based </a:t>
            </a:r>
            <a:r>
              <a:rPr lang="en-IN" dirty="0" smtClean="0"/>
              <a:t>computers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Unit 1: Introduction to Natural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8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6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Some Examples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54" y="516188"/>
            <a:ext cx="6916115" cy="277216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7144" y="516188"/>
            <a:ext cx="2002067" cy="2474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a. Initial distribution of ants 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845005" y="516188"/>
            <a:ext cx="2002067" cy="247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b. Clustering of dead ants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1695" y="3147473"/>
            <a:ext cx="1118278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/>
              <a:t>Pick up rule</a:t>
            </a:r>
            <a:r>
              <a:rPr lang="en-US" sz="1400" dirty="0"/>
              <a:t>: if an ant finds a dead body, it picks it up and wanders around </a:t>
            </a:r>
            <a:r>
              <a:rPr lang="en-US" sz="1400" dirty="0" smtClean="0"/>
              <a:t>the arena </a:t>
            </a:r>
            <a:r>
              <a:rPr lang="en-US" sz="1400" dirty="0"/>
              <a:t>until it finds another dead body. The probability or likelihood that an </a:t>
            </a:r>
            <a:r>
              <a:rPr lang="en-US" sz="1400" dirty="0" smtClean="0"/>
              <a:t>ant picks </a:t>
            </a:r>
            <a:r>
              <a:rPr lang="en-US" sz="1400" dirty="0"/>
              <a:t>up a dead body is inversely proportional to the number of items in </a:t>
            </a:r>
            <a:r>
              <a:rPr lang="en-US" sz="1400" dirty="0" smtClean="0"/>
              <a:t>that portion </a:t>
            </a:r>
            <a:r>
              <a:rPr lang="en-US" sz="1400" dirty="0"/>
              <a:t>of the arena; that is, the more dead bodies around, the smaller the </a:t>
            </a:r>
            <a:r>
              <a:rPr lang="en-US" sz="1400" dirty="0" smtClean="0"/>
              <a:t>probability it </a:t>
            </a:r>
            <a:r>
              <a:rPr lang="en-US" sz="1400" dirty="0"/>
              <a:t>is picked up, and vice-versa.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Dropping rule</a:t>
            </a:r>
            <a:r>
              <a:rPr lang="en-US" sz="1400" dirty="0"/>
              <a:t>: while wandering around, the loaded ant eventually finds </a:t>
            </a:r>
            <a:r>
              <a:rPr lang="en-US" sz="1400" dirty="0" smtClean="0"/>
              <a:t>more dead </a:t>
            </a:r>
            <a:r>
              <a:rPr lang="en-US" sz="1400" dirty="0"/>
              <a:t>bodies in its way. The more dead bodies are found in a given region of </a:t>
            </a:r>
            <a:r>
              <a:rPr lang="en-US" sz="1400" dirty="0" smtClean="0"/>
              <a:t>the arena</a:t>
            </a:r>
            <a:r>
              <a:rPr lang="en-US" sz="1400" dirty="0"/>
              <a:t>, the higher the probability the ant drops the dead body it is carrying at </a:t>
            </a:r>
            <a:r>
              <a:rPr lang="en-US" sz="1400" dirty="0" smtClean="0"/>
              <a:t>that location </a:t>
            </a:r>
            <a:r>
              <a:rPr lang="en-US" sz="1400" dirty="0"/>
              <a:t>of the arena, and vice-versa.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As a result of these very simple behavioral rules, all dead items will </a:t>
            </a:r>
            <a:r>
              <a:rPr lang="en-US" sz="1400" dirty="0" smtClean="0"/>
              <a:t>eventually be </a:t>
            </a:r>
            <a:r>
              <a:rPr lang="en-US" sz="1400" dirty="0"/>
              <a:t>brought together into a single group, depending on the initial </a:t>
            </a:r>
            <a:r>
              <a:rPr lang="en-US" sz="1400" dirty="0" smtClean="0"/>
              <a:t>configuration of </a:t>
            </a:r>
            <a:r>
              <a:rPr lang="en-US" sz="1400" dirty="0"/>
              <a:t>the arena and how the rules are set up.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Question 1</a:t>
            </a:r>
            <a:r>
              <a:rPr lang="en-US" sz="1400" dirty="0"/>
              <a:t>: what kind of problem could be solved inspired by this </a:t>
            </a:r>
            <a:r>
              <a:rPr lang="en-US" sz="1400" dirty="0" smtClean="0"/>
              <a:t>simple model </a:t>
            </a:r>
            <a:r>
              <a:rPr lang="en-US" sz="1400" dirty="0"/>
              <a:t>of a natural phenomenon?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Question 2</a:t>
            </a:r>
            <a:r>
              <a:rPr lang="en-US" sz="1400" dirty="0"/>
              <a:t>: how would you use these ideas to develop a computing </a:t>
            </a:r>
            <a:r>
              <a:rPr lang="en-US" sz="1400" dirty="0" smtClean="0"/>
              <a:t>tool </a:t>
            </a:r>
            <a:r>
              <a:rPr lang="en-US" sz="1400" dirty="0"/>
              <a:t>(e.g</a:t>
            </a:r>
            <a:r>
              <a:rPr lang="en-US" sz="1400" dirty="0" smtClean="0"/>
              <a:t>., an </a:t>
            </a:r>
            <a:r>
              <a:rPr lang="en-US" sz="1400" dirty="0"/>
              <a:t>algorithm) for solving the problem you specified above?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24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Some Examples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1695" y="3147473"/>
            <a:ext cx="111827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Follow the leader</a:t>
            </a:r>
            <a:r>
              <a:rPr lang="en-US" sz="1400" dirty="0"/>
              <a:t>: When we see birds flocking in the sky, it </a:t>
            </a:r>
            <a:r>
              <a:rPr lang="en-US" sz="1400" dirty="0" smtClean="0"/>
              <a:t>is most </a:t>
            </a:r>
            <a:r>
              <a:rPr lang="en-US" sz="1400" dirty="0"/>
              <a:t>natural to assume that the birds ‘follow a leader’; in this picture, the one </a:t>
            </a:r>
            <a:r>
              <a:rPr lang="en-US" sz="1400" dirty="0" smtClean="0"/>
              <a:t>in front </a:t>
            </a:r>
            <a:r>
              <a:rPr lang="en-US" sz="1400" dirty="0"/>
              <a:t>of the flock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smtClean="0"/>
              <a:t>No Global rule</a:t>
            </a:r>
            <a:r>
              <a:rPr lang="en-US" sz="1400" dirty="0"/>
              <a:t>: There is no ‘global rule’ that can be defined so as to simulate a bird flock. It </a:t>
            </a:r>
            <a:r>
              <a:rPr lang="en-US" sz="1400" dirty="0" smtClean="0"/>
              <a:t>is possible</a:t>
            </a:r>
            <a:r>
              <a:rPr lang="en-US" sz="1400" dirty="0"/>
              <a:t>, however, to generate scripts for each bird in a simulated flock so as </a:t>
            </a:r>
            <a:r>
              <a:rPr lang="en-US" sz="1400" dirty="0" smtClean="0"/>
              <a:t>to create </a:t>
            </a:r>
            <a:r>
              <a:rPr lang="en-US" sz="1400" dirty="0"/>
              <a:t>a more realistic group behavior (for example, in a computer simulation</a:t>
            </a:r>
            <a:r>
              <a:rPr lang="en-US" sz="14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en-US" sz="1400" b="1" dirty="0"/>
          </a:p>
          <a:p>
            <a:pPr algn="just">
              <a:lnSpc>
                <a:spcPct val="150000"/>
              </a:lnSpc>
            </a:pPr>
            <a:r>
              <a:rPr lang="en-US" sz="1400" b="1" dirty="0" smtClean="0"/>
              <a:t>Question 1</a:t>
            </a:r>
            <a:r>
              <a:rPr lang="en-US" sz="1400" dirty="0"/>
              <a:t>: describe (some of) these behavioral rules that, when applied </a:t>
            </a:r>
            <a:r>
              <a:rPr lang="en-US" sz="1400" dirty="0" smtClean="0"/>
              <a:t>to each </a:t>
            </a:r>
            <a:r>
              <a:rPr lang="en-US" sz="1400" dirty="0"/>
              <a:t>bird in the flock, result in an emergent group behavior that is not </a:t>
            </a:r>
            <a:r>
              <a:rPr lang="en-US" sz="1400" dirty="0" smtClean="0"/>
              <a:t>specifically defined </a:t>
            </a:r>
            <a:r>
              <a:rPr lang="en-US" sz="1400" dirty="0"/>
              <a:t>by the individual </a:t>
            </a:r>
            <a:r>
              <a:rPr lang="en-US" sz="1400" dirty="0" smtClean="0"/>
              <a:t>rules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smtClean="0"/>
              <a:t>Question 2</a:t>
            </a:r>
            <a:r>
              <a:rPr lang="en-US" sz="1400" dirty="0"/>
              <a:t>: can you extend these rules to herds of land animals and schools </a:t>
            </a:r>
            <a:r>
              <a:rPr lang="en-US" sz="1400" dirty="0" smtClean="0"/>
              <a:t>of fish</a:t>
            </a:r>
            <a:r>
              <a:rPr lang="en-US" sz="1400" dirty="0"/>
              <a:t>? That is, is there a significant qualitative difference between these </a:t>
            </a:r>
            <a:r>
              <a:rPr lang="en-US" sz="1400" dirty="0" smtClean="0"/>
              <a:t>various types </a:t>
            </a:r>
            <a:r>
              <a:rPr lang="en-US" sz="1400" dirty="0"/>
              <a:t>of group behavior</a:t>
            </a:r>
            <a:r>
              <a:rPr lang="en-US" sz="1400" dirty="0" smtClean="0"/>
              <a:t>? </a:t>
            </a:r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887" r="3063" b="14724"/>
          <a:stretch/>
        </p:blipFill>
        <p:spPr>
          <a:xfrm>
            <a:off x="2181885" y="891361"/>
            <a:ext cx="3349782" cy="212839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4103" y="2824426"/>
            <a:ext cx="2002067" cy="2474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Flock of Birds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7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8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Some Examples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07817" y="2866666"/>
            <a:ext cx="1118278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Strands of DNA</a:t>
            </a:r>
            <a:r>
              <a:rPr lang="en-US" sz="1400" dirty="0"/>
              <a:t>: The DNA molecules contain </a:t>
            </a:r>
            <a:r>
              <a:rPr lang="en-US" sz="1400" dirty="0" smtClean="0"/>
              <a:t>the genetic </a:t>
            </a:r>
            <a:r>
              <a:rPr lang="en-US" sz="1400" dirty="0"/>
              <a:t>information of all living beings on earth. It is known that this genetic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information, together with the environmental influences, determines the </a:t>
            </a:r>
            <a:r>
              <a:rPr lang="en-US" sz="1400" dirty="0" smtClean="0"/>
              <a:t>phenotype (</a:t>
            </a:r>
            <a:r>
              <a:rPr lang="en-US" sz="1400" dirty="0"/>
              <a:t>expressed physical characteristics) of an individual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Genetic engineering techniques can nowadays be used to artificially </a:t>
            </a:r>
            <a:r>
              <a:rPr lang="en-US" sz="1400" dirty="0" smtClean="0"/>
              <a:t>manipulate DNA </a:t>
            </a:r>
            <a:r>
              <a:rPr lang="en-US" sz="1400" dirty="0"/>
              <a:t>so as to alter the genetic information encoded in these molecules. </a:t>
            </a:r>
            <a:r>
              <a:rPr lang="en-US" sz="1400" dirty="0" smtClean="0"/>
              <a:t>For instance</a:t>
            </a:r>
            <a:r>
              <a:rPr lang="en-US" sz="1400" dirty="0"/>
              <a:t>, DNA molecules can be denatured (separated into single strands), </a:t>
            </a:r>
            <a:r>
              <a:rPr lang="en-US" sz="1400" dirty="0" smtClean="0"/>
              <a:t>annealed (</a:t>
            </a:r>
            <a:r>
              <a:rPr lang="en-US" sz="1400" dirty="0"/>
              <a:t>single strands can be ‘glued’ together to form double strands of DNA</a:t>
            </a:r>
            <a:r>
              <a:rPr lang="en-US" sz="1400" dirty="0" smtClean="0"/>
              <a:t>), shortened </a:t>
            </a:r>
            <a:r>
              <a:rPr lang="en-US" sz="1400" dirty="0"/>
              <a:t>(reduced in length), cut (separated in two), multiplied (copied), </a:t>
            </a:r>
            <a:r>
              <a:rPr lang="en-US" sz="1400" dirty="0" smtClean="0"/>
              <a:t>modified (</a:t>
            </a:r>
            <a:r>
              <a:rPr lang="en-US" sz="1400" dirty="0"/>
              <a:t>e.g., new sequences inserted),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smtClean="0"/>
              <a:t>Question 1</a:t>
            </a:r>
            <a:r>
              <a:rPr lang="en-US" sz="1400" dirty="0"/>
              <a:t>: Based on your knowledge of how standard computers (PCs) work</a:t>
            </a:r>
            <a:r>
              <a:rPr lang="en-US" sz="1400" dirty="0" smtClean="0"/>
              <a:t>, propose </a:t>
            </a:r>
            <a:r>
              <a:rPr lang="en-US" sz="1400" dirty="0"/>
              <a:t>a new model of computer based on DNA strands and suggest a </a:t>
            </a:r>
            <a:r>
              <a:rPr lang="en-US" sz="1400" dirty="0" smtClean="0"/>
              <a:t>number of </a:t>
            </a:r>
            <a:r>
              <a:rPr lang="en-US" sz="1400" dirty="0"/>
              <a:t>DNA manipulation techniques that can be used to compute with molecules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smtClean="0"/>
              <a:t>Question 2</a:t>
            </a:r>
            <a:r>
              <a:rPr lang="en-US" sz="1400" dirty="0"/>
              <a:t>: what would be the advantages and disadvantages of your </a:t>
            </a:r>
            <a:r>
              <a:rPr lang="en-US" sz="1400" dirty="0" smtClean="0"/>
              <a:t>proposed DNA </a:t>
            </a:r>
            <a:r>
              <a:rPr lang="en-US" sz="1400" dirty="0"/>
              <a:t>computer over the standard computers</a:t>
            </a:r>
            <a:r>
              <a:rPr lang="en-US" sz="1400" dirty="0" smtClean="0"/>
              <a:t>? </a:t>
            </a:r>
            <a:endParaRPr lang="en-IN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95" b="18152"/>
          <a:stretch/>
        </p:blipFill>
        <p:spPr>
          <a:xfrm>
            <a:off x="2216715" y="688064"/>
            <a:ext cx="4283674" cy="19102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5344" y="1273873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TE1A00E58t00"/>
              </a:rPr>
              <a:t>Double strand of DNA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38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Kiran Bhowmick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9374-F7C3-4606-9176-0B7A5907AE77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6951" y="61408"/>
            <a:ext cx="9446675" cy="62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Natural computing could be used when: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4070" y="780496"/>
            <a:ext cx="102324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The problem to be </a:t>
            </a:r>
            <a:r>
              <a:rPr lang="en-US" sz="1200" b="1" dirty="0"/>
              <a:t>solved is complex</a:t>
            </a:r>
            <a:r>
              <a:rPr lang="en-US" sz="1200" dirty="0"/>
              <a:t>, i.e., involves a large number </a:t>
            </a:r>
            <a:r>
              <a:rPr lang="en-US" sz="1200" dirty="0" smtClean="0"/>
              <a:t>of variables </a:t>
            </a:r>
            <a:r>
              <a:rPr lang="en-US" sz="1200" dirty="0"/>
              <a:t>or potential solutions, is highly dynamic, nonlinear, etc.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• It is not possible to guarantee that a </a:t>
            </a:r>
            <a:r>
              <a:rPr lang="en-US" sz="1200" b="1" dirty="0" smtClean="0"/>
              <a:t>potential solution found is optimal </a:t>
            </a:r>
            <a:r>
              <a:rPr lang="en-US" sz="1200" dirty="0" smtClean="0"/>
              <a:t>(in the sense that there is no better solution), but it is possible to find a quality measure that allows the comparison of solutions among themselves.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The problem to be solved </a:t>
            </a:r>
            <a:r>
              <a:rPr lang="en-US" sz="1200" b="1" dirty="0"/>
              <a:t>cannot be (suitably) modeled</a:t>
            </a:r>
            <a:r>
              <a:rPr lang="en-US" sz="1200" dirty="0"/>
              <a:t>, such as </a:t>
            </a:r>
            <a:r>
              <a:rPr lang="en-US" sz="1200" dirty="0" smtClean="0"/>
              <a:t>pattern recognition </a:t>
            </a:r>
            <a:r>
              <a:rPr lang="en-US" sz="1200" dirty="0"/>
              <a:t>and classification (e.g., vision) </a:t>
            </a:r>
            <a:r>
              <a:rPr lang="en-US" sz="1200" dirty="0" smtClean="0"/>
              <a:t> tasks</a:t>
            </a:r>
            <a:r>
              <a:rPr lang="en-US" sz="1200" dirty="0"/>
              <a:t>. In some cases, </a:t>
            </a:r>
            <a:r>
              <a:rPr lang="en-US" sz="1200" dirty="0" smtClean="0"/>
              <a:t>although it </a:t>
            </a:r>
            <a:r>
              <a:rPr lang="en-US" sz="1200" dirty="0"/>
              <a:t>is not possible to model the problem, there are examples (samples</a:t>
            </a:r>
            <a:r>
              <a:rPr lang="en-US" sz="1200" dirty="0" smtClean="0"/>
              <a:t>) available </a:t>
            </a:r>
            <a:r>
              <a:rPr lang="en-US" sz="1200" dirty="0"/>
              <a:t>that can be used to ‘teach’ the system how to solve the </a:t>
            </a:r>
            <a:r>
              <a:rPr lang="en-US" sz="1200" dirty="0" smtClean="0"/>
              <a:t>problem, and </a:t>
            </a:r>
            <a:r>
              <a:rPr lang="en-US" sz="1200" dirty="0"/>
              <a:t>the system is somehow capable of ‘learning from examples’.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• A single </a:t>
            </a:r>
            <a:r>
              <a:rPr lang="en-US" sz="1200" b="1" dirty="0"/>
              <a:t>solution is not good enough</a:t>
            </a:r>
            <a:r>
              <a:rPr lang="en-US" sz="1200" dirty="0"/>
              <a:t>; that is, when diversity is important</a:t>
            </a:r>
            <a:r>
              <a:rPr lang="en-US" sz="1200" dirty="0" smtClean="0"/>
              <a:t>. Most </a:t>
            </a:r>
            <a:r>
              <a:rPr lang="en-US" sz="1200" dirty="0"/>
              <a:t>standard problem-solving techniques are able to provide a single </a:t>
            </a:r>
            <a:r>
              <a:rPr lang="en-US" sz="1200" dirty="0" smtClean="0"/>
              <a:t>solution to </a:t>
            </a:r>
            <a:r>
              <a:rPr lang="en-US" sz="1200" dirty="0"/>
              <a:t>a given problem, but are not capable of providing more than </a:t>
            </a:r>
            <a:r>
              <a:rPr lang="en-US" sz="1200" dirty="0" smtClean="0"/>
              <a:t>one solution</a:t>
            </a:r>
            <a:r>
              <a:rPr lang="en-US" sz="1200" dirty="0"/>
              <a:t>. One reason for that is because most standard techniques are deterministic</a:t>
            </a:r>
            <a:r>
              <a:rPr lang="en-US" sz="1200" dirty="0" smtClean="0"/>
              <a:t>, i.e</a:t>
            </a:r>
            <a:r>
              <a:rPr lang="en-US" sz="1200" dirty="0"/>
              <a:t>., always use the same sequence of steps to find the solution</a:t>
            </a:r>
            <a:r>
              <a:rPr lang="en-US" sz="1200" dirty="0" smtClean="0"/>
              <a:t>, and </a:t>
            </a:r>
            <a:r>
              <a:rPr lang="en-US" sz="1200" dirty="0"/>
              <a:t>natural computing is, in its majority, composed of </a:t>
            </a:r>
            <a:r>
              <a:rPr lang="en-US" sz="1200" dirty="0" smtClean="0"/>
              <a:t>probabilistic </a:t>
            </a:r>
            <a:r>
              <a:rPr lang="en-IN" sz="1200" dirty="0" smtClean="0"/>
              <a:t>methods</a:t>
            </a:r>
            <a:r>
              <a:rPr lang="en-IN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• Biological, physical, and chemical systems and processes have to </a:t>
            </a:r>
            <a:r>
              <a:rPr lang="en-US" sz="1200" dirty="0" smtClean="0"/>
              <a:t>be </a:t>
            </a:r>
            <a:r>
              <a:rPr lang="en-US" sz="1200" b="1" dirty="0" smtClean="0"/>
              <a:t>simulated </a:t>
            </a:r>
            <a:r>
              <a:rPr lang="en-US" sz="1200" b="1" dirty="0"/>
              <a:t>or emulated with realism</a:t>
            </a:r>
            <a:r>
              <a:rPr lang="en-US" sz="1200" dirty="0"/>
              <a:t>. Euclidean geometry is very good </a:t>
            </a:r>
            <a:r>
              <a:rPr lang="en-US" sz="1200" dirty="0" smtClean="0"/>
              <a:t>and efficient </a:t>
            </a:r>
            <a:r>
              <a:rPr lang="en-US" sz="1200" dirty="0"/>
              <a:t>to create man-made forms, but has difficulty in </a:t>
            </a:r>
            <a:r>
              <a:rPr lang="en-US" sz="1200" dirty="0" smtClean="0"/>
              <a:t>reproducing natural </a:t>
            </a:r>
            <a:r>
              <a:rPr lang="en-US" sz="1200" dirty="0"/>
              <a:t>patterns. This is because nature is fractal, and only fractal </a:t>
            </a:r>
            <a:r>
              <a:rPr lang="en-US" sz="1200" dirty="0" smtClean="0"/>
              <a:t>geometry provides </a:t>
            </a:r>
            <a:r>
              <a:rPr lang="en-US" sz="1200" dirty="0"/>
              <a:t>the appropriate tools with which to model nature.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• Life behaviors and phenomena </a:t>
            </a:r>
            <a:r>
              <a:rPr lang="en-US" sz="1200" b="1" dirty="0"/>
              <a:t>have to be synthesized in artificial media</a:t>
            </a:r>
            <a:r>
              <a:rPr lang="en-US" sz="1200" dirty="0" smtClean="0"/>
              <a:t>. No </a:t>
            </a:r>
            <a:r>
              <a:rPr lang="en-US" sz="1200" dirty="0"/>
              <a:t>matter the artificial media (e.g., a computer or a robot), the essence </a:t>
            </a:r>
            <a:r>
              <a:rPr lang="en-US" sz="1200" dirty="0" smtClean="0"/>
              <a:t>of a </a:t>
            </a:r>
            <a:r>
              <a:rPr lang="en-US" sz="1200" dirty="0"/>
              <a:t>given natural behavior or pattern is extracted and synthesized in a, usually,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much simpler form in artificial life systems.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• </a:t>
            </a:r>
            <a:r>
              <a:rPr lang="en-US" sz="1200" b="1" dirty="0"/>
              <a:t>The limits of current technology are reached </a:t>
            </a:r>
            <a:r>
              <a:rPr lang="en-US" sz="1200" dirty="0"/>
              <a:t>or new computing </a:t>
            </a:r>
            <a:r>
              <a:rPr lang="en-US" sz="1200" dirty="0" smtClean="0"/>
              <a:t>materials have </a:t>
            </a:r>
            <a:r>
              <a:rPr lang="en-US" sz="1200" dirty="0"/>
              <a:t>to be sought. Nature abounds with information storage and </a:t>
            </a:r>
            <a:r>
              <a:rPr lang="en-US" sz="1200" dirty="0" smtClean="0"/>
              <a:t>processing systems</a:t>
            </a:r>
            <a:r>
              <a:rPr lang="en-US" sz="1200" dirty="0"/>
              <a:t>, and the scientific and engineering aspects of how to </a:t>
            </a:r>
            <a:r>
              <a:rPr lang="en-US" sz="1200" dirty="0" smtClean="0"/>
              <a:t>use these </a:t>
            </a:r>
            <a:r>
              <a:rPr lang="en-US" sz="1200" dirty="0"/>
              <a:t>natural materials to compute are the main challenges of the </a:t>
            </a:r>
            <a:r>
              <a:rPr lang="en-US" sz="1200" dirty="0" smtClean="0"/>
              <a:t>third branch </a:t>
            </a:r>
            <a:r>
              <a:rPr lang="en-US" sz="1200" dirty="0"/>
              <a:t>of natural computing: computing with natural materials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7306779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9" ma:contentTypeDescription="Create a new document." ma:contentTypeScope="" ma:versionID="be8fb3912a84f30b130061b225e95f4c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fb18274b0f69ced719f4aaad77b8fcb9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e2152b4-0f67-47af-97f7-67d4bf9a9309}" ma:internalName="TaxCatchAll" ma:showField="CatchAllData" ma:web="c317b94e-6ee5-42ff-a03f-c5e79dbd8f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17b94e-6ee5-42ff-a03f-c5e79dbd8f61" xsi:nil="true"/>
    <lcf76f155ced4ddcb4097134ff3c332f xmlns="fc6ac81b-1e6d-4ccc-9e04-070b9f11c7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C0D9883-C647-49DB-AC27-296B6D86E130}"/>
</file>

<file path=customXml/itemProps2.xml><?xml version="1.0" encoding="utf-8"?>
<ds:datastoreItem xmlns:ds="http://schemas.openxmlformats.org/officeDocument/2006/customXml" ds:itemID="{3292B35A-DF2C-4B61-B161-31D951ECBD2E}"/>
</file>

<file path=customXml/itemProps3.xml><?xml version="1.0" encoding="utf-8"?>
<ds:datastoreItem xmlns:ds="http://schemas.openxmlformats.org/officeDocument/2006/customXml" ds:itemID="{C92334F3-FB09-4C60-8976-37EA282030C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576</TotalTime>
  <Words>1775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TTE1A00E58t00</vt:lpstr>
      <vt:lpstr>Wingdings</vt:lpstr>
      <vt:lpstr>Wingdings 3</vt:lpstr>
      <vt:lpstr>Wisp</vt:lpstr>
      <vt:lpstr>Nature Inspired Computing</vt:lpstr>
      <vt:lpstr>PowerPoint Presentation</vt:lpstr>
      <vt:lpstr>PowerPoint Presentation</vt:lpstr>
      <vt:lpstr>Unit 1: Introduction to Natural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Computing</dc:title>
  <dc:creator>Kiran Bhowmick</dc:creator>
  <cp:lastModifiedBy>Kiran Bhowmick</cp:lastModifiedBy>
  <cp:revision>25</cp:revision>
  <dcterms:created xsi:type="dcterms:W3CDTF">2022-09-10T08:37:48Z</dcterms:created>
  <dcterms:modified xsi:type="dcterms:W3CDTF">2022-09-30T09:08:22Z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