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1"/>
  </p:sldMasterIdLst>
  <p:notesMasterIdLst>
    <p:notesMasterId r:id="rId29"/>
  </p:notesMasterIdLst>
  <p:sldIdLst>
    <p:sldId id="256" r:id="rId2"/>
    <p:sldId id="260" r:id="rId3"/>
    <p:sldId id="264" r:id="rId4"/>
    <p:sldId id="292" r:id="rId5"/>
    <p:sldId id="268" r:id="rId6"/>
    <p:sldId id="273" r:id="rId7"/>
    <p:sldId id="265" r:id="rId8"/>
    <p:sldId id="274" r:id="rId9"/>
    <p:sldId id="275" r:id="rId10"/>
    <p:sldId id="276" r:id="rId11"/>
    <p:sldId id="277" r:id="rId12"/>
    <p:sldId id="278" r:id="rId13"/>
    <p:sldId id="279" r:id="rId14"/>
    <p:sldId id="269" r:id="rId15"/>
    <p:sldId id="270" r:id="rId16"/>
    <p:sldId id="282" r:id="rId17"/>
    <p:sldId id="271" r:id="rId18"/>
    <p:sldId id="293" r:id="rId19"/>
    <p:sldId id="280" r:id="rId20"/>
    <p:sldId id="289" r:id="rId21"/>
    <p:sldId id="281" r:id="rId22"/>
    <p:sldId id="283" r:id="rId23"/>
    <p:sldId id="284" r:id="rId24"/>
    <p:sldId id="285" r:id="rId25"/>
    <p:sldId id="286" r:id="rId26"/>
    <p:sldId id="287" r:id="rId27"/>
    <p:sldId id="291"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FFFF00"/>
    <a:srgbClr val="FFCC00"/>
    <a:srgbClr val="FF33CC"/>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7" autoAdjust="0"/>
  </p:normalViewPr>
  <p:slideViewPr>
    <p:cSldViewPr>
      <p:cViewPr varScale="1">
        <p:scale>
          <a:sx n="106" d="100"/>
          <a:sy n="106" d="100"/>
        </p:scale>
        <p:origin x="16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DE302CD-A998-4B35-A570-1ECDDE918218}" type="slidenum">
              <a:rPr lang="en-US"/>
              <a:pPr>
                <a:defRPr/>
              </a:pPr>
              <a:t>‹#›</a:t>
            </a:fld>
            <a:endParaRPr lang="en-US"/>
          </a:p>
        </p:txBody>
      </p:sp>
    </p:spTree>
    <p:extLst>
      <p:ext uri="{BB962C8B-B14F-4D97-AF65-F5344CB8AC3E}">
        <p14:creationId xmlns:p14="http://schemas.microsoft.com/office/powerpoint/2010/main" val="829352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DE302CD-A998-4B35-A570-1ECDDE918218}" type="slidenum">
              <a:rPr lang="en-US" smtClean="0"/>
              <a:pPr>
                <a:defRPr/>
              </a:pPr>
              <a:t>1</a:t>
            </a:fld>
            <a:endParaRPr lang="en-US"/>
          </a:p>
        </p:txBody>
      </p:sp>
    </p:spTree>
    <p:extLst>
      <p:ext uri="{BB962C8B-B14F-4D97-AF65-F5344CB8AC3E}">
        <p14:creationId xmlns:p14="http://schemas.microsoft.com/office/powerpoint/2010/main" val="336262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Times New Roman" pitchFamily="18" charset="0"/>
                <a:ea typeface="+mn-ea"/>
                <a:cs typeface="+mn-cs"/>
              </a:rPr>
              <a:t>Example</a:t>
            </a:r>
            <a:r>
              <a:rPr lang="en-US" sz="1200" b="0" i="0" u="sng" kern="1200" baseline="0" dirty="0" smtClean="0">
                <a:solidFill>
                  <a:schemeClr val="tx1"/>
                </a:solidFill>
                <a:effectLst/>
                <a:latin typeface="Times New Roman" pitchFamily="18" charset="0"/>
                <a:ea typeface="+mn-ea"/>
                <a:cs typeface="+mn-cs"/>
              </a:rPr>
              <a:t> of </a:t>
            </a:r>
            <a:r>
              <a:rPr lang="en-US" sz="1200" b="0" i="0" u="sng" kern="1200" baseline="0" smtClean="0">
                <a:solidFill>
                  <a:schemeClr val="tx1"/>
                </a:solidFill>
                <a:effectLst/>
                <a:latin typeface="Times New Roman" pitchFamily="18" charset="0"/>
                <a:ea typeface="+mn-ea"/>
                <a:cs typeface="+mn-cs"/>
              </a:rPr>
              <a:t>RL:</a:t>
            </a:r>
          </a:p>
          <a:p>
            <a:r>
              <a:rPr lang="en-US" sz="1200" b="0" i="0" u="sng" kern="1200" smtClean="0">
                <a:solidFill>
                  <a:schemeClr val="tx1"/>
                </a:solidFill>
                <a:effectLst/>
                <a:latin typeface="Times New Roman" pitchFamily="18" charset="0"/>
                <a:ea typeface="+mn-ea"/>
                <a:cs typeface="+mn-cs"/>
              </a:rPr>
              <a:t>Game </a:t>
            </a:r>
            <a:r>
              <a:rPr lang="en-US" sz="1200" b="0" i="0" u="sng" kern="1200" dirty="0" smtClean="0">
                <a:solidFill>
                  <a:schemeClr val="tx1"/>
                </a:solidFill>
                <a:effectLst/>
                <a:latin typeface="Times New Roman" pitchFamily="18" charset="0"/>
                <a:ea typeface="+mn-ea"/>
                <a:cs typeface="+mn-cs"/>
              </a:rPr>
              <a:t>playing</a:t>
            </a:r>
            <a:r>
              <a:rPr lang="en-US" sz="1200" b="0" i="0" kern="1200" dirty="0" smtClean="0">
                <a:solidFill>
                  <a:schemeClr val="tx1"/>
                </a:solidFill>
                <a:effectLst/>
                <a:latin typeface="Times New Roman" pitchFamily="18" charset="0"/>
                <a:ea typeface="+mn-ea"/>
                <a:cs typeface="+mn-cs"/>
              </a:rPr>
              <a:t> - determining the best move to make in a game often depends on a number of different factors, hence the number of possible states that can exist in a particular game is usually very large. To cover this many states using a standard rule based approach would mean specifying an also large number of hard coded rules. RL cuts out the need to manually specify rules, agents learn simply by playing the game. For two player games such as backgammon, agents can be trained by playing against other human players or even other RL </a:t>
            </a:r>
            <a:r>
              <a:rPr lang="en-US" sz="1200" b="0" i="0" kern="1200" dirty="0" err="1" smtClean="0">
                <a:solidFill>
                  <a:schemeClr val="tx1"/>
                </a:solidFill>
                <a:effectLst/>
                <a:latin typeface="Times New Roman" pitchFamily="18" charset="0"/>
                <a:ea typeface="+mn-ea"/>
                <a:cs typeface="+mn-cs"/>
              </a:rPr>
              <a:t>agents.</a:t>
            </a:r>
            <a:r>
              <a:rPr lang="en-US" sz="1200" b="0" i="0" u="sng" kern="1200" dirty="0" err="1" smtClean="0">
                <a:solidFill>
                  <a:schemeClr val="tx1"/>
                </a:solidFill>
                <a:effectLst/>
                <a:latin typeface="Times New Roman" pitchFamily="18" charset="0"/>
                <a:ea typeface="+mn-ea"/>
                <a:cs typeface="+mn-cs"/>
              </a:rPr>
              <a:t>Control</a:t>
            </a:r>
            <a:r>
              <a:rPr lang="en-US" sz="1200" b="0" i="0" u="sng" kern="1200" dirty="0" smtClean="0">
                <a:solidFill>
                  <a:schemeClr val="tx1"/>
                </a:solidFill>
                <a:effectLst/>
                <a:latin typeface="Times New Roman" pitchFamily="18" charset="0"/>
                <a:ea typeface="+mn-ea"/>
                <a:cs typeface="+mn-cs"/>
              </a:rPr>
              <a:t> problems</a:t>
            </a:r>
            <a:r>
              <a:rPr lang="en-US" sz="1200" b="0" i="0" kern="1200" dirty="0" smtClean="0">
                <a:solidFill>
                  <a:schemeClr val="tx1"/>
                </a:solidFill>
                <a:effectLst/>
                <a:latin typeface="Times New Roman" pitchFamily="18" charset="0"/>
                <a:ea typeface="+mn-ea"/>
                <a:cs typeface="+mn-cs"/>
              </a:rPr>
              <a:t> - such as elevator scheduling. Again, it is not obvious what strategies would provide the best, most timely elevator service. For control problems such as this, RL agents can be left to learn in a simulated environment and eventually they will come up with good controlling policies. Some advantages of using RL for control problems is that an agent can be retrained easily to adapt to environment changes, and trained continuously while the system is online, improving performance all the time.</a:t>
            </a:r>
            <a:endParaRPr lang="en-US" dirty="0"/>
          </a:p>
        </p:txBody>
      </p:sp>
      <p:sp>
        <p:nvSpPr>
          <p:cNvPr id="4" name="Slide Number Placeholder 3"/>
          <p:cNvSpPr>
            <a:spLocks noGrp="1"/>
          </p:cNvSpPr>
          <p:nvPr>
            <p:ph type="sldNum" sz="quarter" idx="10"/>
          </p:nvPr>
        </p:nvSpPr>
        <p:spPr/>
        <p:txBody>
          <a:bodyPr/>
          <a:lstStyle/>
          <a:p>
            <a:pPr>
              <a:defRPr/>
            </a:pPr>
            <a:fld id="{4DE302CD-A998-4B35-A570-1ECDDE918218}" type="slidenum">
              <a:rPr lang="en-US" smtClean="0"/>
              <a:pPr>
                <a:defRPr/>
              </a:pPr>
              <a:t>18</a:t>
            </a:fld>
            <a:endParaRPr lang="en-US"/>
          </a:p>
        </p:txBody>
      </p:sp>
    </p:spTree>
    <p:extLst>
      <p:ext uri="{BB962C8B-B14F-4D97-AF65-F5344CB8AC3E}">
        <p14:creationId xmlns:p14="http://schemas.microsoft.com/office/powerpoint/2010/main" val="401578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Tree>
    <p:extLst>
      <p:ext uri="{BB962C8B-B14F-4D97-AF65-F5344CB8AC3E}">
        <p14:creationId xmlns:p14="http://schemas.microsoft.com/office/powerpoint/2010/main" val="412420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83301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38764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9300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3894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71085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1387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66129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38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407637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196045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4732D58B-F05A-4A2A-8893-890C1E942700}" type="datetime1">
              <a:rPr lang="en-US" smtClean="0"/>
              <a:t>11/7/2022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Kiran Bhowmick</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55780C1-4175-49E9-8E21-22C7FF217BC8}" type="slidenum">
              <a:rPr lang="en-US" smtClean="0"/>
              <a:pPr>
                <a:defRPr/>
              </a:pPr>
              <a:t>‹#›</a:t>
            </a:fld>
            <a:endParaRPr lang="en-US"/>
          </a:p>
        </p:txBody>
      </p:sp>
    </p:spTree>
    <p:extLst>
      <p:ext uri="{BB962C8B-B14F-4D97-AF65-F5344CB8AC3E}">
        <p14:creationId xmlns:p14="http://schemas.microsoft.com/office/powerpoint/2010/main" val="792293904"/>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http://www.itee.uq.edu.au/~cogs2010/cmc/chapters/Introduction/ConnectionStructures.gif"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file:///D:\sumathi1\neuralandfuzzy\neural%20nwt\Neural%20Networks_files\report.artn.jpg"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838200"/>
            <a:ext cx="8229600" cy="2308225"/>
          </a:xfrm>
          <a:prstGeom prst="rect">
            <a:avLst/>
          </a:prstGeom>
        </p:spPr>
        <p:txBody>
          <a:bodyPr>
            <a:spAutoFit/>
          </a:bodyPr>
          <a:lstStyle/>
          <a:p>
            <a:pPr algn="ctr">
              <a:defRPr/>
            </a:pPr>
            <a:r>
              <a:rPr lang="en-US" sz="4800" b="1" dirty="0">
                <a:solidFill>
                  <a:schemeClr val="accent6">
                    <a:lumMod val="50000"/>
                  </a:schemeClr>
                </a:solidFill>
                <a:latin typeface="Tahoma" pitchFamily="34" charset="0"/>
                <a:ea typeface="+mj-ea"/>
                <a:cs typeface="Tahoma" pitchFamily="34" charset="0"/>
              </a:rPr>
              <a:t>ARTIFICIAL NEURAL NETWORKS: AN INTRODUCTION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MULTI LAYER ARTIFICIAL NEURAL NET</a:t>
            </a:r>
          </a:p>
        </p:txBody>
      </p:sp>
      <p:sp>
        <p:nvSpPr>
          <p:cNvPr id="17413" name="Rectangle 3"/>
          <p:cNvSpPr>
            <a:spLocks noChangeArrowheads="1"/>
          </p:cNvSpPr>
          <p:nvPr/>
        </p:nvSpPr>
        <p:spPr bwMode="auto">
          <a:xfrm>
            <a:off x="457200" y="1143000"/>
            <a:ext cx="8229600" cy="4724400"/>
          </a:xfrm>
          <a:prstGeom prst="rect">
            <a:avLst/>
          </a:prstGeom>
          <a:noFill/>
          <a:ln w="9525">
            <a:noFill/>
            <a:miter lim="800000"/>
            <a:headEnd/>
            <a:tailEnd/>
          </a:ln>
        </p:spPr>
        <p:txBody>
          <a:bodyPr/>
          <a:lstStyle/>
          <a:p>
            <a:pPr algn="just" eaLnBrk="1" hangingPunct="1">
              <a:lnSpc>
                <a:spcPct val="110000"/>
              </a:lnSpc>
              <a:spcBef>
                <a:spcPts val="0"/>
              </a:spcBef>
              <a:buClr>
                <a:schemeClr val="bg2"/>
              </a:buClr>
              <a:buSzPct val="65000"/>
              <a:defRPr/>
            </a:pPr>
            <a:r>
              <a:rPr lang="en-US" altLang="ko-KR" sz="2000" b="1" dirty="0">
                <a:solidFill>
                  <a:schemeClr val="accent6">
                    <a:lumMod val="50000"/>
                  </a:schemeClr>
                </a:solidFill>
                <a:latin typeface="Tahoma" pitchFamily="34" charset="0"/>
                <a:cs typeface="Tahoma" pitchFamily="34" charset="0"/>
              </a:rPr>
              <a:t>INPUT:  </a:t>
            </a:r>
            <a:r>
              <a:rPr lang="en-US" altLang="ko-KR" sz="2000" dirty="0">
                <a:solidFill>
                  <a:schemeClr val="accent6">
                    <a:lumMod val="50000"/>
                  </a:schemeClr>
                </a:solidFill>
                <a:latin typeface="Tahoma" pitchFamily="34" charset="0"/>
                <a:cs typeface="Tahoma" pitchFamily="34" charset="0"/>
              </a:rPr>
              <a:t>records without class attribute with normalized attributes values. </a:t>
            </a:r>
          </a:p>
          <a:p>
            <a:pPr marL="342900" indent="-342900" algn="just" eaLnBrk="1" hangingPunct="1">
              <a:lnSpc>
                <a:spcPct val="110000"/>
              </a:lnSpc>
              <a:spcBef>
                <a:spcPts val="0"/>
              </a:spcBef>
              <a:buClr>
                <a:schemeClr val="bg2"/>
              </a:buClr>
              <a:buSzPct val="65000"/>
              <a:defRPr/>
            </a:pPr>
            <a:endParaRPr lang="en-US" altLang="ko-KR" sz="2000" dirty="0">
              <a:solidFill>
                <a:schemeClr val="accent6">
                  <a:lumMod val="50000"/>
                </a:schemeClr>
              </a:solidFill>
              <a:latin typeface="Tahoma" pitchFamily="34" charset="0"/>
              <a:cs typeface="Tahoma" pitchFamily="34" charset="0"/>
            </a:endParaRPr>
          </a:p>
          <a:p>
            <a:pPr algn="just" eaLnBrk="1" hangingPunct="1">
              <a:lnSpc>
                <a:spcPct val="110000"/>
              </a:lnSpc>
              <a:spcBef>
                <a:spcPts val="0"/>
              </a:spcBef>
              <a:buClr>
                <a:schemeClr val="bg2"/>
              </a:buClr>
              <a:buSzPct val="65000"/>
              <a:defRPr/>
            </a:pPr>
            <a:r>
              <a:rPr lang="en-US" altLang="ko-KR" sz="2000" b="1" dirty="0">
                <a:solidFill>
                  <a:schemeClr val="accent6">
                    <a:lumMod val="50000"/>
                  </a:schemeClr>
                </a:solidFill>
                <a:latin typeface="Tahoma" pitchFamily="34" charset="0"/>
                <a:cs typeface="Tahoma" pitchFamily="34" charset="0"/>
              </a:rPr>
              <a:t>INPUT VECTOR:    </a:t>
            </a:r>
            <a:r>
              <a:rPr lang="en-US" altLang="ko-KR" sz="2000" dirty="0">
                <a:solidFill>
                  <a:schemeClr val="accent6">
                    <a:lumMod val="50000"/>
                  </a:schemeClr>
                </a:solidFill>
                <a:latin typeface="Tahoma" pitchFamily="34" charset="0"/>
                <a:cs typeface="Tahoma" pitchFamily="34" charset="0"/>
              </a:rPr>
              <a:t>X = { x</a:t>
            </a:r>
            <a:r>
              <a:rPr lang="en-US" altLang="ko-KR" sz="2000" baseline="-25000" dirty="0">
                <a:solidFill>
                  <a:schemeClr val="accent6">
                    <a:lumMod val="50000"/>
                  </a:schemeClr>
                </a:solidFill>
                <a:latin typeface="Tahoma" pitchFamily="34" charset="0"/>
                <a:cs typeface="Tahoma" pitchFamily="34" charset="0"/>
              </a:rPr>
              <a:t>1</a:t>
            </a:r>
            <a:r>
              <a:rPr lang="en-US" altLang="ko-KR" sz="2000" dirty="0">
                <a:solidFill>
                  <a:schemeClr val="accent6">
                    <a:lumMod val="50000"/>
                  </a:schemeClr>
                </a:solidFill>
                <a:latin typeface="Tahoma" pitchFamily="34" charset="0"/>
                <a:cs typeface="Tahoma" pitchFamily="34" charset="0"/>
              </a:rPr>
              <a:t>, x</a:t>
            </a:r>
            <a:r>
              <a:rPr lang="en-US" altLang="ko-KR" sz="2000" baseline="-25000" dirty="0">
                <a:solidFill>
                  <a:schemeClr val="accent6">
                    <a:lumMod val="50000"/>
                  </a:schemeClr>
                </a:solidFill>
                <a:latin typeface="Tahoma" pitchFamily="34" charset="0"/>
                <a:cs typeface="Tahoma" pitchFamily="34" charset="0"/>
              </a:rPr>
              <a:t>2</a:t>
            </a:r>
            <a:r>
              <a:rPr lang="en-US" altLang="ko-KR" sz="2000" dirty="0">
                <a:solidFill>
                  <a:schemeClr val="accent6">
                    <a:lumMod val="50000"/>
                  </a:schemeClr>
                </a:solidFill>
                <a:latin typeface="Tahoma" pitchFamily="34" charset="0"/>
                <a:cs typeface="Tahoma" pitchFamily="34" charset="0"/>
              </a:rPr>
              <a:t>, …, </a:t>
            </a:r>
            <a:r>
              <a:rPr lang="en-US" altLang="ko-KR" sz="2000" dirty="0" err="1">
                <a:solidFill>
                  <a:schemeClr val="accent6">
                    <a:lumMod val="50000"/>
                  </a:schemeClr>
                </a:solidFill>
                <a:latin typeface="Tahoma" pitchFamily="34" charset="0"/>
                <a:cs typeface="Tahoma" pitchFamily="34" charset="0"/>
              </a:rPr>
              <a:t>x</a:t>
            </a:r>
            <a:r>
              <a:rPr lang="en-US" altLang="ko-KR" sz="2000" baseline="-25000" dirty="0" err="1">
                <a:solidFill>
                  <a:schemeClr val="accent6">
                    <a:lumMod val="50000"/>
                  </a:schemeClr>
                </a:solidFill>
                <a:latin typeface="Tahoma" pitchFamily="34" charset="0"/>
                <a:cs typeface="Tahoma" pitchFamily="34" charset="0"/>
              </a:rPr>
              <a:t>n</a:t>
            </a:r>
            <a:r>
              <a:rPr lang="en-US" altLang="ko-KR" sz="2000" dirty="0">
                <a:solidFill>
                  <a:schemeClr val="accent6">
                    <a:lumMod val="50000"/>
                  </a:schemeClr>
                </a:solidFill>
                <a:latin typeface="Tahoma" pitchFamily="34" charset="0"/>
                <a:cs typeface="Tahoma" pitchFamily="34" charset="0"/>
              </a:rPr>
              <a:t>} where n is the number of (non-class) attributes. </a:t>
            </a:r>
          </a:p>
          <a:p>
            <a:pPr marL="342900" indent="-342900" algn="just" eaLnBrk="1" hangingPunct="1">
              <a:lnSpc>
                <a:spcPct val="110000"/>
              </a:lnSpc>
              <a:spcBef>
                <a:spcPts val="0"/>
              </a:spcBef>
              <a:buClr>
                <a:schemeClr val="bg2"/>
              </a:buClr>
              <a:buSzPct val="65000"/>
              <a:defRPr/>
            </a:pPr>
            <a:endParaRPr lang="en-US" altLang="ko-KR" sz="2000" dirty="0">
              <a:solidFill>
                <a:schemeClr val="accent6">
                  <a:lumMod val="50000"/>
                </a:schemeClr>
              </a:solidFill>
              <a:latin typeface="Tahoma" pitchFamily="34" charset="0"/>
              <a:cs typeface="Tahoma" pitchFamily="34" charset="0"/>
            </a:endParaRPr>
          </a:p>
          <a:p>
            <a:pPr algn="just" eaLnBrk="1" hangingPunct="1">
              <a:lnSpc>
                <a:spcPct val="110000"/>
              </a:lnSpc>
              <a:spcBef>
                <a:spcPts val="0"/>
              </a:spcBef>
              <a:buClr>
                <a:schemeClr val="bg2"/>
              </a:buClr>
              <a:buSzPct val="65000"/>
              <a:defRPr/>
            </a:pPr>
            <a:r>
              <a:rPr lang="en-US" altLang="ko-KR" sz="2000" b="1" dirty="0">
                <a:solidFill>
                  <a:schemeClr val="accent6">
                    <a:lumMod val="50000"/>
                  </a:schemeClr>
                </a:solidFill>
                <a:latin typeface="Tahoma" pitchFamily="34" charset="0"/>
                <a:cs typeface="Tahoma" pitchFamily="34" charset="0"/>
              </a:rPr>
              <a:t>INPUT LAYER:  </a:t>
            </a:r>
            <a:r>
              <a:rPr lang="en-US" altLang="ko-KR" sz="2000" dirty="0">
                <a:solidFill>
                  <a:schemeClr val="accent6">
                    <a:lumMod val="50000"/>
                  </a:schemeClr>
                </a:solidFill>
                <a:latin typeface="Tahoma" pitchFamily="34" charset="0"/>
                <a:cs typeface="Tahoma" pitchFamily="34" charset="0"/>
              </a:rPr>
              <a:t>there are as many nodes as non-class attributes, i.e. as the length of the input vector.</a:t>
            </a:r>
          </a:p>
          <a:p>
            <a:pPr marL="342900" indent="-342900" algn="just" eaLnBrk="1" hangingPunct="1">
              <a:lnSpc>
                <a:spcPct val="110000"/>
              </a:lnSpc>
              <a:spcBef>
                <a:spcPts val="0"/>
              </a:spcBef>
              <a:buClr>
                <a:schemeClr val="bg2"/>
              </a:buClr>
              <a:buSzPct val="65000"/>
              <a:defRPr/>
            </a:pPr>
            <a:endParaRPr lang="en-US" altLang="ko-KR" sz="2000" dirty="0">
              <a:solidFill>
                <a:schemeClr val="accent6">
                  <a:lumMod val="50000"/>
                </a:schemeClr>
              </a:solidFill>
              <a:latin typeface="Tahoma" pitchFamily="34" charset="0"/>
              <a:cs typeface="Tahoma" pitchFamily="34" charset="0"/>
            </a:endParaRPr>
          </a:p>
          <a:p>
            <a:pPr algn="just" eaLnBrk="1" hangingPunct="1">
              <a:lnSpc>
                <a:spcPct val="110000"/>
              </a:lnSpc>
              <a:spcBef>
                <a:spcPts val="0"/>
              </a:spcBef>
              <a:buClr>
                <a:schemeClr val="bg2"/>
              </a:buClr>
              <a:buSzPct val="65000"/>
              <a:defRPr/>
            </a:pPr>
            <a:r>
              <a:rPr lang="en-US" altLang="ko-KR" sz="2000" b="1" dirty="0">
                <a:solidFill>
                  <a:schemeClr val="accent6">
                    <a:lumMod val="50000"/>
                  </a:schemeClr>
                </a:solidFill>
                <a:latin typeface="Tahoma" pitchFamily="34" charset="0"/>
                <a:cs typeface="Tahoma" pitchFamily="34" charset="0"/>
              </a:rPr>
              <a:t>HIDDEN LAYER:  </a:t>
            </a:r>
            <a:r>
              <a:rPr lang="en-US" altLang="ko-KR" sz="2000" dirty="0">
                <a:solidFill>
                  <a:schemeClr val="accent6">
                    <a:lumMod val="50000"/>
                  </a:schemeClr>
                </a:solidFill>
                <a:latin typeface="Tahoma" pitchFamily="34" charset="0"/>
                <a:cs typeface="Tahoma" pitchFamily="34" charset="0"/>
              </a:rPr>
              <a:t>the number of nodes in the hidden layer and the number of hidden layers depends on implementation.</a:t>
            </a:r>
            <a:endParaRPr lang="ko-KR" altLang="en-US" sz="2000" dirty="0">
              <a:solidFill>
                <a:schemeClr val="accent6">
                  <a:lumMod val="50000"/>
                </a:schemeClr>
              </a:solidFill>
              <a:latin typeface="Tahoma" pitchFamily="34" charset="0"/>
              <a:cs typeface="Tahoma" pitchFamily="34" charset="0"/>
            </a:endParaRPr>
          </a:p>
        </p:txBody>
      </p:sp>
      <p:sp>
        <p:nvSpPr>
          <p:cNvPr id="2" name="Date Placeholder 1"/>
          <p:cNvSpPr>
            <a:spLocks noGrp="1"/>
          </p:cNvSpPr>
          <p:nvPr>
            <p:ph type="dt" sz="half" idx="4294967295"/>
          </p:nvPr>
        </p:nvSpPr>
        <p:spPr>
          <a:xfrm>
            <a:off x="628650" y="6356351"/>
            <a:ext cx="2057400" cy="365125"/>
          </a:xfrm>
        </p:spPr>
        <p:txBody>
          <a:bodyPr/>
          <a:lstStyle/>
          <a:p>
            <a:pPr>
              <a:defRPr/>
            </a:pPr>
            <a:fld id="{06F032CC-6C2D-4F43-87AD-6AFF14FC25E2}"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OPERATION OF A NEURAL NET</a:t>
            </a:r>
          </a:p>
        </p:txBody>
      </p:sp>
      <p:grpSp>
        <p:nvGrpSpPr>
          <p:cNvPr id="16387" name="Group 3"/>
          <p:cNvGrpSpPr>
            <a:grpSpLocks/>
          </p:cNvGrpSpPr>
          <p:nvPr/>
        </p:nvGrpSpPr>
        <p:grpSpPr bwMode="auto">
          <a:xfrm>
            <a:off x="381000" y="1371600"/>
            <a:ext cx="8305800" cy="4054475"/>
            <a:chOff x="236" y="864"/>
            <a:chExt cx="5211" cy="2730"/>
          </a:xfrm>
        </p:grpSpPr>
        <p:sp>
          <p:nvSpPr>
            <p:cNvPr id="16390" name="Rectangle 4"/>
            <p:cNvSpPr>
              <a:spLocks noChangeArrowheads="1"/>
            </p:cNvSpPr>
            <p:nvPr/>
          </p:nvSpPr>
          <p:spPr bwMode="auto">
            <a:xfrm>
              <a:off x="3229" y="882"/>
              <a:ext cx="166" cy="308"/>
            </a:xfrm>
            <a:prstGeom prst="rect">
              <a:avLst/>
            </a:prstGeom>
            <a:noFill/>
            <a:ln w="9525">
              <a:noFill/>
              <a:miter lim="800000"/>
              <a:headEnd/>
              <a:tailEnd/>
            </a:ln>
          </p:spPr>
          <p:txBody>
            <a:bodyPr wrap="none" lIns="92075" tIns="46038" rIns="92075" bIns="46038">
              <a:spAutoFit/>
            </a:bodyPr>
            <a:lstStyle/>
            <a:p>
              <a:pPr algn="ctr"/>
              <a:r>
                <a:rPr lang="en-US" sz="3600" baseline="-25000">
                  <a:latin typeface="Times New Roman" pitchFamily="18" charset="0"/>
                  <a:cs typeface="Arial" pitchFamily="34" charset="0"/>
                </a:rPr>
                <a:t> </a:t>
              </a:r>
            </a:p>
          </p:txBody>
        </p:sp>
        <p:sp>
          <p:nvSpPr>
            <p:cNvPr id="16391" name="Rectangle 5"/>
            <p:cNvSpPr>
              <a:spLocks noChangeArrowheads="1"/>
            </p:cNvSpPr>
            <p:nvPr/>
          </p:nvSpPr>
          <p:spPr bwMode="auto">
            <a:xfrm>
              <a:off x="2869" y="864"/>
              <a:ext cx="232" cy="513"/>
            </a:xfrm>
            <a:prstGeom prst="rect">
              <a:avLst/>
            </a:prstGeom>
            <a:noFill/>
            <a:ln w="9525">
              <a:noFill/>
              <a:miter lim="800000"/>
              <a:headEnd/>
              <a:tailEnd/>
            </a:ln>
          </p:spPr>
          <p:txBody>
            <a:bodyPr lIns="92075" tIns="46038" rIns="92075" bIns="46038">
              <a:spAutoFit/>
            </a:bodyPr>
            <a:lstStyle/>
            <a:p>
              <a:pPr algn="ctr"/>
              <a:r>
                <a:rPr lang="en-US" sz="4400">
                  <a:latin typeface="Times New Roman" pitchFamily="18" charset="0"/>
                  <a:cs typeface="Arial" pitchFamily="34" charset="0"/>
                </a:rPr>
                <a:t>-</a:t>
              </a:r>
            </a:p>
          </p:txBody>
        </p:sp>
        <p:grpSp>
          <p:nvGrpSpPr>
            <p:cNvPr id="16392" name="Group 6"/>
            <p:cNvGrpSpPr>
              <a:grpSpLocks/>
            </p:cNvGrpSpPr>
            <p:nvPr/>
          </p:nvGrpSpPr>
          <p:grpSpPr bwMode="auto">
            <a:xfrm>
              <a:off x="236" y="946"/>
              <a:ext cx="5211" cy="2648"/>
              <a:chOff x="236" y="946"/>
              <a:chExt cx="5211" cy="2648"/>
            </a:xfrm>
          </p:grpSpPr>
          <p:sp>
            <p:nvSpPr>
              <p:cNvPr id="16393" name="Oval 7"/>
              <p:cNvSpPr>
                <a:spLocks noChangeArrowheads="1"/>
              </p:cNvSpPr>
              <p:nvPr/>
            </p:nvSpPr>
            <p:spPr bwMode="auto">
              <a:xfrm>
                <a:off x="1217" y="1090"/>
                <a:ext cx="480" cy="1584"/>
              </a:xfrm>
              <a:prstGeom prst="ellipse">
                <a:avLst/>
              </a:prstGeom>
              <a:solidFill>
                <a:srgbClr val="00CCFF"/>
              </a:solidFill>
              <a:ln w="9525">
                <a:noFill/>
                <a:round/>
                <a:headEnd/>
                <a:tailEnd/>
              </a:ln>
            </p:spPr>
            <p:txBody>
              <a:bodyPr wrap="none" anchor="ctr"/>
              <a:lstStyle/>
              <a:p>
                <a:endParaRPr lang="en-US"/>
              </a:p>
            </p:txBody>
          </p:sp>
          <p:sp>
            <p:nvSpPr>
              <p:cNvPr id="16394" name="Oval 8"/>
              <p:cNvSpPr>
                <a:spLocks noChangeArrowheads="1"/>
              </p:cNvSpPr>
              <p:nvPr/>
            </p:nvSpPr>
            <p:spPr bwMode="auto">
              <a:xfrm>
                <a:off x="393" y="1081"/>
                <a:ext cx="478" cy="1582"/>
              </a:xfrm>
              <a:prstGeom prst="ellipse">
                <a:avLst/>
              </a:prstGeom>
              <a:solidFill>
                <a:srgbClr val="66FFFF"/>
              </a:solidFill>
              <a:ln w="12700">
                <a:solidFill>
                  <a:srgbClr val="66FFFF"/>
                </a:solidFill>
                <a:round/>
                <a:headEnd/>
                <a:tailEnd/>
              </a:ln>
            </p:spPr>
            <p:txBody>
              <a:bodyPr wrap="none" anchor="ctr"/>
              <a:lstStyle/>
              <a:p>
                <a:endParaRPr lang="en-US"/>
              </a:p>
            </p:txBody>
          </p:sp>
          <p:sp>
            <p:nvSpPr>
              <p:cNvPr id="16395" name="Line 9"/>
              <p:cNvSpPr>
                <a:spLocks noChangeShapeType="1"/>
              </p:cNvSpPr>
              <p:nvPr/>
            </p:nvSpPr>
            <p:spPr bwMode="auto">
              <a:xfrm>
                <a:off x="2698" y="1895"/>
                <a:ext cx="681" cy="1"/>
              </a:xfrm>
              <a:prstGeom prst="line">
                <a:avLst/>
              </a:prstGeom>
              <a:noFill/>
              <a:ln w="12700">
                <a:solidFill>
                  <a:srgbClr val="000000"/>
                </a:solidFill>
                <a:round/>
                <a:headEnd type="none" w="sm" len="sm"/>
                <a:tailEnd type="stealth" w="med" len="med"/>
              </a:ln>
            </p:spPr>
            <p:txBody>
              <a:bodyPr wrap="none" anchor="ctr"/>
              <a:lstStyle/>
              <a:p>
                <a:endParaRPr lang="en-US"/>
              </a:p>
            </p:txBody>
          </p:sp>
          <p:sp>
            <p:nvSpPr>
              <p:cNvPr id="16396" name="Rectangle 10"/>
              <p:cNvSpPr>
                <a:spLocks noChangeArrowheads="1"/>
              </p:cNvSpPr>
              <p:nvPr/>
            </p:nvSpPr>
            <p:spPr bwMode="auto">
              <a:xfrm>
                <a:off x="3365" y="1653"/>
                <a:ext cx="515" cy="521"/>
              </a:xfrm>
              <a:prstGeom prst="rect">
                <a:avLst/>
              </a:prstGeom>
              <a:solidFill>
                <a:srgbClr val="00FF99"/>
              </a:solidFill>
              <a:ln w="12700">
                <a:solidFill>
                  <a:srgbClr val="00FF99"/>
                </a:solidFill>
                <a:miter lim="800000"/>
                <a:headEnd/>
                <a:tailEnd/>
              </a:ln>
            </p:spPr>
            <p:txBody>
              <a:bodyPr lIns="92075" tIns="46038" rIns="92075" bIns="46038">
                <a:spAutoFit/>
              </a:bodyPr>
              <a:lstStyle/>
              <a:p>
                <a:pPr algn="ctr"/>
                <a:r>
                  <a:rPr lang="en-US" sz="4400" i="1">
                    <a:latin typeface="Times New Roman" pitchFamily="18" charset="0"/>
                    <a:cs typeface="Arial" pitchFamily="34" charset="0"/>
                  </a:rPr>
                  <a:t>f</a:t>
                </a:r>
              </a:p>
            </p:txBody>
          </p:sp>
          <p:sp>
            <p:nvSpPr>
              <p:cNvPr id="16397" name="Line 11"/>
              <p:cNvSpPr>
                <a:spLocks noChangeShapeType="1"/>
              </p:cNvSpPr>
              <p:nvPr/>
            </p:nvSpPr>
            <p:spPr bwMode="auto">
              <a:xfrm>
                <a:off x="3888" y="1905"/>
                <a:ext cx="911" cy="0"/>
              </a:xfrm>
              <a:prstGeom prst="line">
                <a:avLst/>
              </a:prstGeom>
              <a:noFill/>
              <a:ln w="12700">
                <a:solidFill>
                  <a:srgbClr val="000000"/>
                </a:solidFill>
                <a:round/>
                <a:headEnd type="none" w="sm" len="sm"/>
                <a:tailEnd type="stealth" w="med" len="med"/>
              </a:ln>
            </p:spPr>
            <p:txBody>
              <a:bodyPr wrap="none" anchor="ctr"/>
              <a:lstStyle/>
              <a:p>
                <a:endParaRPr lang="en-US"/>
              </a:p>
            </p:txBody>
          </p:sp>
          <p:sp>
            <p:nvSpPr>
              <p:cNvPr id="16398" name="Rectangle 12"/>
              <p:cNvSpPr>
                <a:spLocks noChangeArrowheads="1"/>
              </p:cNvSpPr>
              <p:nvPr/>
            </p:nvSpPr>
            <p:spPr bwMode="auto">
              <a:xfrm>
                <a:off x="1978" y="2785"/>
                <a:ext cx="962" cy="560"/>
              </a:xfrm>
              <a:prstGeom prst="rect">
                <a:avLst/>
              </a:prstGeom>
              <a:noFill/>
              <a:ln w="9525">
                <a:noFill/>
                <a:miter lim="800000"/>
                <a:headEnd/>
                <a:tailEnd/>
              </a:ln>
            </p:spPr>
            <p:txBody>
              <a:bodyPr wrap="none" lIns="92075" tIns="46038" rIns="92075" bIns="46038">
                <a:spAutoFit/>
              </a:bodyPr>
              <a:lstStyle/>
              <a:p>
                <a:pPr algn="ctr"/>
                <a:r>
                  <a:rPr lang="en-US" sz="2400" b="1" dirty="0">
                    <a:latin typeface="Times New Roman" pitchFamily="18" charset="0"/>
                    <a:cs typeface="Arial" pitchFamily="34" charset="0"/>
                  </a:rPr>
                  <a:t>Weighted </a:t>
                </a:r>
              </a:p>
              <a:p>
                <a:pPr algn="ctr"/>
                <a:r>
                  <a:rPr lang="en-US" sz="2400" b="1" dirty="0">
                    <a:latin typeface="Times New Roman" pitchFamily="18" charset="0"/>
                    <a:cs typeface="Arial" pitchFamily="34" charset="0"/>
                  </a:rPr>
                  <a:t>sum</a:t>
                </a:r>
                <a:endParaRPr lang="en-US" sz="2400" dirty="0">
                  <a:latin typeface="Times New Roman" pitchFamily="18" charset="0"/>
                  <a:cs typeface="Arial" pitchFamily="34" charset="0"/>
                </a:endParaRPr>
              </a:p>
            </p:txBody>
          </p:sp>
          <p:sp>
            <p:nvSpPr>
              <p:cNvPr id="16399" name="Rectangle 13"/>
              <p:cNvSpPr>
                <a:spLocks noChangeArrowheads="1"/>
              </p:cNvSpPr>
              <p:nvPr/>
            </p:nvSpPr>
            <p:spPr bwMode="auto">
              <a:xfrm>
                <a:off x="236" y="2785"/>
                <a:ext cx="779" cy="554"/>
              </a:xfrm>
              <a:prstGeom prst="rect">
                <a:avLst/>
              </a:prstGeom>
              <a:noFill/>
              <a:ln w="9525">
                <a:noFill/>
                <a:miter lim="800000"/>
                <a:headEnd/>
                <a:tailEnd/>
              </a:ln>
            </p:spPr>
            <p:txBody>
              <a:bodyPr wrap="none" lIns="92075" tIns="46038" rIns="92075" bIns="46038">
                <a:spAutoFit/>
              </a:bodyPr>
              <a:lstStyle/>
              <a:p>
                <a:pPr algn="ctr"/>
                <a:r>
                  <a:rPr lang="en-US" sz="2400" b="1">
                    <a:latin typeface="Times New Roman" pitchFamily="18" charset="0"/>
                    <a:cs typeface="Arial" pitchFamily="34" charset="0"/>
                  </a:rPr>
                  <a:t>Input</a:t>
                </a:r>
              </a:p>
              <a:p>
                <a:pPr algn="ctr"/>
                <a:r>
                  <a:rPr lang="en-US" sz="2400" b="1">
                    <a:latin typeface="Times New Roman" pitchFamily="18" charset="0"/>
                    <a:cs typeface="Arial" pitchFamily="34" charset="0"/>
                  </a:rPr>
                  <a:t>vector </a:t>
                </a:r>
                <a:r>
                  <a:rPr lang="en-US" sz="2400" b="1" i="1">
                    <a:latin typeface="Times New Roman" pitchFamily="18" charset="0"/>
                    <a:cs typeface="Arial" pitchFamily="34" charset="0"/>
                  </a:rPr>
                  <a:t>x</a:t>
                </a:r>
                <a:endParaRPr lang="en-US" sz="2400" i="1">
                  <a:latin typeface="Times New Roman" pitchFamily="18" charset="0"/>
                  <a:cs typeface="Arial" pitchFamily="34" charset="0"/>
                </a:endParaRPr>
              </a:p>
            </p:txBody>
          </p:sp>
          <p:sp>
            <p:nvSpPr>
              <p:cNvPr id="16400" name="Rectangle 14"/>
              <p:cNvSpPr>
                <a:spLocks noChangeArrowheads="1"/>
              </p:cNvSpPr>
              <p:nvPr/>
            </p:nvSpPr>
            <p:spPr bwMode="auto">
              <a:xfrm>
                <a:off x="4583" y="2027"/>
                <a:ext cx="864" cy="311"/>
              </a:xfrm>
              <a:prstGeom prst="rect">
                <a:avLst/>
              </a:prstGeom>
              <a:noFill/>
              <a:ln w="9525">
                <a:noFill/>
                <a:miter lim="800000"/>
                <a:headEnd/>
                <a:tailEnd/>
              </a:ln>
            </p:spPr>
            <p:txBody>
              <a:bodyPr wrap="none" lIns="92075" tIns="46038" rIns="92075" bIns="46038">
                <a:spAutoFit/>
              </a:bodyPr>
              <a:lstStyle/>
              <a:p>
                <a:pPr algn="ctr"/>
                <a:r>
                  <a:rPr lang="en-US" sz="2400" b="1">
                    <a:latin typeface="Times New Roman" pitchFamily="18" charset="0"/>
                    <a:cs typeface="Arial" pitchFamily="34" charset="0"/>
                  </a:rPr>
                  <a:t>Output </a:t>
                </a:r>
                <a:r>
                  <a:rPr lang="en-US" sz="2400" b="1" i="1">
                    <a:latin typeface="Times New Roman" pitchFamily="18" charset="0"/>
                    <a:cs typeface="Arial" pitchFamily="34" charset="0"/>
                  </a:rPr>
                  <a:t>y</a:t>
                </a:r>
                <a:endParaRPr lang="en-US" sz="2400" i="1">
                  <a:latin typeface="Times New Roman" pitchFamily="18" charset="0"/>
                  <a:cs typeface="Arial" pitchFamily="34" charset="0"/>
                </a:endParaRPr>
              </a:p>
            </p:txBody>
          </p:sp>
          <p:sp>
            <p:nvSpPr>
              <p:cNvPr id="16401" name="Rectangle 15"/>
              <p:cNvSpPr>
                <a:spLocks noChangeArrowheads="1"/>
              </p:cNvSpPr>
              <p:nvPr/>
            </p:nvSpPr>
            <p:spPr bwMode="auto">
              <a:xfrm>
                <a:off x="3114" y="2785"/>
                <a:ext cx="979" cy="554"/>
              </a:xfrm>
              <a:prstGeom prst="rect">
                <a:avLst/>
              </a:prstGeom>
              <a:noFill/>
              <a:ln w="9525">
                <a:noFill/>
                <a:miter lim="800000"/>
                <a:headEnd/>
                <a:tailEnd/>
              </a:ln>
            </p:spPr>
            <p:txBody>
              <a:bodyPr wrap="none" lIns="92075" tIns="46038" rIns="92075" bIns="46038">
                <a:spAutoFit/>
              </a:bodyPr>
              <a:lstStyle/>
              <a:p>
                <a:pPr algn="ctr"/>
                <a:r>
                  <a:rPr lang="en-US" sz="2400" b="1">
                    <a:latin typeface="Times New Roman" pitchFamily="18" charset="0"/>
                    <a:cs typeface="Arial" pitchFamily="34" charset="0"/>
                  </a:rPr>
                  <a:t>Activation</a:t>
                </a:r>
                <a:endParaRPr lang="en-US" sz="2400">
                  <a:latin typeface="Times New Roman" pitchFamily="18" charset="0"/>
                  <a:cs typeface="Arial" pitchFamily="34" charset="0"/>
                </a:endParaRPr>
              </a:p>
              <a:p>
                <a:pPr algn="ctr"/>
                <a:r>
                  <a:rPr lang="en-US" sz="2400" b="1">
                    <a:latin typeface="Times New Roman" pitchFamily="18" charset="0"/>
                    <a:cs typeface="Arial" pitchFamily="34" charset="0"/>
                  </a:rPr>
                  <a:t>function</a:t>
                </a:r>
                <a:endParaRPr lang="en-US" sz="2400">
                  <a:latin typeface="Times New Roman" pitchFamily="18" charset="0"/>
                  <a:cs typeface="Arial" pitchFamily="34" charset="0"/>
                </a:endParaRPr>
              </a:p>
            </p:txBody>
          </p:sp>
          <p:sp>
            <p:nvSpPr>
              <p:cNvPr id="16402" name="Oval 16"/>
              <p:cNvSpPr>
                <a:spLocks noChangeArrowheads="1"/>
              </p:cNvSpPr>
              <p:nvPr/>
            </p:nvSpPr>
            <p:spPr bwMode="auto">
              <a:xfrm>
                <a:off x="2755" y="946"/>
                <a:ext cx="401" cy="402"/>
              </a:xfrm>
              <a:prstGeom prst="ellipse">
                <a:avLst/>
              </a:prstGeom>
              <a:solidFill>
                <a:srgbClr val="00FFCC"/>
              </a:solidFill>
              <a:ln w="12700">
                <a:solidFill>
                  <a:srgbClr val="000000"/>
                </a:solidFill>
                <a:round/>
                <a:headEnd/>
                <a:tailEnd/>
              </a:ln>
            </p:spPr>
            <p:txBody>
              <a:bodyPr wrap="none" lIns="92075" tIns="46038" rIns="92075" bIns="46038" anchor="ctr"/>
              <a:lstStyle/>
              <a:p>
                <a:pPr algn="ctr" eaLnBrk="1" hangingPunct="1"/>
                <a:endParaRPr lang="en-US" sz="2400">
                  <a:latin typeface="Times New Roman" pitchFamily="18" charset="0"/>
                  <a:cs typeface="Arial" pitchFamily="34" charset="0"/>
                </a:endParaRPr>
              </a:p>
            </p:txBody>
          </p:sp>
          <p:sp>
            <p:nvSpPr>
              <p:cNvPr id="16403" name="Line 17"/>
              <p:cNvSpPr>
                <a:spLocks noChangeShapeType="1"/>
              </p:cNvSpPr>
              <p:nvPr/>
            </p:nvSpPr>
            <p:spPr bwMode="auto">
              <a:xfrm>
                <a:off x="2955" y="1350"/>
                <a:ext cx="0" cy="565"/>
              </a:xfrm>
              <a:prstGeom prst="line">
                <a:avLst/>
              </a:prstGeom>
              <a:noFill/>
              <a:ln w="12700">
                <a:solidFill>
                  <a:srgbClr val="000000"/>
                </a:solidFill>
                <a:round/>
                <a:headEnd type="none" w="sm" len="sm"/>
                <a:tailEnd type="stealth" w="med" len="med"/>
              </a:ln>
            </p:spPr>
            <p:txBody>
              <a:bodyPr wrap="none" anchor="ctr"/>
              <a:lstStyle/>
              <a:p>
                <a:endParaRPr lang="en-US"/>
              </a:p>
            </p:txBody>
          </p:sp>
          <p:sp>
            <p:nvSpPr>
              <p:cNvPr id="16404" name="Rectangle 18"/>
              <p:cNvSpPr>
                <a:spLocks noChangeArrowheads="1"/>
              </p:cNvSpPr>
              <p:nvPr/>
            </p:nvSpPr>
            <p:spPr bwMode="auto">
              <a:xfrm>
                <a:off x="1031" y="2785"/>
                <a:ext cx="803" cy="809"/>
              </a:xfrm>
              <a:prstGeom prst="rect">
                <a:avLst/>
              </a:prstGeom>
              <a:noFill/>
              <a:ln w="9525">
                <a:noFill/>
                <a:miter lim="800000"/>
                <a:headEnd/>
                <a:tailEnd/>
              </a:ln>
            </p:spPr>
            <p:txBody>
              <a:bodyPr lIns="92075" tIns="46038" rIns="92075" bIns="46038">
                <a:spAutoFit/>
              </a:bodyPr>
              <a:lstStyle/>
              <a:p>
                <a:pPr algn="ctr"/>
                <a:r>
                  <a:rPr lang="en-US" sz="2400" b="1">
                    <a:latin typeface="Times New Roman" pitchFamily="18" charset="0"/>
                    <a:cs typeface="Arial" pitchFamily="34" charset="0"/>
                  </a:rPr>
                  <a:t>Weight</a:t>
                </a:r>
              </a:p>
              <a:p>
                <a:pPr algn="ctr"/>
                <a:r>
                  <a:rPr lang="en-US" sz="2400" b="1">
                    <a:latin typeface="Times New Roman" pitchFamily="18" charset="0"/>
                    <a:cs typeface="Arial" pitchFamily="34" charset="0"/>
                  </a:rPr>
                  <a:t>vector </a:t>
                </a:r>
                <a:r>
                  <a:rPr lang="en-US" sz="2400" b="1" i="1">
                    <a:latin typeface="Times New Roman" pitchFamily="18" charset="0"/>
                    <a:cs typeface="Arial" pitchFamily="34" charset="0"/>
                  </a:rPr>
                  <a:t>w</a:t>
                </a:r>
                <a:endParaRPr lang="en-US" sz="2400" i="1">
                  <a:latin typeface="Times New Roman" pitchFamily="18" charset="0"/>
                  <a:cs typeface="Arial" pitchFamily="34" charset="0"/>
                </a:endParaRPr>
              </a:p>
            </p:txBody>
          </p:sp>
          <p:sp>
            <p:nvSpPr>
              <p:cNvPr id="16405" name="Freeform 19"/>
              <p:cNvSpPr>
                <a:spLocks/>
              </p:cNvSpPr>
              <p:nvPr/>
            </p:nvSpPr>
            <p:spPr bwMode="auto">
              <a:xfrm>
                <a:off x="2101" y="1271"/>
                <a:ext cx="568" cy="1220"/>
              </a:xfrm>
              <a:custGeom>
                <a:avLst/>
                <a:gdLst>
                  <a:gd name="T0" fmla="*/ 0 w 568"/>
                  <a:gd name="T1" fmla="*/ 0 h 1220"/>
                  <a:gd name="T2" fmla="*/ 0 w 568"/>
                  <a:gd name="T3" fmla="*/ 1219 h 1220"/>
                  <a:gd name="T4" fmla="*/ 254 w 568"/>
                  <a:gd name="T5" fmla="*/ 1219 h 1220"/>
                  <a:gd name="T6" fmla="*/ 567 w 568"/>
                  <a:gd name="T7" fmla="*/ 632 h 1220"/>
                  <a:gd name="T8" fmla="*/ 254 w 568"/>
                  <a:gd name="T9" fmla="*/ 14 h 1220"/>
                  <a:gd name="T10" fmla="*/ 0 w 568"/>
                  <a:gd name="T11" fmla="*/ 0 h 1220"/>
                  <a:gd name="T12" fmla="*/ 0 60000 65536"/>
                  <a:gd name="T13" fmla="*/ 0 60000 65536"/>
                  <a:gd name="T14" fmla="*/ 0 60000 65536"/>
                  <a:gd name="T15" fmla="*/ 0 60000 65536"/>
                  <a:gd name="T16" fmla="*/ 0 60000 65536"/>
                  <a:gd name="T17" fmla="*/ 0 60000 65536"/>
                  <a:gd name="T18" fmla="*/ 0 w 568"/>
                  <a:gd name="T19" fmla="*/ 0 h 1220"/>
                  <a:gd name="T20" fmla="*/ 568 w 568"/>
                  <a:gd name="T21" fmla="*/ 1220 h 1220"/>
                </a:gdLst>
                <a:ahLst/>
                <a:cxnLst>
                  <a:cxn ang="T12">
                    <a:pos x="T0" y="T1"/>
                  </a:cxn>
                  <a:cxn ang="T13">
                    <a:pos x="T2" y="T3"/>
                  </a:cxn>
                  <a:cxn ang="T14">
                    <a:pos x="T4" y="T5"/>
                  </a:cxn>
                  <a:cxn ang="T15">
                    <a:pos x="T6" y="T7"/>
                  </a:cxn>
                  <a:cxn ang="T16">
                    <a:pos x="T8" y="T9"/>
                  </a:cxn>
                  <a:cxn ang="T17">
                    <a:pos x="T10" y="T11"/>
                  </a:cxn>
                </a:cxnLst>
                <a:rect l="T18" t="T19" r="T20" b="T21"/>
                <a:pathLst>
                  <a:path w="568" h="1220">
                    <a:moveTo>
                      <a:pt x="0" y="0"/>
                    </a:moveTo>
                    <a:lnTo>
                      <a:pt x="0" y="1219"/>
                    </a:lnTo>
                    <a:lnTo>
                      <a:pt x="254" y="1219"/>
                    </a:lnTo>
                    <a:lnTo>
                      <a:pt x="567" y="632"/>
                    </a:lnTo>
                    <a:lnTo>
                      <a:pt x="254" y="14"/>
                    </a:lnTo>
                    <a:lnTo>
                      <a:pt x="0" y="0"/>
                    </a:lnTo>
                  </a:path>
                </a:pathLst>
              </a:custGeom>
              <a:solidFill>
                <a:srgbClr val="99CCFF"/>
              </a:solidFill>
              <a:ln w="12700" cap="rnd">
                <a:solidFill>
                  <a:srgbClr val="000000"/>
                </a:solidFill>
                <a:round/>
                <a:headEnd/>
                <a:tailEnd/>
              </a:ln>
            </p:spPr>
            <p:txBody>
              <a:bodyPr/>
              <a:lstStyle/>
              <a:p>
                <a:endParaRPr lang="en-US"/>
              </a:p>
            </p:txBody>
          </p:sp>
          <p:sp>
            <p:nvSpPr>
              <p:cNvPr id="16406" name="Rectangle 20"/>
              <p:cNvSpPr>
                <a:spLocks noChangeArrowheads="1"/>
              </p:cNvSpPr>
              <p:nvPr/>
            </p:nvSpPr>
            <p:spPr bwMode="auto">
              <a:xfrm>
                <a:off x="2152" y="1667"/>
                <a:ext cx="324" cy="432"/>
              </a:xfrm>
              <a:prstGeom prst="rect">
                <a:avLst/>
              </a:prstGeom>
              <a:noFill/>
              <a:ln w="9525">
                <a:noFill/>
                <a:miter lim="800000"/>
                <a:headEnd/>
                <a:tailEnd/>
              </a:ln>
            </p:spPr>
            <p:txBody>
              <a:bodyPr wrap="none" lIns="92075" tIns="46038" rIns="92075" bIns="46038">
                <a:spAutoFit/>
              </a:bodyPr>
              <a:lstStyle/>
              <a:p>
                <a:pPr algn="ctr"/>
                <a:r>
                  <a:rPr lang="en-US" sz="3600">
                    <a:latin typeface="Symbol" pitchFamily="18" charset="2"/>
                    <a:cs typeface="Arial" pitchFamily="34" charset="0"/>
                  </a:rPr>
                  <a:t>å</a:t>
                </a:r>
              </a:p>
            </p:txBody>
          </p:sp>
          <p:sp>
            <p:nvSpPr>
              <p:cNvPr id="16407" name="Line 21"/>
              <p:cNvSpPr>
                <a:spLocks noChangeShapeType="1"/>
              </p:cNvSpPr>
              <p:nvPr/>
            </p:nvSpPr>
            <p:spPr bwMode="auto">
              <a:xfrm>
                <a:off x="1680" y="1406"/>
                <a:ext cx="430" cy="0"/>
              </a:xfrm>
              <a:prstGeom prst="line">
                <a:avLst/>
              </a:prstGeom>
              <a:noFill/>
              <a:ln w="12700">
                <a:solidFill>
                  <a:srgbClr val="000000"/>
                </a:solidFill>
                <a:round/>
                <a:headEnd type="none" w="sm" len="sm"/>
                <a:tailEnd type="stealth" w="med" len="med"/>
              </a:ln>
            </p:spPr>
            <p:txBody>
              <a:bodyPr wrap="none" anchor="ctr"/>
              <a:lstStyle/>
              <a:p>
                <a:endParaRPr lang="en-US"/>
              </a:p>
            </p:txBody>
          </p:sp>
          <p:sp>
            <p:nvSpPr>
              <p:cNvPr id="16408" name="Rectangle 22"/>
              <p:cNvSpPr>
                <a:spLocks noChangeArrowheads="1"/>
              </p:cNvSpPr>
              <p:nvPr/>
            </p:nvSpPr>
            <p:spPr bwMode="auto">
              <a:xfrm>
                <a:off x="1295" y="1259"/>
                <a:ext cx="347" cy="308"/>
              </a:xfrm>
              <a:prstGeom prst="rect">
                <a:avLst/>
              </a:prstGeom>
              <a:noFill/>
              <a:ln w="9525">
                <a:noFill/>
                <a:miter lim="800000"/>
                <a:headEnd/>
                <a:tailEnd/>
              </a:ln>
            </p:spPr>
            <p:txBody>
              <a:bodyPr wrap="none" lIns="92075" tIns="46038" rIns="92075" bIns="46038">
                <a:spAutoFit/>
              </a:bodyPr>
              <a:lstStyle/>
              <a:p>
                <a:pPr algn="ctr"/>
                <a:r>
                  <a:rPr lang="en-US" sz="2400" i="1">
                    <a:latin typeface="Times New Roman" pitchFamily="18" charset="0"/>
                    <a:cs typeface="Arial" pitchFamily="34" charset="0"/>
                  </a:rPr>
                  <a:t>w</a:t>
                </a:r>
                <a:r>
                  <a:rPr lang="en-US" sz="2400" i="1" baseline="-25000">
                    <a:latin typeface="Times New Roman" pitchFamily="18" charset="0"/>
                    <a:cs typeface="Arial" pitchFamily="34" charset="0"/>
                  </a:rPr>
                  <a:t>0j</a:t>
                </a:r>
              </a:p>
            </p:txBody>
          </p:sp>
          <p:sp>
            <p:nvSpPr>
              <p:cNvPr id="16409" name="Line 23"/>
              <p:cNvSpPr>
                <a:spLocks noChangeShapeType="1"/>
              </p:cNvSpPr>
              <p:nvPr/>
            </p:nvSpPr>
            <p:spPr bwMode="auto">
              <a:xfrm>
                <a:off x="854" y="1406"/>
                <a:ext cx="431" cy="0"/>
              </a:xfrm>
              <a:prstGeom prst="line">
                <a:avLst/>
              </a:prstGeom>
              <a:noFill/>
              <a:ln w="12700">
                <a:solidFill>
                  <a:srgbClr val="000000"/>
                </a:solidFill>
                <a:round/>
                <a:headEnd type="none" w="sm" len="sm"/>
                <a:tailEnd type="stealth" w="med" len="med"/>
              </a:ln>
            </p:spPr>
            <p:txBody>
              <a:bodyPr wrap="none" anchor="ctr"/>
              <a:lstStyle/>
              <a:p>
                <a:endParaRPr lang="en-US"/>
              </a:p>
            </p:txBody>
          </p:sp>
          <p:sp>
            <p:nvSpPr>
              <p:cNvPr id="16410" name="Line 24"/>
              <p:cNvSpPr>
                <a:spLocks noChangeShapeType="1"/>
              </p:cNvSpPr>
              <p:nvPr/>
            </p:nvSpPr>
            <p:spPr bwMode="auto">
              <a:xfrm>
                <a:off x="1671" y="1762"/>
                <a:ext cx="430" cy="0"/>
              </a:xfrm>
              <a:prstGeom prst="line">
                <a:avLst/>
              </a:prstGeom>
              <a:noFill/>
              <a:ln w="12700">
                <a:solidFill>
                  <a:srgbClr val="000000"/>
                </a:solidFill>
                <a:round/>
                <a:headEnd type="none" w="sm" len="sm"/>
                <a:tailEnd type="stealth" w="med" len="med"/>
              </a:ln>
            </p:spPr>
            <p:txBody>
              <a:bodyPr wrap="none" anchor="ctr"/>
              <a:lstStyle/>
              <a:p>
                <a:endParaRPr lang="en-US"/>
              </a:p>
            </p:txBody>
          </p:sp>
          <p:sp>
            <p:nvSpPr>
              <p:cNvPr id="16411" name="Rectangle 25"/>
              <p:cNvSpPr>
                <a:spLocks noChangeArrowheads="1"/>
              </p:cNvSpPr>
              <p:nvPr/>
            </p:nvSpPr>
            <p:spPr bwMode="auto">
              <a:xfrm>
                <a:off x="1286" y="1615"/>
                <a:ext cx="347" cy="308"/>
              </a:xfrm>
              <a:prstGeom prst="rect">
                <a:avLst/>
              </a:prstGeom>
              <a:noFill/>
              <a:ln w="9525">
                <a:noFill/>
                <a:miter lim="800000"/>
                <a:headEnd/>
                <a:tailEnd/>
              </a:ln>
            </p:spPr>
            <p:txBody>
              <a:bodyPr wrap="none" lIns="92075" tIns="46038" rIns="92075" bIns="46038">
                <a:spAutoFit/>
              </a:bodyPr>
              <a:lstStyle/>
              <a:p>
                <a:pPr algn="ctr"/>
                <a:r>
                  <a:rPr lang="en-US" sz="2400" i="1">
                    <a:latin typeface="Times New Roman" pitchFamily="18" charset="0"/>
                    <a:cs typeface="Arial" pitchFamily="34" charset="0"/>
                  </a:rPr>
                  <a:t>w</a:t>
                </a:r>
                <a:r>
                  <a:rPr lang="en-US" sz="2400" i="1" baseline="-25000">
                    <a:latin typeface="Times New Roman" pitchFamily="18" charset="0"/>
                    <a:cs typeface="Arial" pitchFamily="34" charset="0"/>
                  </a:rPr>
                  <a:t>1j</a:t>
                </a:r>
              </a:p>
            </p:txBody>
          </p:sp>
          <p:sp>
            <p:nvSpPr>
              <p:cNvPr id="16412" name="Line 26"/>
              <p:cNvSpPr>
                <a:spLocks noChangeShapeType="1"/>
              </p:cNvSpPr>
              <p:nvPr/>
            </p:nvSpPr>
            <p:spPr bwMode="auto">
              <a:xfrm>
                <a:off x="845" y="1762"/>
                <a:ext cx="431" cy="0"/>
              </a:xfrm>
              <a:prstGeom prst="line">
                <a:avLst/>
              </a:prstGeom>
              <a:noFill/>
              <a:ln w="12700">
                <a:solidFill>
                  <a:srgbClr val="000000"/>
                </a:solidFill>
                <a:round/>
                <a:headEnd type="none" w="sm" len="sm"/>
                <a:tailEnd type="stealth" w="med" len="med"/>
              </a:ln>
            </p:spPr>
            <p:txBody>
              <a:bodyPr wrap="none" anchor="ctr"/>
              <a:lstStyle/>
              <a:p>
                <a:endParaRPr lang="en-US"/>
              </a:p>
            </p:txBody>
          </p:sp>
          <p:sp>
            <p:nvSpPr>
              <p:cNvPr id="16413" name="Line 27"/>
              <p:cNvSpPr>
                <a:spLocks noChangeShapeType="1"/>
              </p:cNvSpPr>
              <p:nvPr/>
            </p:nvSpPr>
            <p:spPr bwMode="auto">
              <a:xfrm>
                <a:off x="1670" y="2346"/>
                <a:ext cx="43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414" name="Rectangle 28"/>
              <p:cNvSpPr>
                <a:spLocks noChangeArrowheads="1"/>
              </p:cNvSpPr>
              <p:nvPr/>
            </p:nvSpPr>
            <p:spPr bwMode="auto">
              <a:xfrm>
                <a:off x="1285" y="2199"/>
                <a:ext cx="347" cy="308"/>
              </a:xfrm>
              <a:prstGeom prst="rect">
                <a:avLst/>
              </a:prstGeom>
              <a:noFill/>
              <a:ln w="9525">
                <a:noFill/>
                <a:miter lim="800000"/>
                <a:headEnd/>
                <a:tailEnd/>
              </a:ln>
            </p:spPr>
            <p:txBody>
              <a:bodyPr wrap="none" lIns="92075" tIns="46038" rIns="92075" bIns="46038">
                <a:spAutoFit/>
              </a:bodyPr>
              <a:lstStyle/>
              <a:p>
                <a:pPr algn="ctr"/>
                <a:r>
                  <a:rPr lang="en-US" sz="2400" i="1">
                    <a:latin typeface="Times New Roman" pitchFamily="18" charset="0"/>
                    <a:cs typeface="Arial" pitchFamily="34" charset="0"/>
                  </a:rPr>
                  <a:t>w</a:t>
                </a:r>
                <a:r>
                  <a:rPr lang="en-US" sz="2400" i="1" baseline="-25000">
                    <a:latin typeface="Times New Roman" pitchFamily="18" charset="0"/>
                    <a:cs typeface="Arial" pitchFamily="34" charset="0"/>
                  </a:rPr>
                  <a:t>nj</a:t>
                </a:r>
              </a:p>
            </p:txBody>
          </p:sp>
          <p:sp>
            <p:nvSpPr>
              <p:cNvPr id="16415" name="Line 29"/>
              <p:cNvSpPr>
                <a:spLocks noChangeShapeType="1"/>
              </p:cNvSpPr>
              <p:nvPr/>
            </p:nvSpPr>
            <p:spPr bwMode="auto">
              <a:xfrm>
                <a:off x="844" y="2346"/>
                <a:ext cx="431"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416" name="Rectangle 30"/>
              <p:cNvSpPr>
                <a:spLocks noChangeArrowheads="1"/>
              </p:cNvSpPr>
              <p:nvPr/>
            </p:nvSpPr>
            <p:spPr bwMode="auto">
              <a:xfrm>
                <a:off x="470" y="1231"/>
                <a:ext cx="268" cy="308"/>
              </a:xfrm>
              <a:prstGeom prst="rect">
                <a:avLst/>
              </a:prstGeom>
              <a:noFill/>
              <a:ln w="9525">
                <a:noFill/>
                <a:miter lim="800000"/>
                <a:headEnd/>
                <a:tailEnd/>
              </a:ln>
            </p:spPr>
            <p:txBody>
              <a:bodyPr wrap="none" lIns="92075" tIns="46038" rIns="92075" bIns="46038">
                <a:spAutoFit/>
              </a:bodyPr>
              <a:lstStyle/>
              <a:p>
                <a:pPr algn="ctr"/>
                <a:r>
                  <a:rPr lang="en-US" sz="2400" i="1">
                    <a:latin typeface="Times New Roman" pitchFamily="18" charset="0"/>
                    <a:cs typeface="Arial" pitchFamily="34" charset="0"/>
                  </a:rPr>
                  <a:t>x</a:t>
                </a:r>
                <a:r>
                  <a:rPr lang="en-US" sz="2400" i="1" baseline="-25000">
                    <a:latin typeface="Times New Roman" pitchFamily="18" charset="0"/>
                    <a:cs typeface="Arial" pitchFamily="34" charset="0"/>
                  </a:rPr>
                  <a:t>0</a:t>
                </a:r>
              </a:p>
            </p:txBody>
          </p:sp>
          <p:sp>
            <p:nvSpPr>
              <p:cNvPr id="16417" name="Rectangle 31"/>
              <p:cNvSpPr>
                <a:spLocks noChangeArrowheads="1"/>
              </p:cNvSpPr>
              <p:nvPr/>
            </p:nvSpPr>
            <p:spPr bwMode="auto">
              <a:xfrm>
                <a:off x="489" y="1605"/>
                <a:ext cx="267" cy="308"/>
              </a:xfrm>
              <a:prstGeom prst="rect">
                <a:avLst/>
              </a:prstGeom>
              <a:noFill/>
              <a:ln w="9525">
                <a:noFill/>
                <a:miter lim="800000"/>
                <a:headEnd/>
                <a:tailEnd/>
              </a:ln>
            </p:spPr>
            <p:txBody>
              <a:bodyPr wrap="none" lIns="92075" tIns="46038" rIns="92075" bIns="46038">
                <a:spAutoFit/>
              </a:bodyPr>
              <a:lstStyle/>
              <a:p>
                <a:pPr algn="ctr"/>
                <a:r>
                  <a:rPr lang="en-US" sz="2400" i="1">
                    <a:latin typeface="Times New Roman" pitchFamily="18" charset="0"/>
                    <a:cs typeface="Arial" pitchFamily="34" charset="0"/>
                  </a:rPr>
                  <a:t>x</a:t>
                </a:r>
                <a:r>
                  <a:rPr lang="en-US" sz="2400" i="1" baseline="-25000">
                    <a:latin typeface="Times New Roman" pitchFamily="18" charset="0"/>
                    <a:cs typeface="Arial" pitchFamily="34" charset="0"/>
                  </a:rPr>
                  <a:t>1</a:t>
                </a:r>
              </a:p>
            </p:txBody>
          </p:sp>
          <p:sp>
            <p:nvSpPr>
              <p:cNvPr id="16418" name="Rectangle 32"/>
              <p:cNvSpPr>
                <a:spLocks noChangeArrowheads="1"/>
              </p:cNvSpPr>
              <p:nvPr/>
            </p:nvSpPr>
            <p:spPr bwMode="auto">
              <a:xfrm>
                <a:off x="508" y="2163"/>
                <a:ext cx="268" cy="308"/>
              </a:xfrm>
              <a:prstGeom prst="rect">
                <a:avLst/>
              </a:prstGeom>
              <a:noFill/>
              <a:ln w="9525">
                <a:noFill/>
                <a:miter lim="800000"/>
                <a:headEnd/>
                <a:tailEnd/>
              </a:ln>
            </p:spPr>
            <p:txBody>
              <a:bodyPr wrap="none" lIns="92075" tIns="46038" rIns="92075" bIns="46038">
                <a:spAutoFit/>
              </a:bodyPr>
              <a:lstStyle/>
              <a:p>
                <a:pPr algn="ctr"/>
                <a:r>
                  <a:rPr lang="en-US" sz="2400" i="1">
                    <a:latin typeface="Times New Roman" pitchFamily="18" charset="0"/>
                    <a:cs typeface="Arial" pitchFamily="34" charset="0"/>
                  </a:rPr>
                  <a:t>x</a:t>
                </a:r>
                <a:r>
                  <a:rPr lang="en-US" sz="2400" i="1" baseline="-25000">
                    <a:latin typeface="Times New Roman" pitchFamily="18" charset="0"/>
                    <a:cs typeface="Arial" pitchFamily="34" charset="0"/>
                  </a:rPr>
                  <a:t>n</a:t>
                </a:r>
              </a:p>
            </p:txBody>
          </p:sp>
        </p:grpSp>
      </p:grpSp>
      <p:sp>
        <p:nvSpPr>
          <p:cNvPr id="16388" name="Text Box 33"/>
          <p:cNvSpPr txBox="1">
            <a:spLocks noChangeArrowheads="1"/>
          </p:cNvSpPr>
          <p:nvPr/>
        </p:nvSpPr>
        <p:spPr bwMode="auto">
          <a:xfrm>
            <a:off x="5105400" y="1682750"/>
            <a:ext cx="742950" cy="457200"/>
          </a:xfrm>
          <a:prstGeom prst="rect">
            <a:avLst/>
          </a:prstGeom>
          <a:noFill/>
          <a:ln w="9525">
            <a:noFill/>
            <a:miter lim="800000"/>
            <a:headEnd/>
            <a:tailEnd/>
          </a:ln>
        </p:spPr>
        <p:txBody>
          <a:bodyPr wrap="none">
            <a:spAutoFit/>
          </a:bodyPr>
          <a:lstStyle/>
          <a:p>
            <a:pPr eaLnBrk="1" hangingPunct="1"/>
            <a:r>
              <a:rPr lang="en-US" sz="2400" b="1">
                <a:latin typeface="Times New Roman" pitchFamily="18" charset="0"/>
                <a:cs typeface="Arial" pitchFamily="34" charset="0"/>
              </a:rPr>
              <a:t>Bias</a:t>
            </a:r>
          </a:p>
        </p:txBody>
      </p:sp>
      <p:sp>
        <p:nvSpPr>
          <p:cNvPr id="2" name="Date Placeholder 1"/>
          <p:cNvSpPr>
            <a:spLocks noGrp="1"/>
          </p:cNvSpPr>
          <p:nvPr>
            <p:ph type="dt" sz="half" idx="4294967295"/>
          </p:nvPr>
        </p:nvSpPr>
        <p:spPr>
          <a:xfrm>
            <a:off x="628650" y="6356351"/>
            <a:ext cx="2057400" cy="365125"/>
          </a:xfrm>
        </p:spPr>
        <p:txBody>
          <a:bodyPr/>
          <a:lstStyle/>
          <a:p>
            <a:pPr>
              <a:defRPr/>
            </a:pPr>
            <a:fld id="{03BB7F85-3AB3-41CF-9914-47098DB7F119}"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WEIGHT AND BIAS UPDATION</a:t>
            </a:r>
          </a:p>
        </p:txBody>
      </p:sp>
      <p:sp>
        <p:nvSpPr>
          <p:cNvPr id="19461" name="Text Box 3"/>
          <p:cNvSpPr txBox="1">
            <a:spLocks noChangeArrowheads="1"/>
          </p:cNvSpPr>
          <p:nvPr/>
        </p:nvSpPr>
        <p:spPr bwMode="auto">
          <a:xfrm>
            <a:off x="533400" y="1143000"/>
            <a:ext cx="8153400" cy="3478213"/>
          </a:xfrm>
          <a:prstGeom prst="rect">
            <a:avLst/>
          </a:prstGeom>
          <a:noFill/>
          <a:ln w="9525">
            <a:noFill/>
            <a:miter lim="800000"/>
            <a:headEnd/>
            <a:tailEnd/>
          </a:ln>
        </p:spPr>
        <p:txBody>
          <a:bodyPr>
            <a:spAutoFit/>
          </a:bodyPr>
          <a:lstStyle/>
          <a:p>
            <a:pPr eaLnBrk="1" hangingPunct="1">
              <a:lnSpc>
                <a:spcPct val="110000"/>
              </a:lnSpc>
              <a:spcBef>
                <a:spcPts val="0"/>
              </a:spcBef>
              <a:buFont typeface="Wingdings" pitchFamily="2" charset="2"/>
              <a:buNone/>
              <a:defRPr/>
            </a:pPr>
            <a:r>
              <a:rPr lang="en-US" altLang="ko-KR" sz="2000" b="1" dirty="0">
                <a:solidFill>
                  <a:schemeClr val="accent6">
                    <a:lumMod val="50000"/>
                  </a:schemeClr>
                </a:solidFill>
                <a:latin typeface="Tahoma" pitchFamily="34" charset="0"/>
                <a:cs typeface="Tahoma" pitchFamily="34" charset="0"/>
              </a:rPr>
              <a:t>Per Sample Updating</a:t>
            </a:r>
          </a:p>
          <a:p>
            <a:pPr algn="just" eaLnBrk="1" hangingPunct="1">
              <a:lnSpc>
                <a:spcPct val="110000"/>
              </a:lnSpc>
              <a:spcBef>
                <a:spcPts val="0"/>
              </a:spcBef>
              <a:buFont typeface="Wingdings" pitchFamily="2" charset="2"/>
              <a:buNone/>
              <a:defRPr/>
            </a:pPr>
            <a:endParaRPr lang="en-US" altLang="ko-KR" sz="2000" dirty="0">
              <a:solidFill>
                <a:schemeClr val="accent6">
                  <a:lumMod val="50000"/>
                </a:schemeClr>
              </a:solidFill>
              <a:latin typeface="Tahoma" pitchFamily="34" charset="0"/>
              <a:cs typeface="Tahoma" pitchFamily="34" charset="0"/>
            </a:endParaRPr>
          </a:p>
          <a:p>
            <a:pPr marL="457200" indent="-457200" algn="just" eaLnBrk="1" hangingPunct="1">
              <a:lnSpc>
                <a:spcPct val="110000"/>
              </a:lnSpc>
              <a:spcBef>
                <a:spcPts val="0"/>
              </a:spcBef>
              <a:buFont typeface="Arial" pitchFamily="34" charset="0"/>
              <a:buChar char="•"/>
              <a:defRPr/>
            </a:pPr>
            <a:r>
              <a:rPr lang="en-US" altLang="ko-KR" sz="2000" dirty="0">
                <a:solidFill>
                  <a:schemeClr val="accent6">
                    <a:lumMod val="50000"/>
                  </a:schemeClr>
                </a:solidFill>
                <a:latin typeface="Tahoma" pitchFamily="34" charset="0"/>
                <a:cs typeface="Tahoma" pitchFamily="34" charset="0"/>
              </a:rPr>
              <a:t>updating weights and biases after the presentation of each sample.</a:t>
            </a:r>
          </a:p>
          <a:p>
            <a:pPr eaLnBrk="1" hangingPunct="1">
              <a:lnSpc>
                <a:spcPct val="110000"/>
              </a:lnSpc>
              <a:spcBef>
                <a:spcPts val="0"/>
              </a:spcBef>
              <a:buFont typeface="Wingdings" pitchFamily="2" charset="2"/>
              <a:buNone/>
              <a:defRPr/>
            </a:pPr>
            <a:endParaRPr lang="en-US" altLang="ko-KR" sz="2000" dirty="0">
              <a:solidFill>
                <a:schemeClr val="accent6">
                  <a:lumMod val="50000"/>
                </a:schemeClr>
              </a:solidFill>
              <a:latin typeface="Tahoma" pitchFamily="34" charset="0"/>
              <a:cs typeface="Tahoma" pitchFamily="34" charset="0"/>
            </a:endParaRPr>
          </a:p>
          <a:p>
            <a:pPr eaLnBrk="1" hangingPunct="1">
              <a:lnSpc>
                <a:spcPct val="110000"/>
              </a:lnSpc>
              <a:spcBef>
                <a:spcPts val="0"/>
              </a:spcBef>
              <a:buFont typeface="Wingdings" pitchFamily="2" charset="2"/>
              <a:buNone/>
              <a:defRPr/>
            </a:pPr>
            <a:r>
              <a:rPr lang="en-US" altLang="ko-KR" sz="2000" b="1" dirty="0">
                <a:solidFill>
                  <a:schemeClr val="accent6">
                    <a:lumMod val="50000"/>
                  </a:schemeClr>
                </a:solidFill>
                <a:latin typeface="Tahoma" pitchFamily="34" charset="0"/>
                <a:cs typeface="Tahoma" pitchFamily="34" charset="0"/>
              </a:rPr>
              <a:t>Per Training Set Updating (Epoch or Iteration)</a:t>
            </a:r>
          </a:p>
          <a:p>
            <a:pPr eaLnBrk="1" hangingPunct="1">
              <a:lnSpc>
                <a:spcPct val="110000"/>
              </a:lnSpc>
              <a:spcBef>
                <a:spcPts val="0"/>
              </a:spcBef>
              <a:buFont typeface="Wingdings" pitchFamily="2" charset="2"/>
              <a:buNone/>
              <a:defRPr/>
            </a:pPr>
            <a:endParaRPr lang="en-US" altLang="ko-KR" sz="2000" dirty="0">
              <a:solidFill>
                <a:schemeClr val="accent6">
                  <a:lumMod val="50000"/>
                </a:schemeClr>
              </a:solidFill>
              <a:latin typeface="Tahoma" pitchFamily="34" charset="0"/>
              <a:cs typeface="Tahoma" pitchFamily="34" charset="0"/>
            </a:endParaRPr>
          </a:p>
          <a:p>
            <a:pPr marL="457200" indent="-457200" algn="just" eaLnBrk="1" hangingPunct="1">
              <a:lnSpc>
                <a:spcPct val="110000"/>
              </a:lnSpc>
              <a:spcBef>
                <a:spcPts val="0"/>
              </a:spcBef>
              <a:buFont typeface="Arial" pitchFamily="34" charset="0"/>
              <a:buChar char="•"/>
              <a:tabLst>
                <a:tab pos="7029450" algn="l"/>
              </a:tabLst>
              <a:defRPr/>
            </a:pPr>
            <a:r>
              <a:rPr lang="en-US" altLang="ko-KR" sz="2000" dirty="0">
                <a:solidFill>
                  <a:schemeClr val="accent6">
                    <a:lumMod val="50000"/>
                  </a:schemeClr>
                </a:solidFill>
                <a:latin typeface="Tahoma" pitchFamily="34" charset="0"/>
                <a:cs typeface="Tahoma" pitchFamily="34" charset="0"/>
              </a:rPr>
              <a:t>weight and bias increments could be accumulated in variables and the weights and biases updated after all the samples of the training set have been presented. </a:t>
            </a:r>
          </a:p>
          <a:p>
            <a:pPr eaLnBrk="1" hangingPunct="1">
              <a:lnSpc>
                <a:spcPct val="110000"/>
              </a:lnSpc>
              <a:spcBef>
                <a:spcPts val="0"/>
              </a:spcBef>
              <a:buFont typeface="Wingdings" pitchFamily="2" charset="2"/>
              <a:buNone/>
              <a:defRPr/>
            </a:pPr>
            <a:r>
              <a:rPr lang="en-US" altLang="ko-KR" sz="2000" dirty="0">
                <a:solidFill>
                  <a:schemeClr val="accent6">
                    <a:lumMod val="50000"/>
                  </a:schemeClr>
                </a:solidFill>
                <a:latin typeface="Tahoma" pitchFamily="34" charset="0"/>
                <a:cs typeface="Tahoma" pitchFamily="34" charset="0"/>
              </a:rPr>
              <a:t>	</a:t>
            </a:r>
          </a:p>
        </p:txBody>
      </p:sp>
      <p:sp>
        <p:nvSpPr>
          <p:cNvPr id="2" name="Date Placeholder 1"/>
          <p:cNvSpPr>
            <a:spLocks noGrp="1"/>
          </p:cNvSpPr>
          <p:nvPr>
            <p:ph type="dt" sz="half" idx="4294967295"/>
          </p:nvPr>
        </p:nvSpPr>
        <p:spPr>
          <a:xfrm>
            <a:off x="628650" y="6356351"/>
            <a:ext cx="2057400" cy="365125"/>
          </a:xfrm>
        </p:spPr>
        <p:txBody>
          <a:bodyPr/>
          <a:lstStyle/>
          <a:p>
            <a:pPr>
              <a:defRPr/>
            </a:pPr>
            <a:fld id="{949190DD-BE05-4676-A98F-1E8C77ED7B88}"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457200" y="3810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STOPPING CONDITION</a:t>
            </a:r>
          </a:p>
        </p:txBody>
      </p:sp>
      <p:sp>
        <p:nvSpPr>
          <p:cNvPr id="20485" name="Text Box 3"/>
          <p:cNvSpPr txBox="1">
            <a:spLocks noChangeArrowheads="1"/>
          </p:cNvSpPr>
          <p:nvPr/>
        </p:nvSpPr>
        <p:spPr bwMode="auto">
          <a:xfrm>
            <a:off x="457200" y="1143000"/>
            <a:ext cx="8229600" cy="3513138"/>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rPr>
              <a:t>All change in weights (</a:t>
            </a:r>
            <a:r>
              <a:rPr lang="en-US" altLang="ko-KR" sz="2000" dirty="0">
                <a:solidFill>
                  <a:schemeClr val="accent6">
                    <a:lumMod val="50000"/>
                  </a:schemeClr>
                </a:solidFill>
                <a:latin typeface="Tahoma" pitchFamily="34" charset="0"/>
                <a:cs typeface="Tahoma" pitchFamily="34" charset="0"/>
                <a:sym typeface="Symbol" pitchFamily="18" charset="2"/>
              </a:rPr>
              <a:t></a:t>
            </a:r>
            <a:r>
              <a:rPr lang="en-US" altLang="ko-KR" sz="2000" dirty="0" err="1">
                <a:solidFill>
                  <a:schemeClr val="accent6">
                    <a:lumMod val="50000"/>
                  </a:schemeClr>
                </a:solidFill>
                <a:latin typeface="Tahoma" pitchFamily="34" charset="0"/>
                <a:cs typeface="Tahoma" pitchFamily="34" charset="0"/>
                <a:sym typeface="Symbol" pitchFamily="18" charset="2"/>
              </a:rPr>
              <a:t>wij</a:t>
            </a:r>
            <a:r>
              <a:rPr lang="en-US" altLang="ko-KR" sz="2000" dirty="0">
                <a:solidFill>
                  <a:schemeClr val="accent6">
                    <a:lumMod val="50000"/>
                  </a:schemeClr>
                </a:solidFill>
                <a:latin typeface="Tahoma" pitchFamily="34" charset="0"/>
                <a:cs typeface="Tahoma" pitchFamily="34" charset="0"/>
                <a:sym typeface="Symbol" pitchFamily="18" charset="2"/>
              </a:rPr>
              <a:t>) in the previous epoch are below some threshold, or </a:t>
            </a:r>
            <a:endParaRPr lang="en-US" altLang="ko-KR" sz="2000" dirty="0">
              <a:solidFill>
                <a:schemeClr val="accent6">
                  <a:lumMod val="50000"/>
                </a:schemeClr>
              </a:solidFill>
              <a:latin typeface="Tahoma" pitchFamily="34" charset="0"/>
              <a:cs typeface="Tahoma" pitchFamily="34" charset="0"/>
            </a:endParaRP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endParaRPr>
          </a:p>
          <a:p>
            <a:pPr marL="457200" indent="-457200" algn="just" eaLnBrk="1" hangingPunct="1">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rPr>
              <a:t>The  percentage of samples misclassified in the previous epoch is below some threshold, or</a:t>
            </a: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endParaRPr>
          </a:p>
          <a:p>
            <a:pPr marL="457200" indent="-457200" algn="just" eaLnBrk="1" hangingPunct="1">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rPr>
              <a:t>A pre-specified number of epochs has expired.</a:t>
            </a: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endParaRPr>
          </a:p>
          <a:p>
            <a:pPr marL="457200" indent="-457200" algn="just" eaLnBrk="1" hangingPunct="1">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rPr>
              <a:t>In practice, several hundreds of thousands of epochs may be required before the weights will converge.</a:t>
            </a:r>
          </a:p>
        </p:txBody>
      </p:sp>
      <p:sp>
        <p:nvSpPr>
          <p:cNvPr id="2" name="Date Placeholder 1"/>
          <p:cNvSpPr>
            <a:spLocks noGrp="1"/>
          </p:cNvSpPr>
          <p:nvPr>
            <p:ph type="dt" sz="half" idx="4294967295"/>
          </p:nvPr>
        </p:nvSpPr>
        <p:spPr>
          <a:xfrm>
            <a:off x="628650" y="6356351"/>
            <a:ext cx="2057400" cy="365125"/>
          </a:xfrm>
        </p:spPr>
        <p:txBody>
          <a:bodyPr/>
          <a:lstStyle/>
          <a:p>
            <a:pPr>
              <a:defRPr/>
            </a:pPr>
            <a:fld id="{74B6BB6D-E804-4166-A216-8CE40B4030AD}"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5"/>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BUILDING BLOCKS OF ARTIFICIAL NEURAL NET</a:t>
            </a:r>
          </a:p>
        </p:txBody>
      </p:sp>
      <p:sp>
        <p:nvSpPr>
          <p:cNvPr id="21509" name="Text Box 36"/>
          <p:cNvSpPr txBox="1">
            <a:spLocks noChangeArrowheads="1"/>
          </p:cNvSpPr>
          <p:nvPr/>
        </p:nvSpPr>
        <p:spPr bwMode="auto">
          <a:xfrm>
            <a:off x="457200" y="1143000"/>
            <a:ext cx="8229600" cy="1784350"/>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Network Architecture (Connection between Neurons)</a:t>
            </a: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Setting the Weights (Training)</a:t>
            </a: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Activation Function</a:t>
            </a:r>
          </a:p>
        </p:txBody>
      </p:sp>
      <p:sp>
        <p:nvSpPr>
          <p:cNvPr id="2" name="Date Placeholder 1"/>
          <p:cNvSpPr>
            <a:spLocks noGrp="1"/>
          </p:cNvSpPr>
          <p:nvPr>
            <p:ph type="dt" sz="half" idx="4294967295"/>
          </p:nvPr>
        </p:nvSpPr>
        <p:spPr>
          <a:xfrm>
            <a:off x="628650" y="6356351"/>
            <a:ext cx="2057400" cy="365125"/>
          </a:xfrm>
        </p:spPr>
        <p:txBody>
          <a:bodyPr/>
          <a:lstStyle/>
          <a:p>
            <a:pPr>
              <a:defRPr/>
            </a:pPr>
            <a:fld id="{39EDF565-BC31-4674-8B3A-0A06A2AD7B07}"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2124075" y="928688"/>
            <a:ext cx="9144000" cy="0"/>
          </a:xfrm>
          <a:prstGeom prst="rect">
            <a:avLst/>
          </a:prstGeom>
          <a:noFill/>
          <a:ln w="9525">
            <a:noFill/>
            <a:miter lim="800000"/>
            <a:headEnd/>
            <a:tailEnd/>
          </a:ln>
        </p:spPr>
        <p:txBody>
          <a:bodyPr>
            <a:spAutoFit/>
          </a:bodyPr>
          <a:lstStyle/>
          <a:p>
            <a:endParaRPr lang="en-US"/>
          </a:p>
        </p:txBody>
      </p:sp>
      <p:pic>
        <p:nvPicPr>
          <p:cNvPr id="20483" name="Picture 2" descr="http://www.itee.uq.edu.au/~cogs2010/cmc/chapters/Introduction/ConnectionStructures.gif"/>
          <p:cNvPicPr>
            <a:picLocks noChangeAspect="1" noChangeArrowheads="1"/>
          </p:cNvPicPr>
          <p:nvPr/>
        </p:nvPicPr>
        <p:blipFill>
          <a:blip r:embed="rId2" r:link="rId3" cstate="print"/>
          <a:srcRect/>
          <a:stretch>
            <a:fillRect/>
          </a:stretch>
        </p:blipFill>
        <p:spPr bwMode="auto">
          <a:xfrm>
            <a:off x="1295400" y="304800"/>
            <a:ext cx="6553200" cy="5838825"/>
          </a:xfrm>
          <a:prstGeom prst="rect">
            <a:avLst/>
          </a:prstGeom>
          <a:noFill/>
          <a:ln w="9525">
            <a:noFill/>
            <a:miter lim="800000"/>
            <a:headEnd/>
            <a:tailEnd/>
          </a:ln>
        </p:spPr>
      </p:pic>
      <p:sp>
        <p:nvSpPr>
          <p:cNvPr id="2" name="Date Placeholder 1"/>
          <p:cNvSpPr>
            <a:spLocks noGrp="1"/>
          </p:cNvSpPr>
          <p:nvPr>
            <p:ph type="dt" sz="half" idx="4294967295"/>
          </p:nvPr>
        </p:nvSpPr>
        <p:spPr>
          <a:xfrm>
            <a:off x="628650" y="6356351"/>
            <a:ext cx="2057400" cy="365125"/>
          </a:xfrm>
        </p:spPr>
        <p:txBody>
          <a:bodyPr/>
          <a:lstStyle/>
          <a:p>
            <a:pPr>
              <a:defRPr/>
            </a:pPr>
            <a:fld id="{C13388B5-6530-4B69-91BF-BB8DD7714FF2}"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5"/>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LAYER PROPERTIES</a:t>
            </a:r>
          </a:p>
        </p:txBody>
      </p:sp>
      <p:sp>
        <p:nvSpPr>
          <p:cNvPr id="23557" name="Rectangle 6"/>
          <p:cNvSpPr>
            <a:spLocks noChangeArrowheads="1"/>
          </p:cNvSpPr>
          <p:nvPr/>
        </p:nvSpPr>
        <p:spPr bwMode="auto">
          <a:xfrm>
            <a:off x="457200" y="1143000"/>
            <a:ext cx="8229600" cy="2800350"/>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Input Layer: </a:t>
            </a:r>
            <a:r>
              <a:rPr lang="en-US" altLang="ko-KR" sz="2000" dirty="0">
                <a:solidFill>
                  <a:schemeClr val="accent6">
                    <a:lumMod val="50000"/>
                  </a:schemeClr>
                </a:solidFill>
                <a:latin typeface="Tahoma" pitchFamily="34" charset="0"/>
                <a:cs typeface="Tahoma" pitchFamily="34" charset="0"/>
                <a:sym typeface="Symbol" pitchFamily="18" charset="2"/>
              </a:rPr>
              <a:t>Each input unit may be designated by an attribute value possessed by the instance.</a:t>
            </a: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Hidden Layer: </a:t>
            </a:r>
            <a:r>
              <a:rPr lang="en-US" altLang="ko-KR" sz="2000" dirty="0">
                <a:solidFill>
                  <a:schemeClr val="accent6">
                    <a:lumMod val="50000"/>
                  </a:schemeClr>
                </a:solidFill>
                <a:latin typeface="Tahoma" pitchFamily="34" charset="0"/>
                <a:cs typeface="Tahoma" pitchFamily="34" charset="0"/>
                <a:sym typeface="Symbol" pitchFamily="18" charset="2"/>
              </a:rPr>
              <a:t>Not directly observable, provides nonlinearities for the network.</a:t>
            </a: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Output Layer: </a:t>
            </a:r>
            <a:r>
              <a:rPr lang="en-US" altLang="ko-KR" sz="2000" dirty="0">
                <a:solidFill>
                  <a:schemeClr val="accent6">
                    <a:lumMod val="50000"/>
                  </a:schemeClr>
                </a:solidFill>
                <a:latin typeface="Tahoma" pitchFamily="34" charset="0"/>
                <a:cs typeface="Tahoma" pitchFamily="34" charset="0"/>
                <a:sym typeface="Symbol" pitchFamily="18" charset="2"/>
              </a:rPr>
              <a:t>Encodes possible values.</a:t>
            </a: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p:txBody>
      </p:sp>
      <p:sp>
        <p:nvSpPr>
          <p:cNvPr id="2" name="Date Placeholder 1"/>
          <p:cNvSpPr>
            <a:spLocks noGrp="1"/>
          </p:cNvSpPr>
          <p:nvPr>
            <p:ph type="dt" sz="half" idx="4294967295"/>
          </p:nvPr>
        </p:nvSpPr>
        <p:spPr>
          <a:xfrm>
            <a:off x="628650" y="6356351"/>
            <a:ext cx="2057400" cy="365125"/>
          </a:xfrm>
        </p:spPr>
        <p:txBody>
          <a:bodyPr/>
          <a:lstStyle/>
          <a:p>
            <a:pPr>
              <a:defRPr/>
            </a:pPr>
            <a:fld id="{98022BD9-2E04-47FB-A2A5-C8E06B709023}"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TRAINING PROCESS</a:t>
            </a:r>
          </a:p>
        </p:txBody>
      </p:sp>
      <p:sp>
        <p:nvSpPr>
          <p:cNvPr id="24581" name="Text Box 3"/>
          <p:cNvSpPr txBox="1">
            <a:spLocks noChangeArrowheads="1"/>
          </p:cNvSpPr>
          <p:nvPr/>
        </p:nvSpPr>
        <p:spPr bwMode="auto">
          <a:xfrm>
            <a:off x="457200" y="1143000"/>
            <a:ext cx="8229600" cy="2529923"/>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Supervised Training </a:t>
            </a:r>
            <a:r>
              <a:rPr lang="en-US" altLang="ko-KR" sz="2000" dirty="0">
                <a:solidFill>
                  <a:schemeClr val="accent6">
                    <a:lumMod val="50000"/>
                  </a:schemeClr>
                </a:solidFill>
                <a:latin typeface="Tahoma" pitchFamily="34" charset="0"/>
                <a:cs typeface="Tahoma" pitchFamily="34" charset="0"/>
                <a:sym typeface="Symbol" pitchFamily="18" charset="2"/>
              </a:rPr>
              <a:t>- Providing the network with a series of sample inputs and comparing the output with the expected responses</a:t>
            </a:r>
            <a:r>
              <a:rPr lang="en-US" altLang="ko-KR" sz="2000" dirty="0" smtClean="0">
                <a:solidFill>
                  <a:schemeClr val="accent6">
                    <a:lumMod val="50000"/>
                  </a:schemeClr>
                </a:solidFill>
                <a:latin typeface="Tahoma" pitchFamily="34" charset="0"/>
                <a:cs typeface="Tahoma" pitchFamily="34" charset="0"/>
                <a:sym typeface="Symbol" pitchFamily="18" charset="2"/>
              </a:rPr>
              <a:t>.</a:t>
            </a:r>
          </a:p>
          <a:p>
            <a:pPr marL="457200" indent="-457200" algn="just" eaLnBrk="1" hangingPunct="1">
              <a:lnSpc>
                <a:spcPct val="110000"/>
              </a:lnSpc>
              <a:spcBef>
                <a:spcPts val="0"/>
              </a:spcBef>
              <a:buFont typeface="Wingdings" pitchFamily="2" charset="2"/>
              <a:buChar char="Ø"/>
              <a:defRPr/>
            </a:pPr>
            <a:endParaRPr lang="en-US" altLang="ko-KR" sz="2000" dirty="0" smtClean="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lvl="1" eaLnBrk="1" hangingPunct="1">
              <a:lnSpc>
                <a:spcPct val="90000"/>
              </a:lnSpc>
              <a:spcBef>
                <a:spcPct val="20000"/>
              </a:spcBef>
              <a:buClr>
                <a:schemeClr val="hlink"/>
              </a:buClr>
              <a:buSzPct val="55000"/>
              <a:defRPr/>
            </a:pPr>
            <a:endParaRPr lang="en-US" sz="2400" b="1" dirty="0">
              <a:solidFill>
                <a:srgbClr val="FF33CC"/>
              </a:solidFill>
              <a:latin typeface="Arial" pitchFamily="34" charset="0"/>
            </a:endParaRPr>
          </a:p>
        </p:txBody>
      </p:sp>
      <p:grpSp>
        <p:nvGrpSpPr>
          <p:cNvPr id="41" name="Group 40"/>
          <p:cNvGrpSpPr/>
          <p:nvPr/>
        </p:nvGrpSpPr>
        <p:grpSpPr>
          <a:xfrm>
            <a:off x="228600" y="2667000"/>
            <a:ext cx="8686800" cy="1905000"/>
            <a:chOff x="228600" y="2667000"/>
            <a:chExt cx="8686800" cy="1905000"/>
          </a:xfrm>
        </p:grpSpPr>
        <p:sp>
          <p:nvSpPr>
            <p:cNvPr id="8" name="Rectangle 7"/>
            <p:cNvSpPr/>
            <p:nvPr/>
          </p:nvSpPr>
          <p:spPr>
            <a:xfrm>
              <a:off x="23622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Network</a:t>
              </a:r>
              <a:endParaRPr lang="en-US" dirty="0"/>
            </a:p>
          </p:txBody>
        </p:sp>
        <p:cxnSp>
          <p:nvCxnSpPr>
            <p:cNvPr id="10" name="Straight Arrow Connector 9"/>
            <p:cNvCxnSpPr/>
            <p:nvPr/>
          </p:nvCxnSpPr>
          <p:spPr>
            <a:xfrm>
              <a:off x="3505200" y="2971800"/>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343400" y="38862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Signal Generator</a:t>
              </a:r>
              <a:endParaRPr lang="en-US" dirty="0"/>
            </a:p>
          </p:txBody>
        </p:sp>
        <p:cxnSp>
          <p:nvCxnSpPr>
            <p:cNvPr id="13" name="Elbow Connector 12"/>
            <p:cNvCxnSpPr>
              <a:stCxn id="11" idx="1"/>
            </p:cNvCxnSpPr>
            <p:nvPr/>
          </p:nvCxnSpPr>
          <p:spPr>
            <a:xfrm rot="10800000">
              <a:off x="2819400" y="3276600"/>
              <a:ext cx="1524000" cy="952500"/>
            </a:xfrm>
            <a:prstGeom prst="bentConnector3">
              <a:avLst>
                <a:gd name="adj1" fmla="val 1012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00600" y="297180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638800" y="4191000"/>
              <a:ext cx="121920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15000" y="2819400"/>
              <a:ext cx="1981200" cy="523220"/>
            </a:xfrm>
            <a:prstGeom prst="rect">
              <a:avLst/>
            </a:prstGeom>
            <a:noFill/>
          </p:spPr>
          <p:txBody>
            <a:bodyPr wrap="square" rtlCol="0">
              <a:spAutoFit/>
            </a:bodyPr>
            <a:lstStyle/>
            <a:p>
              <a:r>
                <a:rPr lang="en-US" sz="1400" dirty="0" smtClean="0"/>
                <a:t>Y </a:t>
              </a:r>
            </a:p>
            <a:p>
              <a:r>
                <a:rPr lang="en-US" sz="1400" dirty="0" smtClean="0"/>
                <a:t>(Actual Output)</a:t>
              </a:r>
              <a:endParaRPr lang="en-US" sz="1400" dirty="0"/>
            </a:p>
          </p:txBody>
        </p:sp>
        <p:sp>
          <p:nvSpPr>
            <p:cNvPr id="34" name="TextBox 33"/>
            <p:cNvSpPr txBox="1"/>
            <p:nvPr/>
          </p:nvSpPr>
          <p:spPr>
            <a:xfrm>
              <a:off x="6934200" y="4038600"/>
              <a:ext cx="1981200" cy="523220"/>
            </a:xfrm>
            <a:prstGeom prst="rect">
              <a:avLst/>
            </a:prstGeom>
            <a:noFill/>
          </p:spPr>
          <p:txBody>
            <a:bodyPr wrap="square" rtlCol="0">
              <a:spAutoFit/>
            </a:bodyPr>
            <a:lstStyle/>
            <a:p>
              <a:r>
                <a:rPr lang="en-US" sz="1400" dirty="0" smtClean="0"/>
                <a:t>D</a:t>
              </a:r>
            </a:p>
            <a:p>
              <a:r>
                <a:rPr lang="en-US" sz="1400" dirty="0" smtClean="0"/>
                <a:t>(Desired Output)</a:t>
              </a:r>
              <a:endParaRPr lang="en-US" sz="1400" dirty="0"/>
            </a:p>
          </p:txBody>
        </p:sp>
        <p:sp>
          <p:nvSpPr>
            <p:cNvPr id="36" name="TextBox 35"/>
            <p:cNvSpPr txBox="1"/>
            <p:nvPr/>
          </p:nvSpPr>
          <p:spPr>
            <a:xfrm>
              <a:off x="1371600" y="3886200"/>
              <a:ext cx="1371600" cy="523220"/>
            </a:xfrm>
            <a:prstGeom prst="rect">
              <a:avLst/>
            </a:prstGeom>
            <a:noFill/>
          </p:spPr>
          <p:txBody>
            <a:bodyPr wrap="square" rtlCol="0">
              <a:spAutoFit/>
            </a:bodyPr>
            <a:lstStyle/>
            <a:p>
              <a:r>
                <a:rPr lang="en-US" sz="1400" dirty="0" smtClean="0"/>
                <a:t>Error Signals</a:t>
              </a:r>
            </a:p>
            <a:p>
              <a:r>
                <a:rPr lang="en-US" sz="1400" dirty="0" smtClean="0"/>
                <a:t>(D-Y)</a:t>
              </a:r>
              <a:endParaRPr lang="en-US" sz="1400" dirty="0"/>
            </a:p>
          </p:txBody>
        </p:sp>
        <p:cxnSp>
          <p:nvCxnSpPr>
            <p:cNvPr id="38" name="Straight Arrow Connector 37"/>
            <p:cNvCxnSpPr/>
            <p:nvPr/>
          </p:nvCxnSpPr>
          <p:spPr>
            <a:xfrm>
              <a:off x="1143000" y="2971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flipH="1">
              <a:off x="228600" y="2819400"/>
              <a:ext cx="914400" cy="523220"/>
            </a:xfrm>
            <a:prstGeom prst="rect">
              <a:avLst/>
            </a:prstGeom>
            <a:noFill/>
          </p:spPr>
          <p:txBody>
            <a:bodyPr wrap="square" rtlCol="0">
              <a:spAutoFit/>
            </a:bodyPr>
            <a:lstStyle/>
            <a:p>
              <a:r>
                <a:rPr lang="en-US" sz="1400" dirty="0" smtClean="0"/>
                <a:t>X</a:t>
              </a:r>
            </a:p>
            <a:p>
              <a:r>
                <a:rPr lang="en-US" sz="1400" dirty="0" smtClean="0"/>
                <a:t>(Input)</a:t>
              </a:r>
              <a:endParaRPr lang="en-US" sz="1400" dirty="0"/>
            </a:p>
          </p:txBody>
        </p:sp>
      </p:grpSp>
      <p:sp>
        <p:nvSpPr>
          <p:cNvPr id="2" name="Date Placeholder 1"/>
          <p:cNvSpPr>
            <a:spLocks noGrp="1"/>
          </p:cNvSpPr>
          <p:nvPr>
            <p:ph type="dt" sz="half" idx="4294967295"/>
          </p:nvPr>
        </p:nvSpPr>
        <p:spPr>
          <a:xfrm>
            <a:off x="628650" y="6356351"/>
            <a:ext cx="2057400" cy="365125"/>
          </a:xfrm>
        </p:spPr>
        <p:txBody>
          <a:bodyPr/>
          <a:lstStyle/>
          <a:p>
            <a:pPr>
              <a:defRPr/>
            </a:pPr>
            <a:fld id="{78ED388B-EE61-4F3A-839C-30700E3F28C6}"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TRAINING PROCESS</a:t>
            </a:r>
          </a:p>
        </p:txBody>
      </p:sp>
      <p:sp>
        <p:nvSpPr>
          <p:cNvPr id="24581" name="Text Box 3"/>
          <p:cNvSpPr txBox="1">
            <a:spLocks noChangeArrowheads="1"/>
          </p:cNvSpPr>
          <p:nvPr/>
        </p:nvSpPr>
        <p:spPr bwMode="auto">
          <a:xfrm>
            <a:off x="457200" y="1143000"/>
            <a:ext cx="8229600" cy="3884140"/>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altLang="ko-KR" sz="2000" b="1" dirty="0" smtClean="0">
                <a:solidFill>
                  <a:schemeClr val="accent6">
                    <a:lumMod val="50000"/>
                  </a:schemeClr>
                </a:solidFill>
                <a:latin typeface="Tahoma" pitchFamily="34" charset="0"/>
                <a:cs typeface="Tahoma" pitchFamily="34" charset="0"/>
                <a:sym typeface="Symbol" pitchFamily="18" charset="2"/>
              </a:rPr>
              <a:t>Unsupervised </a:t>
            </a:r>
            <a:r>
              <a:rPr lang="en-US" altLang="ko-KR" sz="2000" b="1" dirty="0">
                <a:solidFill>
                  <a:schemeClr val="accent6">
                    <a:lumMod val="50000"/>
                  </a:schemeClr>
                </a:solidFill>
                <a:latin typeface="Tahoma" pitchFamily="34" charset="0"/>
                <a:cs typeface="Tahoma" pitchFamily="34" charset="0"/>
                <a:sym typeface="Symbol" pitchFamily="18" charset="2"/>
              </a:rPr>
              <a:t>Training </a:t>
            </a:r>
            <a:r>
              <a:rPr lang="en-US" altLang="ko-KR" sz="2000" dirty="0">
                <a:solidFill>
                  <a:schemeClr val="accent6">
                    <a:lumMod val="50000"/>
                  </a:schemeClr>
                </a:solidFill>
                <a:latin typeface="Tahoma" pitchFamily="34" charset="0"/>
                <a:cs typeface="Tahoma" pitchFamily="34" charset="0"/>
                <a:sym typeface="Symbol" pitchFamily="18" charset="2"/>
              </a:rPr>
              <a:t>- Most similar input vector is assigned to the same output unit.</a:t>
            </a:r>
          </a:p>
          <a:p>
            <a:pPr marL="457200" indent="-457200" algn="just" eaLnBrk="1" hangingPunct="1">
              <a:lnSpc>
                <a:spcPct val="110000"/>
              </a:lnSpc>
              <a:spcBef>
                <a:spcPts val="0"/>
              </a:spcBef>
              <a:buFont typeface="Wingdings" pitchFamily="2" charset="2"/>
              <a:buChar char="Ø"/>
              <a:defRPr/>
            </a:pPr>
            <a:endParaRPr lang="en-US" altLang="ko-KR" sz="2000" dirty="0" smtClean="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endParaRPr lang="en-US" altLang="ko-KR" sz="2000" b="1" dirty="0" smtClean="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endParaRPr lang="en-US" altLang="ko-KR" sz="2000" b="1" dirty="0" smtClean="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endParaRPr lang="en-US" altLang="ko-KR" sz="2000" b="1" dirty="0" smtClean="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endParaRPr lang="en-US" altLang="ko-KR" sz="2000" b="1" dirty="0" smtClean="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endParaRPr lang="en-US" altLang="ko-KR" sz="2000" b="1" dirty="0" smtClean="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altLang="ko-KR" sz="2000" b="1" dirty="0" smtClean="0">
                <a:solidFill>
                  <a:schemeClr val="accent6">
                    <a:lumMod val="50000"/>
                  </a:schemeClr>
                </a:solidFill>
                <a:latin typeface="Tahoma" pitchFamily="34" charset="0"/>
                <a:cs typeface="Tahoma" pitchFamily="34" charset="0"/>
                <a:sym typeface="Symbol" pitchFamily="18" charset="2"/>
              </a:rPr>
              <a:t>Reinforcement </a:t>
            </a:r>
            <a:r>
              <a:rPr lang="en-US" altLang="ko-KR" sz="2000" b="1" dirty="0">
                <a:solidFill>
                  <a:schemeClr val="accent6">
                    <a:lumMod val="50000"/>
                  </a:schemeClr>
                </a:solidFill>
                <a:latin typeface="Tahoma" pitchFamily="34" charset="0"/>
                <a:cs typeface="Tahoma" pitchFamily="34" charset="0"/>
                <a:sym typeface="Symbol" pitchFamily="18" charset="2"/>
              </a:rPr>
              <a:t>Training </a:t>
            </a:r>
            <a:r>
              <a:rPr lang="en-US" altLang="ko-KR" sz="2000" dirty="0">
                <a:solidFill>
                  <a:schemeClr val="accent6">
                    <a:lumMod val="50000"/>
                  </a:schemeClr>
                </a:solidFill>
                <a:latin typeface="Tahoma" pitchFamily="34" charset="0"/>
                <a:cs typeface="Tahoma" pitchFamily="34" charset="0"/>
                <a:sym typeface="Symbol" pitchFamily="18" charset="2"/>
              </a:rPr>
              <a:t>- Right answer is not provided but indication of whether ‘right’ or ‘wrong’ is provided.</a:t>
            </a:r>
          </a:p>
          <a:p>
            <a:pPr lvl="1" eaLnBrk="1" hangingPunct="1">
              <a:lnSpc>
                <a:spcPct val="90000"/>
              </a:lnSpc>
              <a:spcBef>
                <a:spcPct val="20000"/>
              </a:spcBef>
              <a:buClr>
                <a:schemeClr val="hlink"/>
              </a:buClr>
              <a:buSzPct val="55000"/>
              <a:buFont typeface="Wingdings" pitchFamily="2" charset="2"/>
              <a:buChar char="n"/>
              <a:defRPr/>
            </a:pPr>
            <a:endParaRPr lang="en-US" sz="2400" b="1" dirty="0">
              <a:solidFill>
                <a:srgbClr val="FF33CC"/>
              </a:solidFill>
              <a:latin typeface="Arial" pitchFamily="34" charset="0"/>
            </a:endParaRPr>
          </a:p>
        </p:txBody>
      </p:sp>
      <p:grpSp>
        <p:nvGrpSpPr>
          <p:cNvPr id="71" name="Group 70"/>
          <p:cNvGrpSpPr/>
          <p:nvPr/>
        </p:nvGrpSpPr>
        <p:grpSpPr>
          <a:xfrm>
            <a:off x="838200" y="2514600"/>
            <a:ext cx="5791200" cy="914400"/>
            <a:chOff x="838200" y="2514600"/>
            <a:chExt cx="5791200" cy="914400"/>
          </a:xfrm>
        </p:grpSpPr>
        <p:sp>
          <p:nvSpPr>
            <p:cNvPr id="9" name="Rectangle 8"/>
            <p:cNvSpPr/>
            <p:nvPr/>
          </p:nvSpPr>
          <p:spPr>
            <a:xfrm>
              <a:off x="2438400" y="25146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Network</a:t>
              </a:r>
              <a:endParaRPr lang="en-US" dirty="0"/>
            </a:p>
          </p:txBody>
        </p:sp>
        <p:cxnSp>
          <p:nvCxnSpPr>
            <p:cNvPr id="11" name="Straight Arrow Connector 10"/>
            <p:cNvCxnSpPr/>
            <p:nvPr/>
          </p:nvCxnSpPr>
          <p:spPr>
            <a:xfrm>
              <a:off x="3581400" y="28194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8200" y="2590800"/>
              <a:ext cx="1981200" cy="523220"/>
            </a:xfrm>
            <a:prstGeom prst="rect">
              <a:avLst/>
            </a:prstGeom>
            <a:noFill/>
          </p:spPr>
          <p:txBody>
            <a:bodyPr wrap="square" rtlCol="0">
              <a:spAutoFit/>
            </a:bodyPr>
            <a:lstStyle/>
            <a:p>
              <a:r>
                <a:rPr lang="en-US" sz="1400" dirty="0" smtClean="0"/>
                <a:t>Y </a:t>
              </a:r>
            </a:p>
            <a:p>
              <a:r>
                <a:rPr lang="en-US" sz="1400" dirty="0" smtClean="0"/>
                <a:t>(Actual Output)</a:t>
              </a:r>
              <a:endParaRPr lang="en-US" sz="1400" dirty="0"/>
            </a:p>
          </p:txBody>
        </p:sp>
        <p:cxnSp>
          <p:nvCxnSpPr>
            <p:cNvPr id="21" name="Straight Arrow Connector 20"/>
            <p:cNvCxnSpPr>
              <a:endCxn id="9" idx="1"/>
            </p:cNvCxnSpPr>
            <p:nvPr/>
          </p:nvCxnSpPr>
          <p:spPr>
            <a:xfrm>
              <a:off x="1600200" y="28194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8200" y="2590800"/>
              <a:ext cx="990600" cy="523220"/>
            </a:xfrm>
            <a:prstGeom prst="rect">
              <a:avLst/>
            </a:prstGeom>
            <a:noFill/>
          </p:spPr>
          <p:txBody>
            <a:bodyPr wrap="square" rtlCol="0">
              <a:spAutoFit/>
            </a:bodyPr>
            <a:lstStyle/>
            <a:p>
              <a:r>
                <a:rPr lang="en-US" sz="1400" dirty="0" smtClean="0"/>
                <a:t>X </a:t>
              </a:r>
            </a:p>
            <a:p>
              <a:r>
                <a:rPr lang="en-US" sz="1400" dirty="0" smtClean="0"/>
                <a:t>(Input)</a:t>
              </a:r>
              <a:endParaRPr lang="en-US" sz="1400" dirty="0"/>
            </a:p>
          </p:txBody>
        </p:sp>
        <p:cxnSp>
          <p:nvCxnSpPr>
            <p:cNvPr id="66" name="Straight Connector 65"/>
            <p:cNvCxnSpPr/>
            <p:nvPr/>
          </p:nvCxnSpPr>
          <p:spPr>
            <a:xfrm>
              <a:off x="4114800" y="2819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200400" y="34290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200400" y="3124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57200" y="4648200"/>
            <a:ext cx="8686800" cy="2110264"/>
            <a:chOff x="228600" y="2667000"/>
            <a:chExt cx="8686800" cy="2110264"/>
          </a:xfrm>
        </p:grpSpPr>
        <p:sp>
          <p:nvSpPr>
            <p:cNvPr id="73" name="Rectangle 72"/>
            <p:cNvSpPr/>
            <p:nvPr/>
          </p:nvSpPr>
          <p:spPr>
            <a:xfrm>
              <a:off x="23622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Network</a:t>
              </a:r>
              <a:endParaRPr lang="en-US" dirty="0"/>
            </a:p>
          </p:txBody>
        </p:sp>
        <p:cxnSp>
          <p:nvCxnSpPr>
            <p:cNvPr id="74" name="Straight Arrow Connector 73"/>
            <p:cNvCxnSpPr/>
            <p:nvPr/>
          </p:nvCxnSpPr>
          <p:spPr>
            <a:xfrm>
              <a:off x="3505200" y="2971800"/>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4343400" y="38862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Signal Generator</a:t>
              </a:r>
              <a:endParaRPr lang="en-US" dirty="0"/>
            </a:p>
          </p:txBody>
        </p:sp>
        <p:cxnSp>
          <p:nvCxnSpPr>
            <p:cNvPr id="76" name="Elbow Connector 75"/>
            <p:cNvCxnSpPr>
              <a:stCxn id="75" idx="1"/>
            </p:cNvCxnSpPr>
            <p:nvPr/>
          </p:nvCxnSpPr>
          <p:spPr>
            <a:xfrm rot="10800000">
              <a:off x="2819400" y="3276600"/>
              <a:ext cx="1524000" cy="952500"/>
            </a:xfrm>
            <a:prstGeom prst="bentConnector3">
              <a:avLst>
                <a:gd name="adj1" fmla="val 1012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800600" y="297180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5638800" y="4191000"/>
              <a:ext cx="121920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715000" y="2819400"/>
              <a:ext cx="1981200" cy="523220"/>
            </a:xfrm>
            <a:prstGeom prst="rect">
              <a:avLst/>
            </a:prstGeom>
            <a:noFill/>
          </p:spPr>
          <p:txBody>
            <a:bodyPr wrap="square" rtlCol="0">
              <a:spAutoFit/>
            </a:bodyPr>
            <a:lstStyle/>
            <a:p>
              <a:r>
                <a:rPr lang="en-US" sz="1400" dirty="0" smtClean="0"/>
                <a:t>Y </a:t>
              </a:r>
            </a:p>
            <a:p>
              <a:r>
                <a:rPr lang="en-US" sz="1400" dirty="0" smtClean="0"/>
                <a:t>(Actual Output)</a:t>
              </a:r>
              <a:endParaRPr lang="en-US" sz="1400" dirty="0"/>
            </a:p>
          </p:txBody>
        </p:sp>
        <p:sp>
          <p:nvSpPr>
            <p:cNvPr id="80" name="TextBox 79"/>
            <p:cNvSpPr txBox="1"/>
            <p:nvPr/>
          </p:nvSpPr>
          <p:spPr>
            <a:xfrm>
              <a:off x="6934200" y="4038600"/>
              <a:ext cx="1981200" cy="738664"/>
            </a:xfrm>
            <a:prstGeom prst="rect">
              <a:avLst/>
            </a:prstGeom>
            <a:noFill/>
          </p:spPr>
          <p:txBody>
            <a:bodyPr wrap="square" rtlCol="0">
              <a:spAutoFit/>
            </a:bodyPr>
            <a:lstStyle/>
            <a:p>
              <a:r>
                <a:rPr lang="en-US" sz="1400" dirty="0" smtClean="0"/>
                <a:t>R</a:t>
              </a:r>
            </a:p>
            <a:p>
              <a:r>
                <a:rPr lang="en-US" sz="1400" dirty="0" smtClean="0"/>
                <a:t>(Reinforcement Signals)</a:t>
              </a:r>
              <a:endParaRPr lang="en-US" sz="1400" dirty="0"/>
            </a:p>
          </p:txBody>
        </p:sp>
        <p:sp>
          <p:nvSpPr>
            <p:cNvPr id="81" name="TextBox 80"/>
            <p:cNvSpPr txBox="1"/>
            <p:nvPr/>
          </p:nvSpPr>
          <p:spPr>
            <a:xfrm>
              <a:off x="1371600" y="3886200"/>
              <a:ext cx="1371600" cy="307777"/>
            </a:xfrm>
            <a:prstGeom prst="rect">
              <a:avLst/>
            </a:prstGeom>
            <a:noFill/>
          </p:spPr>
          <p:txBody>
            <a:bodyPr wrap="square" rtlCol="0">
              <a:spAutoFit/>
            </a:bodyPr>
            <a:lstStyle/>
            <a:p>
              <a:r>
                <a:rPr lang="en-US" sz="1400" dirty="0" smtClean="0"/>
                <a:t>Error Signals</a:t>
              </a:r>
            </a:p>
          </p:txBody>
        </p:sp>
        <p:cxnSp>
          <p:nvCxnSpPr>
            <p:cNvPr id="82" name="Straight Arrow Connector 81"/>
            <p:cNvCxnSpPr/>
            <p:nvPr/>
          </p:nvCxnSpPr>
          <p:spPr>
            <a:xfrm>
              <a:off x="1143000" y="2971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flipH="1">
              <a:off x="228600" y="2819400"/>
              <a:ext cx="914400" cy="523220"/>
            </a:xfrm>
            <a:prstGeom prst="rect">
              <a:avLst/>
            </a:prstGeom>
            <a:noFill/>
          </p:spPr>
          <p:txBody>
            <a:bodyPr wrap="square" rtlCol="0">
              <a:spAutoFit/>
            </a:bodyPr>
            <a:lstStyle/>
            <a:p>
              <a:r>
                <a:rPr lang="en-US" sz="1400" dirty="0" smtClean="0"/>
                <a:t>X</a:t>
              </a:r>
            </a:p>
            <a:p>
              <a:r>
                <a:rPr lang="en-US" sz="1400" dirty="0" smtClean="0"/>
                <a:t>(Input)</a:t>
              </a:r>
              <a:endParaRPr lang="en-US" sz="1400" dirty="0"/>
            </a:p>
          </p:txBody>
        </p:sp>
      </p:grpSp>
      <p:sp>
        <p:nvSpPr>
          <p:cNvPr id="2" name="Date Placeholder 1"/>
          <p:cNvSpPr>
            <a:spLocks noGrp="1"/>
          </p:cNvSpPr>
          <p:nvPr>
            <p:ph type="dt" sz="half" idx="4294967295"/>
          </p:nvPr>
        </p:nvSpPr>
        <p:spPr>
          <a:xfrm>
            <a:off x="628650" y="6356351"/>
            <a:ext cx="2057400" cy="365125"/>
          </a:xfrm>
        </p:spPr>
        <p:txBody>
          <a:bodyPr/>
          <a:lstStyle/>
          <a:p>
            <a:pPr>
              <a:defRPr/>
            </a:pPr>
            <a:fld id="{7AC665AD-2112-43B5-A3A8-B26846B74E32}"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ACTIVATION FUNCTION</a:t>
            </a:r>
          </a:p>
        </p:txBody>
      </p:sp>
      <p:sp>
        <p:nvSpPr>
          <p:cNvPr id="25605" name="Text Box 3"/>
          <p:cNvSpPr txBox="1">
            <a:spLocks noChangeArrowheads="1"/>
          </p:cNvSpPr>
          <p:nvPr/>
        </p:nvSpPr>
        <p:spPr bwMode="auto">
          <a:xfrm>
            <a:off x="457200" y="1143000"/>
            <a:ext cx="8229600" cy="4184650"/>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ACTIVATION LEVEL – DISCRETE OR CONTINUOUS</a:t>
            </a:r>
          </a:p>
          <a:p>
            <a:pPr marL="457200" indent="-457200" algn="just" eaLnBrk="1" hangingPunct="1">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HARD LIMIT FUCNTION (DISCRETE)</a:t>
            </a:r>
          </a:p>
          <a:p>
            <a:pPr lvl="2" indent="-457200" algn="just" eaLnBrk="1" hangingPunct="1">
              <a:lnSpc>
                <a:spcPct val="110000"/>
              </a:lnSpc>
              <a:spcBef>
                <a:spcPts val="0"/>
              </a:spcBef>
              <a:buFont typeface="Arial" pitchFamily="34" charset="0"/>
              <a:buChar char="•"/>
              <a:defRPr/>
            </a:pPr>
            <a:r>
              <a:rPr lang="en-US" altLang="ko-KR" sz="2000" dirty="0">
                <a:solidFill>
                  <a:schemeClr val="accent6">
                    <a:lumMod val="50000"/>
                  </a:schemeClr>
                </a:solidFill>
                <a:latin typeface="Tahoma" pitchFamily="34" charset="0"/>
                <a:cs typeface="Tahoma" pitchFamily="34" charset="0"/>
                <a:sym typeface="Symbol" pitchFamily="18" charset="2"/>
              </a:rPr>
              <a:t>Binary Activation function</a:t>
            </a:r>
          </a:p>
          <a:p>
            <a:pPr lvl="2" indent="-457200" algn="just" eaLnBrk="1" hangingPunct="1">
              <a:lnSpc>
                <a:spcPct val="110000"/>
              </a:lnSpc>
              <a:spcBef>
                <a:spcPts val="0"/>
              </a:spcBef>
              <a:buFont typeface="Arial" pitchFamily="34" charset="0"/>
              <a:buChar char="•"/>
              <a:defRPr/>
            </a:pPr>
            <a:r>
              <a:rPr lang="en-US" altLang="ko-KR" sz="2000" dirty="0">
                <a:solidFill>
                  <a:schemeClr val="accent6">
                    <a:lumMod val="50000"/>
                  </a:schemeClr>
                </a:solidFill>
                <a:latin typeface="Tahoma" pitchFamily="34" charset="0"/>
                <a:cs typeface="Tahoma" pitchFamily="34" charset="0"/>
                <a:sym typeface="Symbol" pitchFamily="18" charset="2"/>
              </a:rPr>
              <a:t>Bipolar activation function</a:t>
            </a:r>
          </a:p>
          <a:p>
            <a:pPr lvl="2" indent="-457200" algn="just" eaLnBrk="1" hangingPunct="1">
              <a:lnSpc>
                <a:spcPct val="110000"/>
              </a:lnSpc>
              <a:spcBef>
                <a:spcPts val="0"/>
              </a:spcBef>
              <a:buFont typeface="Arial" pitchFamily="34" charset="0"/>
              <a:buChar char="•"/>
              <a:defRPr/>
            </a:pPr>
            <a:r>
              <a:rPr lang="en-US" altLang="ko-KR" sz="2000" dirty="0">
                <a:solidFill>
                  <a:schemeClr val="accent6">
                    <a:lumMod val="50000"/>
                  </a:schemeClr>
                </a:solidFill>
                <a:latin typeface="Tahoma" pitchFamily="34" charset="0"/>
                <a:cs typeface="Tahoma" pitchFamily="34" charset="0"/>
                <a:sym typeface="Symbol" pitchFamily="18" charset="2"/>
              </a:rPr>
              <a:t>Identity function</a:t>
            </a:r>
          </a:p>
          <a:p>
            <a:pPr lvl="2" indent="-457200" algn="just" eaLnBrk="1" hangingPunct="1">
              <a:lnSpc>
                <a:spcPct val="110000"/>
              </a:lnSpc>
              <a:spcBef>
                <a:spcPts val="0"/>
              </a:spcBef>
              <a:buFont typeface="Arial" pitchFamily="34" charset="0"/>
              <a:buChar char="•"/>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SIGMOIDAL ACTIVATION FUNCTION (CONTINUOUS)</a:t>
            </a:r>
          </a:p>
          <a:p>
            <a:pPr lvl="2" indent="-457200" algn="just" eaLnBrk="1" hangingPunct="1">
              <a:lnSpc>
                <a:spcPct val="110000"/>
              </a:lnSpc>
              <a:spcBef>
                <a:spcPts val="0"/>
              </a:spcBef>
              <a:buFont typeface="Arial" pitchFamily="34" charset="0"/>
              <a:buChar char="•"/>
              <a:defRPr/>
            </a:pPr>
            <a:r>
              <a:rPr lang="en-US" altLang="ko-KR" sz="2000" dirty="0">
                <a:solidFill>
                  <a:schemeClr val="accent6">
                    <a:lumMod val="50000"/>
                  </a:schemeClr>
                </a:solidFill>
                <a:latin typeface="Tahoma" pitchFamily="34" charset="0"/>
                <a:cs typeface="Tahoma" pitchFamily="34" charset="0"/>
                <a:sym typeface="Symbol" pitchFamily="18" charset="2"/>
              </a:rPr>
              <a:t>Binary </a:t>
            </a:r>
            <a:r>
              <a:rPr lang="en-US" altLang="ko-KR" sz="2000" dirty="0" err="1">
                <a:solidFill>
                  <a:schemeClr val="accent6">
                    <a:lumMod val="50000"/>
                  </a:schemeClr>
                </a:solidFill>
                <a:latin typeface="Tahoma" pitchFamily="34" charset="0"/>
                <a:cs typeface="Tahoma" pitchFamily="34" charset="0"/>
                <a:sym typeface="Symbol" pitchFamily="18" charset="2"/>
              </a:rPr>
              <a:t>Sigmoidal</a:t>
            </a:r>
            <a:r>
              <a:rPr lang="en-US" altLang="ko-KR" sz="2000" dirty="0">
                <a:solidFill>
                  <a:schemeClr val="accent6">
                    <a:lumMod val="50000"/>
                  </a:schemeClr>
                </a:solidFill>
                <a:latin typeface="Tahoma" pitchFamily="34" charset="0"/>
                <a:cs typeface="Tahoma" pitchFamily="34" charset="0"/>
                <a:sym typeface="Symbol" pitchFamily="18" charset="2"/>
              </a:rPr>
              <a:t> activation function</a:t>
            </a:r>
          </a:p>
          <a:p>
            <a:pPr lvl="2" indent="-457200" algn="just" eaLnBrk="1" hangingPunct="1">
              <a:lnSpc>
                <a:spcPct val="110000"/>
              </a:lnSpc>
              <a:spcBef>
                <a:spcPts val="0"/>
              </a:spcBef>
              <a:buFont typeface="Arial" pitchFamily="34" charset="0"/>
              <a:buChar char="•"/>
              <a:defRPr/>
            </a:pPr>
            <a:r>
              <a:rPr lang="en-US" altLang="ko-KR" sz="2000" dirty="0">
                <a:solidFill>
                  <a:schemeClr val="accent6">
                    <a:lumMod val="50000"/>
                  </a:schemeClr>
                </a:solidFill>
                <a:latin typeface="Tahoma" pitchFamily="34" charset="0"/>
                <a:cs typeface="Tahoma" pitchFamily="34" charset="0"/>
                <a:sym typeface="Symbol" pitchFamily="18" charset="2"/>
              </a:rPr>
              <a:t>Bipolar </a:t>
            </a:r>
            <a:r>
              <a:rPr lang="en-US" altLang="ko-KR" sz="2000" dirty="0" err="1">
                <a:solidFill>
                  <a:schemeClr val="accent6">
                    <a:lumMod val="50000"/>
                  </a:schemeClr>
                </a:solidFill>
                <a:latin typeface="Tahoma" pitchFamily="34" charset="0"/>
                <a:cs typeface="Tahoma" pitchFamily="34" charset="0"/>
                <a:sym typeface="Symbol" pitchFamily="18" charset="2"/>
              </a:rPr>
              <a:t>Sigmoidal</a:t>
            </a:r>
            <a:r>
              <a:rPr lang="en-US" altLang="ko-KR" sz="2000" dirty="0">
                <a:solidFill>
                  <a:schemeClr val="accent6">
                    <a:lumMod val="50000"/>
                  </a:schemeClr>
                </a:solidFill>
                <a:latin typeface="Tahoma" pitchFamily="34" charset="0"/>
                <a:cs typeface="Tahoma" pitchFamily="34" charset="0"/>
                <a:sym typeface="Symbol" pitchFamily="18" charset="2"/>
              </a:rPr>
              <a:t> activation function</a:t>
            </a:r>
          </a:p>
          <a:p>
            <a:pPr eaLnBrk="1" hangingPunct="1">
              <a:spcBef>
                <a:spcPct val="50000"/>
              </a:spcBef>
              <a:buFont typeface="Wingdings" pitchFamily="2" charset="2"/>
              <a:buNone/>
              <a:defRPr/>
            </a:pPr>
            <a:endParaRPr lang="en-US" sz="2400" b="1" dirty="0">
              <a:solidFill>
                <a:schemeClr val="tx2"/>
              </a:solidFill>
              <a:latin typeface="Arial" pitchFamily="34" charset="0"/>
            </a:endParaRPr>
          </a:p>
        </p:txBody>
      </p:sp>
      <p:sp>
        <p:nvSpPr>
          <p:cNvPr id="2" name="Date Placeholder 1"/>
          <p:cNvSpPr>
            <a:spLocks noGrp="1"/>
          </p:cNvSpPr>
          <p:nvPr>
            <p:ph type="dt" sz="half" idx="4294967295"/>
          </p:nvPr>
        </p:nvSpPr>
        <p:spPr>
          <a:xfrm>
            <a:off x="628650" y="6356351"/>
            <a:ext cx="2057400" cy="365125"/>
          </a:xfrm>
        </p:spPr>
        <p:txBody>
          <a:bodyPr/>
          <a:lstStyle/>
          <a:p>
            <a:pPr>
              <a:defRPr/>
            </a:pPr>
            <a:fld id="{8F60A846-DAEF-4020-9DFB-3F85DFA96DCF}"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smtClean="0">
                <a:solidFill>
                  <a:srgbClr val="C00000"/>
                </a:solidFill>
                <a:latin typeface="Tahoma" pitchFamily="34" charset="0"/>
                <a:ea typeface="+mj-ea"/>
                <a:cs typeface="Tahoma" pitchFamily="34" charset="0"/>
              </a:rPr>
              <a:t>NEURAL </a:t>
            </a:r>
            <a:r>
              <a:rPr lang="en-US" sz="2600" b="1" dirty="0">
                <a:solidFill>
                  <a:srgbClr val="C00000"/>
                </a:solidFill>
                <a:latin typeface="Tahoma" pitchFamily="34" charset="0"/>
                <a:ea typeface="+mj-ea"/>
                <a:cs typeface="Tahoma" pitchFamily="34" charset="0"/>
              </a:rPr>
              <a:t>NETWORKS</a:t>
            </a:r>
          </a:p>
        </p:txBody>
      </p:sp>
      <p:sp>
        <p:nvSpPr>
          <p:cNvPr id="5123" name="Text Box 3"/>
          <p:cNvSpPr txBox="1">
            <a:spLocks noChangeArrowheads="1"/>
          </p:cNvSpPr>
          <p:nvPr/>
        </p:nvSpPr>
        <p:spPr bwMode="auto">
          <a:xfrm>
            <a:off x="533400" y="1676400"/>
            <a:ext cx="7315200" cy="457200"/>
          </a:xfrm>
          <a:prstGeom prst="rect">
            <a:avLst/>
          </a:prstGeom>
          <a:noFill/>
          <a:ln w="9525">
            <a:noFill/>
            <a:miter lim="800000"/>
            <a:headEnd/>
            <a:tailEnd/>
          </a:ln>
        </p:spPr>
        <p:txBody>
          <a:bodyPr>
            <a:spAutoFit/>
          </a:bodyPr>
          <a:lstStyle/>
          <a:p>
            <a:pPr eaLnBrk="1" hangingPunct="1">
              <a:spcBef>
                <a:spcPct val="50000"/>
              </a:spcBef>
            </a:pPr>
            <a:endParaRPr lang="en-US" sz="2400">
              <a:latin typeface="Times New Roman" pitchFamily="18" charset="0"/>
            </a:endParaRPr>
          </a:p>
        </p:txBody>
      </p:sp>
      <p:sp>
        <p:nvSpPr>
          <p:cNvPr id="6150" name="Text Box 5"/>
          <p:cNvSpPr txBox="1">
            <a:spLocks noChangeArrowheads="1"/>
          </p:cNvSpPr>
          <p:nvPr/>
        </p:nvSpPr>
        <p:spPr bwMode="auto">
          <a:xfrm>
            <a:off x="457200" y="1143000"/>
            <a:ext cx="8229600" cy="2862322"/>
          </a:xfrm>
          <a:prstGeom prst="rect">
            <a:avLst/>
          </a:prstGeom>
          <a:noFill/>
          <a:ln w="9525">
            <a:noFill/>
            <a:miter lim="800000"/>
            <a:headEnd/>
            <a:tailEnd/>
          </a:ln>
        </p:spPr>
        <p:txBody>
          <a:bodyPr>
            <a:spAutoFit/>
          </a:bodyPr>
          <a:lstStyle/>
          <a:p>
            <a:pPr algn="just" eaLnBrk="1" hangingPunct="1">
              <a:spcBef>
                <a:spcPts val="0"/>
              </a:spcBef>
              <a:defRPr/>
            </a:pPr>
            <a:r>
              <a:rPr lang="en-US" sz="2000" b="1" dirty="0" smtClean="0">
                <a:solidFill>
                  <a:schemeClr val="accent6">
                    <a:lumMod val="50000"/>
                  </a:schemeClr>
                </a:solidFill>
                <a:latin typeface="Tahoma" pitchFamily="34" charset="0"/>
                <a:ea typeface="+mj-ea"/>
                <a:cs typeface="Tahoma" pitchFamily="34" charset="0"/>
              </a:rPr>
              <a:t>NN model human brain</a:t>
            </a:r>
          </a:p>
          <a:p>
            <a:pPr algn="just" eaLnBrk="1" hangingPunct="1">
              <a:spcBef>
                <a:spcPts val="0"/>
              </a:spcBef>
              <a:defRPr/>
            </a:pPr>
            <a:endParaRPr lang="en-US" sz="2000" b="1" dirty="0" smtClean="0">
              <a:solidFill>
                <a:schemeClr val="accent6">
                  <a:lumMod val="50000"/>
                </a:schemeClr>
              </a:solidFill>
              <a:latin typeface="Tahoma" pitchFamily="34" charset="0"/>
              <a:ea typeface="+mj-ea"/>
              <a:cs typeface="Tahoma" pitchFamily="34" charset="0"/>
            </a:endParaRPr>
          </a:p>
          <a:p>
            <a:pPr algn="just" eaLnBrk="1" hangingPunct="1">
              <a:spcBef>
                <a:spcPts val="0"/>
              </a:spcBef>
              <a:defRPr/>
            </a:pPr>
            <a:r>
              <a:rPr lang="en-US" sz="2000" dirty="0" smtClean="0">
                <a:solidFill>
                  <a:schemeClr val="accent6">
                    <a:lumMod val="50000"/>
                  </a:schemeClr>
                </a:solidFill>
                <a:latin typeface="Tahoma" pitchFamily="34" charset="0"/>
                <a:ea typeface="+mj-ea"/>
                <a:cs typeface="Tahoma" pitchFamily="34" charset="0"/>
              </a:rPr>
              <a:t>ANN tasks – pattern-matching, classification, optimization function, approximation, vector quantization, data clustering</a:t>
            </a:r>
          </a:p>
          <a:p>
            <a:pPr algn="just" eaLnBrk="1" hangingPunct="1">
              <a:spcBef>
                <a:spcPts val="0"/>
              </a:spcBef>
              <a:defRPr/>
            </a:pPr>
            <a:endParaRPr lang="en-US" sz="2000" dirty="0">
              <a:solidFill>
                <a:schemeClr val="accent6">
                  <a:lumMod val="50000"/>
                </a:schemeClr>
              </a:solidFill>
              <a:latin typeface="Tahoma" pitchFamily="34" charset="0"/>
              <a:ea typeface="+mj-ea"/>
              <a:cs typeface="Tahoma" pitchFamily="34" charset="0"/>
            </a:endParaRPr>
          </a:p>
          <a:p>
            <a:pPr algn="just" eaLnBrk="1" hangingPunct="1">
              <a:spcBef>
                <a:spcPts val="0"/>
              </a:spcBef>
              <a:defRPr/>
            </a:pPr>
            <a:r>
              <a:rPr lang="en-US" sz="2000" dirty="0" smtClean="0">
                <a:solidFill>
                  <a:schemeClr val="accent6">
                    <a:lumMod val="50000"/>
                  </a:schemeClr>
                </a:solidFill>
                <a:latin typeface="Tahoma" pitchFamily="34" charset="0"/>
                <a:ea typeface="+mj-ea"/>
                <a:cs typeface="Tahoma" pitchFamily="34" charset="0"/>
              </a:rPr>
              <a:t>ANN is an efficient processing system which resembles in characteristics with biological neural network.</a:t>
            </a:r>
          </a:p>
          <a:p>
            <a:pPr algn="just" eaLnBrk="1" hangingPunct="1">
              <a:spcBef>
                <a:spcPts val="0"/>
              </a:spcBef>
              <a:defRPr/>
            </a:pPr>
            <a:endParaRPr lang="en-US" sz="2000" dirty="0">
              <a:solidFill>
                <a:schemeClr val="accent6">
                  <a:lumMod val="50000"/>
                </a:schemeClr>
              </a:solidFill>
              <a:latin typeface="Tahoma" pitchFamily="34" charset="0"/>
              <a:ea typeface="+mj-ea"/>
              <a:cs typeface="Tahoma" pitchFamily="34" charset="0"/>
            </a:endParaRPr>
          </a:p>
          <a:p>
            <a:pPr algn="just" eaLnBrk="1" hangingPunct="1">
              <a:spcBef>
                <a:spcPts val="0"/>
              </a:spcBef>
              <a:defRPr/>
            </a:pPr>
            <a:endParaRPr lang="en-US" sz="2000" dirty="0">
              <a:solidFill>
                <a:schemeClr val="accent6">
                  <a:lumMod val="50000"/>
                </a:schemeClr>
              </a:solidFill>
              <a:latin typeface="Tahoma" pitchFamily="34" charset="0"/>
              <a:cs typeface="Tahoma" pitchFamily="34" charset="0"/>
            </a:endParaRPr>
          </a:p>
        </p:txBody>
      </p:sp>
      <p:sp>
        <p:nvSpPr>
          <p:cNvPr id="2" name="Date Placeholder 1"/>
          <p:cNvSpPr>
            <a:spLocks noGrp="1"/>
          </p:cNvSpPr>
          <p:nvPr>
            <p:ph type="dt" sz="half" idx="4294967295"/>
          </p:nvPr>
        </p:nvSpPr>
        <p:spPr>
          <a:xfrm>
            <a:off x="628650" y="6356351"/>
            <a:ext cx="2057400" cy="365125"/>
          </a:xfrm>
        </p:spPr>
        <p:txBody>
          <a:bodyPr/>
          <a:lstStyle/>
          <a:p>
            <a:pPr>
              <a:defRPr/>
            </a:pPr>
            <a:fld id="{60EBAA42-3D53-4F40-BE04-CD58E005AB57}"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457200" y="381000"/>
            <a:ext cx="5522913"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ACTIVATION FUNCTION</a:t>
            </a:r>
          </a:p>
        </p:txBody>
      </p:sp>
      <p:pic>
        <p:nvPicPr>
          <p:cNvPr id="24579" name="Picture 5"/>
          <p:cNvPicPr>
            <a:picLocks noChangeAspect="1" noChangeArrowheads="1"/>
          </p:cNvPicPr>
          <p:nvPr/>
        </p:nvPicPr>
        <p:blipFill>
          <a:blip r:embed="rId2" cstate="print"/>
          <a:srcRect/>
          <a:stretch>
            <a:fillRect/>
          </a:stretch>
        </p:blipFill>
        <p:spPr bwMode="auto">
          <a:xfrm>
            <a:off x="228600" y="1143000"/>
            <a:ext cx="5334000" cy="5037138"/>
          </a:xfrm>
          <a:prstGeom prst="rect">
            <a:avLst/>
          </a:prstGeom>
          <a:noFill/>
          <a:ln w="9525">
            <a:noFill/>
            <a:miter lim="800000"/>
            <a:headEnd/>
            <a:tailEnd/>
          </a:ln>
        </p:spPr>
      </p:pic>
      <p:sp>
        <p:nvSpPr>
          <p:cNvPr id="26630" name="Text Box 6"/>
          <p:cNvSpPr txBox="1">
            <a:spLocks noChangeArrowheads="1"/>
          </p:cNvSpPr>
          <p:nvPr/>
        </p:nvSpPr>
        <p:spPr bwMode="auto">
          <a:xfrm>
            <a:off x="5867400" y="1409700"/>
            <a:ext cx="2971800" cy="4094163"/>
          </a:xfrm>
          <a:prstGeom prst="rect">
            <a:avLst/>
          </a:prstGeom>
          <a:noFill/>
          <a:ln w="9525">
            <a:noFill/>
            <a:miter lim="800000"/>
            <a:headEnd/>
            <a:tailEnd/>
          </a:ln>
        </p:spPr>
        <p:txBody>
          <a:bodyPr>
            <a:spAutoFit/>
          </a:bodyPr>
          <a:lstStyle/>
          <a:p>
            <a:pPr eaLnBrk="1" hangingPunct="1">
              <a:defRPr/>
            </a:pPr>
            <a:r>
              <a:rPr lang="en-US" altLang="ko-KR" sz="2000" b="1" dirty="0">
                <a:solidFill>
                  <a:schemeClr val="accent6">
                    <a:lumMod val="50000"/>
                  </a:schemeClr>
                </a:solidFill>
                <a:latin typeface="Tahoma" pitchFamily="34" charset="0"/>
                <a:cs typeface="Tahoma" pitchFamily="34" charset="0"/>
                <a:sym typeface="Symbol" pitchFamily="18" charset="2"/>
              </a:rPr>
              <a:t>Activation functions:</a:t>
            </a:r>
          </a:p>
          <a:p>
            <a:pPr eaLnBrk="1" hangingPunct="1">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eaLnBrk="1" hangingPunct="1">
              <a:defRPr/>
            </a:pPr>
            <a:r>
              <a:rPr lang="en-US" altLang="ko-KR" sz="2000" dirty="0">
                <a:solidFill>
                  <a:schemeClr val="accent6">
                    <a:lumMod val="50000"/>
                  </a:schemeClr>
                </a:solidFill>
                <a:latin typeface="Tahoma" pitchFamily="34" charset="0"/>
                <a:cs typeface="Tahoma" pitchFamily="34" charset="0"/>
                <a:sym typeface="Symbol" pitchFamily="18" charset="2"/>
              </a:rPr>
              <a:t>(A) Identity</a:t>
            </a:r>
          </a:p>
          <a:p>
            <a:pPr eaLnBrk="1" hangingPunct="1">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eaLnBrk="1" hangingPunct="1">
              <a:defRPr/>
            </a:pPr>
            <a:r>
              <a:rPr lang="en-US" altLang="ko-KR" sz="2000" dirty="0">
                <a:solidFill>
                  <a:schemeClr val="accent6">
                    <a:lumMod val="50000"/>
                  </a:schemeClr>
                </a:solidFill>
                <a:latin typeface="Tahoma" pitchFamily="34" charset="0"/>
                <a:cs typeface="Tahoma" pitchFamily="34" charset="0"/>
                <a:sym typeface="Symbol" pitchFamily="18" charset="2"/>
              </a:rPr>
              <a:t>(B) Binary step</a:t>
            </a:r>
          </a:p>
          <a:p>
            <a:pPr eaLnBrk="1" hangingPunct="1">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eaLnBrk="1" hangingPunct="1">
              <a:defRPr/>
            </a:pPr>
            <a:r>
              <a:rPr lang="en-US" altLang="ko-KR" sz="2000" dirty="0">
                <a:solidFill>
                  <a:schemeClr val="accent6">
                    <a:lumMod val="50000"/>
                  </a:schemeClr>
                </a:solidFill>
                <a:latin typeface="Tahoma" pitchFamily="34" charset="0"/>
                <a:cs typeface="Tahoma" pitchFamily="34" charset="0"/>
                <a:sym typeface="Symbol" pitchFamily="18" charset="2"/>
              </a:rPr>
              <a:t>(C) Bipolar step </a:t>
            </a:r>
          </a:p>
          <a:p>
            <a:pPr eaLnBrk="1" hangingPunct="1">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eaLnBrk="1" hangingPunct="1">
              <a:defRPr/>
            </a:pPr>
            <a:r>
              <a:rPr lang="en-US" altLang="ko-KR" sz="2000" dirty="0">
                <a:solidFill>
                  <a:schemeClr val="accent6">
                    <a:lumMod val="50000"/>
                  </a:schemeClr>
                </a:solidFill>
                <a:latin typeface="Tahoma" pitchFamily="34" charset="0"/>
                <a:cs typeface="Tahoma" pitchFamily="34" charset="0"/>
                <a:sym typeface="Symbol" pitchFamily="18" charset="2"/>
              </a:rPr>
              <a:t>(D) Binary </a:t>
            </a:r>
            <a:r>
              <a:rPr lang="en-US" altLang="ko-KR" sz="2000" dirty="0" err="1">
                <a:solidFill>
                  <a:schemeClr val="accent6">
                    <a:lumMod val="50000"/>
                  </a:schemeClr>
                </a:solidFill>
                <a:latin typeface="Tahoma" pitchFamily="34" charset="0"/>
                <a:cs typeface="Tahoma" pitchFamily="34" charset="0"/>
                <a:sym typeface="Symbol" pitchFamily="18" charset="2"/>
              </a:rPr>
              <a:t>sigmoidal</a:t>
            </a:r>
            <a:endParaRPr lang="en-US" altLang="ko-KR" sz="2000" dirty="0">
              <a:solidFill>
                <a:schemeClr val="accent6">
                  <a:lumMod val="50000"/>
                </a:schemeClr>
              </a:solidFill>
              <a:latin typeface="Tahoma" pitchFamily="34" charset="0"/>
              <a:cs typeface="Tahoma" pitchFamily="34" charset="0"/>
              <a:sym typeface="Symbol" pitchFamily="18" charset="2"/>
            </a:endParaRPr>
          </a:p>
          <a:p>
            <a:pPr eaLnBrk="1" hangingPunct="1">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eaLnBrk="1" hangingPunct="1">
              <a:defRPr/>
            </a:pPr>
            <a:r>
              <a:rPr lang="en-US" altLang="ko-KR" sz="2000" dirty="0">
                <a:solidFill>
                  <a:schemeClr val="accent6">
                    <a:lumMod val="50000"/>
                  </a:schemeClr>
                </a:solidFill>
                <a:latin typeface="Tahoma" pitchFamily="34" charset="0"/>
                <a:cs typeface="Tahoma" pitchFamily="34" charset="0"/>
                <a:sym typeface="Symbol" pitchFamily="18" charset="2"/>
              </a:rPr>
              <a:t>(E) Bipolar </a:t>
            </a:r>
            <a:r>
              <a:rPr lang="en-US" altLang="ko-KR" sz="2000" dirty="0" err="1">
                <a:solidFill>
                  <a:schemeClr val="accent6">
                    <a:lumMod val="50000"/>
                  </a:schemeClr>
                </a:solidFill>
                <a:latin typeface="Tahoma" pitchFamily="34" charset="0"/>
                <a:cs typeface="Tahoma" pitchFamily="34" charset="0"/>
                <a:sym typeface="Symbol" pitchFamily="18" charset="2"/>
              </a:rPr>
              <a:t>sigmoidal</a:t>
            </a:r>
            <a:endParaRPr lang="en-US" altLang="ko-KR" sz="2000" dirty="0">
              <a:solidFill>
                <a:schemeClr val="accent6">
                  <a:lumMod val="50000"/>
                </a:schemeClr>
              </a:solidFill>
              <a:latin typeface="Tahoma" pitchFamily="34" charset="0"/>
              <a:cs typeface="Tahoma" pitchFamily="34" charset="0"/>
              <a:sym typeface="Symbol" pitchFamily="18" charset="2"/>
            </a:endParaRPr>
          </a:p>
          <a:p>
            <a:pPr eaLnBrk="1" hangingPunct="1">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eaLnBrk="1" hangingPunct="1">
              <a:defRPr/>
            </a:pPr>
            <a:r>
              <a:rPr lang="en-US" altLang="ko-KR" sz="2000" dirty="0">
                <a:solidFill>
                  <a:schemeClr val="accent6">
                    <a:lumMod val="50000"/>
                  </a:schemeClr>
                </a:solidFill>
                <a:latin typeface="Tahoma" pitchFamily="34" charset="0"/>
                <a:cs typeface="Tahoma" pitchFamily="34" charset="0"/>
                <a:sym typeface="Symbol" pitchFamily="18" charset="2"/>
              </a:rPr>
              <a:t>(F) Ramp</a:t>
            </a:r>
          </a:p>
        </p:txBody>
      </p:sp>
      <p:sp>
        <p:nvSpPr>
          <p:cNvPr id="2" name="Date Placeholder 1"/>
          <p:cNvSpPr>
            <a:spLocks noGrp="1"/>
          </p:cNvSpPr>
          <p:nvPr>
            <p:ph type="dt" sz="half" idx="4294967295"/>
          </p:nvPr>
        </p:nvSpPr>
        <p:spPr>
          <a:xfrm>
            <a:off x="628650" y="6356351"/>
            <a:ext cx="2057400" cy="365125"/>
          </a:xfrm>
        </p:spPr>
        <p:txBody>
          <a:bodyPr/>
          <a:lstStyle/>
          <a:p>
            <a:pPr>
              <a:defRPr/>
            </a:pPr>
            <a:fld id="{0BE942B2-3587-4EEC-A67E-7745EE41489C}"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CONSTRUCTING ANN</a:t>
            </a:r>
          </a:p>
        </p:txBody>
      </p:sp>
      <p:sp>
        <p:nvSpPr>
          <p:cNvPr id="27653" name="Text Box 3"/>
          <p:cNvSpPr txBox="1">
            <a:spLocks noChangeArrowheads="1"/>
          </p:cNvSpPr>
          <p:nvPr/>
        </p:nvSpPr>
        <p:spPr bwMode="auto">
          <a:xfrm>
            <a:off x="457200" y="1143000"/>
            <a:ext cx="8229600" cy="4494213"/>
          </a:xfrm>
          <a:prstGeom prst="rect">
            <a:avLst/>
          </a:prstGeom>
          <a:noFill/>
          <a:ln w="9525">
            <a:noFill/>
            <a:miter lim="800000"/>
            <a:headEnd/>
            <a:tailEnd/>
          </a:ln>
        </p:spPr>
        <p:txBody>
          <a:bodyPr>
            <a:spAutoFit/>
          </a:bodyPr>
          <a:lstStyle/>
          <a:p>
            <a:pPr marL="457200" indent="-457200" eaLnBrk="1" hangingPunct="1">
              <a:lnSpc>
                <a:spcPct val="110000"/>
              </a:lnSpc>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Determine the network properties:</a:t>
            </a:r>
          </a:p>
          <a:p>
            <a:pPr marL="914400" lvl="1" indent="-457200" eaLnBrk="1" hangingPunct="1">
              <a:lnSpc>
                <a:spcPct val="110000"/>
              </a:lnSpc>
              <a:buFontTx/>
              <a:buChar char="•"/>
              <a:defRPr/>
            </a:pPr>
            <a:r>
              <a:rPr lang="en-US" altLang="ko-KR" sz="2000" dirty="0">
                <a:solidFill>
                  <a:schemeClr val="accent6">
                    <a:lumMod val="50000"/>
                  </a:schemeClr>
                </a:solidFill>
                <a:latin typeface="Tahoma" pitchFamily="34" charset="0"/>
                <a:cs typeface="Tahoma" pitchFamily="34" charset="0"/>
                <a:sym typeface="Symbol" pitchFamily="18" charset="2"/>
              </a:rPr>
              <a:t>Network topology</a:t>
            </a:r>
          </a:p>
          <a:p>
            <a:pPr marL="914400" lvl="1" indent="-457200" eaLnBrk="1" hangingPunct="1">
              <a:lnSpc>
                <a:spcPct val="110000"/>
              </a:lnSpc>
              <a:buFontTx/>
              <a:buChar char="•"/>
              <a:defRPr/>
            </a:pPr>
            <a:r>
              <a:rPr lang="en-US" altLang="ko-KR" sz="2000" dirty="0">
                <a:solidFill>
                  <a:schemeClr val="accent6">
                    <a:lumMod val="50000"/>
                  </a:schemeClr>
                </a:solidFill>
                <a:latin typeface="Tahoma" pitchFamily="34" charset="0"/>
                <a:cs typeface="Tahoma" pitchFamily="34" charset="0"/>
                <a:sym typeface="Symbol" pitchFamily="18" charset="2"/>
              </a:rPr>
              <a:t>Types of connectivity</a:t>
            </a:r>
          </a:p>
          <a:p>
            <a:pPr marL="914400" lvl="1" indent="-457200" eaLnBrk="1" hangingPunct="1">
              <a:lnSpc>
                <a:spcPct val="110000"/>
              </a:lnSpc>
              <a:buFontTx/>
              <a:buChar char="•"/>
              <a:defRPr/>
            </a:pPr>
            <a:r>
              <a:rPr lang="en-US" altLang="ko-KR" sz="2000" dirty="0">
                <a:solidFill>
                  <a:schemeClr val="accent6">
                    <a:lumMod val="50000"/>
                  </a:schemeClr>
                </a:solidFill>
                <a:latin typeface="Tahoma" pitchFamily="34" charset="0"/>
                <a:cs typeface="Tahoma" pitchFamily="34" charset="0"/>
                <a:sym typeface="Symbol" pitchFamily="18" charset="2"/>
              </a:rPr>
              <a:t>Order of connections</a:t>
            </a:r>
          </a:p>
          <a:p>
            <a:pPr marL="914400" lvl="1" indent="-457200" eaLnBrk="1" hangingPunct="1">
              <a:lnSpc>
                <a:spcPct val="110000"/>
              </a:lnSpc>
              <a:buFontTx/>
              <a:buChar char="•"/>
              <a:defRPr/>
            </a:pPr>
            <a:r>
              <a:rPr lang="en-US" altLang="ko-KR" sz="2000" dirty="0">
                <a:solidFill>
                  <a:schemeClr val="accent6">
                    <a:lumMod val="50000"/>
                  </a:schemeClr>
                </a:solidFill>
                <a:latin typeface="Tahoma" pitchFamily="34" charset="0"/>
                <a:cs typeface="Tahoma" pitchFamily="34" charset="0"/>
                <a:sym typeface="Symbol" pitchFamily="18" charset="2"/>
              </a:rPr>
              <a:t>Weight range</a:t>
            </a:r>
          </a:p>
          <a:p>
            <a:pPr marL="914400" lvl="1" indent="-457200" eaLnBrk="1" hangingPunct="1">
              <a:lnSpc>
                <a:spcPct val="110000"/>
              </a:lnSpc>
              <a:buFontTx/>
              <a:buChar char="•"/>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eaLnBrk="1" hangingPunct="1">
              <a:lnSpc>
                <a:spcPct val="110000"/>
              </a:lnSpc>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Determine the node properties:</a:t>
            </a:r>
          </a:p>
          <a:p>
            <a:pPr marL="914400" lvl="1" indent="-457200" eaLnBrk="1" hangingPunct="1">
              <a:lnSpc>
                <a:spcPct val="110000"/>
              </a:lnSpc>
              <a:buFontTx/>
              <a:buChar char="•"/>
              <a:defRPr/>
            </a:pPr>
            <a:r>
              <a:rPr lang="en-US" altLang="ko-KR" sz="2000" dirty="0">
                <a:solidFill>
                  <a:schemeClr val="accent6">
                    <a:lumMod val="50000"/>
                  </a:schemeClr>
                </a:solidFill>
                <a:latin typeface="Tahoma" pitchFamily="34" charset="0"/>
                <a:cs typeface="Tahoma" pitchFamily="34" charset="0"/>
                <a:sym typeface="Symbol" pitchFamily="18" charset="2"/>
              </a:rPr>
              <a:t>Activation range</a:t>
            </a:r>
          </a:p>
          <a:p>
            <a:pPr eaLnBrk="1" hangingPunct="1">
              <a:lnSpc>
                <a:spcPct val="110000"/>
              </a:lnSpc>
              <a:buFontTx/>
              <a:buChar char="•"/>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eaLnBrk="1" hangingPunct="1">
              <a:lnSpc>
                <a:spcPct val="110000"/>
              </a:lnSpc>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Determine the system dynamics</a:t>
            </a:r>
          </a:p>
          <a:p>
            <a:pPr marL="914400" lvl="1" indent="-457200" eaLnBrk="1" hangingPunct="1">
              <a:lnSpc>
                <a:spcPct val="110000"/>
              </a:lnSpc>
              <a:buFontTx/>
              <a:buChar char="•"/>
              <a:defRPr/>
            </a:pPr>
            <a:r>
              <a:rPr lang="en-US" altLang="ko-KR" sz="2000" dirty="0">
                <a:solidFill>
                  <a:schemeClr val="accent6">
                    <a:lumMod val="50000"/>
                  </a:schemeClr>
                </a:solidFill>
                <a:latin typeface="Tahoma" pitchFamily="34" charset="0"/>
                <a:cs typeface="Tahoma" pitchFamily="34" charset="0"/>
                <a:sym typeface="Symbol" pitchFamily="18" charset="2"/>
              </a:rPr>
              <a:t>Weight initialization scheme</a:t>
            </a:r>
          </a:p>
          <a:p>
            <a:pPr marL="914400" lvl="1" indent="-457200" eaLnBrk="1" hangingPunct="1">
              <a:lnSpc>
                <a:spcPct val="110000"/>
              </a:lnSpc>
              <a:buFontTx/>
              <a:buChar char="•"/>
              <a:defRPr/>
            </a:pPr>
            <a:r>
              <a:rPr lang="en-US" altLang="ko-KR" sz="2000" dirty="0">
                <a:solidFill>
                  <a:schemeClr val="accent6">
                    <a:lumMod val="50000"/>
                  </a:schemeClr>
                </a:solidFill>
                <a:latin typeface="Tahoma" pitchFamily="34" charset="0"/>
                <a:cs typeface="Tahoma" pitchFamily="34" charset="0"/>
                <a:sym typeface="Symbol" pitchFamily="18" charset="2"/>
              </a:rPr>
              <a:t>Activation – calculating formula</a:t>
            </a:r>
          </a:p>
          <a:p>
            <a:pPr marL="914400" lvl="1" indent="-457200" eaLnBrk="1" hangingPunct="1">
              <a:lnSpc>
                <a:spcPct val="110000"/>
              </a:lnSpc>
              <a:buFontTx/>
              <a:buChar char="•"/>
              <a:defRPr/>
            </a:pPr>
            <a:r>
              <a:rPr lang="en-US" altLang="ko-KR" sz="2000" dirty="0">
                <a:solidFill>
                  <a:schemeClr val="accent6">
                    <a:lumMod val="50000"/>
                  </a:schemeClr>
                </a:solidFill>
                <a:latin typeface="Tahoma" pitchFamily="34" charset="0"/>
                <a:cs typeface="Tahoma" pitchFamily="34" charset="0"/>
                <a:sym typeface="Symbol" pitchFamily="18" charset="2"/>
              </a:rPr>
              <a:t>Learning rule</a:t>
            </a:r>
          </a:p>
        </p:txBody>
      </p:sp>
      <p:sp>
        <p:nvSpPr>
          <p:cNvPr id="2" name="Date Placeholder 1"/>
          <p:cNvSpPr>
            <a:spLocks noGrp="1"/>
          </p:cNvSpPr>
          <p:nvPr>
            <p:ph type="dt" sz="half" idx="4294967295"/>
          </p:nvPr>
        </p:nvSpPr>
        <p:spPr>
          <a:xfrm>
            <a:off x="628650" y="6356351"/>
            <a:ext cx="2057400" cy="365125"/>
          </a:xfrm>
        </p:spPr>
        <p:txBody>
          <a:bodyPr/>
          <a:lstStyle/>
          <a:p>
            <a:pPr>
              <a:defRPr/>
            </a:pPr>
            <a:fld id="{9B56D324-721C-4E33-AF9E-9DFCA7EE2735}"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PROBLEM SOLVING</a:t>
            </a:r>
          </a:p>
        </p:txBody>
      </p:sp>
      <p:sp>
        <p:nvSpPr>
          <p:cNvPr id="28677" name="Rectangle 3"/>
          <p:cNvSpPr>
            <a:spLocks noChangeArrowheads="1"/>
          </p:cNvSpPr>
          <p:nvPr/>
        </p:nvSpPr>
        <p:spPr bwMode="auto">
          <a:xfrm>
            <a:off x="457200" y="1143000"/>
            <a:ext cx="8229600" cy="5105400"/>
          </a:xfrm>
          <a:prstGeom prst="rect">
            <a:avLst/>
          </a:prstGeom>
          <a:noFill/>
          <a:ln w="9525">
            <a:noFill/>
            <a:miter lim="800000"/>
            <a:headEnd/>
            <a:tailEnd/>
          </a:ln>
        </p:spPr>
        <p:txBody>
          <a:bodyPr/>
          <a:lstStyle/>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Select a suitable NN model based on the nature of the problem.</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Construct a NN according to the characteristics of the application domain.</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Train the neural network with the learning procedure of the selected model.</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Use the trained network for making inference or solving problems.</a:t>
            </a:r>
          </a:p>
        </p:txBody>
      </p:sp>
      <p:sp>
        <p:nvSpPr>
          <p:cNvPr id="2" name="Date Placeholder 1"/>
          <p:cNvSpPr>
            <a:spLocks noGrp="1"/>
          </p:cNvSpPr>
          <p:nvPr>
            <p:ph type="dt" sz="half" idx="4294967295"/>
          </p:nvPr>
        </p:nvSpPr>
        <p:spPr>
          <a:xfrm>
            <a:off x="628650" y="6356351"/>
            <a:ext cx="2057400" cy="365125"/>
          </a:xfrm>
        </p:spPr>
        <p:txBody>
          <a:bodyPr/>
          <a:lstStyle/>
          <a:p>
            <a:pPr>
              <a:defRPr/>
            </a:pPr>
            <a:fld id="{1C4EBE28-C62C-47F4-8473-2A8B51545274}"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ChangeArrowheads="1"/>
          </p:cNvSpPr>
          <p:nvPr/>
        </p:nvSpPr>
        <p:spPr bwMode="auto">
          <a:xfrm>
            <a:off x="457200" y="457200"/>
            <a:ext cx="5033963"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NEURAL NETWORKS</a:t>
            </a:r>
          </a:p>
        </p:txBody>
      </p:sp>
      <p:sp>
        <p:nvSpPr>
          <p:cNvPr id="29701" name="Rectangle 4"/>
          <p:cNvSpPr>
            <a:spLocks noChangeArrowheads="1"/>
          </p:cNvSpPr>
          <p:nvPr/>
        </p:nvSpPr>
        <p:spPr bwMode="auto">
          <a:xfrm>
            <a:off x="457200" y="1143000"/>
            <a:ext cx="8229600" cy="4495800"/>
          </a:xfrm>
          <a:prstGeom prst="rect">
            <a:avLst/>
          </a:prstGeom>
          <a:noFill/>
          <a:ln w="9525">
            <a:noFill/>
            <a:miter lim="800000"/>
            <a:headEnd/>
            <a:tailEnd/>
          </a:ln>
        </p:spPr>
        <p:txBody>
          <a:bodyPr/>
          <a:lstStyle/>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Neural Network </a:t>
            </a:r>
            <a:r>
              <a:rPr lang="en-US" altLang="ko-KR" sz="2000" dirty="0">
                <a:solidFill>
                  <a:schemeClr val="accent6">
                    <a:lumMod val="50000"/>
                  </a:schemeClr>
                </a:solidFill>
                <a:latin typeface="Tahoma" pitchFamily="34" charset="0"/>
                <a:cs typeface="Tahoma" pitchFamily="34" charset="0"/>
                <a:sym typeface="Symbol" pitchFamily="18" charset="2"/>
              </a:rPr>
              <a:t>learns by adjusting the weights so as to be able to correctly classify the training data and hence, after testing phase, to classify unknown data.</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Neural Network </a:t>
            </a:r>
            <a:r>
              <a:rPr lang="en-US" altLang="ko-KR" sz="2000" dirty="0">
                <a:solidFill>
                  <a:schemeClr val="accent6">
                    <a:lumMod val="50000"/>
                  </a:schemeClr>
                </a:solidFill>
                <a:latin typeface="Tahoma" pitchFamily="34" charset="0"/>
                <a:cs typeface="Tahoma" pitchFamily="34" charset="0"/>
                <a:sym typeface="Symbol" pitchFamily="18" charset="2"/>
              </a:rPr>
              <a:t>needs long time for training.</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b="1" dirty="0">
                <a:solidFill>
                  <a:schemeClr val="accent6">
                    <a:lumMod val="50000"/>
                  </a:schemeClr>
                </a:solidFill>
                <a:latin typeface="Tahoma" pitchFamily="34" charset="0"/>
                <a:cs typeface="Tahoma" pitchFamily="34" charset="0"/>
                <a:sym typeface="Symbol" pitchFamily="18" charset="2"/>
              </a:rPr>
              <a:t>Neural Network </a:t>
            </a:r>
            <a:r>
              <a:rPr lang="en-US" altLang="ko-KR" sz="2000" dirty="0">
                <a:solidFill>
                  <a:schemeClr val="accent6">
                    <a:lumMod val="50000"/>
                  </a:schemeClr>
                </a:solidFill>
                <a:latin typeface="Tahoma" pitchFamily="34" charset="0"/>
                <a:cs typeface="Tahoma" pitchFamily="34" charset="0"/>
                <a:sym typeface="Symbol" pitchFamily="18" charset="2"/>
              </a:rPr>
              <a:t>has a high tolerance to noisy and incomplete data.</a:t>
            </a:r>
          </a:p>
        </p:txBody>
      </p:sp>
      <p:sp>
        <p:nvSpPr>
          <p:cNvPr id="2" name="Date Placeholder 1"/>
          <p:cNvSpPr>
            <a:spLocks noGrp="1"/>
          </p:cNvSpPr>
          <p:nvPr>
            <p:ph type="dt" sz="half" idx="4294967295"/>
          </p:nvPr>
        </p:nvSpPr>
        <p:spPr>
          <a:xfrm>
            <a:off x="628650" y="6356351"/>
            <a:ext cx="2057400" cy="365125"/>
          </a:xfrm>
        </p:spPr>
        <p:txBody>
          <a:bodyPr/>
          <a:lstStyle/>
          <a:p>
            <a:pPr>
              <a:defRPr/>
            </a:pPr>
            <a:fld id="{1897B070-8AF7-44CD-A978-26F89EB7B867}"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457200" y="381000"/>
            <a:ext cx="5513388"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SALIENT FEATURES OF ANN</a:t>
            </a:r>
          </a:p>
        </p:txBody>
      </p:sp>
      <p:sp>
        <p:nvSpPr>
          <p:cNvPr id="30725" name="Rectangle 3"/>
          <p:cNvSpPr>
            <a:spLocks noChangeArrowheads="1"/>
          </p:cNvSpPr>
          <p:nvPr/>
        </p:nvSpPr>
        <p:spPr bwMode="auto">
          <a:xfrm>
            <a:off x="457200" y="1143000"/>
            <a:ext cx="8229600" cy="4876800"/>
          </a:xfrm>
          <a:prstGeom prst="rect">
            <a:avLst/>
          </a:prstGeom>
          <a:noFill/>
          <a:ln w="9525">
            <a:noFill/>
            <a:miter lim="800000"/>
            <a:headEnd/>
            <a:tailEnd/>
          </a:ln>
        </p:spPr>
        <p:txBody>
          <a:bodyPr/>
          <a:lstStyle/>
          <a:p>
            <a:pPr marL="457200" indent="-457200">
              <a:lnSpc>
                <a:spcPct val="110000"/>
              </a:lnSpc>
              <a:spcBef>
                <a:spcPct val="5000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Adaptive learning </a:t>
            </a:r>
          </a:p>
          <a:p>
            <a:pPr marL="457200" indent="-457200">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Self-organization </a:t>
            </a:r>
          </a:p>
          <a:p>
            <a:pPr marL="457200" indent="-457200">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Real-time operation </a:t>
            </a:r>
          </a:p>
          <a:p>
            <a:pPr marL="457200" indent="-457200">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Fault tolerance via redundant information coding </a:t>
            </a:r>
          </a:p>
          <a:p>
            <a:pPr marL="457200" indent="-457200">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Massive parallelism</a:t>
            </a:r>
          </a:p>
          <a:p>
            <a:pPr marL="457200" indent="-457200">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Learning and generalizing ability</a:t>
            </a:r>
          </a:p>
          <a:p>
            <a:pPr marL="457200" indent="-457200">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Distributed representation </a:t>
            </a:r>
          </a:p>
        </p:txBody>
      </p:sp>
      <p:sp>
        <p:nvSpPr>
          <p:cNvPr id="2" name="Date Placeholder 1"/>
          <p:cNvSpPr>
            <a:spLocks noGrp="1"/>
          </p:cNvSpPr>
          <p:nvPr>
            <p:ph type="dt" sz="half" idx="4294967295"/>
          </p:nvPr>
        </p:nvSpPr>
        <p:spPr>
          <a:xfrm>
            <a:off x="628650" y="6356351"/>
            <a:ext cx="2057400" cy="365125"/>
          </a:xfrm>
        </p:spPr>
        <p:txBody>
          <a:bodyPr/>
          <a:lstStyle/>
          <a:p>
            <a:pPr>
              <a:defRPr/>
            </a:pPr>
            <a:fld id="{FDE82B7C-479F-4D0A-9DD8-10D68D8A2E87}"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5"/>
          <p:cNvSpPr>
            <a:spLocks noChangeArrowheads="1"/>
          </p:cNvSpPr>
          <p:nvPr/>
        </p:nvSpPr>
        <p:spPr bwMode="auto">
          <a:xfrm>
            <a:off x="457200" y="457200"/>
            <a:ext cx="5691188" cy="492125"/>
          </a:xfrm>
          <a:prstGeom prst="rect">
            <a:avLst/>
          </a:prstGeom>
          <a:noFill/>
          <a:ln w="9525">
            <a:noFill/>
            <a:miter lim="800000"/>
            <a:headEnd/>
            <a:tailEnd/>
          </a:ln>
        </p:spPr>
        <p:txBody>
          <a:bodyPr>
            <a:spAutoFit/>
          </a:bodyPr>
          <a:lstStyle/>
          <a:p>
            <a:pPr eaLnBrk="1" hangingPunct="1">
              <a:defRPr/>
            </a:pPr>
            <a:r>
              <a:rPr lang="en-US" sz="2600" b="1" dirty="0" err="1">
                <a:solidFill>
                  <a:srgbClr val="C00000"/>
                </a:solidFill>
                <a:latin typeface="Tahoma" pitchFamily="34" charset="0"/>
                <a:ea typeface="+mj-ea"/>
                <a:cs typeface="Tahoma" pitchFamily="34" charset="0"/>
              </a:rPr>
              <a:t>McCULLOCH</a:t>
            </a:r>
            <a:r>
              <a:rPr lang="en-US" sz="2600" b="1" dirty="0">
                <a:solidFill>
                  <a:srgbClr val="C00000"/>
                </a:solidFill>
                <a:latin typeface="Tahoma" pitchFamily="34" charset="0"/>
                <a:ea typeface="+mj-ea"/>
                <a:cs typeface="Tahoma" pitchFamily="34" charset="0"/>
              </a:rPr>
              <a:t>–PITTS NEURON</a:t>
            </a:r>
          </a:p>
        </p:txBody>
      </p:sp>
      <p:sp>
        <p:nvSpPr>
          <p:cNvPr id="31749" name="Rectangle 6"/>
          <p:cNvSpPr>
            <a:spLocks noChangeArrowheads="1"/>
          </p:cNvSpPr>
          <p:nvPr/>
        </p:nvSpPr>
        <p:spPr bwMode="auto">
          <a:xfrm>
            <a:off x="457200" y="1143000"/>
            <a:ext cx="8229600" cy="3478213"/>
          </a:xfrm>
          <a:prstGeom prst="rect">
            <a:avLst/>
          </a:prstGeom>
          <a:noFill/>
          <a:ln w="9525">
            <a:noFill/>
            <a:miter lim="800000"/>
            <a:headEnd/>
            <a:tailEnd/>
          </a:ln>
        </p:spPr>
        <p:txBody>
          <a:bodyPr>
            <a:spAutoFit/>
          </a:bodyPr>
          <a:lstStyle/>
          <a:p>
            <a:pPr marL="457200" indent="-457200">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Neurons are sparsely and randomly connected</a:t>
            </a:r>
          </a:p>
          <a:p>
            <a:pPr marL="457200" indent="-457200">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Firing state is binary (1 = firing, 0 = not firing)</a:t>
            </a:r>
          </a:p>
          <a:p>
            <a:pPr marL="457200" indent="-457200">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All but one neuron are excitatory (tend to increase voltage of other cells)</a:t>
            </a:r>
          </a:p>
          <a:p>
            <a:pPr marL="457200" indent="-457200">
              <a:lnSpc>
                <a:spcPct val="110000"/>
              </a:lnSpc>
              <a:spcBef>
                <a:spcPts val="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914400" lvl="1" indent="-457200">
              <a:lnSpc>
                <a:spcPct val="110000"/>
              </a:lnSpc>
              <a:spcBef>
                <a:spcPts val="0"/>
              </a:spcBef>
              <a:buFont typeface="Arial" pitchFamily="34" charset="0"/>
              <a:buChar char="•"/>
              <a:defRPr/>
            </a:pPr>
            <a:r>
              <a:rPr lang="en-US" altLang="ko-KR" sz="2000" dirty="0">
                <a:solidFill>
                  <a:schemeClr val="accent6">
                    <a:lumMod val="50000"/>
                  </a:schemeClr>
                </a:solidFill>
                <a:latin typeface="Tahoma" pitchFamily="34" charset="0"/>
                <a:cs typeface="Tahoma" pitchFamily="34" charset="0"/>
                <a:sym typeface="Symbol" pitchFamily="18" charset="2"/>
              </a:rPr>
              <a:t>One inhibitory neuron connects to all other neurons</a:t>
            </a:r>
          </a:p>
          <a:p>
            <a:pPr marL="914400" lvl="1" indent="-457200">
              <a:lnSpc>
                <a:spcPct val="110000"/>
              </a:lnSpc>
              <a:spcBef>
                <a:spcPts val="0"/>
              </a:spcBef>
              <a:buFont typeface="Arial" pitchFamily="34" charset="0"/>
              <a:buChar char="•"/>
              <a:defRPr/>
            </a:pPr>
            <a:r>
              <a:rPr lang="en-US" altLang="ko-KR" sz="2000" dirty="0">
                <a:solidFill>
                  <a:schemeClr val="accent6">
                    <a:lumMod val="50000"/>
                  </a:schemeClr>
                </a:solidFill>
                <a:latin typeface="Tahoma" pitchFamily="34" charset="0"/>
                <a:cs typeface="Tahoma" pitchFamily="34" charset="0"/>
                <a:sym typeface="Symbol" pitchFamily="18" charset="2"/>
              </a:rPr>
              <a:t>It functions to regulate network activity (prevent too many firings)</a:t>
            </a:r>
          </a:p>
        </p:txBody>
      </p:sp>
      <p:sp>
        <p:nvSpPr>
          <p:cNvPr id="2" name="Date Placeholder 1"/>
          <p:cNvSpPr>
            <a:spLocks noGrp="1"/>
          </p:cNvSpPr>
          <p:nvPr>
            <p:ph type="dt" sz="half" idx="4294967295"/>
          </p:nvPr>
        </p:nvSpPr>
        <p:spPr>
          <a:xfrm>
            <a:off x="628650" y="6356351"/>
            <a:ext cx="2057400" cy="365125"/>
          </a:xfrm>
        </p:spPr>
        <p:txBody>
          <a:bodyPr/>
          <a:lstStyle/>
          <a:p>
            <a:pPr>
              <a:defRPr/>
            </a:pPr>
            <a:fld id="{5097C8C7-0E4A-4A2E-A7B6-9FB38153276A}"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LINEAR SEPARABILITY</a:t>
            </a:r>
          </a:p>
        </p:txBody>
      </p:sp>
      <p:sp>
        <p:nvSpPr>
          <p:cNvPr id="32773" name="Rectangle 6"/>
          <p:cNvSpPr>
            <a:spLocks noChangeArrowheads="1"/>
          </p:cNvSpPr>
          <p:nvPr/>
        </p:nvSpPr>
        <p:spPr bwMode="auto">
          <a:xfrm>
            <a:off x="457200" y="1219200"/>
            <a:ext cx="8229600" cy="1108075"/>
          </a:xfrm>
          <a:prstGeom prst="rect">
            <a:avLst/>
          </a:prstGeom>
          <a:noFill/>
          <a:ln w="9525">
            <a:noFill/>
            <a:miter lim="800000"/>
            <a:headEnd/>
            <a:tailEnd/>
          </a:ln>
        </p:spPr>
        <p:txBody>
          <a:bodyPr>
            <a:spAutoFit/>
          </a:bodyPr>
          <a:lstStyle/>
          <a:p>
            <a:pPr marL="457200" indent="-457200" algn="just">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Linear </a:t>
            </a:r>
            <a:r>
              <a:rPr lang="en-US" altLang="ko-KR" sz="2000" dirty="0" err="1">
                <a:solidFill>
                  <a:schemeClr val="accent6">
                    <a:lumMod val="50000"/>
                  </a:schemeClr>
                </a:solidFill>
                <a:latin typeface="Tahoma" pitchFamily="34" charset="0"/>
                <a:cs typeface="Tahoma" pitchFamily="34" charset="0"/>
                <a:sym typeface="Symbol" pitchFamily="18" charset="2"/>
              </a:rPr>
              <a:t>separability</a:t>
            </a:r>
            <a:r>
              <a:rPr lang="en-US" altLang="ko-KR" sz="2000" dirty="0">
                <a:solidFill>
                  <a:schemeClr val="accent6">
                    <a:lumMod val="50000"/>
                  </a:schemeClr>
                </a:solidFill>
                <a:latin typeface="Tahoma" pitchFamily="34" charset="0"/>
                <a:cs typeface="Tahoma" pitchFamily="34" charset="0"/>
                <a:sym typeface="Symbol" pitchFamily="18" charset="2"/>
              </a:rPr>
              <a:t> is the concept wherein the separation of the input space into regions is based on whether the network response is positive or negative.</a:t>
            </a:r>
          </a:p>
        </p:txBody>
      </p:sp>
      <p:sp>
        <p:nvSpPr>
          <p:cNvPr id="32774" name="Rectangle 7"/>
          <p:cNvSpPr>
            <a:spLocks noChangeArrowheads="1"/>
          </p:cNvSpPr>
          <p:nvPr/>
        </p:nvSpPr>
        <p:spPr bwMode="auto">
          <a:xfrm>
            <a:off x="457200" y="2438400"/>
            <a:ext cx="4343400" cy="3140075"/>
          </a:xfrm>
          <a:prstGeom prst="rect">
            <a:avLst/>
          </a:prstGeom>
          <a:noFill/>
          <a:ln w="9525">
            <a:noFill/>
            <a:miter lim="800000"/>
            <a:headEnd/>
            <a:tailEnd/>
          </a:ln>
        </p:spPr>
        <p:txBody>
          <a:bodyPr>
            <a:spAutoFit/>
          </a:bodyPr>
          <a:lstStyle/>
          <a:p>
            <a:pPr marL="457200" indent="-457200" algn="just">
              <a:lnSpc>
                <a:spcPct val="110000"/>
              </a:lnSpc>
              <a:spcBef>
                <a:spcPts val="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Consider a network having positive response in the first quadrant and negative response in all other quadrants (AND function) with either binary or bipolar data, then the decision line is drawn separating the positive response region from the negative response region.</a:t>
            </a:r>
          </a:p>
        </p:txBody>
      </p:sp>
      <p:pic>
        <p:nvPicPr>
          <p:cNvPr id="30725" name="Picture 7" descr="ehjiiwio.jpg"/>
          <p:cNvPicPr>
            <a:picLocks noChangeAspect="1"/>
          </p:cNvPicPr>
          <p:nvPr/>
        </p:nvPicPr>
        <p:blipFill>
          <a:blip r:embed="rId2" cstate="print"/>
          <a:srcRect/>
          <a:stretch>
            <a:fillRect/>
          </a:stretch>
        </p:blipFill>
        <p:spPr bwMode="auto">
          <a:xfrm>
            <a:off x="5029200" y="2286000"/>
            <a:ext cx="3886200" cy="3657600"/>
          </a:xfrm>
          <a:prstGeom prst="rect">
            <a:avLst/>
          </a:prstGeom>
          <a:noFill/>
          <a:ln w="9525">
            <a:noFill/>
            <a:miter lim="800000"/>
            <a:headEnd/>
            <a:tailEnd/>
          </a:ln>
        </p:spPr>
      </p:pic>
      <p:sp>
        <p:nvSpPr>
          <p:cNvPr id="2" name="Date Placeholder 1"/>
          <p:cNvSpPr>
            <a:spLocks noGrp="1"/>
          </p:cNvSpPr>
          <p:nvPr>
            <p:ph type="dt" sz="half" idx="4294967295"/>
          </p:nvPr>
        </p:nvSpPr>
        <p:spPr>
          <a:xfrm>
            <a:off x="628650" y="6356351"/>
            <a:ext cx="2057400" cy="365125"/>
          </a:xfrm>
        </p:spPr>
        <p:txBody>
          <a:bodyPr/>
          <a:lstStyle/>
          <a:p>
            <a:pPr>
              <a:defRPr/>
            </a:pPr>
            <a:fld id="{659501D2-A33B-4D13-BE6D-A5F5D1E52004}"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FEW APPLICATIONS OF NEURAL NETWORKS</a:t>
            </a:r>
          </a:p>
        </p:txBody>
      </p:sp>
      <p:pic>
        <p:nvPicPr>
          <p:cNvPr id="32771" name="Picture 5"/>
          <p:cNvPicPr>
            <a:picLocks noChangeAspect="1" noChangeArrowheads="1"/>
          </p:cNvPicPr>
          <p:nvPr/>
        </p:nvPicPr>
        <p:blipFill>
          <a:blip r:embed="rId2" cstate="print"/>
          <a:srcRect/>
          <a:stretch>
            <a:fillRect/>
          </a:stretch>
        </p:blipFill>
        <p:spPr bwMode="auto">
          <a:xfrm>
            <a:off x="762000" y="1295400"/>
            <a:ext cx="7620000" cy="4267200"/>
          </a:xfrm>
          <a:prstGeom prst="rect">
            <a:avLst/>
          </a:prstGeom>
          <a:noFill/>
          <a:ln w="9525">
            <a:noFill/>
            <a:miter lim="800000"/>
            <a:headEnd/>
            <a:tailEnd/>
          </a:ln>
        </p:spPr>
      </p:pic>
      <p:sp>
        <p:nvSpPr>
          <p:cNvPr id="2" name="Date Placeholder 1"/>
          <p:cNvSpPr>
            <a:spLocks noGrp="1"/>
          </p:cNvSpPr>
          <p:nvPr>
            <p:ph type="dt" sz="half" idx="4294967295"/>
          </p:nvPr>
        </p:nvSpPr>
        <p:spPr>
          <a:xfrm>
            <a:off x="628650" y="6356351"/>
            <a:ext cx="2057400" cy="365125"/>
          </a:xfrm>
        </p:spPr>
        <p:txBody>
          <a:bodyPr/>
          <a:lstStyle/>
          <a:p>
            <a:pPr>
              <a:defRPr/>
            </a:pPr>
            <a:fld id="{E31719DF-94F4-43B3-BCCA-7AD979F4D718}" type="datetime1">
              <a:rPr lang="en-US" smtClean="0"/>
              <a:t>11/7/2022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a neuron"/>
          <p:cNvPicPr>
            <a:picLocks noChangeAspect="1" noChangeArrowheads="1"/>
          </p:cNvPicPr>
          <p:nvPr/>
        </p:nvPicPr>
        <p:blipFill>
          <a:blip r:embed="rId2" cstate="print"/>
          <a:srcRect/>
          <a:stretch>
            <a:fillRect/>
          </a:stretch>
        </p:blipFill>
        <p:spPr bwMode="auto">
          <a:xfrm>
            <a:off x="1485900" y="1447800"/>
            <a:ext cx="6172200" cy="4495800"/>
          </a:xfrm>
          <a:prstGeom prst="rect">
            <a:avLst/>
          </a:prstGeom>
          <a:noFill/>
          <a:ln w="9525">
            <a:noFill/>
            <a:miter lim="800000"/>
            <a:headEnd/>
            <a:tailEnd/>
          </a:ln>
        </p:spPr>
      </p:pic>
      <p:sp>
        <p:nvSpPr>
          <p:cNvPr id="10245" name="Rectangle 4"/>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BIOLOGICAL (MOTOR) NEURON</a:t>
            </a:r>
          </a:p>
        </p:txBody>
      </p:sp>
      <p:sp>
        <p:nvSpPr>
          <p:cNvPr id="2" name="Date Placeholder 1"/>
          <p:cNvSpPr>
            <a:spLocks noGrp="1"/>
          </p:cNvSpPr>
          <p:nvPr>
            <p:ph type="dt" sz="half" idx="4294967295"/>
          </p:nvPr>
        </p:nvSpPr>
        <p:spPr>
          <a:xfrm>
            <a:off x="628650" y="6356351"/>
            <a:ext cx="2057400" cy="365125"/>
          </a:xfrm>
        </p:spPr>
        <p:txBody>
          <a:bodyPr/>
          <a:lstStyle/>
          <a:p>
            <a:pPr>
              <a:defRPr/>
            </a:pPr>
            <a:fld id="{08BC73FE-6E73-4628-9A8E-0E30E4585472}"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4294967295"/>
          </p:nvPr>
        </p:nvSpPr>
        <p:spPr>
          <a:xfrm>
            <a:off x="628650" y="6356351"/>
            <a:ext cx="2057400" cy="365125"/>
          </a:xfrm>
        </p:spPr>
        <p:txBody>
          <a:bodyPr/>
          <a:lstStyle/>
          <a:p>
            <a:pPr>
              <a:defRPr/>
            </a:pPr>
            <a:fld id="{15FA37A6-91E8-48E2-889E-CE1ABD7D2744}" type="datetime1">
              <a:rPr lang="en-US" smtClean="0"/>
              <a:t>11/7/2022</a:t>
            </a:fld>
            <a:endParaRPr lang="en-US"/>
          </a:p>
        </p:txBody>
      </p:sp>
      <p:pic>
        <p:nvPicPr>
          <p:cNvPr id="4" name="Picture 4" descr="http://upload.wikimedia.org/wikipedia/en/a/a6/Chemical_synapse_schema.jpg"/>
          <p:cNvPicPr>
            <a:picLocks noChangeAspect="1" noChangeArrowheads="1"/>
          </p:cNvPicPr>
          <p:nvPr/>
        </p:nvPicPr>
        <p:blipFill rotWithShape="1">
          <a:blip r:embed="rId2" cstate="print"/>
          <a:srcRect t="7373"/>
          <a:stretch/>
        </p:blipFill>
        <p:spPr bwMode="auto">
          <a:xfrm>
            <a:off x="1676400" y="-750"/>
            <a:ext cx="5773420" cy="68587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ChangeArrowheads="1"/>
          </p:cNvSpPr>
          <p:nvPr/>
        </p:nvSpPr>
        <p:spPr bwMode="auto">
          <a:xfrm>
            <a:off x="457200" y="381000"/>
            <a:ext cx="8229600" cy="89217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ASSOCIATION  OF  BIOLOGICAL  NET </a:t>
            </a:r>
          </a:p>
          <a:p>
            <a:pPr eaLnBrk="1" hangingPunct="1">
              <a:defRPr/>
            </a:pPr>
            <a:r>
              <a:rPr lang="en-US" sz="2600" b="1" dirty="0">
                <a:solidFill>
                  <a:srgbClr val="C00000"/>
                </a:solidFill>
                <a:latin typeface="Tahoma" pitchFamily="34" charset="0"/>
                <a:ea typeface="+mj-ea"/>
                <a:cs typeface="Tahoma" pitchFamily="34" charset="0"/>
              </a:rPr>
              <a:t>WITH  ARTIFICIAL  NET</a:t>
            </a:r>
          </a:p>
        </p:txBody>
      </p:sp>
      <p:sp>
        <p:nvSpPr>
          <p:cNvPr id="13315" name="Rectangle 4"/>
          <p:cNvSpPr>
            <a:spLocks noChangeArrowheads="1"/>
          </p:cNvSpPr>
          <p:nvPr/>
        </p:nvSpPr>
        <p:spPr bwMode="auto">
          <a:xfrm>
            <a:off x="2947988" y="2657475"/>
            <a:ext cx="9144000" cy="0"/>
          </a:xfrm>
          <a:prstGeom prst="rect">
            <a:avLst/>
          </a:prstGeom>
          <a:noFill/>
          <a:ln w="9525">
            <a:noFill/>
            <a:miter lim="800000"/>
            <a:headEnd/>
            <a:tailEnd/>
          </a:ln>
        </p:spPr>
        <p:txBody>
          <a:bodyPr>
            <a:spAutoFit/>
          </a:bodyPr>
          <a:lstStyle/>
          <a:p>
            <a:endParaRPr lang="en-US"/>
          </a:p>
        </p:txBody>
      </p:sp>
      <p:pic>
        <p:nvPicPr>
          <p:cNvPr id="13316" name="Picture 3" descr="D:\sumathi1\neuralandfuzzy\neural nwt\Neural Networks_files\report.artn.jpg"/>
          <p:cNvPicPr>
            <a:picLocks noChangeAspect="1" noChangeArrowheads="1"/>
          </p:cNvPicPr>
          <p:nvPr/>
        </p:nvPicPr>
        <p:blipFill>
          <a:blip r:embed="rId2" r:link="rId3" cstate="print"/>
          <a:srcRect/>
          <a:stretch>
            <a:fillRect/>
          </a:stretch>
        </p:blipFill>
        <p:spPr bwMode="auto">
          <a:xfrm>
            <a:off x="419100" y="1676400"/>
            <a:ext cx="8305800" cy="4191000"/>
          </a:xfrm>
          <a:prstGeom prst="rect">
            <a:avLst/>
          </a:prstGeom>
          <a:noFill/>
          <a:ln w="9525">
            <a:noFill/>
            <a:miter lim="800000"/>
            <a:headEnd/>
            <a:tailEnd/>
          </a:ln>
        </p:spPr>
      </p:pic>
      <p:sp>
        <p:nvSpPr>
          <p:cNvPr id="5" name="TextBox 4"/>
          <p:cNvSpPr txBox="1"/>
          <p:nvPr/>
        </p:nvSpPr>
        <p:spPr>
          <a:xfrm>
            <a:off x="5715000" y="1828800"/>
            <a:ext cx="1219200" cy="369332"/>
          </a:xfrm>
          <a:prstGeom prst="rect">
            <a:avLst/>
          </a:prstGeom>
          <a:noFill/>
        </p:spPr>
        <p:txBody>
          <a:bodyPr wrap="square" rtlCol="0">
            <a:spAutoFit/>
          </a:bodyPr>
          <a:lstStyle/>
          <a:p>
            <a:r>
              <a:rPr lang="en-US" dirty="0" smtClean="0"/>
              <a:t>Neuron</a:t>
            </a:r>
            <a:endParaRPr lang="en-US" dirty="0"/>
          </a:p>
        </p:txBody>
      </p:sp>
      <p:sp>
        <p:nvSpPr>
          <p:cNvPr id="6" name="TextBox 5"/>
          <p:cNvSpPr txBox="1"/>
          <p:nvPr/>
        </p:nvSpPr>
        <p:spPr>
          <a:xfrm>
            <a:off x="3429000" y="2743200"/>
            <a:ext cx="1219200" cy="369332"/>
          </a:xfrm>
          <a:prstGeom prst="rect">
            <a:avLst/>
          </a:prstGeom>
          <a:noFill/>
        </p:spPr>
        <p:txBody>
          <a:bodyPr wrap="square" rtlCol="0">
            <a:spAutoFit/>
          </a:bodyPr>
          <a:lstStyle/>
          <a:p>
            <a:r>
              <a:rPr lang="en-US" dirty="0" smtClean="0"/>
              <a:t>Weights</a:t>
            </a:r>
            <a:endParaRPr lang="en-US" dirty="0"/>
          </a:p>
        </p:txBody>
      </p:sp>
      <p:sp>
        <p:nvSpPr>
          <p:cNvPr id="7" name="TextBox 6"/>
          <p:cNvSpPr txBox="1"/>
          <p:nvPr/>
        </p:nvSpPr>
        <p:spPr>
          <a:xfrm>
            <a:off x="6629400" y="5105400"/>
            <a:ext cx="1219200" cy="369332"/>
          </a:xfrm>
          <a:prstGeom prst="rect">
            <a:avLst/>
          </a:prstGeom>
          <a:noFill/>
        </p:spPr>
        <p:txBody>
          <a:bodyPr wrap="square" rtlCol="0">
            <a:spAutoFit/>
          </a:bodyPr>
          <a:lstStyle/>
          <a:p>
            <a:r>
              <a:rPr lang="en-US" dirty="0" smtClean="0"/>
              <a:t>Output</a:t>
            </a:r>
            <a:endParaRPr lang="en-US" dirty="0"/>
          </a:p>
        </p:txBody>
      </p:sp>
      <p:sp>
        <p:nvSpPr>
          <p:cNvPr id="2" name="Date Placeholder 1"/>
          <p:cNvSpPr>
            <a:spLocks noGrp="1"/>
          </p:cNvSpPr>
          <p:nvPr>
            <p:ph type="dt" sz="half" idx="4294967295"/>
          </p:nvPr>
        </p:nvSpPr>
        <p:spPr>
          <a:xfrm>
            <a:off x="628650" y="6356351"/>
            <a:ext cx="2057400" cy="365125"/>
          </a:xfrm>
        </p:spPr>
        <p:txBody>
          <a:bodyPr/>
          <a:lstStyle/>
          <a:p>
            <a:pPr>
              <a:defRPr/>
            </a:pPr>
            <a:fld id="{FA2412E9-C0C6-406D-BD7E-468E8A55DA83}"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ChangeArrowheads="1"/>
          </p:cNvSpPr>
          <p:nvPr/>
        </p:nvSpPr>
        <p:spPr bwMode="auto">
          <a:xfrm>
            <a:off x="495300" y="1143000"/>
            <a:ext cx="8153400" cy="3908425"/>
          </a:xfrm>
          <a:prstGeom prst="rect">
            <a:avLst/>
          </a:prstGeom>
          <a:noFill/>
          <a:ln w="9525">
            <a:noFill/>
            <a:miter lim="800000"/>
            <a:headEnd/>
            <a:tailEnd/>
          </a:ln>
        </p:spPr>
        <p:txBody>
          <a:bodyPr anchor="ctr">
            <a:spAutoFit/>
          </a:bodyPr>
          <a:lstStyle/>
          <a:p>
            <a:pPr marL="457200" indent="-457200" algn="just">
              <a:lnSpc>
                <a:spcPct val="110000"/>
              </a:lnSpc>
              <a:buFont typeface="Wingdings" pitchFamily="2" charset="2"/>
              <a:buChar char="Ø"/>
              <a:tabLst>
                <a:tab pos="914400" algn="l"/>
              </a:tabLst>
              <a:defRPr/>
            </a:pPr>
            <a:r>
              <a:rPr lang="en-US" sz="2000" dirty="0">
                <a:solidFill>
                  <a:schemeClr val="accent6">
                    <a:lumMod val="50000"/>
                  </a:schemeClr>
                </a:solidFill>
                <a:latin typeface="Tahoma" pitchFamily="34" charset="0"/>
                <a:cs typeface="Tahoma" pitchFamily="34" charset="0"/>
              </a:rPr>
              <a:t>Information-processing system.</a:t>
            </a:r>
          </a:p>
          <a:p>
            <a:pPr marL="457200" indent="-457200" algn="just">
              <a:lnSpc>
                <a:spcPct val="110000"/>
              </a:lnSpc>
              <a:buFont typeface="Wingdings" pitchFamily="2" charset="2"/>
              <a:buChar char="Ø"/>
              <a:tabLst>
                <a:tab pos="914400" algn="l"/>
              </a:tabLst>
              <a:defRPr/>
            </a:pPr>
            <a:endParaRPr lang="en-US" sz="2000" dirty="0">
              <a:solidFill>
                <a:schemeClr val="accent6">
                  <a:lumMod val="50000"/>
                </a:schemeClr>
              </a:solidFill>
              <a:latin typeface="Tahoma" pitchFamily="34" charset="0"/>
              <a:cs typeface="Tahoma" pitchFamily="34" charset="0"/>
            </a:endParaRPr>
          </a:p>
          <a:p>
            <a:pPr marL="457200" indent="-457200" algn="just">
              <a:lnSpc>
                <a:spcPct val="110000"/>
              </a:lnSpc>
              <a:buFont typeface="Wingdings" pitchFamily="2" charset="2"/>
              <a:buChar char="Ø"/>
              <a:tabLst>
                <a:tab pos="914400" algn="l"/>
              </a:tabLst>
              <a:defRPr/>
            </a:pPr>
            <a:r>
              <a:rPr lang="en-US" sz="2000" dirty="0">
                <a:solidFill>
                  <a:schemeClr val="accent6">
                    <a:lumMod val="50000"/>
                  </a:schemeClr>
                </a:solidFill>
                <a:latin typeface="Tahoma" pitchFamily="34" charset="0"/>
                <a:cs typeface="Tahoma" pitchFamily="34" charset="0"/>
              </a:rPr>
              <a:t>Neurons process the information.</a:t>
            </a:r>
          </a:p>
          <a:p>
            <a:pPr marL="457200" indent="-457200" algn="just">
              <a:lnSpc>
                <a:spcPct val="110000"/>
              </a:lnSpc>
              <a:buFont typeface="Wingdings" pitchFamily="2" charset="2"/>
              <a:buChar char="Ø"/>
              <a:tabLst>
                <a:tab pos="914400" algn="l"/>
              </a:tabLst>
              <a:defRPr/>
            </a:pPr>
            <a:endParaRPr lang="en-US" sz="2000" dirty="0">
              <a:solidFill>
                <a:schemeClr val="accent6">
                  <a:lumMod val="50000"/>
                </a:schemeClr>
              </a:solidFill>
              <a:latin typeface="Tahoma" pitchFamily="34" charset="0"/>
              <a:cs typeface="Tahoma" pitchFamily="34" charset="0"/>
            </a:endParaRPr>
          </a:p>
          <a:p>
            <a:pPr marL="457200" indent="-457200" algn="just">
              <a:lnSpc>
                <a:spcPct val="110000"/>
              </a:lnSpc>
              <a:buFont typeface="Wingdings" pitchFamily="2" charset="2"/>
              <a:buChar char="Ø"/>
              <a:tabLst>
                <a:tab pos="914400" algn="l"/>
              </a:tabLst>
              <a:defRPr/>
            </a:pPr>
            <a:r>
              <a:rPr lang="en-US" sz="2000" dirty="0">
                <a:solidFill>
                  <a:schemeClr val="accent6">
                    <a:lumMod val="50000"/>
                  </a:schemeClr>
                </a:solidFill>
                <a:latin typeface="Tahoma" pitchFamily="34" charset="0"/>
                <a:cs typeface="Tahoma" pitchFamily="34" charset="0"/>
              </a:rPr>
              <a:t>The signals are transmitted by means of connection links. </a:t>
            </a:r>
          </a:p>
          <a:p>
            <a:pPr marL="457200" indent="-457200" algn="just">
              <a:lnSpc>
                <a:spcPct val="110000"/>
              </a:lnSpc>
              <a:buFont typeface="Wingdings" pitchFamily="2" charset="2"/>
              <a:buChar char="Ø"/>
              <a:tabLst>
                <a:tab pos="914400" algn="l"/>
              </a:tabLst>
              <a:defRPr/>
            </a:pPr>
            <a:endParaRPr lang="en-US" sz="2000" dirty="0">
              <a:solidFill>
                <a:schemeClr val="accent6">
                  <a:lumMod val="50000"/>
                </a:schemeClr>
              </a:solidFill>
              <a:latin typeface="Tahoma" pitchFamily="34" charset="0"/>
              <a:cs typeface="Tahoma" pitchFamily="34" charset="0"/>
            </a:endParaRPr>
          </a:p>
          <a:p>
            <a:pPr marL="457200" indent="-457200" algn="just">
              <a:lnSpc>
                <a:spcPct val="110000"/>
              </a:lnSpc>
              <a:buFont typeface="Wingdings" pitchFamily="2" charset="2"/>
              <a:buChar char="Ø"/>
              <a:tabLst>
                <a:tab pos="914400" algn="l"/>
              </a:tabLst>
              <a:defRPr/>
            </a:pPr>
            <a:r>
              <a:rPr lang="en-US" sz="2000" dirty="0">
                <a:solidFill>
                  <a:schemeClr val="accent6">
                    <a:lumMod val="50000"/>
                  </a:schemeClr>
                </a:solidFill>
                <a:latin typeface="Tahoma" pitchFamily="34" charset="0"/>
                <a:cs typeface="Tahoma" pitchFamily="34" charset="0"/>
              </a:rPr>
              <a:t>The links possess an associated weight. </a:t>
            </a:r>
          </a:p>
          <a:p>
            <a:pPr marL="457200" indent="-457200" algn="just">
              <a:lnSpc>
                <a:spcPct val="110000"/>
              </a:lnSpc>
              <a:buFont typeface="Wingdings" pitchFamily="2" charset="2"/>
              <a:buChar char="Ø"/>
              <a:tabLst>
                <a:tab pos="914400" algn="l"/>
              </a:tabLst>
              <a:defRPr/>
            </a:pPr>
            <a:endParaRPr lang="en-US" sz="2000" dirty="0">
              <a:solidFill>
                <a:schemeClr val="accent6">
                  <a:lumMod val="50000"/>
                </a:schemeClr>
              </a:solidFill>
              <a:latin typeface="Tahoma" pitchFamily="34" charset="0"/>
              <a:cs typeface="Tahoma" pitchFamily="34" charset="0"/>
            </a:endParaRPr>
          </a:p>
          <a:p>
            <a:pPr marL="457200" indent="-457200" algn="just">
              <a:lnSpc>
                <a:spcPct val="110000"/>
              </a:lnSpc>
              <a:buFont typeface="Wingdings" pitchFamily="2" charset="2"/>
              <a:buChar char="Ø"/>
              <a:tabLst>
                <a:tab pos="914400" algn="l"/>
              </a:tabLst>
              <a:defRPr/>
            </a:pPr>
            <a:r>
              <a:rPr lang="en-US" sz="2000" dirty="0">
                <a:solidFill>
                  <a:schemeClr val="accent6">
                    <a:lumMod val="50000"/>
                  </a:schemeClr>
                </a:solidFill>
                <a:latin typeface="Tahoma" pitchFamily="34" charset="0"/>
                <a:cs typeface="Tahoma" pitchFamily="34" charset="0"/>
              </a:rPr>
              <a:t>The output signal is obtained by applying activations to the net input.</a:t>
            </a:r>
          </a:p>
          <a:p>
            <a:pPr>
              <a:buFontTx/>
              <a:buChar char="•"/>
              <a:tabLst>
                <a:tab pos="914400" algn="l"/>
              </a:tabLst>
              <a:defRPr/>
            </a:pPr>
            <a:endParaRPr lang="en-US" sz="2800" dirty="0">
              <a:latin typeface="Tahoma" pitchFamily="34" charset="0"/>
              <a:cs typeface="Arial" pitchFamily="34" charset="0"/>
            </a:endParaRPr>
          </a:p>
        </p:txBody>
      </p:sp>
      <p:sp>
        <p:nvSpPr>
          <p:cNvPr id="11269" name="Rectangle 4"/>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ARTIFICIAL NEURAL NET</a:t>
            </a:r>
          </a:p>
        </p:txBody>
      </p:sp>
      <p:sp>
        <p:nvSpPr>
          <p:cNvPr id="2" name="Date Placeholder 1"/>
          <p:cNvSpPr>
            <a:spLocks noGrp="1"/>
          </p:cNvSpPr>
          <p:nvPr>
            <p:ph type="dt" sz="half" idx="4294967295"/>
          </p:nvPr>
        </p:nvSpPr>
        <p:spPr>
          <a:xfrm>
            <a:off x="628650" y="6356351"/>
            <a:ext cx="2057400" cy="365125"/>
          </a:xfrm>
        </p:spPr>
        <p:txBody>
          <a:bodyPr/>
          <a:lstStyle/>
          <a:p>
            <a:pPr>
              <a:defRPr/>
            </a:pPr>
            <a:fld id="{82C07670-3A55-4941-AADE-939B06A293FC}"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ChangeArrowheads="1"/>
          </p:cNvSpPr>
          <p:nvPr/>
        </p:nvSpPr>
        <p:spPr bwMode="auto">
          <a:xfrm>
            <a:off x="457200" y="517525"/>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ARTIFICIAL NEURAL NET</a:t>
            </a:r>
          </a:p>
        </p:txBody>
      </p:sp>
      <p:grpSp>
        <p:nvGrpSpPr>
          <p:cNvPr id="12291" name="Group 27"/>
          <p:cNvGrpSpPr>
            <a:grpSpLocks/>
          </p:cNvGrpSpPr>
          <p:nvPr/>
        </p:nvGrpSpPr>
        <p:grpSpPr bwMode="auto">
          <a:xfrm>
            <a:off x="2590800" y="1600200"/>
            <a:ext cx="4203859" cy="2286000"/>
            <a:chOff x="1536" y="960"/>
            <a:chExt cx="2037" cy="1200"/>
          </a:xfrm>
        </p:grpSpPr>
        <p:sp>
          <p:nvSpPr>
            <p:cNvPr id="12294" name="Text Box 16"/>
            <p:cNvSpPr txBox="1">
              <a:spLocks noChangeArrowheads="1"/>
            </p:cNvSpPr>
            <p:nvPr/>
          </p:nvSpPr>
          <p:spPr bwMode="auto">
            <a:xfrm>
              <a:off x="1536" y="1960"/>
              <a:ext cx="565" cy="200"/>
            </a:xfrm>
            <a:prstGeom prst="rect">
              <a:avLst/>
            </a:prstGeom>
            <a:solidFill>
              <a:srgbClr val="FFFFFF"/>
            </a:solidFill>
            <a:ln w="9525">
              <a:noFill/>
              <a:miter lim="800000"/>
              <a:headEnd/>
              <a:tailEnd/>
            </a:ln>
          </p:spPr>
          <p:txBody>
            <a:bodyPr/>
            <a:lstStyle/>
            <a:p>
              <a:r>
                <a:rPr lang="en-US" sz="2000">
                  <a:latin typeface="Times New Roman" pitchFamily="18" charset="0"/>
                </a:rPr>
                <a:t>X</a:t>
              </a:r>
              <a:r>
                <a:rPr lang="en-US" sz="2000" baseline="-25000">
                  <a:latin typeface="Times New Roman" pitchFamily="18" charset="0"/>
                </a:rPr>
                <a:t>2</a:t>
              </a:r>
              <a:endParaRPr lang="en-US" sz="2000">
                <a:latin typeface="Times New Roman" pitchFamily="18" charset="0"/>
              </a:endParaRPr>
            </a:p>
          </p:txBody>
        </p:sp>
        <p:sp>
          <p:nvSpPr>
            <p:cNvPr id="12295" name="Text Box 17"/>
            <p:cNvSpPr txBox="1">
              <a:spLocks noChangeArrowheads="1"/>
            </p:cNvSpPr>
            <p:nvPr/>
          </p:nvSpPr>
          <p:spPr bwMode="auto">
            <a:xfrm>
              <a:off x="1536" y="1160"/>
              <a:ext cx="452" cy="200"/>
            </a:xfrm>
            <a:prstGeom prst="rect">
              <a:avLst/>
            </a:prstGeom>
            <a:solidFill>
              <a:srgbClr val="FFFFFF"/>
            </a:solidFill>
            <a:ln w="9525">
              <a:noFill/>
              <a:miter lim="800000"/>
              <a:headEnd/>
              <a:tailEnd/>
            </a:ln>
          </p:spPr>
          <p:txBody>
            <a:bodyPr/>
            <a:lstStyle/>
            <a:p>
              <a:r>
                <a:rPr lang="en-US" sz="2000">
                  <a:latin typeface="Times New Roman" pitchFamily="18" charset="0"/>
                </a:rPr>
                <a:t>X</a:t>
              </a:r>
              <a:r>
                <a:rPr lang="en-US" sz="2000" baseline="-25000">
                  <a:latin typeface="Times New Roman" pitchFamily="18" charset="0"/>
                </a:rPr>
                <a:t>1</a:t>
              </a:r>
              <a:endParaRPr lang="en-US" sz="2000">
                <a:latin typeface="Times New Roman" pitchFamily="18" charset="0"/>
              </a:endParaRPr>
            </a:p>
          </p:txBody>
        </p:sp>
        <p:sp>
          <p:nvSpPr>
            <p:cNvPr id="12296" name="Text Box 18"/>
            <p:cNvSpPr txBox="1">
              <a:spLocks noChangeArrowheads="1"/>
            </p:cNvSpPr>
            <p:nvPr/>
          </p:nvSpPr>
          <p:spPr bwMode="auto">
            <a:xfrm>
              <a:off x="2160" y="1776"/>
              <a:ext cx="451" cy="200"/>
            </a:xfrm>
            <a:prstGeom prst="rect">
              <a:avLst/>
            </a:prstGeom>
            <a:solidFill>
              <a:srgbClr val="FFFFFF"/>
            </a:solidFill>
            <a:ln w="9525">
              <a:noFill/>
              <a:miter lim="800000"/>
              <a:headEnd/>
              <a:tailEnd/>
            </a:ln>
          </p:spPr>
          <p:txBody>
            <a:bodyPr/>
            <a:lstStyle/>
            <a:p>
              <a:r>
                <a:rPr lang="en-US" sz="2000">
                  <a:latin typeface="Times New Roman" pitchFamily="18" charset="0"/>
                </a:rPr>
                <a:t>W</a:t>
              </a:r>
              <a:r>
                <a:rPr lang="en-US" sz="2000" baseline="-25000">
                  <a:latin typeface="Times New Roman" pitchFamily="18" charset="0"/>
                </a:rPr>
                <a:t>2</a:t>
              </a:r>
              <a:endParaRPr lang="en-US" sz="2000">
                <a:latin typeface="Times New Roman" pitchFamily="18" charset="0"/>
              </a:endParaRPr>
            </a:p>
          </p:txBody>
        </p:sp>
        <p:sp>
          <p:nvSpPr>
            <p:cNvPr id="12297" name="Text Box 19"/>
            <p:cNvSpPr txBox="1">
              <a:spLocks noChangeArrowheads="1"/>
            </p:cNvSpPr>
            <p:nvPr/>
          </p:nvSpPr>
          <p:spPr bwMode="auto">
            <a:xfrm>
              <a:off x="2160" y="960"/>
              <a:ext cx="564" cy="200"/>
            </a:xfrm>
            <a:prstGeom prst="rect">
              <a:avLst/>
            </a:prstGeom>
            <a:solidFill>
              <a:srgbClr val="FFFFFF"/>
            </a:solidFill>
            <a:ln w="9525">
              <a:noFill/>
              <a:miter lim="800000"/>
              <a:headEnd/>
              <a:tailEnd/>
            </a:ln>
          </p:spPr>
          <p:txBody>
            <a:bodyPr/>
            <a:lstStyle/>
            <a:p>
              <a:r>
                <a:rPr lang="en-US" sz="2000">
                  <a:latin typeface="Times New Roman" pitchFamily="18" charset="0"/>
                </a:rPr>
                <a:t>W</a:t>
              </a:r>
              <a:r>
                <a:rPr lang="en-US" sz="2000" baseline="-25000">
                  <a:latin typeface="Times New Roman" pitchFamily="18" charset="0"/>
                </a:rPr>
                <a:t>1</a:t>
              </a:r>
              <a:endParaRPr lang="en-US" sz="2000">
                <a:latin typeface="Times New Roman" pitchFamily="18" charset="0"/>
              </a:endParaRPr>
            </a:p>
          </p:txBody>
        </p:sp>
        <p:sp>
          <p:nvSpPr>
            <p:cNvPr id="12298" name="Oval 20"/>
            <p:cNvSpPr>
              <a:spLocks noChangeArrowheads="1"/>
            </p:cNvSpPr>
            <p:nvPr/>
          </p:nvSpPr>
          <p:spPr bwMode="auto">
            <a:xfrm>
              <a:off x="1536" y="960"/>
              <a:ext cx="226" cy="200"/>
            </a:xfrm>
            <a:prstGeom prst="ellipse">
              <a:avLst/>
            </a:prstGeom>
            <a:solidFill>
              <a:srgbClr val="FFFFFF"/>
            </a:solidFill>
            <a:ln w="9525">
              <a:solidFill>
                <a:srgbClr val="000000"/>
              </a:solidFill>
              <a:round/>
              <a:headEnd/>
              <a:tailEnd/>
            </a:ln>
          </p:spPr>
          <p:txBody>
            <a:bodyPr/>
            <a:lstStyle/>
            <a:p>
              <a:endParaRPr lang="en-US" sz="1200">
                <a:latin typeface="Times New Roman" pitchFamily="18" charset="0"/>
              </a:endParaRPr>
            </a:p>
          </p:txBody>
        </p:sp>
        <p:sp>
          <p:nvSpPr>
            <p:cNvPr id="12299" name="Oval 21"/>
            <p:cNvSpPr>
              <a:spLocks noChangeArrowheads="1"/>
            </p:cNvSpPr>
            <p:nvPr/>
          </p:nvSpPr>
          <p:spPr bwMode="auto">
            <a:xfrm>
              <a:off x="2891" y="1360"/>
              <a:ext cx="226" cy="200"/>
            </a:xfrm>
            <a:prstGeom prst="ellipse">
              <a:avLst/>
            </a:prstGeom>
            <a:solidFill>
              <a:srgbClr val="FFFFFF"/>
            </a:solidFill>
            <a:ln w="9525">
              <a:solidFill>
                <a:srgbClr val="000000"/>
              </a:solidFill>
              <a:round/>
              <a:headEnd/>
              <a:tailEnd/>
            </a:ln>
          </p:spPr>
          <p:txBody>
            <a:bodyPr/>
            <a:lstStyle/>
            <a:p>
              <a:endParaRPr lang="en-US"/>
            </a:p>
          </p:txBody>
        </p:sp>
        <p:sp>
          <p:nvSpPr>
            <p:cNvPr id="12300" name="Oval 22"/>
            <p:cNvSpPr>
              <a:spLocks noChangeArrowheads="1"/>
            </p:cNvSpPr>
            <p:nvPr/>
          </p:nvSpPr>
          <p:spPr bwMode="auto">
            <a:xfrm>
              <a:off x="1536" y="1760"/>
              <a:ext cx="226" cy="200"/>
            </a:xfrm>
            <a:prstGeom prst="ellipse">
              <a:avLst/>
            </a:prstGeom>
            <a:solidFill>
              <a:srgbClr val="FFFFFF"/>
            </a:solidFill>
            <a:ln w="9525">
              <a:solidFill>
                <a:srgbClr val="000000"/>
              </a:solidFill>
              <a:round/>
              <a:headEnd/>
              <a:tailEnd/>
            </a:ln>
          </p:spPr>
          <p:txBody>
            <a:bodyPr/>
            <a:lstStyle/>
            <a:p>
              <a:endParaRPr lang="en-US"/>
            </a:p>
          </p:txBody>
        </p:sp>
        <p:sp>
          <p:nvSpPr>
            <p:cNvPr id="12301" name="Line 23"/>
            <p:cNvSpPr>
              <a:spLocks noChangeShapeType="1"/>
            </p:cNvSpPr>
            <p:nvPr/>
          </p:nvSpPr>
          <p:spPr bwMode="auto">
            <a:xfrm flipV="1">
              <a:off x="1762" y="1460"/>
              <a:ext cx="1129" cy="400"/>
            </a:xfrm>
            <a:prstGeom prst="line">
              <a:avLst/>
            </a:prstGeom>
            <a:noFill/>
            <a:ln w="9525">
              <a:solidFill>
                <a:srgbClr val="000000"/>
              </a:solidFill>
              <a:round/>
              <a:headEnd/>
              <a:tailEnd type="triangle" w="med" len="med"/>
            </a:ln>
          </p:spPr>
          <p:txBody>
            <a:bodyPr/>
            <a:lstStyle/>
            <a:p>
              <a:endParaRPr lang="en-US"/>
            </a:p>
          </p:txBody>
        </p:sp>
        <p:sp>
          <p:nvSpPr>
            <p:cNvPr id="12302" name="Line 24"/>
            <p:cNvSpPr>
              <a:spLocks noChangeShapeType="1"/>
            </p:cNvSpPr>
            <p:nvPr/>
          </p:nvSpPr>
          <p:spPr bwMode="auto">
            <a:xfrm>
              <a:off x="1762" y="1060"/>
              <a:ext cx="1129" cy="400"/>
            </a:xfrm>
            <a:prstGeom prst="line">
              <a:avLst/>
            </a:prstGeom>
            <a:noFill/>
            <a:ln w="9525">
              <a:solidFill>
                <a:srgbClr val="000000"/>
              </a:solidFill>
              <a:round/>
              <a:headEnd/>
              <a:tailEnd type="triangle" w="med" len="med"/>
            </a:ln>
          </p:spPr>
          <p:txBody>
            <a:bodyPr/>
            <a:lstStyle/>
            <a:p>
              <a:endParaRPr lang="en-US"/>
            </a:p>
          </p:txBody>
        </p:sp>
        <p:sp>
          <p:nvSpPr>
            <p:cNvPr id="12303" name="Line 25"/>
            <p:cNvSpPr>
              <a:spLocks noChangeShapeType="1"/>
            </p:cNvSpPr>
            <p:nvPr/>
          </p:nvSpPr>
          <p:spPr bwMode="auto">
            <a:xfrm>
              <a:off x="3117" y="1460"/>
              <a:ext cx="339" cy="0"/>
            </a:xfrm>
            <a:prstGeom prst="line">
              <a:avLst/>
            </a:prstGeom>
            <a:noFill/>
            <a:ln w="9525">
              <a:solidFill>
                <a:srgbClr val="000000"/>
              </a:solidFill>
              <a:round/>
              <a:headEnd/>
              <a:tailEnd type="triangle" w="med" len="med"/>
            </a:ln>
          </p:spPr>
          <p:txBody>
            <a:bodyPr/>
            <a:lstStyle/>
            <a:p>
              <a:endParaRPr lang="en-US"/>
            </a:p>
          </p:txBody>
        </p:sp>
        <p:sp>
          <p:nvSpPr>
            <p:cNvPr id="12304" name="Text Box 26"/>
            <p:cNvSpPr txBox="1">
              <a:spLocks noChangeArrowheads="1"/>
            </p:cNvSpPr>
            <p:nvPr/>
          </p:nvSpPr>
          <p:spPr bwMode="auto">
            <a:xfrm>
              <a:off x="3234" y="1560"/>
              <a:ext cx="339" cy="200"/>
            </a:xfrm>
            <a:prstGeom prst="rect">
              <a:avLst/>
            </a:prstGeom>
            <a:solidFill>
              <a:srgbClr val="FFFFFF"/>
            </a:solidFill>
            <a:ln w="9525">
              <a:noFill/>
              <a:miter lim="800000"/>
              <a:headEnd/>
              <a:tailEnd/>
            </a:ln>
          </p:spPr>
          <p:txBody>
            <a:bodyPr/>
            <a:lstStyle/>
            <a:p>
              <a:r>
                <a:rPr lang="en-US" sz="2000" dirty="0">
                  <a:latin typeface="Times New Roman" pitchFamily="18" charset="0"/>
                </a:rPr>
                <a:t>Y</a:t>
              </a:r>
            </a:p>
          </p:txBody>
        </p:sp>
      </p:grpSp>
      <p:sp>
        <p:nvSpPr>
          <p:cNvPr id="14342" name="Text Box 29"/>
          <p:cNvSpPr txBox="1">
            <a:spLocks noChangeArrowheads="1"/>
          </p:cNvSpPr>
          <p:nvPr/>
        </p:nvSpPr>
        <p:spPr bwMode="auto">
          <a:xfrm>
            <a:off x="457200" y="4267200"/>
            <a:ext cx="8229600" cy="1016000"/>
          </a:xfrm>
          <a:prstGeom prst="rect">
            <a:avLst/>
          </a:prstGeom>
          <a:noFill/>
          <a:ln w="9525">
            <a:noFill/>
            <a:miter lim="800000"/>
            <a:headEnd/>
            <a:tailEnd/>
          </a:ln>
        </p:spPr>
        <p:txBody>
          <a:bodyPr>
            <a:spAutoFit/>
          </a:bodyPr>
          <a:lstStyle/>
          <a:p>
            <a:pPr algn="just" eaLnBrk="1" hangingPunct="1">
              <a:spcBef>
                <a:spcPct val="50000"/>
              </a:spcBef>
              <a:defRPr/>
            </a:pPr>
            <a:r>
              <a:rPr lang="en-US" sz="2000" dirty="0">
                <a:solidFill>
                  <a:schemeClr val="accent6">
                    <a:lumMod val="50000"/>
                  </a:schemeClr>
                </a:solidFill>
                <a:latin typeface="Tahoma" pitchFamily="34" charset="0"/>
                <a:cs typeface="Tahoma" pitchFamily="34" charset="0"/>
              </a:rPr>
              <a:t>The figure shows a simple artificial neural net with two input neurons (X</a:t>
            </a:r>
            <a:r>
              <a:rPr lang="en-US" sz="2000" baseline="-25000" dirty="0">
                <a:solidFill>
                  <a:schemeClr val="accent6">
                    <a:lumMod val="50000"/>
                  </a:schemeClr>
                </a:solidFill>
                <a:latin typeface="Tahoma" pitchFamily="34" charset="0"/>
                <a:cs typeface="Tahoma" pitchFamily="34" charset="0"/>
              </a:rPr>
              <a:t>1</a:t>
            </a:r>
            <a:r>
              <a:rPr lang="en-US" sz="2000" dirty="0">
                <a:solidFill>
                  <a:schemeClr val="accent6">
                    <a:lumMod val="50000"/>
                  </a:schemeClr>
                </a:solidFill>
                <a:latin typeface="Tahoma" pitchFamily="34" charset="0"/>
                <a:cs typeface="Tahoma" pitchFamily="34" charset="0"/>
              </a:rPr>
              <a:t>, X</a:t>
            </a:r>
            <a:r>
              <a:rPr lang="en-US" sz="2000" baseline="-25000" dirty="0">
                <a:solidFill>
                  <a:schemeClr val="accent6">
                    <a:lumMod val="50000"/>
                  </a:schemeClr>
                </a:solidFill>
                <a:latin typeface="Tahoma" pitchFamily="34" charset="0"/>
                <a:cs typeface="Tahoma" pitchFamily="34" charset="0"/>
              </a:rPr>
              <a:t>2</a:t>
            </a:r>
            <a:r>
              <a:rPr lang="en-US" sz="2000" dirty="0">
                <a:solidFill>
                  <a:schemeClr val="accent6">
                    <a:lumMod val="50000"/>
                  </a:schemeClr>
                </a:solidFill>
                <a:latin typeface="Tahoma" pitchFamily="34" charset="0"/>
                <a:cs typeface="Tahoma" pitchFamily="34" charset="0"/>
              </a:rPr>
              <a:t>) and one output neuron (Y). The inter connected weights are given by W</a:t>
            </a:r>
            <a:r>
              <a:rPr lang="en-US" sz="2000" baseline="-25000" dirty="0">
                <a:solidFill>
                  <a:schemeClr val="accent6">
                    <a:lumMod val="50000"/>
                  </a:schemeClr>
                </a:solidFill>
                <a:latin typeface="Tahoma" pitchFamily="34" charset="0"/>
                <a:cs typeface="Tahoma" pitchFamily="34" charset="0"/>
              </a:rPr>
              <a:t>1</a:t>
            </a:r>
            <a:r>
              <a:rPr lang="en-US" sz="2000" dirty="0">
                <a:solidFill>
                  <a:schemeClr val="accent6">
                    <a:lumMod val="50000"/>
                  </a:schemeClr>
                </a:solidFill>
                <a:latin typeface="Tahoma" pitchFamily="34" charset="0"/>
                <a:cs typeface="Tahoma" pitchFamily="34" charset="0"/>
              </a:rPr>
              <a:t> and W</a:t>
            </a:r>
            <a:r>
              <a:rPr lang="en-US" sz="2000" baseline="-25000" dirty="0">
                <a:solidFill>
                  <a:schemeClr val="accent6">
                    <a:lumMod val="50000"/>
                  </a:schemeClr>
                </a:solidFill>
                <a:latin typeface="Tahoma" pitchFamily="34" charset="0"/>
                <a:cs typeface="Tahoma" pitchFamily="34" charset="0"/>
              </a:rPr>
              <a:t>2</a:t>
            </a:r>
            <a:r>
              <a:rPr lang="en-US" sz="2000" dirty="0">
                <a:solidFill>
                  <a:schemeClr val="accent6">
                    <a:lumMod val="50000"/>
                  </a:schemeClr>
                </a:solidFill>
                <a:latin typeface="Tahoma" pitchFamily="34" charset="0"/>
                <a:cs typeface="Tahoma" pitchFamily="34" charset="0"/>
              </a:rPr>
              <a:t>. </a:t>
            </a:r>
          </a:p>
        </p:txBody>
      </p:sp>
      <p:sp>
        <p:nvSpPr>
          <p:cNvPr id="2" name="Date Placeholder 1"/>
          <p:cNvSpPr>
            <a:spLocks noGrp="1"/>
          </p:cNvSpPr>
          <p:nvPr>
            <p:ph type="dt" sz="half" idx="4294967295"/>
          </p:nvPr>
        </p:nvSpPr>
        <p:spPr>
          <a:xfrm>
            <a:off x="628650" y="6356351"/>
            <a:ext cx="2057400" cy="365125"/>
          </a:xfrm>
        </p:spPr>
        <p:txBody>
          <a:bodyPr/>
          <a:lstStyle/>
          <a:p>
            <a:pPr>
              <a:defRPr/>
            </a:pPr>
            <a:fld id="{E6F90FE0-585B-4BC1-8B8F-2A0032225158}"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ChangeArrowheads="1"/>
          </p:cNvSpPr>
          <p:nvPr/>
        </p:nvSpPr>
        <p:spPr bwMode="auto">
          <a:xfrm>
            <a:off x="457200" y="1143000"/>
            <a:ext cx="8229600" cy="5334000"/>
          </a:xfrm>
          <a:prstGeom prst="rect">
            <a:avLst/>
          </a:prstGeom>
          <a:noFill/>
          <a:ln w="9525">
            <a:noFill/>
            <a:miter lim="800000"/>
            <a:headEnd/>
            <a:tailEnd/>
          </a:ln>
        </p:spPr>
        <p:txBody>
          <a:bodyPr/>
          <a:lstStyle/>
          <a:p>
            <a:pPr algn="just" eaLnBrk="1" hangingPunct="1">
              <a:lnSpc>
                <a:spcPct val="110000"/>
              </a:lnSpc>
              <a:spcBef>
                <a:spcPts val="0"/>
              </a:spcBef>
              <a:buClr>
                <a:schemeClr val="bg2"/>
              </a:buClr>
              <a:buSzPct val="65000"/>
              <a:buFont typeface="Wingdings" pitchFamily="2" charset="2"/>
              <a:buNone/>
              <a:defRPr/>
            </a:pPr>
            <a:r>
              <a:rPr lang="en-US" altLang="ko-KR" sz="2000" dirty="0">
                <a:solidFill>
                  <a:schemeClr val="accent6">
                    <a:lumMod val="50000"/>
                  </a:schemeClr>
                </a:solidFill>
                <a:latin typeface="Tahoma" pitchFamily="34" charset="0"/>
                <a:cs typeface="Tahoma" pitchFamily="34" charset="0"/>
              </a:rPr>
              <a:t>The neuron is the basic information processing unit of a NN. It consists of:</a:t>
            </a:r>
          </a:p>
          <a:p>
            <a:pPr algn="just" eaLnBrk="1" hangingPunct="1">
              <a:lnSpc>
                <a:spcPct val="110000"/>
              </a:lnSpc>
              <a:spcBef>
                <a:spcPts val="0"/>
              </a:spcBef>
              <a:buClr>
                <a:schemeClr val="bg2"/>
              </a:buClr>
              <a:buSzPct val="65000"/>
              <a:buFont typeface="Wingdings" pitchFamily="2" charset="2"/>
              <a:buNone/>
              <a:defRPr/>
            </a:pPr>
            <a:endParaRPr lang="en-US" altLang="ko-KR" sz="2000" dirty="0">
              <a:solidFill>
                <a:schemeClr val="accent6">
                  <a:lumMod val="50000"/>
                </a:schemeClr>
              </a:solidFill>
              <a:latin typeface="Tahoma" pitchFamily="34" charset="0"/>
              <a:cs typeface="Tahoma" pitchFamily="34" charset="0"/>
            </a:endParaRPr>
          </a:p>
          <a:p>
            <a:pPr marL="342900" indent="-342900" algn="just" eaLnBrk="1" hangingPunct="1">
              <a:lnSpc>
                <a:spcPct val="110000"/>
              </a:lnSpc>
              <a:spcBef>
                <a:spcPts val="0"/>
              </a:spcBef>
              <a:buClr>
                <a:schemeClr val="bg2"/>
              </a:buClr>
              <a:buSzPct val="65000"/>
              <a:buFont typeface="Wingdings" pitchFamily="2" charset="2"/>
              <a:buNone/>
              <a:defRPr/>
            </a:pPr>
            <a:r>
              <a:rPr lang="en-US" altLang="ko-KR" sz="2000" dirty="0">
                <a:solidFill>
                  <a:schemeClr val="accent6">
                    <a:lumMod val="50000"/>
                  </a:schemeClr>
                </a:solidFill>
                <a:latin typeface="Tahoma" pitchFamily="34" charset="0"/>
                <a:cs typeface="Tahoma" pitchFamily="34" charset="0"/>
              </a:rPr>
              <a:t>1.  A set of links, describing the neuron inputs, with weights  W</a:t>
            </a:r>
            <a:r>
              <a:rPr lang="en-US" altLang="ko-KR" sz="2000" baseline="-25000" dirty="0">
                <a:solidFill>
                  <a:schemeClr val="accent6">
                    <a:lumMod val="50000"/>
                  </a:schemeClr>
                </a:solidFill>
                <a:latin typeface="Tahoma" pitchFamily="34" charset="0"/>
                <a:cs typeface="Tahoma" pitchFamily="34" charset="0"/>
              </a:rPr>
              <a:t>1</a:t>
            </a:r>
            <a:r>
              <a:rPr lang="en-US" altLang="ko-KR" sz="2000" dirty="0">
                <a:solidFill>
                  <a:schemeClr val="accent6">
                    <a:lumMod val="50000"/>
                  </a:schemeClr>
                </a:solidFill>
                <a:latin typeface="Tahoma" pitchFamily="34" charset="0"/>
                <a:cs typeface="Tahoma" pitchFamily="34" charset="0"/>
              </a:rPr>
              <a:t>, W</a:t>
            </a:r>
            <a:r>
              <a:rPr lang="en-US" altLang="ko-KR" sz="2000" baseline="-25000" dirty="0">
                <a:solidFill>
                  <a:schemeClr val="accent6">
                    <a:lumMod val="50000"/>
                  </a:schemeClr>
                </a:solidFill>
                <a:latin typeface="Tahoma" pitchFamily="34" charset="0"/>
                <a:cs typeface="Tahoma" pitchFamily="34" charset="0"/>
              </a:rPr>
              <a:t>2</a:t>
            </a:r>
            <a:r>
              <a:rPr lang="en-US" altLang="ko-KR" sz="2000" dirty="0">
                <a:solidFill>
                  <a:schemeClr val="accent6">
                    <a:lumMod val="50000"/>
                  </a:schemeClr>
                </a:solidFill>
                <a:latin typeface="Tahoma" pitchFamily="34" charset="0"/>
                <a:cs typeface="Tahoma" pitchFamily="34" charset="0"/>
              </a:rPr>
              <a:t>, …, W</a:t>
            </a:r>
            <a:r>
              <a:rPr lang="en-US" altLang="ko-KR" sz="2000" baseline="-25000" dirty="0">
                <a:solidFill>
                  <a:schemeClr val="accent6">
                    <a:lumMod val="50000"/>
                  </a:schemeClr>
                </a:solidFill>
                <a:latin typeface="Tahoma" pitchFamily="34" charset="0"/>
                <a:cs typeface="Tahoma" pitchFamily="34" charset="0"/>
              </a:rPr>
              <a:t>m</a:t>
            </a:r>
            <a:r>
              <a:rPr lang="en-US" altLang="ko-KR" sz="2000" dirty="0">
                <a:solidFill>
                  <a:schemeClr val="accent6">
                    <a:lumMod val="50000"/>
                  </a:schemeClr>
                </a:solidFill>
                <a:latin typeface="Tahoma" pitchFamily="34" charset="0"/>
                <a:cs typeface="Tahoma" pitchFamily="34" charset="0"/>
              </a:rPr>
              <a:t>. </a:t>
            </a:r>
          </a:p>
          <a:p>
            <a:pPr marL="342900" indent="-342900" algn="just" eaLnBrk="1" hangingPunct="1">
              <a:lnSpc>
                <a:spcPct val="110000"/>
              </a:lnSpc>
              <a:spcBef>
                <a:spcPts val="0"/>
              </a:spcBef>
              <a:buClr>
                <a:schemeClr val="bg2"/>
              </a:buClr>
              <a:buSzPct val="65000"/>
              <a:buFont typeface="Wingdings" pitchFamily="2" charset="2"/>
              <a:buNone/>
              <a:defRPr/>
            </a:pPr>
            <a:endParaRPr lang="en-US" altLang="ko-KR" sz="2000" dirty="0">
              <a:solidFill>
                <a:schemeClr val="accent6">
                  <a:lumMod val="50000"/>
                </a:schemeClr>
              </a:solidFill>
              <a:latin typeface="Tahoma" pitchFamily="34" charset="0"/>
              <a:cs typeface="Tahoma" pitchFamily="34" charset="0"/>
            </a:endParaRPr>
          </a:p>
          <a:p>
            <a:pPr marL="342900" indent="-342900" algn="just" eaLnBrk="1" hangingPunct="1">
              <a:lnSpc>
                <a:spcPct val="110000"/>
              </a:lnSpc>
              <a:spcBef>
                <a:spcPts val="0"/>
              </a:spcBef>
              <a:buClr>
                <a:schemeClr val="bg2"/>
              </a:buClr>
              <a:buSzPct val="65000"/>
              <a:buFont typeface="Wingdings" pitchFamily="2" charset="2"/>
              <a:buNone/>
              <a:defRPr/>
            </a:pPr>
            <a:r>
              <a:rPr lang="en-US" altLang="ko-KR" sz="2000" dirty="0">
                <a:solidFill>
                  <a:schemeClr val="accent6">
                    <a:lumMod val="50000"/>
                  </a:schemeClr>
                </a:solidFill>
                <a:latin typeface="Tahoma" pitchFamily="34" charset="0"/>
                <a:cs typeface="Tahoma" pitchFamily="34" charset="0"/>
              </a:rPr>
              <a:t>2.  An adder function (linear combiner) for computing the weighted sum of  the inputs (real numbers):</a:t>
            </a:r>
          </a:p>
          <a:p>
            <a:pPr marL="342900" indent="-342900" algn="just" eaLnBrk="1" hangingPunct="1">
              <a:lnSpc>
                <a:spcPct val="110000"/>
              </a:lnSpc>
              <a:spcBef>
                <a:spcPts val="0"/>
              </a:spcBef>
              <a:buClr>
                <a:schemeClr val="bg2"/>
              </a:buClr>
              <a:buSzPct val="65000"/>
              <a:buFont typeface="Wingdings" pitchFamily="2" charset="2"/>
              <a:buNone/>
              <a:defRPr/>
            </a:pPr>
            <a:endParaRPr lang="en-US" altLang="ko-KR" sz="2000" dirty="0">
              <a:solidFill>
                <a:schemeClr val="accent6">
                  <a:lumMod val="50000"/>
                </a:schemeClr>
              </a:solidFill>
              <a:latin typeface="Tahoma" pitchFamily="34" charset="0"/>
              <a:cs typeface="Tahoma" pitchFamily="34" charset="0"/>
            </a:endParaRPr>
          </a:p>
          <a:p>
            <a:pPr marL="342900" indent="-342900" algn="just" eaLnBrk="1" hangingPunct="1">
              <a:lnSpc>
                <a:spcPct val="110000"/>
              </a:lnSpc>
              <a:spcBef>
                <a:spcPts val="0"/>
              </a:spcBef>
              <a:buClr>
                <a:schemeClr val="bg2"/>
              </a:buClr>
              <a:buSzPct val="65000"/>
              <a:buFont typeface="Wingdings" pitchFamily="2" charset="2"/>
              <a:buNone/>
              <a:defRPr/>
            </a:pPr>
            <a:endParaRPr lang="en-US" altLang="ko-KR" sz="2000" dirty="0">
              <a:solidFill>
                <a:schemeClr val="accent6">
                  <a:lumMod val="50000"/>
                </a:schemeClr>
              </a:solidFill>
              <a:latin typeface="Tahoma" pitchFamily="34" charset="0"/>
              <a:cs typeface="Tahoma" pitchFamily="34" charset="0"/>
            </a:endParaRPr>
          </a:p>
          <a:p>
            <a:pPr marL="342900" indent="-342900" algn="just" eaLnBrk="1" hangingPunct="1">
              <a:lnSpc>
                <a:spcPct val="110000"/>
              </a:lnSpc>
              <a:spcBef>
                <a:spcPts val="0"/>
              </a:spcBef>
              <a:buClr>
                <a:schemeClr val="bg2"/>
              </a:buClr>
              <a:buSzPct val="65000"/>
              <a:buFont typeface="Wingdings" pitchFamily="2" charset="2"/>
              <a:buNone/>
              <a:defRPr/>
            </a:pPr>
            <a:endParaRPr lang="en-US" altLang="ko-KR" sz="2000" dirty="0">
              <a:solidFill>
                <a:schemeClr val="accent6">
                  <a:lumMod val="50000"/>
                </a:schemeClr>
              </a:solidFill>
              <a:latin typeface="Tahoma" pitchFamily="34" charset="0"/>
              <a:cs typeface="Tahoma" pitchFamily="34" charset="0"/>
            </a:endParaRPr>
          </a:p>
          <a:p>
            <a:pPr marL="342900" indent="-342900" algn="just" eaLnBrk="1" hangingPunct="1">
              <a:lnSpc>
                <a:spcPct val="110000"/>
              </a:lnSpc>
              <a:spcBef>
                <a:spcPts val="0"/>
              </a:spcBef>
              <a:buClr>
                <a:schemeClr val="bg2"/>
              </a:buClr>
              <a:buSzPct val="65000"/>
              <a:buFont typeface="Wingdings" pitchFamily="2" charset="2"/>
              <a:buNone/>
              <a:defRPr/>
            </a:pPr>
            <a:r>
              <a:rPr lang="en-US" altLang="ko-KR" sz="2000" dirty="0">
                <a:solidFill>
                  <a:schemeClr val="accent6">
                    <a:lumMod val="50000"/>
                  </a:schemeClr>
                </a:solidFill>
                <a:latin typeface="Tahoma" pitchFamily="34" charset="0"/>
                <a:cs typeface="Tahoma" pitchFamily="34" charset="0"/>
              </a:rPr>
              <a:t>3.  Activation function for limiting the amplitude of the neuron output. </a:t>
            </a:r>
          </a:p>
          <a:p>
            <a:pPr marL="742950" lvl="1" indent="-285750" eaLnBrk="1" hangingPunct="1">
              <a:spcBef>
                <a:spcPct val="20000"/>
              </a:spcBef>
              <a:buClr>
                <a:schemeClr val="tx1"/>
              </a:buClr>
              <a:defRPr/>
            </a:pPr>
            <a:endParaRPr lang="en-US" altLang="ko-KR" sz="2400" b="1" dirty="0">
              <a:latin typeface="Arial" pitchFamily="34" charset="0"/>
              <a:ea typeface="Gulim" pitchFamily="34" charset="-127"/>
            </a:endParaRPr>
          </a:p>
        </p:txBody>
      </p:sp>
      <p:graphicFrame>
        <p:nvGraphicFramePr>
          <p:cNvPr id="1026" name="Object 3"/>
          <p:cNvGraphicFramePr>
            <a:graphicFrameLocks noChangeAspect="1"/>
          </p:cNvGraphicFramePr>
          <p:nvPr/>
        </p:nvGraphicFramePr>
        <p:xfrm>
          <a:off x="3736975" y="4114800"/>
          <a:ext cx="1673225" cy="512763"/>
        </p:xfrm>
        <a:graphic>
          <a:graphicData uri="http://schemas.openxmlformats.org/presentationml/2006/ole">
            <mc:AlternateContent xmlns:mc="http://schemas.openxmlformats.org/markup-compatibility/2006">
              <mc:Choice xmlns:v="urn:schemas-microsoft-com:vml" Requires="v">
                <p:oleObj spid="_x0000_s1042" name="Equation" r:id="rId3" imgW="736560" imgH="342720" progId="Equation.3">
                  <p:embed/>
                </p:oleObj>
              </mc:Choice>
              <mc:Fallback>
                <p:oleObj name="Equation" r:id="rId3" imgW="736560" imgH="3427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6975" y="4114800"/>
                        <a:ext cx="1673225" cy="512763"/>
                      </a:xfrm>
                      <a:prstGeom prst="rect">
                        <a:avLst/>
                      </a:prstGeom>
                      <a:solidFill>
                        <a:schemeClr val="accent1"/>
                      </a:solidFill>
                    </p:spPr>
                  </p:pic>
                </p:oleObj>
              </mc:Fallback>
            </mc:AlternateContent>
          </a:graphicData>
        </a:graphic>
      </p:graphicFrame>
      <p:graphicFrame>
        <p:nvGraphicFramePr>
          <p:cNvPr id="1027" name="Object 4"/>
          <p:cNvGraphicFramePr>
            <a:graphicFrameLocks noChangeAspect="1"/>
          </p:cNvGraphicFramePr>
          <p:nvPr/>
        </p:nvGraphicFramePr>
        <p:xfrm>
          <a:off x="4027488" y="5410200"/>
          <a:ext cx="1089025" cy="301625"/>
        </p:xfrm>
        <a:graphic>
          <a:graphicData uri="http://schemas.openxmlformats.org/presentationml/2006/ole">
            <mc:AlternateContent xmlns:mc="http://schemas.openxmlformats.org/markup-compatibility/2006">
              <mc:Choice xmlns:v="urn:schemas-microsoft-com:vml" Requires="v">
                <p:oleObj spid="_x0000_s1043" name="Equation" r:id="rId5" imgW="774360" imgH="203040" progId="Equation.3">
                  <p:embed/>
                </p:oleObj>
              </mc:Choice>
              <mc:Fallback>
                <p:oleObj name="Equation" r:id="rId5" imgW="774360" imgH="203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7488" y="5410200"/>
                        <a:ext cx="1089025" cy="301625"/>
                      </a:xfrm>
                      <a:prstGeom prst="rect">
                        <a:avLst/>
                      </a:prstGeom>
                      <a:solidFill>
                        <a:schemeClr val="accent1"/>
                      </a:solidFill>
                    </p:spPr>
                  </p:pic>
                </p:oleObj>
              </mc:Fallback>
            </mc:AlternateContent>
          </a:graphicData>
        </a:graphic>
      </p:graphicFrame>
      <p:sp>
        <p:nvSpPr>
          <p:cNvPr id="1031" name="Rectangle 5"/>
          <p:cNvSpPr>
            <a:spLocks noChangeArrowheads="1"/>
          </p:cNvSpPr>
          <p:nvPr/>
        </p:nvSpPr>
        <p:spPr bwMode="auto">
          <a:xfrm>
            <a:off x="457200" y="457200"/>
            <a:ext cx="83058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PROCESSING OF AN ARTIFICIAL NET</a:t>
            </a:r>
          </a:p>
        </p:txBody>
      </p:sp>
      <p:sp>
        <p:nvSpPr>
          <p:cNvPr id="4" name="Date Placeholder 3"/>
          <p:cNvSpPr>
            <a:spLocks noGrp="1"/>
          </p:cNvSpPr>
          <p:nvPr>
            <p:ph type="dt" sz="half" idx="4294967295"/>
          </p:nvPr>
        </p:nvSpPr>
        <p:spPr>
          <a:xfrm>
            <a:off x="628650" y="6356351"/>
            <a:ext cx="2057400" cy="365125"/>
          </a:xfrm>
        </p:spPr>
        <p:txBody>
          <a:bodyPr/>
          <a:lstStyle/>
          <a:p>
            <a:pPr>
              <a:defRPr/>
            </a:pPr>
            <a:fld id="{CE5B7DBA-D134-4DE6-A128-BBB57F63E6D7}" type="datetime1">
              <a:rPr lang="en-US" smtClean="0"/>
              <a:t>11/7/2022</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defRPr/>
            </a:pPr>
            <a:r>
              <a:rPr lang="en-US" sz="2600" b="1" dirty="0">
                <a:solidFill>
                  <a:srgbClr val="C00000"/>
                </a:solidFill>
                <a:latin typeface="Tahoma" pitchFamily="34" charset="0"/>
                <a:ea typeface="+mj-ea"/>
                <a:cs typeface="Tahoma" pitchFamily="34" charset="0"/>
              </a:rPr>
              <a:t>BIAS OF AN ARTIFICIAL NEURON</a:t>
            </a:r>
          </a:p>
        </p:txBody>
      </p:sp>
      <p:sp>
        <p:nvSpPr>
          <p:cNvPr id="16389" name="Rectangle 3"/>
          <p:cNvSpPr>
            <a:spLocks noChangeArrowheads="1"/>
          </p:cNvSpPr>
          <p:nvPr/>
        </p:nvSpPr>
        <p:spPr bwMode="auto">
          <a:xfrm>
            <a:off x="457200" y="1219200"/>
            <a:ext cx="8229600" cy="2286000"/>
          </a:xfrm>
          <a:prstGeom prst="rect">
            <a:avLst/>
          </a:prstGeom>
          <a:noFill/>
          <a:ln w="9525">
            <a:noFill/>
            <a:miter lim="800000"/>
            <a:headEnd/>
            <a:tailEnd/>
          </a:ln>
        </p:spPr>
        <p:txBody>
          <a:bodyPr/>
          <a:lstStyle/>
          <a:p>
            <a:pPr marL="342900" indent="-342900" eaLnBrk="1" hangingPunct="1">
              <a:lnSpc>
                <a:spcPct val="110000"/>
              </a:lnSpc>
              <a:spcBef>
                <a:spcPts val="0"/>
              </a:spcBef>
              <a:buClr>
                <a:schemeClr val="bg2"/>
              </a:buClr>
              <a:buSzPct val="65000"/>
              <a:buFont typeface="Wingdings" pitchFamily="2" charset="2"/>
              <a:buNone/>
              <a:defRPr/>
            </a:pPr>
            <a:r>
              <a:rPr lang="en-US" altLang="ko-KR" sz="2000" dirty="0">
                <a:solidFill>
                  <a:schemeClr val="accent6">
                    <a:lumMod val="50000"/>
                  </a:schemeClr>
                </a:solidFill>
                <a:latin typeface="Tahoma" pitchFamily="34" charset="0"/>
                <a:cs typeface="Tahoma" pitchFamily="34" charset="0"/>
              </a:rPr>
              <a:t>The bias value is added to the weighted </a:t>
            </a:r>
            <a:r>
              <a:rPr lang="en-US" altLang="ko-KR" sz="2000" dirty="0" smtClean="0">
                <a:solidFill>
                  <a:schemeClr val="accent6">
                    <a:lumMod val="50000"/>
                  </a:schemeClr>
                </a:solidFill>
                <a:latin typeface="Tahoma" pitchFamily="34" charset="0"/>
                <a:cs typeface="Tahoma" pitchFamily="34" charset="0"/>
              </a:rPr>
              <a:t>sum ∑</a:t>
            </a:r>
            <a:r>
              <a:rPr lang="en-US" altLang="ko-KR" sz="2000" dirty="0" err="1">
                <a:solidFill>
                  <a:schemeClr val="accent6">
                    <a:lumMod val="50000"/>
                  </a:schemeClr>
                </a:solidFill>
                <a:latin typeface="Tahoma" pitchFamily="34" charset="0"/>
                <a:cs typeface="Tahoma" pitchFamily="34" charset="0"/>
              </a:rPr>
              <a:t>w</a:t>
            </a:r>
            <a:r>
              <a:rPr lang="en-US" altLang="ko-KR" sz="2000" baseline="-25000" dirty="0" err="1">
                <a:solidFill>
                  <a:schemeClr val="accent6">
                    <a:lumMod val="50000"/>
                  </a:schemeClr>
                </a:solidFill>
                <a:latin typeface="Tahoma" pitchFamily="34" charset="0"/>
                <a:cs typeface="Tahoma" pitchFamily="34" charset="0"/>
              </a:rPr>
              <a:t>i</a:t>
            </a:r>
            <a:r>
              <a:rPr lang="en-US" altLang="ko-KR" sz="2000" dirty="0" err="1">
                <a:solidFill>
                  <a:schemeClr val="accent6">
                    <a:lumMod val="50000"/>
                  </a:schemeClr>
                </a:solidFill>
                <a:latin typeface="Tahoma" pitchFamily="34" charset="0"/>
                <a:cs typeface="Tahoma" pitchFamily="34" charset="0"/>
              </a:rPr>
              <a:t>x</a:t>
            </a:r>
            <a:r>
              <a:rPr lang="en-US" altLang="ko-KR" sz="2000" baseline="-25000" dirty="0" err="1">
                <a:solidFill>
                  <a:schemeClr val="accent6">
                    <a:lumMod val="50000"/>
                  </a:schemeClr>
                </a:solidFill>
                <a:latin typeface="Tahoma" pitchFamily="34" charset="0"/>
                <a:cs typeface="Tahoma" pitchFamily="34" charset="0"/>
              </a:rPr>
              <a:t>i</a:t>
            </a:r>
            <a:r>
              <a:rPr lang="en-US" altLang="ko-KR" sz="2000" dirty="0">
                <a:solidFill>
                  <a:schemeClr val="accent6">
                    <a:lumMod val="50000"/>
                  </a:schemeClr>
                </a:solidFill>
                <a:latin typeface="Tahoma" pitchFamily="34" charset="0"/>
                <a:cs typeface="Tahoma" pitchFamily="34" charset="0"/>
              </a:rPr>
              <a:t> so that we can transform it from the origin.</a:t>
            </a:r>
          </a:p>
          <a:p>
            <a:pPr marL="342900" indent="-342900" eaLnBrk="1" hangingPunct="1">
              <a:lnSpc>
                <a:spcPct val="110000"/>
              </a:lnSpc>
              <a:spcBef>
                <a:spcPts val="0"/>
              </a:spcBef>
              <a:buClr>
                <a:schemeClr val="bg2"/>
              </a:buClr>
              <a:buSzPct val="65000"/>
              <a:buFont typeface="Wingdings" pitchFamily="2" charset="2"/>
              <a:buNone/>
              <a:defRPr/>
            </a:pPr>
            <a:endParaRPr lang="en-US" altLang="ko-KR" sz="2000" dirty="0">
              <a:solidFill>
                <a:schemeClr val="accent6">
                  <a:lumMod val="50000"/>
                </a:schemeClr>
              </a:solidFill>
              <a:latin typeface="Tahoma" pitchFamily="34" charset="0"/>
              <a:cs typeface="Tahoma" pitchFamily="34" charset="0"/>
            </a:endParaRPr>
          </a:p>
          <a:p>
            <a:pPr marL="342900" indent="-342900" eaLnBrk="1" hangingPunct="1">
              <a:lnSpc>
                <a:spcPct val="110000"/>
              </a:lnSpc>
              <a:spcBef>
                <a:spcPts val="0"/>
              </a:spcBef>
              <a:buClr>
                <a:schemeClr val="bg2"/>
              </a:buClr>
              <a:buSzPct val="65000"/>
              <a:buFont typeface="Wingdings" pitchFamily="2" charset="2"/>
              <a:buNone/>
              <a:defRPr/>
            </a:pPr>
            <a:r>
              <a:rPr lang="en-US" altLang="ko-KR" sz="2000" dirty="0">
                <a:solidFill>
                  <a:schemeClr val="accent6">
                    <a:lumMod val="50000"/>
                  </a:schemeClr>
                </a:solidFill>
                <a:latin typeface="Tahoma" pitchFamily="34" charset="0"/>
                <a:cs typeface="Tahoma" pitchFamily="34" charset="0"/>
              </a:rPr>
              <a:t>           </a:t>
            </a:r>
            <a:r>
              <a:rPr lang="en-US" altLang="ko-KR" sz="2000" i="1" dirty="0">
                <a:solidFill>
                  <a:schemeClr val="accent6">
                    <a:lumMod val="50000"/>
                  </a:schemeClr>
                </a:solidFill>
                <a:latin typeface="Tahoma" pitchFamily="34" charset="0"/>
                <a:cs typeface="Tahoma" pitchFamily="34" charset="0"/>
              </a:rPr>
              <a:t>Y</a:t>
            </a:r>
            <a:r>
              <a:rPr lang="en-US" altLang="ko-KR" sz="2000" i="1" baseline="-25000" dirty="0" err="1">
                <a:solidFill>
                  <a:schemeClr val="accent6">
                    <a:lumMod val="50000"/>
                  </a:schemeClr>
                </a:solidFill>
                <a:latin typeface="Tahoma" pitchFamily="34" charset="0"/>
                <a:cs typeface="Tahoma" pitchFamily="34" charset="0"/>
              </a:rPr>
              <a:t>in</a:t>
            </a:r>
            <a:r>
              <a:rPr lang="en-US" altLang="ko-KR" sz="2000" i="1" dirty="0">
                <a:solidFill>
                  <a:schemeClr val="accent6">
                    <a:lumMod val="50000"/>
                  </a:schemeClr>
                </a:solidFill>
                <a:latin typeface="Tahoma" pitchFamily="34" charset="0"/>
                <a:cs typeface="Tahoma" pitchFamily="34" charset="0"/>
              </a:rPr>
              <a:t> = ∑</a:t>
            </a:r>
            <a:r>
              <a:rPr lang="en-US" altLang="ko-KR" sz="2000" i="1" dirty="0" err="1">
                <a:solidFill>
                  <a:schemeClr val="accent6">
                    <a:lumMod val="50000"/>
                  </a:schemeClr>
                </a:solidFill>
                <a:latin typeface="Tahoma" pitchFamily="34" charset="0"/>
                <a:cs typeface="Tahoma" pitchFamily="34" charset="0"/>
              </a:rPr>
              <a:t>w</a:t>
            </a:r>
            <a:r>
              <a:rPr lang="en-US" altLang="ko-KR" sz="2000" i="1" baseline="-25000" dirty="0" err="1">
                <a:solidFill>
                  <a:schemeClr val="accent6">
                    <a:lumMod val="50000"/>
                  </a:schemeClr>
                </a:solidFill>
                <a:latin typeface="Tahoma" pitchFamily="34" charset="0"/>
                <a:cs typeface="Tahoma" pitchFamily="34" charset="0"/>
              </a:rPr>
              <a:t>i</a:t>
            </a:r>
            <a:r>
              <a:rPr lang="en-US" altLang="ko-KR" sz="2000" i="1" dirty="0" err="1">
                <a:solidFill>
                  <a:schemeClr val="accent6">
                    <a:lumMod val="50000"/>
                  </a:schemeClr>
                </a:solidFill>
                <a:latin typeface="Tahoma" pitchFamily="34" charset="0"/>
                <a:cs typeface="Tahoma" pitchFamily="34" charset="0"/>
              </a:rPr>
              <a:t>x</a:t>
            </a:r>
            <a:r>
              <a:rPr lang="en-US" altLang="ko-KR" sz="2000" i="1" baseline="-25000" dirty="0" err="1">
                <a:solidFill>
                  <a:schemeClr val="accent6">
                    <a:lumMod val="50000"/>
                  </a:schemeClr>
                </a:solidFill>
                <a:latin typeface="Tahoma" pitchFamily="34" charset="0"/>
                <a:cs typeface="Tahoma" pitchFamily="34" charset="0"/>
              </a:rPr>
              <a:t>i</a:t>
            </a:r>
            <a:r>
              <a:rPr lang="en-US" altLang="ko-KR" sz="2000" i="1" dirty="0">
                <a:solidFill>
                  <a:schemeClr val="accent6">
                    <a:lumMod val="50000"/>
                  </a:schemeClr>
                </a:solidFill>
                <a:latin typeface="Tahoma" pitchFamily="34" charset="0"/>
                <a:cs typeface="Tahoma" pitchFamily="34" charset="0"/>
              </a:rPr>
              <a:t> + b, where b is the bias</a:t>
            </a:r>
          </a:p>
        </p:txBody>
      </p:sp>
      <p:grpSp>
        <p:nvGrpSpPr>
          <p:cNvPr id="14340" name="Group 4"/>
          <p:cNvGrpSpPr>
            <a:grpSpLocks/>
          </p:cNvGrpSpPr>
          <p:nvPr/>
        </p:nvGrpSpPr>
        <p:grpSpPr bwMode="auto">
          <a:xfrm>
            <a:off x="2322513" y="3124200"/>
            <a:ext cx="4498975" cy="2895600"/>
            <a:chOff x="1104" y="1968"/>
            <a:chExt cx="2834" cy="1824"/>
          </a:xfrm>
        </p:grpSpPr>
        <p:sp>
          <p:nvSpPr>
            <p:cNvPr id="14342" name="Line 5"/>
            <p:cNvSpPr>
              <a:spLocks noChangeShapeType="1"/>
            </p:cNvSpPr>
            <p:nvPr/>
          </p:nvSpPr>
          <p:spPr bwMode="auto">
            <a:xfrm>
              <a:off x="1104" y="3072"/>
              <a:ext cx="2832" cy="0"/>
            </a:xfrm>
            <a:prstGeom prst="line">
              <a:avLst/>
            </a:prstGeom>
            <a:noFill/>
            <a:ln w="9525">
              <a:solidFill>
                <a:schemeClr val="tx1"/>
              </a:solidFill>
              <a:round/>
              <a:headEnd/>
              <a:tailEnd type="triangle" w="med" len="med"/>
            </a:ln>
          </p:spPr>
          <p:txBody>
            <a:bodyPr wrap="none" anchor="ctr"/>
            <a:lstStyle/>
            <a:p>
              <a:endParaRPr lang="en-US"/>
            </a:p>
          </p:txBody>
        </p:sp>
        <p:grpSp>
          <p:nvGrpSpPr>
            <p:cNvPr id="14343" name="Group 6"/>
            <p:cNvGrpSpPr>
              <a:grpSpLocks/>
            </p:cNvGrpSpPr>
            <p:nvPr/>
          </p:nvGrpSpPr>
          <p:grpSpPr bwMode="auto">
            <a:xfrm>
              <a:off x="1536" y="2160"/>
              <a:ext cx="2402" cy="1632"/>
              <a:chOff x="1536" y="2160"/>
              <a:chExt cx="2402" cy="1632"/>
            </a:xfrm>
          </p:grpSpPr>
          <p:sp>
            <p:nvSpPr>
              <p:cNvPr id="14345" name="Line 7"/>
              <p:cNvSpPr>
                <a:spLocks noChangeShapeType="1"/>
              </p:cNvSpPr>
              <p:nvPr/>
            </p:nvSpPr>
            <p:spPr bwMode="auto">
              <a:xfrm flipV="1">
                <a:off x="2256" y="2208"/>
                <a:ext cx="0" cy="1440"/>
              </a:xfrm>
              <a:prstGeom prst="line">
                <a:avLst/>
              </a:prstGeom>
              <a:noFill/>
              <a:ln w="9525">
                <a:solidFill>
                  <a:schemeClr val="tx1"/>
                </a:solidFill>
                <a:round/>
                <a:headEnd/>
                <a:tailEnd type="triangle" w="med" len="med"/>
              </a:ln>
            </p:spPr>
            <p:txBody>
              <a:bodyPr wrap="none" anchor="ctr"/>
              <a:lstStyle/>
              <a:p>
                <a:endParaRPr lang="en-US"/>
              </a:p>
            </p:txBody>
          </p:sp>
          <p:sp>
            <p:nvSpPr>
              <p:cNvPr id="14346" name="Line 8"/>
              <p:cNvSpPr>
                <a:spLocks noChangeShapeType="1"/>
              </p:cNvSpPr>
              <p:nvPr/>
            </p:nvSpPr>
            <p:spPr bwMode="auto">
              <a:xfrm flipH="1">
                <a:off x="1536" y="2304"/>
                <a:ext cx="1200" cy="1200"/>
              </a:xfrm>
              <a:prstGeom prst="line">
                <a:avLst/>
              </a:prstGeom>
              <a:noFill/>
              <a:ln w="28575">
                <a:solidFill>
                  <a:srgbClr val="009900"/>
                </a:solidFill>
                <a:round/>
                <a:headEnd/>
                <a:tailEnd/>
              </a:ln>
            </p:spPr>
            <p:txBody>
              <a:bodyPr wrap="none" anchor="ctr"/>
              <a:lstStyle/>
              <a:p>
                <a:endParaRPr lang="en-US"/>
              </a:p>
            </p:txBody>
          </p:sp>
          <p:sp>
            <p:nvSpPr>
              <p:cNvPr id="14347" name="Line 9"/>
              <p:cNvSpPr>
                <a:spLocks noChangeShapeType="1"/>
              </p:cNvSpPr>
              <p:nvPr/>
            </p:nvSpPr>
            <p:spPr bwMode="auto">
              <a:xfrm flipH="1">
                <a:off x="1680" y="2448"/>
                <a:ext cx="1200" cy="1200"/>
              </a:xfrm>
              <a:prstGeom prst="line">
                <a:avLst/>
              </a:prstGeom>
              <a:noFill/>
              <a:ln w="28575">
                <a:solidFill>
                  <a:srgbClr val="0000FF"/>
                </a:solidFill>
                <a:round/>
                <a:headEnd/>
                <a:tailEnd/>
              </a:ln>
            </p:spPr>
            <p:txBody>
              <a:bodyPr wrap="none" anchor="ctr"/>
              <a:lstStyle/>
              <a:p>
                <a:endParaRPr lang="en-US"/>
              </a:p>
            </p:txBody>
          </p:sp>
          <p:sp>
            <p:nvSpPr>
              <p:cNvPr id="14348" name="Line 10"/>
              <p:cNvSpPr>
                <a:spLocks noChangeShapeType="1"/>
              </p:cNvSpPr>
              <p:nvPr/>
            </p:nvSpPr>
            <p:spPr bwMode="auto">
              <a:xfrm flipH="1">
                <a:off x="1872" y="2592"/>
                <a:ext cx="1200" cy="1200"/>
              </a:xfrm>
              <a:prstGeom prst="line">
                <a:avLst/>
              </a:prstGeom>
              <a:noFill/>
              <a:ln w="28575">
                <a:solidFill>
                  <a:schemeClr val="tx2"/>
                </a:solidFill>
                <a:round/>
                <a:headEnd/>
                <a:tailEnd/>
              </a:ln>
            </p:spPr>
            <p:txBody>
              <a:bodyPr wrap="none" anchor="ctr"/>
              <a:lstStyle/>
              <a:p>
                <a:endParaRPr lang="en-US"/>
              </a:p>
            </p:txBody>
          </p:sp>
          <p:sp>
            <p:nvSpPr>
              <p:cNvPr id="14349" name="Text Box 11"/>
              <p:cNvSpPr txBox="1">
                <a:spLocks noChangeArrowheads="1"/>
              </p:cNvSpPr>
              <p:nvPr/>
            </p:nvSpPr>
            <p:spPr bwMode="auto">
              <a:xfrm>
                <a:off x="2918" y="2215"/>
                <a:ext cx="529" cy="194"/>
              </a:xfrm>
              <a:prstGeom prst="rect">
                <a:avLst/>
              </a:prstGeom>
              <a:noFill/>
              <a:ln w="9525">
                <a:noFill/>
                <a:miter lim="800000"/>
                <a:headEnd/>
                <a:tailEnd/>
              </a:ln>
            </p:spPr>
            <p:txBody>
              <a:bodyPr wrap="none">
                <a:spAutoFit/>
              </a:bodyPr>
              <a:lstStyle/>
              <a:p>
                <a:r>
                  <a:rPr lang="ko-KR" altLang="en-US" sz="1400">
                    <a:latin typeface="Arial" pitchFamily="34" charset="0"/>
                    <a:ea typeface="굴림" charset="-127"/>
                  </a:rPr>
                  <a:t> </a:t>
                </a:r>
                <a:r>
                  <a:rPr lang="en-US" altLang="ko-KR" sz="1400" b="1">
                    <a:latin typeface="Arial" pitchFamily="34" charset="0"/>
                    <a:ea typeface="굴림" charset="-127"/>
                  </a:rPr>
                  <a:t>x</a:t>
                </a:r>
                <a:r>
                  <a:rPr lang="en-US" sz="1400" b="1" baseline="-25000">
                    <a:latin typeface="Times New Roman" pitchFamily="18" charset="0"/>
                  </a:rPr>
                  <a:t>1</a:t>
                </a:r>
                <a:r>
                  <a:rPr lang="en-US" altLang="ko-KR" sz="1400" b="1">
                    <a:latin typeface="Arial" pitchFamily="34" charset="0"/>
                    <a:ea typeface="굴림" charset="-127"/>
                  </a:rPr>
                  <a:t>-x</a:t>
                </a:r>
                <a:r>
                  <a:rPr lang="en-US" sz="1400" b="1" baseline="-25000">
                    <a:latin typeface="Times New Roman" pitchFamily="18" charset="0"/>
                  </a:rPr>
                  <a:t>2</a:t>
                </a:r>
                <a:r>
                  <a:rPr lang="en-US" altLang="ko-KR" sz="1400" b="1">
                    <a:latin typeface="Arial" pitchFamily="34" charset="0"/>
                    <a:ea typeface="굴림" charset="-127"/>
                  </a:rPr>
                  <a:t>=0</a:t>
                </a:r>
              </a:p>
            </p:txBody>
          </p:sp>
          <p:sp>
            <p:nvSpPr>
              <p:cNvPr id="14350" name="Text Box 12"/>
              <p:cNvSpPr txBox="1">
                <a:spLocks noChangeArrowheads="1"/>
              </p:cNvSpPr>
              <p:nvPr/>
            </p:nvSpPr>
            <p:spPr bwMode="auto">
              <a:xfrm>
                <a:off x="3072" y="2496"/>
                <a:ext cx="592" cy="194"/>
              </a:xfrm>
              <a:prstGeom prst="rect">
                <a:avLst/>
              </a:prstGeom>
              <a:noFill/>
              <a:ln w="9525">
                <a:noFill/>
                <a:miter lim="800000"/>
                <a:headEnd/>
                <a:tailEnd/>
              </a:ln>
            </p:spPr>
            <p:txBody>
              <a:bodyPr wrap="none">
                <a:spAutoFit/>
              </a:bodyPr>
              <a:lstStyle/>
              <a:p>
                <a:r>
                  <a:rPr lang="ko-KR" altLang="en-US" sz="1400">
                    <a:latin typeface="Arial" pitchFamily="34" charset="0"/>
                    <a:ea typeface="굴림" charset="-127"/>
                  </a:rPr>
                  <a:t> </a:t>
                </a:r>
                <a:r>
                  <a:rPr lang="en-US" altLang="ko-KR" sz="1400" b="1">
                    <a:latin typeface="Arial" pitchFamily="34" charset="0"/>
                    <a:ea typeface="굴림" charset="-127"/>
                  </a:rPr>
                  <a:t>x</a:t>
                </a:r>
                <a:r>
                  <a:rPr lang="en-US" sz="1400" b="1" baseline="-25000">
                    <a:latin typeface="Times New Roman" pitchFamily="18" charset="0"/>
                  </a:rPr>
                  <a:t>1</a:t>
                </a:r>
                <a:r>
                  <a:rPr lang="en-US" altLang="ko-KR" sz="1400" b="1">
                    <a:latin typeface="Arial" pitchFamily="34" charset="0"/>
                    <a:ea typeface="굴림" charset="-127"/>
                  </a:rPr>
                  <a:t>-x</a:t>
                </a:r>
                <a:r>
                  <a:rPr lang="en-US" sz="1400" b="1" baseline="-25000">
                    <a:latin typeface="Times New Roman" pitchFamily="18" charset="0"/>
                  </a:rPr>
                  <a:t>2</a:t>
                </a:r>
                <a:r>
                  <a:rPr lang="en-US" altLang="ko-KR" sz="1400" b="1">
                    <a:latin typeface="Arial" pitchFamily="34" charset="0"/>
                    <a:ea typeface="굴림" charset="-127"/>
                  </a:rPr>
                  <a:t>= 1</a:t>
                </a:r>
                <a:r>
                  <a:rPr lang="en-US" altLang="ko-KR" sz="1400">
                    <a:latin typeface="Arial" pitchFamily="34" charset="0"/>
                    <a:ea typeface="굴림" charset="-127"/>
                  </a:rPr>
                  <a:t> </a:t>
                </a:r>
              </a:p>
            </p:txBody>
          </p:sp>
          <p:sp>
            <p:nvSpPr>
              <p:cNvPr id="14351" name="Text Box 13"/>
              <p:cNvSpPr txBox="1">
                <a:spLocks noChangeArrowheads="1"/>
              </p:cNvSpPr>
              <p:nvPr/>
            </p:nvSpPr>
            <p:spPr bwMode="auto">
              <a:xfrm>
                <a:off x="3696" y="3120"/>
                <a:ext cx="242" cy="194"/>
              </a:xfrm>
              <a:prstGeom prst="rect">
                <a:avLst/>
              </a:prstGeom>
              <a:noFill/>
              <a:ln w="9525">
                <a:noFill/>
                <a:miter lim="800000"/>
                <a:headEnd/>
                <a:tailEnd/>
              </a:ln>
            </p:spPr>
            <p:txBody>
              <a:bodyPr wrap="none">
                <a:spAutoFit/>
              </a:bodyPr>
              <a:lstStyle/>
              <a:p>
                <a:r>
                  <a:rPr lang="ko-KR" altLang="en-US" sz="1400">
                    <a:latin typeface="Arial" pitchFamily="34" charset="0"/>
                    <a:ea typeface="굴림" charset="-127"/>
                  </a:rPr>
                  <a:t> </a:t>
                </a:r>
                <a:r>
                  <a:rPr lang="en-US" altLang="ko-KR" sz="1400">
                    <a:latin typeface="Arial" pitchFamily="34" charset="0"/>
                    <a:ea typeface="굴림" charset="-127"/>
                  </a:rPr>
                  <a:t>x</a:t>
                </a:r>
                <a:r>
                  <a:rPr lang="en-US" sz="1400" baseline="-25000">
                    <a:latin typeface="Times New Roman" pitchFamily="18" charset="0"/>
                  </a:rPr>
                  <a:t>1</a:t>
                </a:r>
                <a:endParaRPr lang="en-US" altLang="ko-KR" sz="1400">
                  <a:latin typeface="Arial" pitchFamily="34" charset="0"/>
                  <a:ea typeface="굴림" charset="-127"/>
                </a:endParaRPr>
              </a:p>
            </p:txBody>
          </p:sp>
          <p:sp>
            <p:nvSpPr>
              <p:cNvPr id="14352" name="Text Box 14"/>
              <p:cNvSpPr txBox="1">
                <a:spLocks noChangeArrowheads="1"/>
              </p:cNvSpPr>
              <p:nvPr/>
            </p:nvSpPr>
            <p:spPr bwMode="auto">
              <a:xfrm>
                <a:off x="1824" y="2160"/>
                <a:ext cx="288" cy="194"/>
              </a:xfrm>
              <a:prstGeom prst="rect">
                <a:avLst/>
              </a:prstGeom>
              <a:noFill/>
              <a:ln w="9525">
                <a:noFill/>
                <a:miter lim="800000"/>
                <a:headEnd/>
                <a:tailEnd/>
              </a:ln>
            </p:spPr>
            <p:txBody>
              <a:bodyPr>
                <a:spAutoFit/>
              </a:bodyPr>
              <a:lstStyle/>
              <a:p>
                <a:r>
                  <a:rPr lang="ko-KR" altLang="en-US" sz="1400">
                    <a:latin typeface="Arial" pitchFamily="34" charset="0"/>
                    <a:ea typeface="굴림" charset="-127"/>
                  </a:rPr>
                  <a:t> </a:t>
                </a:r>
                <a:r>
                  <a:rPr lang="en-US" altLang="ko-KR" sz="1400">
                    <a:latin typeface="Arial" pitchFamily="34" charset="0"/>
                    <a:ea typeface="굴림" charset="-127"/>
                  </a:rPr>
                  <a:t>x</a:t>
                </a:r>
                <a:r>
                  <a:rPr lang="en-US" sz="1400" baseline="-25000">
                    <a:latin typeface="Times New Roman" pitchFamily="18" charset="0"/>
                  </a:rPr>
                  <a:t>2</a:t>
                </a:r>
                <a:endParaRPr lang="en-US" altLang="ko-KR" sz="1400">
                  <a:latin typeface="Arial" pitchFamily="34" charset="0"/>
                  <a:ea typeface="굴림" charset="-127"/>
                </a:endParaRPr>
              </a:p>
            </p:txBody>
          </p:sp>
        </p:grpSp>
        <p:sp>
          <p:nvSpPr>
            <p:cNvPr id="14344" name="Text Box 15"/>
            <p:cNvSpPr txBox="1">
              <a:spLocks noChangeArrowheads="1"/>
            </p:cNvSpPr>
            <p:nvPr/>
          </p:nvSpPr>
          <p:spPr bwMode="auto">
            <a:xfrm>
              <a:off x="2592" y="1968"/>
              <a:ext cx="646" cy="194"/>
            </a:xfrm>
            <a:prstGeom prst="rect">
              <a:avLst/>
            </a:prstGeom>
            <a:noFill/>
            <a:ln w="9525">
              <a:noFill/>
              <a:miter lim="800000"/>
              <a:headEnd/>
              <a:tailEnd/>
            </a:ln>
          </p:spPr>
          <p:txBody>
            <a:bodyPr>
              <a:spAutoFit/>
            </a:bodyPr>
            <a:lstStyle/>
            <a:p>
              <a:r>
                <a:rPr lang="ko-KR" altLang="en-US" sz="1400">
                  <a:latin typeface="Arial" pitchFamily="34" charset="0"/>
                  <a:ea typeface="굴림" charset="-127"/>
                </a:rPr>
                <a:t> </a:t>
              </a:r>
              <a:r>
                <a:rPr lang="en-US" altLang="ko-KR" sz="1400" b="1">
                  <a:latin typeface="Arial" pitchFamily="34" charset="0"/>
                  <a:ea typeface="굴림" charset="-127"/>
                </a:rPr>
                <a:t>x</a:t>
              </a:r>
              <a:r>
                <a:rPr lang="en-US" sz="1400" b="1" baseline="-25000">
                  <a:latin typeface="Times New Roman" pitchFamily="18" charset="0"/>
                </a:rPr>
                <a:t>1</a:t>
              </a:r>
              <a:r>
                <a:rPr lang="en-US" altLang="ko-KR" sz="1400" b="1">
                  <a:latin typeface="Arial" pitchFamily="34" charset="0"/>
                  <a:ea typeface="굴림" charset="-127"/>
                </a:rPr>
                <a:t>-x</a:t>
              </a:r>
              <a:r>
                <a:rPr lang="en-US" sz="1400" b="1" baseline="-25000">
                  <a:latin typeface="Times New Roman" pitchFamily="18" charset="0"/>
                </a:rPr>
                <a:t>2</a:t>
              </a:r>
              <a:r>
                <a:rPr lang="en-US" altLang="ko-KR" sz="1400" b="1">
                  <a:latin typeface="Arial" pitchFamily="34" charset="0"/>
                  <a:ea typeface="굴림" charset="-127"/>
                </a:rPr>
                <a:t>= -1 </a:t>
              </a:r>
            </a:p>
          </p:txBody>
        </p:sp>
      </p:grpSp>
      <p:sp>
        <p:nvSpPr>
          <p:cNvPr id="2" name="Date Placeholder 1"/>
          <p:cNvSpPr>
            <a:spLocks noGrp="1"/>
          </p:cNvSpPr>
          <p:nvPr>
            <p:ph type="dt" sz="half" idx="4294967295"/>
          </p:nvPr>
        </p:nvSpPr>
        <p:spPr>
          <a:xfrm>
            <a:off x="628650" y="6356351"/>
            <a:ext cx="2057400" cy="365125"/>
          </a:xfrm>
        </p:spPr>
        <p:txBody>
          <a:bodyPr/>
          <a:lstStyle/>
          <a:p>
            <a:pPr>
              <a:defRPr/>
            </a:pPr>
            <a:fld id="{920C271D-1AE1-423C-A92F-92F413E74054}" type="datetime1">
              <a:rPr lang="en-US" smtClean="0"/>
              <a:t>11/7/2022</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12BE3D6C299549A91312C8C16D2CCE" ma:contentTypeVersion="9" ma:contentTypeDescription="Create a new document." ma:contentTypeScope="" ma:versionID="be8fb3912a84f30b130061b225e95f4c">
  <xsd:schema xmlns:xsd="http://www.w3.org/2001/XMLSchema" xmlns:xs="http://www.w3.org/2001/XMLSchema" xmlns:p="http://schemas.microsoft.com/office/2006/metadata/properties" xmlns:ns2="fc6ac81b-1e6d-4ccc-9e04-070b9f11c70a" xmlns:ns3="c317b94e-6ee5-42ff-a03f-c5e79dbd8f61" targetNamespace="http://schemas.microsoft.com/office/2006/metadata/properties" ma:root="true" ma:fieldsID="fb18274b0f69ced719f4aaad77b8fcb9" ns2:_="" ns3:_="">
    <xsd:import namespace="fc6ac81b-1e6d-4ccc-9e04-070b9f11c70a"/>
    <xsd:import namespace="c317b94e-6ee5-42ff-a03f-c5e79dbd8f6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6ac81b-1e6d-4ccc-9e04-070b9f11c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17b94e-6ee5-42ff-a03f-c5e79dbd8f6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e2152b4-0f67-47af-97f7-67d4bf9a9309}" ma:internalName="TaxCatchAll" ma:showField="CatchAllData" ma:web="c317b94e-6ee5-42ff-a03f-c5e79dbd8f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317b94e-6ee5-42ff-a03f-c5e79dbd8f61" xsi:nil="true"/>
    <lcf76f155ced4ddcb4097134ff3c332f xmlns="fc6ac81b-1e6d-4ccc-9e04-070b9f11c70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6DC15B3-AC28-4E48-8565-B7A87DFA9622}"/>
</file>

<file path=customXml/itemProps2.xml><?xml version="1.0" encoding="utf-8"?>
<ds:datastoreItem xmlns:ds="http://schemas.openxmlformats.org/officeDocument/2006/customXml" ds:itemID="{AC46445C-9746-4309-BF1C-32546320DD98}"/>
</file>

<file path=customXml/itemProps3.xml><?xml version="1.0" encoding="utf-8"?>
<ds:datastoreItem xmlns:ds="http://schemas.openxmlformats.org/officeDocument/2006/customXml" ds:itemID="{8A203108-6FCE-4E31-8F80-51B7DF82D20E}"/>
</file>

<file path=docProps/app.xml><?xml version="1.0" encoding="utf-8"?>
<Properties xmlns="http://schemas.openxmlformats.org/officeDocument/2006/extended-properties" xmlns:vt="http://schemas.openxmlformats.org/officeDocument/2006/docPropsVTypes">
  <Template/>
  <TotalTime>879</TotalTime>
  <Words>1079</Words>
  <Application>Microsoft Office PowerPoint</Application>
  <PresentationFormat>On-screen Show (4:3)</PresentationFormat>
  <Paragraphs>248</Paragraphs>
  <Slides>27</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40" baseType="lpstr">
      <vt:lpstr>맑은 고딕</vt:lpstr>
      <vt:lpstr>Arial</vt:lpstr>
      <vt:lpstr>Calibri</vt:lpstr>
      <vt:lpstr>Calibri Light</vt:lpstr>
      <vt:lpstr>Gulim</vt:lpstr>
      <vt:lpstr>Gulim</vt:lpstr>
      <vt:lpstr>Symbol</vt:lpstr>
      <vt:lpstr>Tahoma</vt:lpstr>
      <vt:lpstr>Times New Roman</vt:lpstr>
      <vt:lpstr>Verdana</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Kiran Bhowmick</cp:lastModifiedBy>
  <cp:revision>223</cp:revision>
  <dcterms:created xsi:type="dcterms:W3CDTF">2007-03-29T18:15:51Z</dcterms:created>
  <dcterms:modified xsi:type="dcterms:W3CDTF">2022-11-07T09:29:13Z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0x0101002E12BE3D6C299549A91312C8C16D2CCE</vt:lpwstr>
  </property>
</Properties>
</file>