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notesSlides/notesSlide7.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notesSlides/notesSlide5.xml" ContentType="application/vnd.openxmlformats-officedocument.presentationml.notesSlide+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notesSlides/notesSlide3.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Layouts/slideLayout7.xml" ContentType="application/vnd.openxmlformats-officedocument.presentationml.slideLayout+xml"/>
  <Override PartName="/ppt/notesSlides/notesSlide12.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 id="2147483741" r:id="rId2"/>
  </p:sldMasterIdLst>
  <p:notesMasterIdLst>
    <p:notesMasterId r:id="rId42"/>
  </p:notesMasterIdLst>
  <p:handoutMasterIdLst>
    <p:handoutMasterId r:id="rId43"/>
  </p:handoutMasterIdLst>
  <p:sldIdLst>
    <p:sldId id="256" r:id="rId3"/>
    <p:sldId id="260" r:id="rId4"/>
    <p:sldId id="306" r:id="rId5"/>
    <p:sldId id="305" r:id="rId6"/>
    <p:sldId id="261" r:id="rId7"/>
    <p:sldId id="262" r:id="rId8"/>
    <p:sldId id="269" r:id="rId9"/>
    <p:sldId id="270" r:id="rId10"/>
    <p:sldId id="271" r:id="rId11"/>
    <p:sldId id="272" r:id="rId12"/>
    <p:sldId id="273" r:id="rId13"/>
    <p:sldId id="274" r:id="rId14"/>
    <p:sldId id="275" r:id="rId15"/>
    <p:sldId id="276" r:id="rId16"/>
    <p:sldId id="277" r:id="rId17"/>
    <p:sldId id="278"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5" r:id="rId34"/>
    <p:sldId id="322" r:id="rId35"/>
    <p:sldId id="323" r:id="rId36"/>
    <p:sldId id="324" r:id="rId37"/>
    <p:sldId id="326" r:id="rId38"/>
    <p:sldId id="327" r:id="rId39"/>
    <p:sldId id="328" r:id="rId40"/>
    <p:sldId id="329"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00"/>
    <a:srgbClr val="FFFF00"/>
    <a:srgbClr val="FFCC00"/>
    <a:srgbClr val="FF33CC"/>
    <a:srgbClr val="FF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7" autoAdjust="0"/>
  </p:normalViewPr>
  <p:slideViewPr>
    <p:cSldViewPr>
      <p:cViewPr varScale="1">
        <p:scale>
          <a:sx n="106" d="100"/>
          <a:sy n="106" d="100"/>
        </p:scale>
        <p:origin x="16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D59F82-EBEB-4EBC-AF14-6DEED273215E}" type="datetimeFigureOut">
              <a:rPr lang="en-US" smtClean="0"/>
              <a:t>11/7/2022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D89246-EA3F-4F95-B9F5-BCA556DA5A95}" type="slidenum">
              <a:rPr lang="en-US" smtClean="0"/>
              <a:t>‹#›</a:t>
            </a:fld>
            <a:endParaRPr lang="en-US"/>
          </a:p>
        </p:txBody>
      </p:sp>
    </p:spTree>
    <p:extLst>
      <p:ext uri="{BB962C8B-B14F-4D97-AF65-F5344CB8AC3E}">
        <p14:creationId xmlns:p14="http://schemas.microsoft.com/office/powerpoint/2010/main" val="26599150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95D0D741-C9F3-49D3-AE24-A89A30F1BDFD}" type="slidenum">
              <a:rPr lang="en-US"/>
              <a:pPr>
                <a:defRPr/>
              </a:pPr>
              <a:t>‹#›</a:t>
            </a:fld>
            <a:endParaRPr lang="en-US"/>
          </a:p>
        </p:txBody>
      </p:sp>
    </p:spTree>
    <p:extLst>
      <p:ext uri="{BB962C8B-B14F-4D97-AF65-F5344CB8AC3E}">
        <p14:creationId xmlns:p14="http://schemas.microsoft.com/office/powerpoint/2010/main" val="33061262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37FC900B-F794-43D5-BF24-E70590224C29}"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18</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4443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6060D96E-61BA-4D11-A3AA-BD31E36A6BC7}"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27</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3949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9ABC844F-4CD0-448F-8503-DF732AB8707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28</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574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6171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01972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4F5A0D14-DDE4-44C4-8F76-D59B62981BA6}"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19</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883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CBB4189A-D36B-431C-8129-489439E99E1E}"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20</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319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444D121D-5744-47AE-BF0B-72D3C6511510}"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21</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960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CC112277-94E4-4D9A-AC9D-01258BC47979}"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22</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414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F683B282-39CE-451F-8A4C-64E96CF2B198}"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23</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971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5B938CB7-8767-44B1-B132-A6DF66B6D4CE}"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24</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720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CB508431-9039-452D-9D40-931B94A27F86}"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25</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906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pPr marL="0" marR="0" lvl="0" indent="0" algn="r" defTabSz="963613" rtl="0" eaLnBrk="1" fontAlgn="base" latinLnBrk="0" hangingPunct="1">
              <a:lnSpc>
                <a:spcPct val="100000"/>
              </a:lnSpc>
              <a:spcBef>
                <a:spcPct val="0"/>
              </a:spcBef>
              <a:spcAft>
                <a:spcPct val="0"/>
              </a:spcAft>
              <a:buClrTx/>
              <a:buSzTx/>
              <a:buFontTx/>
              <a:buNone/>
              <a:tabLst/>
              <a:defRPr/>
            </a:pPr>
            <a:fld id="{204A6D46-4167-44D7-B61C-D40C11EB412F}" type="slidenum">
              <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3613" rtl="0" eaLnBrk="1" fontAlgn="base" latinLnBrk="0" hangingPunct="1">
                <a:lnSpc>
                  <a:spcPct val="100000"/>
                </a:lnSpc>
                <a:spcBef>
                  <a:spcPct val="0"/>
                </a:spcBef>
                <a:spcAft>
                  <a:spcPct val="0"/>
                </a:spcAft>
                <a:buClrTx/>
                <a:buSzTx/>
                <a:buFontTx/>
                <a:buNone/>
                <a:tabLst/>
                <a:defRPr/>
              </a:pPr>
              <a:t>26</a:t>
            </a:fld>
            <a:endParaRPr kumimoji="0" lang="en-US" sz="13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3655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pPr>
              <a:defRPr/>
            </a:pPr>
            <a:fld id="{44CE6D68-F966-4B51-B26A-0E143DA21DF8}"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0913E2-FB62-4F95-8D97-F4EAA3D4662F}"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Kiran Bhowmick</a:t>
            </a:r>
            <a:endParaRPr lang="en-US"/>
          </a:p>
        </p:txBody>
      </p:sp>
      <p:sp>
        <p:nvSpPr>
          <p:cNvPr id="6" name="Slide Number Placeholder 5"/>
          <p:cNvSpPr>
            <a:spLocks noGrp="1"/>
          </p:cNvSpPr>
          <p:nvPr>
            <p:ph type="sldNum" sz="quarter" idx="12"/>
          </p:nvPr>
        </p:nvSpPr>
        <p:spPr/>
        <p:txBody>
          <a:bodyPr/>
          <a:lstStyle>
            <a:lvl1pPr>
              <a:defRPr/>
            </a:lvl1pPr>
          </a:lstStyle>
          <a:p>
            <a:pPr>
              <a:defRPr/>
            </a:pPr>
            <a:fld id="{5708F284-51B5-44C8-AE0C-7D6B522DF1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61858-955F-4D53-8E2F-918F5E63B404}" type="datetime1">
              <a:rPr lang="en-US" smtClean="0"/>
              <a:t>11/7/2022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Kiran Bhowmick</a:t>
            </a:r>
            <a:endParaRPr lang="en-US"/>
          </a:p>
        </p:txBody>
      </p:sp>
      <p:sp>
        <p:nvSpPr>
          <p:cNvPr id="6" name="Slide Number Placeholder 5"/>
          <p:cNvSpPr>
            <a:spLocks noGrp="1"/>
          </p:cNvSpPr>
          <p:nvPr>
            <p:ph type="sldNum" sz="quarter" idx="12"/>
          </p:nvPr>
        </p:nvSpPr>
        <p:spPr/>
        <p:txBody>
          <a:bodyPr/>
          <a:lstStyle>
            <a:lvl1pPr>
              <a:defRPr/>
            </a:lvl1pPr>
          </a:lstStyle>
          <a:p>
            <a:pPr>
              <a:defRPr/>
            </a:pPr>
            <a:fld id="{48F4CDB1-AE1F-4CF4-AACB-057DB99CD35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Title 5"/>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0"/>
          </p:nvPr>
        </p:nvSpPr>
        <p:spPr>
          <a:xfrm>
            <a:off x="609600" y="6172200"/>
            <a:ext cx="77724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5B68D5-E3CD-42B4-A4D3-4779EE36DADC}"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897880296"/>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694642637"/>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E149587-C020-4217-8476-4720644ACF0F}"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205473447"/>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F81EC5-8EFB-4502-8C7F-9546CA694397}"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2444364653"/>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8"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BEB3E98-D8E4-42EA-AAA1-8B0F05DED6DD}"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407111736"/>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4"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6CABE3F-EB22-4247-AAA8-992E48D4E966}"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489017606"/>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F02AA82-9D8D-4195-833D-5DA81CF5D26E}"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354229426"/>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E9ABB12-4C89-417C-8DC8-75F19B4B84C3}"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11459944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AAE72DE-7A38-4B69-9DD5-2D3A5B0BDB8D}" type="datetime1">
              <a:rPr lang="en-US" smtClean="0"/>
              <a:t>11/7/2022</a:t>
            </a:fld>
            <a:endParaRPr lang="en-US"/>
          </a:p>
        </p:txBody>
      </p:sp>
      <p:sp>
        <p:nvSpPr>
          <p:cNvPr id="5" name="Footer Placeholder 4"/>
          <p:cNvSpPr>
            <a:spLocks noGrp="1"/>
          </p:cNvSpPr>
          <p:nvPr>
            <p:ph type="ftr" sz="quarter" idx="11"/>
          </p:nvPr>
        </p:nvSpPr>
        <p:spPr/>
        <p:txBody>
          <a:bodyPr/>
          <a:lstStyle/>
          <a:p>
            <a:pPr>
              <a:defRPr/>
            </a:pPr>
            <a:r>
              <a:rPr lang="en-US" smtClean="0"/>
              <a:t>Kiran Bhowmick</a:t>
            </a:r>
            <a:endParaRPr lang="en-US"/>
          </a:p>
        </p:txBody>
      </p:sp>
      <p:sp>
        <p:nvSpPr>
          <p:cNvPr id="6" name="Slide Number Placeholder 5"/>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14E2EBB-818A-4BCE-9CA2-0C4DE39B28FD}"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157702755"/>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3385C72-0871-4F8E-BED4-7334289618BD}"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2270544505"/>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 name="Rectangle 6"/>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4E0860C-3DCF-4086-A470-2761547CB1D3}"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404422016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46A39EF-9E7A-449F-B53B-7B71B3754516}" type="datetime1">
              <a:rPr lang="en-US" smtClean="0"/>
              <a:t>11/7/2022</a:t>
            </a:fld>
            <a:endParaRPr lang="en-US"/>
          </a:p>
        </p:txBody>
      </p:sp>
      <p:sp>
        <p:nvSpPr>
          <p:cNvPr id="6" name="Footer Placeholder 5"/>
          <p:cNvSpPr>
            <a:spLocks noGrp="1"/>
          </p:cNvSpPr>
          <p:nvPr>
            <p:ph type="ftr" sz="quarter" idx="11"/>
          </p:nvPr>
        </p:nvSpPr>
        <p:spPr/>
        <p:txBody>
          <a:bodyPr/>
          <a:lstStyle/>
          <a:p>
            <a:pPr>
              <a:defRPr/>
            </a:pPr>
            <a:r>
              <a:rPr lang="en-US" smtClean="0"/>
              <a:t>Kiran Bhowmick</a:t>
            </a:r>
            <a:endParaRPr lang="en-US"/>
          </a:p>
        </p:txBody>
      </p:sp>
      <p:sp>
        <p:nvSpPr>
          <p:cNvPr id="7" name="Slide Number Placeholder 6"/>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FE1FCAF2-DF81-43F1-92E9-D48B988DFD5D}" type="datetime1">
              <a:rPr lang="en-US" smtClean="0"/>
              <a:t>11/7/2022</a:t>
            </a:fld>
            <a:endParaRPr lang="en-US"/>
          </a:p>
        </p:txBody>
      </p:sp>
      <p:sp>
        <p:nvSpPr>
          <p:cNvPr id="8" name="Footer Placeholder 7"/>
          <p:cNvSpPr>
            <a:spLocks noGrp="1"/>
          </p:cNvSpPr>
          <p:nvPr>
            <p:ph type="ftr" sz="quarter" idx="11"/>
          </p:nvPr>
        </p:nvSpPr>
        <p:spPr/>
        <p:txBody>
          <a:bodyPr/>
          <a:lstStyle/>
          <a:p>
            <a:pPr>
              <a:defRPr/>
            </a:pPr>
            <a:r>
              <a:rPr lang="en-US" smtClean="0"/>
              <a:t>Kiran Bhowmick</a:t>
            </a:r>
            <a:endParaRPr lang="en-US"/>
          </a:p>
        </p:txBody>
      </p:sp>
      <p:sp>
        <p:nvSpPr>
          <p:cNvPr id="9" name="Slide Number Placeholder 8"/>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57992FB-7989-4725-AAC0-05BAB55ABA81}"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DC07424-9DF1-465D-ADA3-C439C20A33E9}"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0E034B-74C5-429B-9F37-A428D328ACA5}" type="datetime1">
              <a:rPr lang="en-US" smtClean="0"/>
              <a:t>11/7/2022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Kiran Bhowmick</a:t>
            </a:r>
            <a:endParaRPr lang="en-US"/>
          </a:p>
        </p:txBody>
      </p:sp>
      <p:sp>
        <p:nvSpPr>
          <p:cNvPr id="7" name="Slide Number Placeholder 5"/>
          <p:cNvSpPr>
            <a:spLocks noGrp="1"/>
          </p:cNvSpPr>
          <p:nvPr>
            <p:ph type="sldNum" sz="quarter" idx="12"/>
          </p:nvPr>
        </p:nvSpPr>
        <p:spPr/>
        <p:txBody>
          <a:bodyPr/>
          <a:lstStyle>
            <a:lvl1pPr>
              <a:defRPr/>
            </a:lvl1pPr>
          </a:lstStyle>
          <a:p>
            <a:pPr>
              <a:defRPr/>
            </a:pPr>
            <a:fld id="{13067B82-05D8-4B45-8A4D-7DA0C25B4B9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160BE3-6B6D-434A-ADF7-D2BBB82ABDF5}" type="datetime1">
              <a:rPr lang="en-US" smtClean="0"/>
              <a:t>11/7/2022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Kiran Bhowmick</a:t>
            </a:r>
            <a:endParaRPr lang="en-US"/>
          </a:p>
        </p:txBody>
      </p:sp>
      <p:sp>
        <p:nvSpPr>
          <p:cNvPr id="7" name="Slide Number Placeholder 5"/>
          <p:cNvSpPr>
            <a:spLocks noGrp="1"/>
          </p:cNvSpPr>
          <p:nvPr>
            <p:ph type="sldNum" sz="quarter" idx="12"/>
          </p:nvPr>
        </p:nvSpPr>
        <p:spPr/>
        <p:txBody>
          <a:bodyPr/>
          <a:lstStyle>
            <a:lvl1pPr>
              <a:defRPr/>
            </a:lvl1pPr>
          </a:lstStyle>
          <a:p>
            <a:pPr>
              <a:defRPr/>
            </a:pPr>
            <a:fld id="{E0E6F70D-BB97-49C0-9A47-53F1AD7106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02948921-F228-44F8-AB94-201A341F7338}" type="datetime1">
              <a:rPr lang="en-US" smtClean="0"/>
              <a:t>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Kiran Bhowmick</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C229D010-45AA-4FE8-ADFB-7EB6DF76E10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334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685800" y="62484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FF"/>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FF"/>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3F87FB1-4F13-48B9-80A8-840B7170E311}"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1031" name="Line 7"/>
          <p:cNvSpPr>
            <a:spLocks noChangeShapeType="1"/>
          </p:cNvSpPr>
          <p:nvPr userDrawn="1"/>
        </p:nvSpPr>
        <p:spPr bwMode="auto">
          <a:xfrm>
            <a:off x="457200" y="457200"/>
            <a:ext cx="0" cy="6172200"/>
          </a:xfrm>
          <a:prstGeom prst="line">
            <a:avLst/>
          </a:prstGeom>
          <a:noFill/>
          <a:ln w="38100">
            <a:solidFill>
              <a:srgbClr val="0000FF"/>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32" name="Line 8"/>
          <p:cNvSpPr>
            <a:spLocks noChangeShapeType="1"/>
          </p:cNvSpPr>
          <p:nvPr userDrawn="1"/>
        </p:nvSpPr>
        <p:spPr bwMode="auto">
          <a:xfrm>
            <a:off x="457200" y="457200"/>
            <a:ext cx="8305800" cy="0"/>
          </a:xfrm>
          <a:prstGeom prst="line">
            <a:avLst/>
          </a:prstGeom>
          <a:noFill/>
          <a:ln w="38100">
            <a:solidFill>
              <a:srgbClr val="0000FF"/>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33" name="Line 9"/>
          <p:cNvSpPr>
            <a:spLocks noChangeShapeType="1"/>
          </p:cNvSpPr>
          <p:nvPr userDrawn="1"/>
        </p:nvSpPr>
        <p:spPr bwMode="auto">
          <a:xfrm>
            <a:off x="8763000" y="457200"/>
            <a:ext cx="0" cy="6172200"/>
          </a:xfrm>
          <a:prstGeom prst="line">
            <a:avLst/>
          </a:prstGeom>
          <a:noFill/>
          <a:ln w="38100">
            <a:solidFill>
              <a:srgbClr val="0000FF"/>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34" name="Line 10"/>
          <p:cNvSpPr>
            <a:spLocks noChangeShapeType="1"/>
          </p:cNvSpPr>
          <p:nvPr userDrawn="1"/>
        </p:nvSpPr>
        <p:spPr bwMode="auto">
          <a:xfrm>
            <a:off x="457200" y="6629400"/>
            <a:ext cx="8305800" cy="0"/>
          </a:xfrm>
          <a:prstGeom prst="line">
            <a:avLst/>
          </a:prstGeom>
          <a:noFill/>
          <a:ln w="38100">
            <a:solidFill>
              <a:srgbClr val="0000FF"/>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35" name="Rectangle 11" descr="Small checker board"/>
          <p:cNvSpPr>
            <a:spLocks noChangeArrowheads="1"/>
          </p:cNvSpPr>
          <p:nvPr userDrawn="1"/>
        </p:nvSpPr>
        <p:spPr bwMode="auto">
          <a:xfrm>
            <a:off x="685800" y="6096000"/>
            <a:ext cx="7772400" cy="152400"/>
          </a:xfrm>
          <a:prstGeom prst="rect">
            <a:avLst/>
          </a:prstGeom>
          <a:pattFill prst="smCheck">
            <a:fgClr>
              <a:srgbClr val="0000FF"/>
            </a:fgClr>
            <a:bgClr>
              <a:srgbClr val="FFFFFF"/>
            </a:bgClr>
          </a:patt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36" name="Rectangle 12" descr="Small checker board"/>
          <p:cNvSpPr>
            <a:spLocks noChangeArrowheads="1"/>
          </p:cNvSpPr>
          <p:nvPr userDrawn="1"/>
        </p:nvSpPr>
        <p:spPr bwMode="auto">
          <a:xfrm>
            <a:off x="685800" y="1295400"/>
            <a:ext cx="7772400" cy="152400"/>
          </a:xfrm>
          <a:prstGeom prst="rect">
            <a:avLst/>
          </a:prstGeom>
          <a:pattFill prst="smCheck">
            <a:fgClr>
              <a:srgbClr val="0000FF"/>
            </a:fgClr>
            <a:bgClr>
              <a:srgbClr val="FFFFFF"/>
            </a:bgClr>
          </a:pattFill>
          <a:ln w="9525">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7940840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ransition>
    <p:zoom/>
  </p:transition>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455613" indent="-455613" algn="l" rtl="0" eaLnBrk="0" fontAlgn="base" hangingPunct="0">
        <a:spcBef>
          <a:spcPct val="20000"/>
        </a:spcBef>
        <a:spcAft>
          <a:spcPct val="0"/>
        </a:spcAft>
        <a:buFont typeface="Wingdings" pitchFamily="2" charset="2"/>
        <a:buChar char="q"/>
        <a:defRPr sz="2400">
          <a:solidFill>
            <a:schemeClr val="tx1"/>
          </a:solidFill>
          <a:latin typeface="+mn-lt"/>
          <a:ea typeface="+mn-ea"/>
          <a:cs typeface="+mn-cs"/>
        </a:defRPr>
      </a:lvl1pPr>
      <a:lvl2pPr marL="855663" indent="-285750" algn="l" rtl="0" eaLnBrk="0" fontAlgn="base" hangingPunct="0">
        <a:spcBef>
          <a:spcPct val="20000"/>
        </a:spcBef>
        <a:spcAft>
          <a:spcPct val="0"/>
        </a:spcAft>
        <a:buChar char="–"/>
        <a:defRPr sz="2400">
          <a:solidFill>
            <a:schemeClr val="tx1"/>
          </a:solidFill>
          <a:latin typeface="+mn-lt"/>
        </a:defRPr>
      </a:lvl2pPr>
      <a:lvl3pPr marL="119856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457200"/>
            <a:ext cx="8229600" cy="1333500"/>
          </a:xfrm>
          <a:prstGeom prst="rect">
            <a:avLst/>
          </a:prstGeom>
        </p:spPr>
        <p:txBody>
          <a:bodyPr/>
          <a:lstStyle/>
          <a:p>
            <a:pPr algn="ctr" eaLnBrk="1" fontAlgn="auto" hangingPunct="1">
              <a:spcAft>
                <a:spcPts val="0"/>
              </a:spcAft>
              <a:defRPr/>
            </a:pPr>
            <a:r>
              <a:rPr lang="en-US" sz="5000" b="1" smtClean="0">
                <a:solidFill>
                  <a:srgbClr val="C00000"/>
                </a:solidFill>
                <a:latin typeface="Tahoma" pitchFamily="34" charset="0"/>
                <a:ea typeface="+mj-ea"/>
                <a:cs typeface="Tahoma" pitchFamily="34" charset="0"/>
              </a:rPr>
              <a:t>Lecture 39</a:t>
            </a:r>
            <a:endParaRPr lang="en-US" sz="5000" b="1" dirty="0">
              <a:solidFill>
                <a:srgbClr val="C00000"/>
              </a:solidFill>
              <a:latin typeface="Tahoma" pitchFamily="34" charset="0"/>
              <a:ea typeface="+mj-ea"/>
              <a:cs typeface="Tahoma" pitchFamily="34" charset="0"/>
            </a:endParaRPr>
          </a:p>
        </p:txBody>
      </p:sp>
      <p:sp>
        <p:nvSpPr>
          <p:cNvPr id="7" name="Rectangle 6"/>
          <p:cNvSpPr/>
          <p:nvPr/>
        </p:nvSpPr>
        <p:spPr>
          <a:xfrm>
            <a:off x="457200" y="2613025"/>
            <a:ext cx="8229600" cy="1570038"/>
          </a:xfrm>
          <a:prstGeom prst="rect">
            <a:avLst/>
          </a:prstGeom>
        </p:spPr>
        <p:txBody>
          <a:bodyPr>
            <a:spAutoFit/>
          </a:bodyPr>
          <a:lstStyle/>
          <a:p>
            <a:pPr algn="ctr">
              <a:defRPr/>
            </a:pPr>
            <a:r>
              <a:rPr lang="en-US" sz="4800" b="1" dirty="0">
                <a:solidFill>
                  <a:schemeClr val="accent6">
                    <a:lumMod val="50000"/>
                  </a:schemeClr>
                </a:solidFill>
                <a:latin typeface="Tahoma" pitchFamily="34" charset="0"/>
                <a:ea typeface="+mj-ea"/>
                <a:cs typeface="Tahoma" pitchFamily="34" charset="0"/>
              </a:rPr>
              <a:t>UNSUPERVISED LEARNING NETWORKS</a:t>
            </a:r>
          </a:p>
        </p:txBody>
      </p:sp>
      <p:sp>
        <p:nvSpPr>
          <p:cNvPr id="2" name="Date Placeholder 1"/>
          <p:cNvSpPr>
            <a:spLocks noGrp="1"/>
          </p:cNvSpPr>
          <p:nvPr>
            <p:ph type="dt" sz="half" idx="10"/>
          </p:nvPr>
        </p:nvSpPr>
        <p:spPr/>
        <p:txBody>
          <a:bodyPr/>
          <a:lstStyle/>
          <a:p>
            <a:pPr>
              <a:defRPr/>
            </a:pPr>
            <a:fld id="{35B9E75E-2009-49D0-A735-03283597F4C6}"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457200" y="457200"/>
            <a:ext cx="8229600" cy="89217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KOHONEN SELF-ORGANIZING FEATURE MAP (KSOFM)</a:t>
            </a:r>
          </a:p>
        </p:txBody>
      </p:sp>
      <p:sp>
        <p:nvSpPr>
          <p:cNvPr id="16389" name="Text Box 6"/>
          <p:cNvSpPr txBox="1">
            <a:spLocks noChangeArrowheads="1"/>
          </p:cNvSpPr>
          <p:nvPr/>
        </p:nvSpPr>
        <p:spPr bwMode="auto">
          <a:xfrm>
            <a:off x="609600" y="1600200"/>
            <a:ext cx="8077200" cy="4832092"/>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Feature mapping : Converts the patterns of arbitrary dimensionality into a response of 1-D or 2-D arrays of neurons. </a:t>
            </a:r>
          </a:p>
          <a:p>
            <a:pPr marL="457200" indent="-457200" algn="just"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Networks performing such mapping is called feature map.</a:t>
            </a:r>
          </a:p>
          <a:p>
            <a:pPr marL="457200" indent="-457200" algn="just"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Capability to preserve the neighborhood relations of the input patterns i.e. topology preserving</a:t>
            </a:r>
          </a:p>
          <a:p>
            <a:pPr marL="914400" lvl="1" indent="-457200" algn="just" eaLnBrk="1" hangingPunct="1">
              <a:lnSpc>
                <a:spcPct val="110000"/>
              </a:lnSpc>
              <a:spcBef>
                <a:spcPts val="0"/>
              </a:spcBef>
              <a:buFont typeface="Wingdings" pitchFamily="2" charset="2"/>
              <a:buChar char="§"/>
              <a:defRPr/>
            </a:pPr>
            <a:r>
              <a:rPr lang="en-US" sz="2000" dirty="0" smtClean="0">
                <a:solidFill>
                  <a:schemeClr val="accent6">
                    <a:lumMod val="50000"/>
                  </a:schemeClr>
                </a:solidFill>
                <a:latin typeface="Tahoma" pitchFamily="34" charset="0"/>
                <a:ea typeface="+mj-ea"/>
                <a:cs typeface="Tahoma" pitchFamily="34" charset="0"/>
              </a:rPr>
              <a:t>M – output cluster units arranged in 1-D or 2-D array</a:t>
            </a:r>
          </a:p>
          <a:p>
            <a:pPr marL="914400" lvl="1" indent="-457200" algn="just" eaLnBrk="1" hangingPunct="1">
              <a:lnSpc>
                <a:spcPct val="110000"/>
              </a:lnSpc>
              <a:spcBef>
                <a:spcPts val="0"/>
              </a:spcBef>
              <a:buFont typeface="Wingdings" pitchFamily="2" charset="2"/>
              <a:buChar char="§"/>
              <a:defRPr/>
            </a:pPr>
            <a:r>
              <a:rPr lang="en-US" sz="2000" dirty="0" smtClean="0">
                <a:solidFill>
                  <a:schemeClr val="accent6">
                    <a:lumMod val="50000"/>
                  </a:schemeClr>
                </a:solidFill>
                <a:latin typeface="Tahoma" pitchFamily="34" charset="0"/>
                <a:ea typeface="+mj-ea"/>
                <a:cs typeface="Tahoma" pitchFamily="34" charset="0"/>
              </a:rPr>
              <a:t>Input signals are N </a:t>
            </a:r>
            <a:r>
              <a:rPr lang="en-US" sz="2000" dirty="0" smtClean="0">
                <a:solidFill>
                  <a:schemeClr val="accent6">
                    <a:lumMod val="50000"/>
                  </a:schemeClr>
                </a:solidFill>
                <a:latin typeface="Tahoma" pitchFamily="34" charset="0"/>
                <a:cs typeface="Tahoma" pitchFamily="34" charset="0"/>
              </a:rPr>
              <a:t>–</a:t>
            </a:r>
            <a:r>
              <a:rPr lang="en-US" sz="2000" dirty="0" smtClean="0">
                <a:solidFill>
                  <a:schemeClr val="accent6">
                    <a:lumMod val="50000"/>
                  </a:schemeClr>
                </a:solidFill>
                <a:latin typeface="Tahoma" pitchFamily="34" charset="0"/>
                <a:ea typeface="+mj-ea"/>
                <a:cs typeface="Tahoma" pitchFamily="34" charset="0"/>
              </a:rPr>
              <a:t> </a:t>
            </a:r>
            <a:r>
              <a:rPr lang="en-US" sz="2000" dirty="0" err="1" smtClean="0">
                <a:solidFill>
                  <a:schemeClr val="accent6">
                    <a:lumMod val="50000"/>
                  </a:schemeClr>
                </a:solidFill>
                <a:latin typeface="Tahoma" pitchFamily="34" charset="0"/>
                <a:ea typeface="+mj-ea"/>
                <a:cs typeface="Tahoma" pitchFamily="34" charset="0"/>
              </a:rPr>
              <a:t>tuples</a:t>
            </a:r>
            <a:r>
              <a:rPr lang="en-US" sz="2000" dirty="0" smtClean="0">
                <a:solidFill>
                  <a:schemeClr val="accent6">
                    <a:lumMod val="50000"/>
                  </a:schemeClr>
                </a:solidFill>
                <a:latin typeface="Tahoma" pitchFamily="34" charset="0"/>
                <a:ea typeface="+mj-ea"/>
                <a:cs typeface="Tahoma" pitchFamily="34" charset="0"/>
              </a:rPr>
              <a:t>  </a:t>
            </a:r>
          </a:p>
          <a:p>
            <a:pPr marL="914400" lvl="1" indent="-457200" algn="just" eaLnBrk="1" hangingPunct="1">
              <a:lnSpc>
                <a:spcPct val="110000"/>
              </a:lnSpc>
              <a:spcBef>
                <a:spcPts val="0"/>
              </a:spcBef>
              <a:buFont typeface="Wingdings" pitchFamily="2" charset="2"/>
              <a:buChar char="§"/>
              <a:defRPr/>
            </a:pPr>
            <a:r>
              <a:rPr lang="en-US" sz="2000" dirty="0" smtClean="0">
                <a:solidFill>
                  <a:schemeClr val="accent6">
                    <a:lumMod val="50000"/>
                  </a:schemeClr>
                </a:solidFill>
                <a:latin typeface="Tahoma" pitchFamily="34" charset="0"/>
                <a:ea typeface="+mj-ea"/>
                <a:cs typeface="Tahoma" pitchFamily="34" charset="0"/>
              </a:rPr>
              <a:t>Weight vectors of cluster units serve as an exemplar vector</a:t>
            </a:r>
          </a:p>
          <a:p>
            <a:pPr marL="457200" indent="-457200" algn="just"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Self-organization: </a:t>
            </a:r>
          </a:p>
          <a:p>
            <a:pPr marL="914400" lvl="1" indent="-457200" algn="just" eaLnBrk="1" hangingPunct="1">
              <a:lnSpc>
                <a:spcPct val="110000"/>
              </a:lnSpc>
              <a:spcBef>
                <a:spcPts val="0"/>
              </a:spcBef>
              <a:buFont typeface="Wingdings" pitchFamily="2" charset="2"/>
              <a:buChar char="§"/>
              <a:defRPr/>
            </a:pPr>
            <a:r>
              <a:rPr lang="en-US" sz="2000" dirty="0" smtClean="0">
                <a:solidFill>
                  <a:schemeClr val="accent6">
                    <a:lumMod val="50000"/>
                  </a:schemeClr>
                </a:solidFill>
                <a:latin typeface="Tahoma" pitchFamily="34" charset="0"/>
                <a:ea typeface="+mj-ea"/>
                <a:cs typeface="Tahoma" pitchFamily="34" charset="0"/>
              </a:rPr>
              <a:t>the weight vector of the cluster unit which matches the input pattern very closely is chosen the winner unit.</a:t>
            </a:r>
          </a:p>
          <a:p>
            <a:pPr marL="914400" lvl="1" indent="-457200" algn="just" eaLnBrk="1" hangingPunct="1">
              <a:lnSpc>
                <a:spcPct val="110000"/>
              </a:lnSpc>
              <a:spcBef>
                <a:spcPts val="0"/>
              </a:spcBef>
              <a:buFont typeface="Wingdings" pitchFamily="2" charset="2"/>
              <a:buChar char="§"/>
              <a:defRPr/>
            </a:pPr>
            <a:r>
              <a:rPr lang="en-US" sz="2000" dirty="0" smtClean="0">
                <a:solidFill>
                  <a:schemeClr val="accent6">
                    <a:lumMod val="50000"/>
                  </a:schemeClr>
                </a:solidFill>
                <a:latin typeface="Tahoma" pitchFamily="34" charset="0"/>
                <a:ea typeface="+mj-ea"/>
                <a:cs typeface="Tahoma" pitchFamily="34" charset="0"/>
              </a:rPr>
              <a:t>Weights are updated for winning unit and neighboring units.</a:t>
            </a:r>
          </a:p>
          <a:p>
            <a:pPr marL="457200" indent="-457200" algn="just" eaLnBrk="1" hangingPunct="1">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
              <a:defRPr/>
            </a:pPr>
            <a:endParaRPr lang="en-US" sz="2000" dirty="0">
              <a:solidFill>
                <a:schemeClr val="accent6">
                  <a:lumMod val="50000"/>
                </a:schemeClr>
              </a:solidFill>
              <a:latin typeface="Tahoma" pitchFamily="34" charset="0"/>
              <a:ea typeface="+mj-ea"/>
              <a:cs typeface="Tahoma" pitchFamily="34" charset="0"/>
            </a:endParaRPr>
          </a:p>
        </p:txBody>
      </p:sp>
      <p:sp>
        <p:nvSpPr>
          <p:cNvPr id="2" name="Date Placeholder 1"/>
          <p:cNvSpPr>
            <a:spLocks noGrp="1"/>
          </p:cNvSpPr>
          <p:nvPr>
            <p:ph type="dt" sz="half" idx="10"/>
          </p:nvPr>
        </p:nvSpPr>
        <p:spPr/>
        <p:txBody>
          <a:bodyPr/>
          <a:lstStyle/>
          <a:p>
            <a:pPr>
              <a:defRPr/>
            </a:pPr>
            <a:fld id="{D902A6BE-5E3A-44F2-B2E2-3F5F1FFA362F}"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ARCHITECTURE OF KSOFM</a:t>
            </a:r>
          </a:p>
        </p:txBody>
      </p:sp>
      <p:pic>
        <p:nvPicPr>
          <p:cNvPr id="17411" name="Picture 5" descr="234.jpg"/>
          <p:cNvPicPr>
            <a:picLocks noChangeAspect="1"/>
          </p:cNvPicPr>
          <p:nvPr/>
        </p:nvPicPr>
        <p:blipFill>
          <a:blip r:embed="rId2"/>
          <a:srcRect/>
          <a:stretch>
            <a:fillRect/>
          </a:stretch>
        </p:blipFill>
        <p:spPr bwMode="auto">
          <a:xfrm>
            <a:off x="1666875" y="1390650"/>
            <a:ext cx="5810250" cy="40767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0406229F-1071-4242-820C-63EAC51D682C}"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457200" y="457200"/>
            <a:ext cx="7823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COMPETITION OF KSOFM</a:t>
            </a:r>
          </a:p>
        </p:txBody>
      </p:sp>
      <p:sp>
        <p:nvSpPr>
          <p:cNvPr id="18437" name="Rectangle 5"/>
          <p:cNvSpPr>
            <a:spLocks noChangeArrowheads="1"/>
          </p:cNvSpPr>
          <p:nvPr/>
        </p:nvSpPr>
        <p:spPr bwMode="auto">
          <a:xfrm>
            <a:off x="457200" y="1143000"/>
            <a:ext cx="4495800" cy="4462463"/>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 Each neuron in an SOM is assigned a weight vector with the same dimensionality N as the input space.</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 Any given input pattern is compared to the weight vector of each neuron and the closest neuron is declared the winner.</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 The Euclidean norm is commonly used to measure distance.</a:t>
            </a:r>
          </a:p>
          <a:p>
            <a:pPr>
              <a:defRPr/>
            </a:pPr>
            <a:endParaRPr lang="en-US" sz="2000" dirty="0">
              <a:solidFill>
                <a:srgbClr val="0000FF"/>
              </a:solidFill>
            </a:endParaRPr>
          </a:p>
        </p:txBody>
      </p:sp>
      <p:pic>
        <p:nvPicPr>
          <p:cNvPr id="2" name="Picture 6"/>
          <p:cNvPicPr>
            <a:picLocks noChangeAspect="1" noChangeArrowheads="1"/>
          </p:cNvPicPr>
          <p:nvPr/>
        </p:nvPicPr>
        <p:blipFill>
          <a:blip r:embed="rId2"/>
          <a:srcRect/>
          <a:stretch>
            <a:fillRect/>
          </a:stretch>
        </p:blipFill>
        <p:spPr bwMode="auto">
          <a:xfrm>
            <a:off x="5029200" y="1371600"/>
            <a:ext cx="3886200" cy="363855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pPr>
              <a:defRPr/>
            </a:pPr>
            <a:fld id="{8592D8C5-8E1C-489D-8715-E8A8F438E5EA}"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57200" y="457200"/>
            <a:ext cx="7823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CO-OPERATION OF KSOFM</a:t>
            </a:r>
          </a:p>
        </p:txBody>
      </p:sp>
      <p:sp>
        <p:nvSpPr>
          <p:cNvPr id="19461" name="Rectangle 7"/>
          <p:cNvSpPr>
            <a:spLocks noChangeArrowheads="1"/>
          </p:cNvSpPr>
          <p:nvPr/>
        </p:nvSpPr>
        <p:spPr bwMode="auto">
          <a:xfrm>
            <a:off x="457200" y="1143000"/>
            <a:ext cx="8229600" cy="5322888"/>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The activation of the winning neuron is spread to neurons in its immediate neighborhood. </a:t>
            </a:r>
          </a:p>
          <a:p>
            <a:pPr marL="914400" indent="-457200" algn="just" eaLnBrk="1" hangingPunct="1">
              <a:lnSpc>
                <a:spcPct val="110000"/>
              </a:lnSpc>
              <a:spcBef>
                <a:spcPts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This allows topologically close neurons to become sensitive to similar patterns.</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 The winner’s neighborhood is determined on the lattice topology.  </a:t>
            </a:r>
          </a:p>
          <a:p>
            <a:pPr marL="914400" lvl="1" indent="-457200" algn="just" eaLnBrk="1" hangingPunct="1">
              <a:lnSpc>
                <a:spcPct val="110000"/>
              </a:lnSpc>
              <a:spcBef>
                <a:spcPts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Distance in the lattice is a function of the number of lateral connections to the winner. </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 The size of the neighborhood is initially large, but shrinks over time.</a:t>
            </a:r>
          </a:p>
          <a:p>
            <a:pPr marL="914400" lvl="1" indent="-457200" algn="just" eaLnBrk="1" hangingPunct="1">
              <a:lnSpc>
                <a:spcPct val="110000"/>
              </a:lnSpc>
              <a:spcBef>
                <a:spcPts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An initially large neighborhood promotes a topology-preserving mapping. </a:t>
            </a:r>
          </a:p>
          <a:p>
            <a:pPr marL="914400" lvl="1" indent="-457200" algn="just" eaLnBrk="1" hangingPunct="1">
              <a:lnSpc>
                <a:spcPct val="110000"/>
              </a:lnSpc>
              <a:spcBef>
                <a:spcPts val="0"/>
              </a:spcBef>
              <a:buFont typeface="Arial" pitchFamily="34" charset="0"/>
              <a:buChar char="•"/>
              <a:defRPr/>
            </a:pPr>
            <a:r>
              <a:rPr lang="en-US" sz="2000" dirty="0">
                <a:solidFill>
                  <a:schemeClr val="accent6">
                    <a:lumMod val="50000"/>
                  </a:schemeClr>
                </a:solidFill>
                <a:latin typeface="Tahoma" pitchFamily="34" charset="0"/>
                <a:ea typeface="+mj-ea"/>
                <a:cs typeface="Tahoma" pitchFamily="34" charset="0"/>
              </a:rPr>
              <a:t>Smaller neighborhoods allow neurons to specialize 	in the latter stages of training.</a:t>
            </a:r>
          </a:p>
        </p:txBody>
      </p:sp>
      <p:sp>
        <p:nvSpPr>
          <p:cNvPr id="2" name="Date Placeholder 1"/>
          <p:cNvSpPr>
            <a:spLocks noGrp="1"/>
          </p:cNvSpPr>
          <p:nvPr>
            <p:ph type="dt" sz="half" idx="10"/>
          </p:nvPr>
        </p:nvSpPr>
        <p:spPr/>
        <p:txBody>
          <a:bodyPr/>
          <a:lstStyle/>
          <a:p>
            <a:pPr>
              <a:defRPr/>
            </a:pPr>
            <a:fld id="{AC23485A-601A-4C51-8ED2-A00B6038B448}"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57200" y="441325"/>
            <a:ext cx="7823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ADAPTATION OF KSOFM</a:t>
            </a:r>
          </a:p>
        </p:txBody>
      </p:sp>
      <p:sp>
        <p:nvSpPr>
          <p:cNvPr id="20485" name="Rectangle 5"/>
          <p:cNvSpPr>
            <a:spLocks noChangeArrowheads="1"/>
          </p:cNvSpPr>
          <p:nvPr/>
        </p:nvSpPr>
        <p:spPr bwMode="auto">
          <a:xfrm>
            <a:off x="533400" y="1143000"/>
            <a:ext cx="4800600" cy="4860925"/>
          </a:xfrm>
          <a:prstGeom prst="rect">
            <a:avLst/>
          </a:prstGeom>
          <a:noFill/>
          <a:ln w="9525">
            <a:noFill/>
            <a:miter lim="800000"/>
            <a:headEnd/>
            <a:tailEnd/>
          </a:ln>
        </p:spPr>
        <p:txBody>
          <a:bodyPr>
            <a:spAutoFit/>
          </a:bodyPr>
          <a:lstStyle/>
          <a:p>
            <a:pPr algn="just">
              <a:defRPr/>
            </a:pPr>
            <a:r>
              <a:rPr lang="en-US" sz="2000" dirty="0">
                <a:solidFill>
                  <a:schemeClr val="accent6">
                    <a:lumMod val="50000"/>
                  </a:schemeClr>
                </a:solidFill>
                <a:latin typeface="Tahoma" pitchFamily="34" charset="0"/>
                <a:ea typeface="+mj-ea"/>
                <a:cs typeface="Tahoma" pitchFamily="34" charset="0"/>
              </a:rPr>
              <a:t>During training, the winner neuron and its topological neighbors are adapted to make their weight vectors more similar to the input pattern that caused the activation.</a:t>
            </a:r>
          </a:p>
          <a:p>
            <a:pPr algn="just">
              <a:defRPr/>
            </a:pPr>
            <a:endParaRPr lang="en-US" sz="2000" dirty="0">
              <a:solidFill>
                <a:schemeClr val="accent6">
                  <a:lumMod val="50000"/>
                </a:schemeClr>
              </a:solidFill>
              <a:latin typeface="Tahoma" pitchFamily="34" charset="0"/>
              <a:ea typeface="+mj-ea"/>
              <a:cs typeface="Tahoma" pitchFamily="34" charset="0"/>
            </a:endParaRPr>
          </a:p>
          <a:p>
            <a:pPr algn="just">
              <a:defRPr/>
            </a:pPr>
            <a:r>
              <a:rPr lang="en-US" sz="2000" dirty="0">
                <a:solidFill>
                  <a:schemeClr val="accent6">
                    <a:lumMod val="50000"/>
                  </a:schemeClr>
                </a:solidFill>
                <a:latin typeface="Tahoma" pitchFamily="34" charset="0"/>
                <a:ea typeface="+mj-ea"/>
                <a:cs typeface="Tahoma" pitchFamily="34" charset="0"/>
              </a:rPr>
              <a:t>Neurons that are closer to the winner will adapt more heavily than neurons that are further away. </a:t>
            </a:r>
          </a:p>
          <a:p>
            <a:pPr algn="just">
              <a:defRPr/>
            </a:pPr>
            <a:endParaRPr lang="en-US" sz="2000" dirty="0">
              <a:solidFill>
                <a:schemeClr val="accent6">
                  <a:lumMod val="50000"/>
                </a:schemeClr>
              </a:solidFill>
              <a:latin typeface="Tahoma" pitchFamily="34" charset="0"/>
              <a:ea typeface="+mj-ea"/>
              <a:cs typeface="Tahoma" pitchFamily="34" charset="0"/>
            </a:endParaRPr>
          </a:p>
          <a:p>
            <a:pPr algn="just">
              <a:defRPr/>
            </a:pPr>
            <a:r>
              <a:rPr lang="en-US" sz="2000" dirty="0">
                <a:solidFill>
                  <a:schemeClr val="accent6">
                    <a:lumMod val="50000"/>
                  </a:schemeClr>
                </a:solidFill>
                <a:latin typeface="Tahoma" pitchFamily="34" charset="0"/>
                <a:ea typeface="+mj-ea"/>
                <a:cs typeface="Tahoma" pitchFamily="34" charset="0"/>
              </a:rPr>
              <a:t>The magnitude of the adaptation is controlled with a learning rate, which decays over time to ensure convergence of the SOM.</a:t>
            </a:r>
          </a:p>
          <a:p>
            <a:pPr algn="just">
              <a:defRPr/>
            </a:pPr>
            <a:endParaRPr lang="en-US" sz="2000" dirty="0">
              <a:solidFill>
                <a:schemeClr val="accent6">
                  <a:lumMod val="50000"/>
                </a:schemeClr>
              </a:solidFill>
              <a:latin typeface="Tahoma" pitchFamily="34" charset="0"/>
              <a:ea typeface="+mj-ea"/>
              <a:cs typeface="Tahoma" pitchFamily="34" charset="0"/>
            </a:endParaRPr>
          </a:p>
        </p:txBody>
      </p:sp>
      <p:pic>
        <p:nvPicPr>
          <p:cNvPr id="2" name="Picture 7"/>
          <p:cNvPicPr>
            <a:picLocks noChangeAspect="1" noChangeArrowheads="1"/>
          </p:cNvPicPr>
          <p:nvPr/>
        </p:nvPicPr>
        <p:blipFill>
          <a:blip r:embed="rId2"/>
          <a:srcRect/>
          <a:stretch>
            <a:fillRect/>
          </a:stretch>
        </p:blipFill>
        <p:spPr bwMode="auto">
          <a:xfrm>
            <a:off x="5562600" y="1909763"/>
            <a:ext cx="2981325" cy="30384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pPr>
              <a:defRPr/>
            </a:pPr>
            <a:fld id="{B3997F6F-9B1C-4973-AC01-00DFACA93F9F}"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457200" y="457200"/>
            <a:ext cx="7823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KSOFM ALGORITHM</a:t>
            </a:r>
          </a:p>
        </p:txBody>
      </p:sp>
      <p:pic>
        <p:nvPicPr>
          <p:cNvPr id="21507" name="Picture 6"/>
          <p:cNvPicPr>
            <a:picLocks noChangeAspect="1" noChangeArrowheads="1"/>
          </p:cNvPicPr>
          <p:nvPr/>
        </p:nvPicPr>
        <p:blipFill>
          <a:blip r:embed="rId2"/>
          <a:srcRect/>
          <a:stretch>
            <a:fillRect/>
          </a:stretch>
        </p:blipFill>
        <p:spPr bwMode="auto">
          <a:xfrm>
            <a:off x="1676400" y="2667000"/>
            <a:ext cx="5362575" cy="3581400"/>
          </a:xfrm>
          <a:prstGeom prst="rect">
            <a:avLst/>
          </a:prstGeom>
          <a:noFill/>
          <a:ln w="9525">
            <a:noFill/>
            <a:miter lim="800000"/>
            <a:headEnd/>
            <a:tailEnd/>
          </a:ln>
        </p:spPr>
      </p:pic>
      <p:pic>
        <p:nvPicPr>
          <p:cNvPr id="2" name="Picture 6" descr="26.jpg"/>
          <p:cNvPicPr>
            <a:picLocks noChangeAspect="1"/>
          </p:cNvPicPr>
          <p:nvPr/>
        </p:nvPicPr>
        <p:blipFill>
          <a:blip r:embed="rId3"/>
          <a:srcRect/>
          <a:stretch>
            <a:fillRect/>
          </a:stretch>
        </p:blipFill>
        <p:spPr bwMode="auto">
          <a:xfrm>
            <a:off x="1600200" y="1143000"/>
            <a:ext cx="5962650" cy="139065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pPr>
              <a:defRPr/>
            </a:pPr>
            <a:fld id="{F42CB85C-AC23-4A62-BD8A-E8DAA06589B9}"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2"/>
          <a:srcRect/>
          <a:stretch>
            <a:fillRect/>
          </a:stretch>
        </p:blipFill>
        <p:spPr bwMode="auto">
          <a:xfrm>
            <a:off x="1752600" y="381000"/>
            <a:ext cx="5572125" cy="3990975"/>
          </a:xfrm>
          <a:prstGeom prst="rect">
            <a:avLst/>
          </a:prstGeom>
          <a:noFill/>
          <a:ln w="9525">
            <a:noFill/>
            <a:miter lim="800000"/>
            <a:headEnd/>
            <a:tailEnd/>
          </a:ln>
        </p:spPr>
      </p:pic>
      <p:pic>
        <p:nvPicPr>
          <p:cNvPr id="22532" name="Picture 5"/>
          <p:cNvPicPr>
            <a:picLocks noChangeAspect="1" noChangeArrowheads="1"/>
          </p:cNvPicPr>
          <p:nvPr/>
        </p:nvPicPr>
        <p:blipFill>
          <a:blip r:embed="rId3"/>
          <a:srcRect/>
          <a:stretch>
            <a:fillRect/>
          </a:stretch>
        </p:blipFill>
        <p:spPr bwMode="auto">
          <a:xfrm>
            <a:off x="1895475" y="4419600"/>
            <a:ext cx="5353050" cy="173355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DB4445D1-5023-42C4-8483-6BDCE44447F4}"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pPr marL="0" indent="0">
              <a:buNone/>
            </a:pPr>
            <a:r>
              <a:rPr lang="en-US" sz="2400" dirty="0"/>
              <a:t>Construct a KSOFM net with two cluster units and </a:t>
            </a:r>
            <a:r>
              <a:rPr lang="en-US" sz="2400" dirty="0" smtClean="0"/>
              <a:t>four </a:t>
            </a:r>
            <a:r>
              <a:rPr lang="en-US" sz="2400" dirty="0"/>
              <a:t>input units. </a:t>
            </a:r>
            <a:r>
              <a:rPr lang="en-US" sz="2400" dirty="0" smtClean="0"/>
              <a:t>[0 0 1 1], [1 0 0 0], [0 1 1 0], [0 0 0 1]. Assume initial learning rate of 0.5</a:t>
            </a:r>
          </a:p>
          <a:p>
            <a:pPr marL="0" indent="0">
              <a:buNone/>
            </a:pPr>
            <a:r>
              <a:rPr lang="en-US" sz="2400" dirty="0" smtClean="0"/>
              <a:t>The </a:t>
            </a:r>
            <a:r>
              <a:rPr lang="en-US" sz="2400" dirty="0"/>
              <a:t>weight vectors for the cluster units are given by</a:t>
            </a:r>
            <a:endParaRPr lang="en-IN" sz="2400" dirty="0"/>
          </a:p>
          <a:p>
            <a:r>
              <a:rPr lang="en-US" sz="2400" dirty="0"/>
              <a:t>w1 = </a:t>
            </a:r>
            <a:r>
              <a:rPr lang="en-US" sz="2400" dirty="0" smtClean="0"/>
              <a:t>[0.2 0.4 0.6 0.8]</a:t>
            </a:r>
            <a:endParaRPr lang="en-IN" sz="2400" dirty="0"/>
          </a:p>
          <a:p>
            <a:r>
              <a:rPr lang="en-US" sz="2400" dirty="0"/>
              <a:t>w2 = </a:t>
            </a:r>
            <a:r>
              <a:rPr lang="en-US" sz="2400" dirty="0" smtClean="0"/>
              <a:t>[0.9 0.7 0.5 0.3]</a:t>
            </a:r>
            <a:endParaRPr lang="en-IN" sz="2400" dirty="0"/>
          </a:p>
          <a:p>
            <a:pPr marL="0" indent="0">
              <a:buNone/>
            </a:pPr>
            <a:r>
              <a:rPr lang="en-US" sz="2400" dirty="0" smtClean="0"/>
              <a:t> </a:t>
            </a:r>
            <a:endParaRPr lang="en-IN" sz="2400" dirty="0"/>
          </a:p>
        </p:txBody>
      </p:sp>
      <p:sp>
        <p:nvSpPr>
          <p:cNvPr id="2" name="Date Placeholder 1"/>
          <p:cNvSpPr>
            <a:spLocks noGrp="1"/>
          </p:cNvSpPr>
          <p:nvPr>
            <p:ph type="dt" sz="half" idx="10"/>
          </p:nvPr>
        </p:nvSpPr>
        <p:spPr/>
        <p:txBody>
          <a:bodyPr/>
          <a:lstStyle/>
          <a:p>
            <a:pPr>
              <a:defRPr/>
            </a:pPr>
            <a:fld id="{420E885B-67C5-4337-AA44-89ED4A645123}" type="datetime1">
              <a:rPr lang="en-US" smtClean="0"/>
              <a:t>11/7/2022</a:t>
            </a:fld>
            <a:endParaRPr lang="en-US"/>
          </a:p>
        </p:txBody>
      </p:sp>
      <p:sp>
        <p:nvSpPr>
          <p:cNvPr id="4" name="Footer Placeholder 3"/>
          <p:cNvSpPr>
            <a:spLocks noGrp="1"/>
          </p:cNvSpPr>
          <p:nvPr>
            <p:ph type="ftr" sz="quarter" idx="11"/>
          </p:nvPr>
        </p:nvSpPr>
        <p:spPr/>
        <p:txBody>
          <a:bodyPr/>
          <a:lstStyle/>
          <a:p>
            <a:pPr>
              <a:defRPr/>
            </a:pPr>
            <a:r>
              <a:rPr lang="en-US" smtClean="0"/>
              <a:t>Kiran Bhowmick</a:t>
            </a:r>
            <a:endParaRPr lang="en-US"/>
          </a:p>
        </p:txBody>
      </p:sp>
      <p:sp>
        <p:nvSpPr>
          <p:cNvPr id="5" name="Slide Number Placeholder 4"/>
          <p:cNvSpPr>
            <a:spLocks noGrp="1"/>
          </p:cNvSpPr>
          <p:nvPr>
            <p:ph type="sldNum" sz="quarter" idx="12"/>
          </p:nvPr>
        </p:nvSpPr>
        <p:spPr/>
        <p:txBody>
          <a:bodyPr/>
          <a:lstStyle/>
          <a:p>
            <a:pPr>
              <a:defRPr/>
            </a:pPr>
            <a:fld id="{C229D010-45AA-4FE8-ADFB-7EB6DF76E10F}" type="slidenum">
              <a:rPr lang="en-US" smtClean="0"/>
              <a:pPr>
                <a:defRPr/>
              </a:pPr>
              <a:t>17</a:t>
            </a:fld>
            <a:endParaRPr lang="en-US"/>
          </a:p>
        </p:txBody>
      </p:sp>
    </p:spTree>
    <p:extLst>
      <p:ext uri="{BB962C8B-B14F-4D97-AF65-F5344CB8AC3E}">
        <p14:creationId xmlns:p14="http://schemas.microsoft.com/office/powerpoint/2010/main" val="283437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DD614A3-D512-4EAB-AF5C-168314930B75}"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5300" name="Rectangle 2"/>
          <p:cNvSpPr>
            <a:spLocks noGrp="1" noChangeArrowheads="1"/>
          </p:cNvSpPr>
          <p:nvPr>
            <p:ph type="title"/>
          </p:nvPr>
        </p:nvSpPr>
        <p:spPr/>
        <p:txBody>
          <a:bodyPr/>
          <a:lstStyle/>
          <a:p>
            <a:pPr eaLnBrk="1" hangingPunct="1"/>
            <a:r>
              <a:rPr lang="en-US" smtClean="0"/>
              <a:t>Algorithm</a:t>
            </a:r>
            <a:endParaRPr lang="en-US" sz="3600" smtClean="0"/>
          </a:p>
        </p:txBody>
      </p:sp>
      <p:sp>
        <p:nvSpPr>
          <p:cNvPr id="55301" name="Rectangle 3"/>
          <p:cNvSpPr>
            <a:spLocks noGrp="1" noChangeArrowheads="1"/>
          </p:cNvSpPr>
          <p:nvPr>
            <p:ph type="body" idx="1"/>
          </p:nvPr>
        </p:nvSpPr>
        <p:spPr/>
        <p:txBody>
          <a:bodyPr/>
          <a:lstStyle/>
          <a:p>
            <a:pPr>
              <a:lnSpc>
                <a:spcPct val="80000"/>
              </a:lnSpc>
            </a:pPr>
            <a:r>
              <a:rPr lang="en-US" smtClean="0"/>
              <a:t>The radius of the neighborhood around a cluster unit also decreases as the clustering process progresses.</a:t>
            </a:r>
          </a:p>
          <a:p>
            <a:pPr>
              <a:lnSpc>
                <a:spcPct val="80000"/>
              </a:lnSpc>
            </a:pPr>
            <a:r>
              <a:rPr lang="en-US" smtClean="0"/>
              <a:t>The formation of a map occurs in two phases: the initial formation of the correct order and the final convergence. </a:t>
            </a:r>
          </a:p>
          <a:p>
            <a:pPr>
              <a:lnSpc>
                <a:spcPct val="80000"/>
              </a:lnSpc>
            </a:pPr>
            <a:r>
              <a:rPr lang="en-US" smtClean="0"/>
              <a:t>The second phase takes much longer than the first and requires a small value for the learning rate. </a:t>
            </a:r>
          </a:p>
          <a:p>
            <a:pPr>
              <a:lnSpc>
                <a:spcPct val="80000"/>
              </a:lnSpc>
            </a:pPr>
            <a:r>
              <a:rPr lang="en-US" smtClean="0"/>
              <a:t>Many iterations through the training set may be necessary, at least in some applications.</a:t>
            </a:r>
          </a:p>
        </p:txBody>
      </p:sp>
    </p:spTree>
    <p:extLst>
      <p:ext uri="{BB962C8B-B14F-4D97-AF65-F5344CB8AC3E}">
        <p14:creationId xmlns:p14="http://schemas.microsoft.com/office/powerpoint/2010/main" val="2280871600"/>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A56118-1445-417D-A167-E6C3652EC778}"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6324"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56325" name="Rectangle 3"/>
          <p:cNvSpPr>
            <a:spLocks noGrp="1" noChangeArrowheads="1"/>
          </p:cNvSpPr>
          <p:nvPr>
            <p:ph type="body" idx="1"/>
          </p:nvPr>
        </p:nvSpPr>
        <p:spPr/>
        <p:txBody>
          <a:bodyPr/>
          <a:lstStyle/>
          <a:p>
            <a:pPr>
              <a:lnSpc>
                <a:spcPct val="80000"/>
              </a:lnSpc>
            </a:pPr>
            <a:r>
              <a:rPr lang="en-US" smtClean="0"/>
              <a:t>A Kohonen self-organizing map (SOM) to cluster four vectors.</a:t>
            </a:r>
          </a:p>
          <a:p>
            <a:r>
              <a:rPr lang="en-US" smtClean="0"/>
              <a:t>Let the vectors to be clustered be:</a:t>
            </a:r>
          </a:p>
          <a:p>
            <a:endParaRPr lang="en-US" smtClean="0"/>
          </a:p>
          <a:p>
            <a:r>
              <a:rPr lang="en-US" smtClean="0"/>
              <a:t>The maximum number of clusters to be formed is</a:t>
            </a:r>
          </a:p>
          <a:p>
            <a:endParaRPr lang="en-US" smtClean="0"/>
          </a:p>
          <a:p>
            <a:r>
              <a:rPr lang="en-US" smtClean="0"/>
              <a:t>Suppose the learning rate (geometric decrease) is:</a:t>
            </a:r>
          </a:p>
        </p:txBody>
      </p:sp>
      <p:pic>
        <p:nvPicPr>
          <p:cNvPr id="56326" name="Picture 7"/>
          <p:cNvPicPr>
            <a:picLocks noChangeAspect="1" noChangeArrowheads="1"/>
          </p:cNvPicPr>
          <p:nvPr/>
        </p:nvPicPr>
        <p:blipFill>
          <a:blip r:embed="rId3" cstate="print"/>
          <a:srcRect/>
          <a:stretch>
            <a:fillRect/>
          </a:stretch>
        </p:blipFill>
        <p:spPr bwMode="auto">
          <a:xfrm>
            <a:off x="1219200" y="2667000"/>
            <a:ext cx="6172200" cy="476250"/>
          </a:xfrm>
          <a:prstGeom prst="rect">
            <a:avLst/>
          </a:prstGeom>
          <a:noFill/>
          <a:ln w="9525">
            <a:noFill/>
            <a:miter lim="800000"/>
            <a:headEnd/>
            <a:tailEnd/>
          </a:ln>
        </p:spPr>
      </p:pic>
      <p:pic>
        <p:nvPicPr>
          <p:cNvPr id="56327" name="Picture 5"/>
          <p:cNvPicPr>
            <a:picLocks noChangeAspect="1" noChangeArrowheads="1"/>
          </p:cNvPicPr>
          <p:nvPr/>
        </p:nvPicPr>
        <p:blipFill>
          <a:blip r:embed="rId4" cstate="print"/>
          <a:srcRect/>
          <a:stretch>
            <a:fillRect/>
          </a:stretch>
        </p:blipFill>
        <p:spPr bwMode="auto">
          <a:xfrm>
            <a:off x="3276600" y="3505200"/>
            <a:ext cx="1524000" cy="541338"/>
          </a:xfrm>
          <a:prstGeom prst="rect">
            <a:avLst/>
          </a:prstGeom>
          <a:noFill/>
          <a:ln w="9525">
            <a:noFill/>
            <a:miter lim="800000"/>
            <a:headEnd/>
            <a:tailEnd/>
          </a:ln>
        </p:spPr>
      </p:pic>
      <p:pic>
        <p:nvPicPr>
          <p:cNvPr id="56328" name="Picture 6"/>
          <p:cNvPicPr>
            <a:picLocks noChangeAspect="1" noChangeArrowheads="1"/>
          </p:cNvPicPr>
          <p:nvPr/>
        </p:nvPicPr>
        <p:blipFill>
          <a:blip r:embed="rId5" cstate="print"/>
          <a:srcRect/>
          <a:stretch>
            <a:fillRect/>
          </a:stretch>
        </p:blipFill>
        <p:spPr bwMode="auto">
          <a:xfrm>
            <a:off x="3124200" y="4495800"/>
            <a:ext cx="2476500" cy="1143000"/>
          </a:xfrm>
          <a:prstGeom prst="rect">
            <a:avLst/>
          </a:prstGeom>
          <a:noFill/>
          <a:ln w="9525">
            <a:noFill/>
            <a:miter lim="800000"/>
            <a:headEnd/>
            <a:tailEnd/>
          </a:ln>
        </p:spPr>
      </p:pic>
    </p:spTree>
    <p:extLst>
      <p:ext uri="{BB962C8B-B14F-4D97-AF65-F5344CB8AC3E}">
        <p14:creationId xmlns:p14="http://schemas.microsoft.com/office/powerpoint/2010/main" val="1443641058"/>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smtClean="0">
                <a:solidFill>
                  <a:srgbClr val="C00000"/>
                </a:solidFill>
                <a:latin typeface="Tahoma" pitchFamily="34" charset="0"/>
                <a:ea typeface="+mj-ea"/>
                <a:cs typeface="Tahoma" pitchFamily="34" charset="0"/>
              </a:rPr>
              <a:t>INTRODUCTION</a:t>
            </a:r>
            <a:endParaRPr lang="en-US" sz="2600" b="1" dirty="0">
              <a:solidFill>
                <a:srgbClr val="C00000"/>
              </a:solidFill>
              <a:latin typeface="Tahoma" pitchFamily="34" charset="0"/>
              <a:ea typeface="+mj-ea"/>
              <a:cs typeface="Tahoma" pitchFamily="34" charset="0"/>
            </a:endParaRPr>
          </a:p>
        </p:txBody>
      </p:sp>
      <p:sp>
        <p:nvSpPr>
          <p:cNvPr id="4101" name="Rectangle 9"/>
          <p:cNvSpPr>
            <a:spLocks noChangeArrowheads="1"/>
          </p:cNvSpPr>
          <p:nvPr/>
        </p:nvSpPr>
        <p:spPr bwMode="auto">
          <a:xfrm>
            <a:off x="457200" y="1143000"/>
            <a:ext cx="8229600" cy="4640263"/>
          </a:xfrm>
          <a:prstGeom prst="rect">
            <a:avLst/>
          </a:prstGeom>
          <a:noFill/>
          <a:ln w="9525">
            <a:noFill/>
            <a:miter lim="800000"/>
            <a:headEnd/>
            <a:tailEnd/>
          </a:ln>
        </p:spPr>
        <p:txBody>
          <a:bodyPr/>
          <a:lstStyle/>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Competition</a:t>
            </a:r>
          </a:p>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Winner take all</a:t>
            </a:r>
          </a:p>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Unsupervised – neural net seeks to find patterns or regularity in the input data</a:t>
            </a:r>
          </a:p>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Clustering nets – </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no. of input units = no. of components in input vector</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No. of output units = no. of clusters</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Weight vector for an output serves as exemplar for input patterns placed in the cluster</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During training, the net determines the output unit that is the best match for the current input vector and the weight vector for the winner is adjusted according the learning algorithm.</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W(new) = w(old) + </a:t>
            </a:r>
            <a:r>
              <a:rPr lang="en-US" sz="2000" dirty="0" smtClean="0">
                <a:solidFill>
                  <a:schemeClr val="accent6">
                    <a:lumMod val="50000"/>
                  </a:schemeClr>
                </a:solidFill>
                <a:latin typeface="Tahoma" pitchFamily="34" charset="0"/>
                <a:ea typeface="+mj-ea"/>
                <a:cs typeface="Tahoma" pitchFamily="34" charset="0"/>
                <a:sym typeface="Symbol"/>
              </a:rPr>
              <a:t>[x – w(old)]</a:t>
            </a:r>
          </a:p>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Determining the closest weight vector to a pattern vector</a:t>
            </a:r>
            <a:endParaRPr lang="en-US" sz="2000" dirty="0">
              <a:solidFill>
                <a:schemeClr val="accent6">
                  <a:lumMod val="50000"/>
                </a:schemeClr>
              </a:solidFill>
              <a:latin typeface="Tahoma" pitchFamily="34" charset="0"/>
              <a:ea typeface="+mj-ea"/>
              <a:cs typeface="Tahoma" pitchFamily="34" charset="0"/>
            </a:endParaRPr>
          </a:p>
        </p:txBody>
      </p:sp>
      <p:sp>
        <p:nvSpPr>
          <p:cNvPr id="2" name="Date Placeholder 1"/>
          <p:cNvSpPr>
            <a:spLocks noGrp="1"/>
          </p:cNvSpPr>
          <p:nvPr>
            <p:ph type="dt" sz="half" idx="10"/>
          </p:nvPr>
        </p:nvSpPr>
        <p:spPr/>
        <p:txBody>
          <a:bodyPr/>
          <a:lstStyle/>
          <a:p>
            <a:pPr>
              <a:defRPr/>
            </a:pPr>
            <a:fld id="{21C25C40-E16B-4D7E-8F62-32F043D7618D}"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820A58-3CA4-44BE-BEDF-0E5AC5383BC7}"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7348"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57349" name="Rectangle 3"/>
          <p:cNvSpPr>
            <a:spLocks noGrp="1" noChangeArrowheads="1"/>
          </p:cNvSpPr>
          <p:nvPr>
            <p:ph type="body" idx="1"/>
          </p:nvPr>
        </p:nvSpPr>
        <p:spPr/>
        <p:txBody>
          <a:bodyPr/>
          <a:lstStyle/>
          <a:p>
            <a:pPr>
              <a:lnSpc>
                <a:spcPct val="80000"/>
              </a:lnSpc>
            </a:pPr>
            <a:r>
              <a:rPr lang="en-US" dirty="0" smtClean="0"/>
              <a:t>With only two clusters available, the neighborhood of node J (Step 4) is set so that only one cluster updates its weights at each step (i.e., R</a:t>
            </a:r>
            <a:r>
              <a:rPr lang="en-US" sz="2800" dirty="0" smtClean="0"/>
              <a:t> = 0).</a:t>
            </a:r>
            <a:endParaRPr lang="en-US" sz="2000" dirty="0" smtClean="0"/>
          </a:p>
          <a:p>
            <a:pPr>
              <a:lnSpc>
                <a:spcPct val="90000"/>
              </a:lnSpc>
            </a:pPr>
            <a:r>
              <a:rPr lang="en-US" dirty="0" smtClean="0"/>
              <a:t>Step 0. Initial weight matrix:</a:t>
            </a:r>
          </a:p>
          <a:p>
            <a:pPr>
              <a:lnSpc>
                <a:spcPct val="90000"/>
              </a:lnSpc>
            </a:pPr>
            <a:endParaRPr lang="en-US" dirty="0" smtClean="0"/>
          </a:p>
          <a:p>
            <a:pPr>
              <a:lnSpc>
                <a:spcPct val="90000"/>
              </a:lnSpc>
            </a:pPr>
            <a:endParaRPr lang="en-US" dirty="0" smtClean="0"/>
          </a:p>
          <a:p>
            <a:pPr>
              <a:lnSpc>
                <a:spcPct val="90000"/>
              </a:lnSpc>
            </a:pPr>
            <a:r>
              <a:rPr lang="en-US" dirty="0" smtClean="0"/>
              <a:t>Initial radius: R=0.</a:t>
            </a:r>
          </a:p>
          <a:p>
            <a:pPr>
              <a:lnSpc>
                <a:spcPct val="90000"/>
              </a:lnSpc>
            </a:pPr>
            <a:r>
              <a:rPr lang="en-US" dirty="0" smtClean="0"/>
              <a:t>Initial learning rate: </a:t>
            </a:r>
          </a:p>
          <a:p>
            <a:pPr>
              <a:lnSpc>
                <a:spcPct val="90000"/>
              </a:lnSpc>
            </a:pPr>
            <a:r>
              <a:rPr lang="en-US" dirty="0" smtClean="0"/>
              <a:t>Step 1. Begin training.</a:t>
            </a:r>
          </a:p>
          <a:p>
            <a:pPr>
              <a:lnSpc>
                <a:spcPct val="90000"/>
              </a:lnSpc>
            </a:pPr>
            <a:r>
              <a:rPr lang="en-US" dirty="0" smtClean="0"/>
              <a:t>Step 2. </a:t>
            </a:r>
            <a:r>
              <a:rPr lang="en-US" smtClean="0"/>
              <a:t>For the first vector, (1, 1, 0, 0), do Steps 3-5.</a:t>
            </a:r>
          </a:p>
          <a:p>
            <a:pPr>
              <a:lnSpc>
                <a:spcPct val="90000"/>
              </a:lnSpc>
            </a:pPr>
            <a:endParaRPr lang="en-US" dirty="0" smtClean="0"/>
          </a:p>
          <a:p>
            <a:pPr>
              <a:lnSpc>
                <a:spcPct val="80000"/>
              </a:lnSpc>
            </a:pPr>
            <a:endParaRPr lang="en-US" dirty="0" smtClean="0"/>
          </a:p>
        </p:txBody>
      </p:sp>
      <p:pic>
        <p:nvPicPr>
          <p:cNvPr id="57350" name="Picture 9"/>
          <p:cNvPicPr>
            <a:picLocks noChangeAspect="1" noChangeArrowheads="1"/>
          </p:cNvPicPr>
          <p:nvPr/>
        </p:nvPicPr>
        <p:blipFill>
          <a:blip r:embed="rId3" cstate="print"/>
          <a:srcRect/>
          <a:stretch>
            <a:fillRect/>
          </a:stretch>
        </p:blipFill>
        <p:spPr bwMode="auto">
          <a:xfrm>
            <a:off x="5257800" y="2514600"/>
            <a:ext cx="1114425" cy="1200150"/>
          </a:xfrm>
          <a:prstGeom prst="rect">
            <a:avLst/>
          </a:prstGeom>
          <a:noFill/>
          <a:ln w="9525">
            <a:noFill/>
            <a:miter lim="800000"/>
            <a:headEnd/>
            <a:tailEnd/>
          </a:ln>
        </p:spPr>
      </p:pic>
      <p:pic>
        <p:nvPicPr>
          <p:cNvPr id="57351" name="Picture 10"/>
          <p:cNvPicPr>
            <a:picLocks noChangeAspect="1" noChangeArrowheads="1"/>
          </p:cNvPicPr>
          <p:nvPr/>
        </p:nvPicPr>
        <p:blipFill>
          <a:blip r:embed="rId4" cstate="print"/>
          <a:srcRect/>
          <a:stretch>
            <a:fillRect/>
          </a:stretch>
        </p:blipFill>
        <p:spPr bwMode="auto">
          <a:xfrm>
            <a:off x="3810000" y="4114800"/>
            <a:ext cx="1524000" cy="504825"/>
          </a:xfrm>
          <a:prstGeom prst="rect">
            <a:avLst/>
          </a:prstGeom>
          <a:noFill/>
          <a:ln w="9525">
            <a:noFill/>
            <a:miter lim="800000"/>
            <a:headEnd/>
            <a:tailEnd/>
          </a:ln>
        </p:spPr>
      </p:pic>
    </p:spTree>
    <p:extLst>
      <p:ext uri="{BB962C8B-B14F-4D97-AF65-F5344CB8AC3E}">
        <p14:creationId xmlns:p14="http://schemas.microsoft.com/office/powerpoint/2010/main" val="1451279071"/>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57D9D0E-8568-4716-9D4D-45B68B882FC1}"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8372"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58373" name="Rectangle 3"/>
          <p:cNvSpPr>
            <a:spLocks noGrp="1" noChangeArrowheads="1"/>
          </p:cNvSpPr>
          <p:nvPr>
            <p:ph type="body" idx="1"/>
          </p:nvPr>
        </p:nvSpPr>
        <p:spPr/>
        <p:txBody>
          <a:bodyPr/>
          <a:lstStyle/>
          <a:p>
            <a:pPr>
              <a:lnSpc>
                <a:spcPct val="80000"/>
              </a:lnSpc>
            </a:pPr>
            <a:r>
              <a:rPr lang="en-US" smtClean="0"/>
              <a:t>Step 3. </a:t>
            </a:r>
          </a:p>
          <a:p>
            <a:pPr>
              <a:lnSpc>
                <a:spcPct val="80000"/>
              </a:lnSpc>
            </a:pPr>
            <a:endParaRPr lang="en-US" smtClean="0"/>
          </a:p>
          <a:p>
            <a:pPr>
              <a:lnSpc>
                <a:spcPct val="80000"/>
              </a:lnSpc>
            </a:pPr>
            <a:endParaRPr lang="en-US" smtClean="0"/>
          </a:p>
          <a:p>
            <a:pPr>
              <a:lnSpc>
                <a:spcPct val="80000"/>
              </a:lnSpc>
            </a:pPr>
            <a:endParaRPr lang="en-US" smtClean="0"/>
          </a:p>
          <a:p>
            <a:pPr>
              <a:lnSpc>
                <a:spcPct val="80000"/>
              </a:lnSpc>
            </a:pPr>
            <a:endParaRPr lang="en-US" smtClean="0"/>
          </a:p>
          <a:p>
            <a:r>
              <a:rPr lang="en-US" smtClean="0"/>
              <a:t>Step 4. The input vector is closest to output node 2, so J = 2.</a:t>
            </a:r>
          </a:p>
          <a:p>
            <a:r>
              <a:rPr lang="en-US" smtClean="0"/>
              <a:t>Step 5. The weights on the winning unit are updated:</a:t>
            </a:r>
          </a:p>
          <a:p>
            <a:pPr>
              <a:lnSpc>
                <a:spcPct val="80000"/>
              </a:lnSpc>
            </a:pPr>
            <a:endParaRPr lang="en-US" smtClean="0"/>
          </a:p>
          <a:p>
            <a:pPr>
              <a:lnSpc>
                <a:spcPct val="90000"/>
              </a:lnSpc>
            </a:pPr>
            <a:endParaRPr lang="en-US" smtClean="0"/>
          </a:p>
          <a:p>
            <a:pPr>
              <a:lnSpc>
                <a:spcPct val="80000"/>
              </a:lnSpc>
            </a:pPr>
            <a:endParaRPr lang="en-US" smtClean="0"/>
          </a:p>
        </p:txBody>
      </p:sp>
      <p:pic>
        <p:nvPicPr>
          <p:cNvPr id="58374" name="Picture 11"/>
          <p:cNvPicPr>
            <a:picLocks noChangeAspect="1" noChangeArrowheads="1"/>
          </p:cNvPicPr>
          <p:nvPr/>
        </p:nvPicPr>
        <p:blipFill>
          <a:blip r:embed="rId3" cstate="print"/>
          <a:srcRect/>
          <a:stretch>
            <a:fillRect/>
          </a:stretch>
        </p:blipFill>
        <p:spPr bwMode="auto">
          <a:xfrm>
            <a:off x="2590800" y="1524000"/>
            <a:ext cx="4819650" cy="1524000"/>
          </a:xfrm>
          <a:prstGeom prst="rect">
            <a:avLst/>
          </a:prstGeom>
          <a:noFill/>
          <a:ln w="9525">
            <a:noFill/>
            <a:miter lim="800000"/>
            <a:headEnd/>
            <a:tailEnd/>
          </a:ln>
        </p:spPr>
      </p:pic>
      <p:pic>
        <p:nvPicPr>
          <p:cNvPr id="58375" name="Picture 7"/>
          <p:cNvPicPr>
            <a:picLocks noChangeAspect="1" noChangeArrowheads="1"/>
          </p:cNvPicPr>
          <p:nvPr/>
        </p:nvPicPr>
        <p:blipFill>
          <a:blip r:embed="rId4" cstate="print"/>
          <a:srcRect/>
          <a:stretch>
            <a:fillRect/>
          </a:stretch>
        </p:blipFill>
        <p:spPr bwMode="auto">
          <a:xfrm>
            <a:off x="2514600" y="4724400"/>
            <a:ext cx="4702175" cy="914400"/>
          </a:xfrm>
          <a:prstGeom prst="rect">
            <a:avLst/>
          </a:prstGeom>
          <a:noFill/>
          <a:ln w="9525">
            <a:noFill/>
            <a:miter lim="800000"/>
            <a:headEnd/>
            <a:tailEnd/>
          </a:ln>
        </p:spPr>
      </p:pic>
    </p:spTree>
    <p:extLst>
      <p:ext uri="{BB962C8B-B14F-4D97-AF65-F5344CB8AC3E}">
        <p14:creationId xmlns:p14="http://schemas.microsoft.com/office/powerpoint/2010/main" val="2835776281"/>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C8A504-BE99-4A83-8B75-BB018251B94F}"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59396"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59397" name="Rectangle 3"/>
          <p:cNvSpPr>
            <a:spLocks noGrp="1" noChangeArrowheads="1"/>
          </p:cNvSpPr>
          <p:nvPr>
            <p:ph type="body" idx="1"/>
          </p:nvPr>
        </p:nvSpPr>
        <p:spPr/>
        <p:txBody>
          <a:bodyPr/>
          <a:lstStyle/>
          <a:p>
            <a:r>
              <a:rPr lang="en-US" smtClean="0"/>
              <a:t>This gives the weight matrix</a:t>
            </a:r>
          </a:p>
          <a:p>
            <a:endParaRPr lang="en-US" smtClean="0"/>
          </a:p>
          <a:p>
            <a:endParaRPr lang="en-US" smtClean="0"/>
          </a:p>
          <a:p>
            <a:r>
              <a:rPr lang="en-US" smtClean="0"/>
              <a:t>Step 2. For the second vector, (0, 0 , 0 , 1 ) , do Steps 3-5.</a:t>
            </a:r>
          </a:p>
          <a:p>
            <a:r>
              <a:rPr lang="en-US" smtClean="0"/>
              <a:t>Step 3.</a:t>
            </a:r>
          </a:p>
          <a:p>
            <a:pPr>
              <a:lnSpc>
                <a:spcPct val="80000"/>
              </a:lnSpc>
            </a:pPr>
            <a:endParaRPr lang="en-US" smtClean="0"/>
          </a:p>
        </p:txBody>
      </p:sp>
      <p:pic>
        <p:nvPicPr>
          <p:cNvPr id="59398" name="Picture 8"/>
          <p:cNvPicPr>
            <a:picLocks noChangeAspect="1" noChangeArrowheads="1"/>
          </p:cNvPicPr>
          <p:nvPr/>
        </p:nvPicPr>
        <p:blipFill>
          <a:blip r:embed="rId3" cstate="print"/>
          <a:srcRect/>
          <a:stretch>
            <a:fillRect/>
          </a:stretch>
        </p:blipFill>
        <p:spPr bwMode="auto">
          <a:xfrm>
            <a:off x="5334000" y="1600200"/>
            <a:ext cx="1114425" cy="1209675"/>
          </a:xfrm>
          <a:prstGeom prst="rect">
            <a:avLst/>
          </a:prstGeom>
          <a:noFill/>
          <a:ln w="9525">
            <a:noFill/>
            <a:miter lim="800000"/>
            <a:headEnd/>
            <a:tailEnd/>
          </a:ln>
        </p:spPr>
      </p:pic>
      <p:pic>
        <p:nvPicPr>
          <p:cNvPr id="59399" name="Picture 9"/>
          <p:cNvPicPr>
            <a:picLocks noChangeAspect="1" noChangeArrowheads="1"/>
          </p:cNvPicPr>
          <p:nvPr/>
        </p:nvPicPr>
        <p:blipFill>
          <a:blip r:embed="rId4" cstate="print"/>
          <a:srcRect/>
          <a:stretch>
            <a:fillRect/>
          </a:stretch>
        </p:blipFill>
        <p:spPr bwMode="auto">
          <a:xfrm>
            <a:off x="2362200" y="3810000"/>
            <a:ext cx="4562475" cy="1581150"/>
          </a:xfrm>
          <a:prstGeom prst="rect">
            <a:avLst/>
          </a:prstGeom>
          <a:noFill/>
          <a:ln w="9525">
            <a:noFill/>
            <a:miter lim="800000"/>
            <a:headEnd/>
            <a:tailEnd/>
          </a:ln>
        </p:spPr>
      </p:pic>
    </p:spTree>
    <p:extLst>
      <p:ext uri="{BB962C8B-B14F-4D97-AF65-F5344CB8AC3E}">
        <p14:creationId xmlns:p14="http://schemas.microsoft.com/office/powerpoint/2010/main" val="540598368"/>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75C821-55C9-45E9-A5ED-A7F7B8D7646B}"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0420"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0421" name="Rectangle 3"/>
          <p:cNvSpPr>
            <a:spLocks noGrp="1" noChangeArrowheads="1"/>
          </p:cNvSpPr>
          <p:nvPr>
            <p:ph type="body" idx="1"/>
          </p:nvPr>
        </p:nvSpPr>
        <p:spPr/>
        <p:txBody>
          <a:bodyPr/>
          <a:lstStyle/>
          <a:p>
            <a:r>
              <a:rPr lang="en-US" smtClean="0"/>
              <a:t>Step 4. The input vector is closest to output node 1 , so</a:t>
            </a:r>
          </a:p>
          <a:p>
            <a:r>
              <a:rPr lang="en-US" smtClean="0"/>
              <a:t>J=1.</a:t>
            </a:r>
          </a:p>
          <a:p>
            <a:r>
              <a:rPr lang="en-US" smtClean="0"/>
              <a:t>Step 5. Update the first column of the weight matrix:</a:t>
            </a:r>
          </a:p>
          <a:p>
            <a:pPr>
              <a:lnSpc>
                <a:spcPct val="80000"/>
              </a:lnSpc>
            </a:pPr>
            <a:endParaRPr lang="en-US" smtClean="0"/>
          </a:p>
        </p:txBody>
      </p:sp>
      <p:pic>
        <p:nvPicPr>
          <p:cNvPr id="60422" name="Picture 6"/>
          <p:cNvPicPr>
            <a:picLocks noChangeAspect="1" noChangeArrowheads="1"/>
          </p:cNvPicPr>
          <p:nvPr/>
        </p:nvPicPr>
        <p:blipFill>
          <a:blip r:embed="rId3" cstate="print"/>
          <a:srcRect/>
          <a:stretch>
            <a:fillRect/>
          </a:stretch>
        </p:blipFill>
        <p:spPr bwMode="auto">
          <a:xfrm>
            <a:off x="3810000" y="3200400"/>
            <a:ext cx="1209675" cy="1285875"/>
          </a:xfrm>
          <a:prstGeom prst="rect">
            <a:avLst/>
          </a:prstGeom>
          <a:noFill/>
          <a:ln w="9525">
            <a:noFill/>
            <a:miter lim="800000"/>
            <a:headEnd/>
            <a:tailEnd/>
          </a:ln>
        </p:spPr>
      </p:pic>
    </p:spTree>
    <p:extLst>
      <p:ext uri="{BB962C8B-B14F-4D97-AF65-F5344CB8AC3E}">
        <p14:creationId xmlns:p14="http://schemas.microsoft.com/office/powerpoint/2010/main" val="724411856"/>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64855D3-37E6-4B3D-87F2-3A3C1B97B85A}"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1444"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1445" name="Rectangle 3"/>
          <p:cNvSpPr>
            <a:spLocks noGrp="1" noChangeArrowheads="1"/>
          </p:cNvSpPr>
          <p:nvPr>
            <p:ph type="body" idx="1"/>
          </p:nvPr>
        </p:nvSpPr>
        <p:spPr/>
        <p:txBody>
          <a:bodyPr/>
          <a:lstStyle/>
          <a:p>
            <a:r>
              <a:rPr lang="en-US" smtClean="0"/>
              <a:t>Step 2. For the third vector, ( 1 , 0, 0, 0), do Steps 3-5.</a:t>
            </a:r>
          </a:p>
          <a:p>
            <a:r>
              <a:rPr lang="en-US" smtClean="0"/>
              <a:t>Step 3.</a:t>
            </a:r>
          </a:p>
          <a:p>
            <a:endParaRPr lang="en-US" smtClean="0"/>
          </a:p>
          <a:p>
            <a:endParaRPr lang="en-US" smtClean="0"/>
          </a:p>
          <a:p>
            <a:endParaRPr lang="en-US" smtClean="0"/>
          </a:p>
          <a:p>
            <a:r>
              <a:rPr lang="en-US" smtClean="0"/>
              <a:t>Step 4. The input vector is closest to output node 2, so</a:t>
            </a:r>
          </a:p>
          <a:p>
            <a:r>
              <a:rPr lang="en-US" smtClean="0"/>
              <a:t>J = 2.</a:t>
            </a:r>
          </a:p>
          <a:p>
            <a:pPr>
              <a:lnSpc>
                <a:spcPct val="80000"/>
              </a:lnSpc>
            </a:pPr>
            <a:endParaRPr lang="en-US" smtClean="0"/>
          </a:p>
        </p:txBody>
      </p:sp>
      <p:pic>
        <p:nvPicPr>
          <p:cNvPr id="61446" name="Picture 7"/>
          <p:cNvPicPr>
            <a:picLocks noChangeAspect="1" noChangeArrowheads="1"/>
          </p:cNvPicPr>
          <p:nvPr/>
        </p:nvPicPr>
        <p:blipFill>
          <a:blip r:embed="rId3" cstate="print"/>
          <a:srcRect/>
          <a:stretch>
            <a:fillRect/>
          </a:stretch>
        </p:blipFill>
        <p:spPr bwMode="auto">
          <a:xfrm>
            <a:off x="2819400" y="2133600"/>
            <a:ext cx="4772025" cy="1590675"/>
          </a:xfrm>
          <a:prstGeom prst="rect">
            <a:avLst/>
          </a:prstGeom>
          <a:noFill/>
          <a:ln w="9525">
            <a:noFill/>
            <a:miter lim="800000"/>
            <a:headEnd/>
            <a:tailEnd/>
          </a:ln>
        </p:spPr>
      </p:pic>
      <p:pic>
        <p:nvPicPr>
          <p:cNvPr id="61447" name="Picture 6"/>
          <p:cNvPicPr>
            <a:picLocks noChangeAspect="1" noChangeArrowheads="1"/>
          </p:cNvPicPr>
          <p:nvPr/>
        </p:nvPicPr>
        <p:blipFill>
          <a:blip r:embed="rId4" cstate="print"/>
          <a:srcRect/>
          <a:stretch>
            <a:fillRect/>
          </a:stretch>
        </p:blipFill>
        <p:spPr bwMode="auto">
          <a:xfrm>
            <a:off x="4038600" y="4724400"/>
            <a:ext cx="1304925" cy="1238250"/>
          </a:xfrm>
          <a:prstGeom prst="rect">
            <a:avLst/>
          </a:prstGeom>
          <a:noFill/>
          <a:ln w="9525">
            <a:noFill/>
            <a:miter lim="800000"/>
            <a:headEnd/>
            <a:tailEnd/>
          </a:ln>
        </p:spPr>
      </p:pic>
    </p:spTree>
    <p:extLst>
      <p:ext uri="{BB962C8B-B14F-4D97-AF65-F5344CB8AC3E}">
        <p14:creationId xmlns:p14="http://schemas.microsoft.com/office/powerpoint/2010/main" val="70694796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086CFD-CCBC-4FD2-8C03-56241CA5480A}"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2468"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2469" name="Rectangle 3"/>
          <p:cNvSpPr>
            <a:spLocks noGrp="1" noChangeArrowheads="1"/>
          </p:cNvSpPr>
          <p:nvPr>
            <p:ph type="body" idx="1"/>
          </p:nvPr>
        </p:nvSpPr>
        <p:spPr/>
        <p:txBody>
          <a:bodyPr/>
          <a:lstStyle/>
          <a:p>
            <a:r>
              <a:rPr lang="en-US" smtClean="0"/>
              <a:t>Step 2. For the fourth vector, ( 0 , 0, 1, 1), do Steps 3-5.</a:t>
            </a:r>
          </a:p>
          <a:p>
            <a:r>
              <a:rPr lang="en-US" smtClean="0"/>
              <a:t>Step 3.</a:t>
            </a:r>
          </a:p>
          <a:p>
            <a:endParaRPr lang="en-US" smtClean="0"/>
          </a:p>
          <a:p>
            <a:endParaRPr lang="en-US" smtClean="0"/>
          </a:p>
          <a:p>
            <a:endParaRPr lang="en-US" smtClean="0"/>
          </a:p>
          <a:p>
            <a:r>
              <a:rPr lang="en-US" smtClean="0"/>
              <a:t>Step 4. The input vector is closest to output node 1, so</a:t>
            </a:r>
          </a:p>
          <a:p>
            <a:r>
              <a:rPr lang="en-US" smtClean="0"/>
              <a:t>J = 1.</a:t>
            </a:r>
          </a:p>
          <a:p>
            <a:pPr>
              <a:lnSpc>
                <a:spcPct val="80000"/>
              </a:lnSpc>
            </a:pPr>
            <a:endParaRPr lang="en-US" smtClean="0"/>
          </a:p>
        </p:txBody>
      </p:sp>
      <p:pic>
        <p:nvPicPr>
          <p:cNvPr id="62470" name="Picture 7"/>
          <p:cNvPicPr>
            <a:picLocks noChangeAspect="1" noChangeArrowheads="1"/>
          </p:cNvPicPr>
          <p:nvPr/>
        </p:nvPicPr>
        <p:blipFill>
          <a:blip r:embed="rId3" cstate="print"/>
          <a:srcRect/>
          <a:stretch>
            <a:fillRect/>
          </a:stretch>
        </p:blipFill>
        <p:spPr bwMode="auto">
          <a:xfrm>
            <a:off x="2514600" y="2209800"/>
            <a:ext cx="4638675" cy="1638300"/>
          </a:xfrm>
          <a:prstGeom prst="rect">
            <a:avLst/>
          </a:prstGeom>
          <a:noFill/>
          <a:ln w="9525">
            <a:noFill/>
            <a:miter lim="800000"/>
            <a:headEnd/>
            <a:tailEnd/>
          </a:ln>
        </p:spPr>
      </p:pic>
      <p:pic>
        <p:nvPicPr>
          <p:cNvPr id="62471" name="Picture 7"/>
          <p:cNvPicPr>
            <a:picLocks noChangeAspect="1" noChangeArrowheads="1"/>
          </p:cNvPicPr>
          <p:nvPr/>
        </p:nvPicPr>
        <p:blipFill>
          <a:blip r:embed="rId4" cstate="print"/>
          <a:srcRect/>
          <a:stretch>
            <a:fillRect/>
          </a:stretch>
        </p:blipFill>
        <p:spPr bwMode="auto">
          <a:xfrm>
            <a:off x="3962400" y="4648200"/>
            <a:ext cx="1419225" cy="1209675"/>
          </a:xfrm>
          <a:prstGeom prst="rect">
            <a:avLst/>
          </a:prstGeom>
          <a:noFill/>
          <a:ln w="9525">
            <a:noFill/>
            <a:miter lim="800000"/>
            <a:headEnd/>
            <a:tailEnd/>
          </a:ln>
        </p:spPr>
      </p:pic>
    </p:spTree>
    <p:extLst>
      <p:ext uri="{BB962C8B-B14F-4D97-AF65-F5344CB8AC3E}">
        <p14:creationId xmlns:p14="http://schemas.microsoft.com/office/powerpoint/2010/main" val="2547889148"/>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83C49C-D56E-45A6-9474-3C0F4E6641E4}"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3492"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3493" name="Rectangle 3"/>
          <p:cNvSpPr>
            <a:spLocks noGrp="1" noChangeArrowheads="1"/>
          </p:cNvSpPr>
          <p:nvPr>
            <p:ph type="body" idx="1"/>
          </p:nvPr>
        </p:nvSpPr>
        <p:spPr/>
        <p:txBody>
          <a:bodyPr/>
          <a:lstStyle/>
          <a:p>
            <a:r>
              <a:rPr lang="en-US" smtClean="0"/>
              <a:t>Step 6. Reduce the learning rate:</a:t>
            </a:r>
          </a:p>
          <a:p>
            <a:endParaRPr lang="en-US" smtClean="0"/>
          </a:p>
          <a:p>
            <a:r>
              <a:rPr lang="en-US" smtClean="0"/>
              <a:t>The weight update equations are now:</a:t>
            </a:r>
          </a:p>
          <a:p>
            <a:endParaRPr lang="en-US" smtClean="0"/>
          </a:p>
          <a:p>
            <a:endParaRPr lang="en-US" smtClean="0"/>
          </a:p>
          <a:p>
            <a:endParaRPr lang="en-US" smtClean="0"/>
          </a:p>
          <a:p>
            <a:r>
              <a:rPr lang="en-US" smtClean="0"/>
              <a:t>Modifying the adjustment procedure for the learning rate so that it decreases geometrically from .6 to .01 over 100 iterations (epochs) gives the following results:</a:t>
            </a:r>
          </a:p>
          <a:p>
            <a:endParaRPr lang="en-US" smtClean="0"/>
          </a:p>
          <a:p>
            <a:endParaRPr lang="en-US" smtClean="0"/>
          </a:p>
          <a:p>
            <a:pPr>
              <a:lnSpc>
                <a:spcPct val="80000"/>
              </a:lnSpc>
            </a:pPr>
            <a:endParaRPr lang="en-US" smtClean="0"/>
          </a:p>
        </p:txBody>
      </p:sp>
      <p:pic>
        <p:nvPicPr>
          <p:cNvPr id="63494" name="Picture 8"/>
          <p:cNvPicPr>
            <a:picLocks noChangeAspect="1" noChangeArrowheads="1"/>
          </p:cNvPicPr>
          <p:nvPr/>
        </p:nvPicPr>
        <p:blipFill>
          <a:blip r:embed="rId3" cstate="print"/>
          <a:srcRect/>
          <a:stretch>
            <a:fillRect/>
          </a:stretch>
        </p:blipFill>
        <p:spPr bwMode="auto">
          <a:xfrm>
            <a:off x="2590800" y="2057400"/>
            <a:ext cx="2895600" cy="352425"/>
          </a:xfrm>
          <a:prstGeom prst="rect">
            <a:avLst/>
          </a:prstGeom>
          <a:noFill/>
          <a:ln w="9525">
            <a:noFill/>
            <a:miter lim="800000"/>
            <a:headEnd/>
            <a:tailEnd/>
          </a:ln>
        </p:spPr>
      </p:pic>
      <p:pic>
        <p:nvPicPr>
          <p:cNvPr id="63495" name="Picture 9"/>
          <p:cNvPicPr>
            <a:picLocks noChangeAspect="1" noChangeArrowheads="1"/>
          </p:cNvPicPr>
          <p:nvPr/>
        </p:nvPicPr>
        <p:blipFill>
          <a:blip r:embed="rId4" cstate="print"/>
          <a:srcRect/>
          <a:stretch>
            <a:fillRect/>
          </a:stretch>
        </p:blipFill>
        <p:spPr bwMode="auto">
          <a:xfrm>
            <a:off x="2057400" y="2895600"/>
            <a:ext cx="5105400" cy="1165225"/>
          </a:xfrm>
          <a:prstGeom prst="rect">
            <a:avLst/>
          </a:prstGeom>
          <a:noFill/>
          <a:ln w="9525">
            <a:noFill/>
            <a:miter lim="800000"/>
            <a:headEnd/>
            <a:tailEnd/>
          </a:ln>
        </p:spPr>
      </p:pic>
    </p:spTree>
    <p:extLst>
      <p:ext uri="{BB962C8B-B14F-4D97-AF65-F5344CB8AC3E}">
        <p14:creationId xmlns:p14="http://schemas.microsoft.com/office/powerpoint/2010/main" val="2146383295"/>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FE813E-E9FB-4C46-B53E-5E6714367FE6}"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4516"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4517" name="Rectangle 3"/>
          <p:cNvSpPr>
            <a:spLocks noGrp="1" noChangeArrowheads="1"/>
          </p:cNvSpPr>
          <p:nvPr>
            <p:ph type="body" idx="1"/>
          </p:nvPr>
        </p:nvSpPr>
        <p:spPr/>
        <p:txBody>
          <a:bodyPr/>
          <a:lstStyle/>
          <a:p>
            <a:endParaRPr lang="en-US" smtClean="0"/>
          </a:p>
          <a:p>
            <a:endParaRPr lang="en-US" smtClean="0"/>
          </a:p>
          <a:p>
            <a:pPr>
              <a:lnSpc>
                <a:spcPct val="80000"/>
              </a:lnSpc>
            </a:pPr>
            <a:endParaRPr lang="en-US" smtClean="0"/>
          </a:p>
        </p:txBody>
      </p:sp>
      <p:pic>
        <p:nvPicPr>
          <p:cNvPr id="64518" name="Picture 7"/>
          <p:cNvPicPr>
            <a:picLocks noChangeAspect="1" noChangeArrowheads="1"/>
          </p:cNvPicPr>
          <p:nvPr/>
        </p:nvPicPr>
        <p:blipFill>
          <a:blip r:embed="rId3" cstate="print"/>
          <a:srcRect/>
          <a:stretch>
            <a:fillRect/>
          </a:stretch>
        </p:blipFill>
        <p:spPr bwMode="auto">
          <a:xfrm>
            <a:off x="1943100" y="1524000"/>
            <a:ext cx="4914900" cy="4495800"/>
          </a:xfrm>
          <a:prstGeom prst="rect">
            <a:avLst/>
          </a:prstGeom>
          <a:noFill/>
          <a:ln w="9525">
            <a:noFill/>
            <a:miter lim="800000"/>
            <a:headEnd/>
            <a:tailEnd/>
          </a:ln>
        </p:spPr>
      </p:pic>
    </p:spTree>
    <p:extLst>
      <p:ext uri="{BB962C8B-B14F-4D97-AF65-F5344CB8AC3E}">
        <p14:creationId xmlns:p14="http://schemas.microsoft.com/office/powerpoint/2010/main" val="657851159"/>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dirty="0">
              <a:ln>
                <a:noFill/>
              </a:ln>
              <a:solidFill>
                <a:srgbClr val="0000FF"/>
              </a:solidFill>
              <a:effectLst/>
              <a:uLnTx/>
              <a:uFillTx/>
              <a:latin typeface="Arial"/>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3AB028E-213A-461C-A1FD-13B36B0EEFA1}" type="slidenum">
              <a:rPr kumimoji="0" lang="en-US" sz="1400" b="1" i="0" u="none" strike="noStrike" kern="1200" cap="none" spc="0" normalizeH="0" baseline="0" noProof="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65540" name="Rectangle 2"/>
          <p:cNvSpPr>
            <a:spLocks noGrp="1" noChangeArrowheads="1"/>
          </p:cNvSpPr>
          <p:nvPr>
            <p:ph type="title"/>
          </p:nvPr>
        </p:nvSpPr>
        <p:spPr/>
        <p:txBody>
          <a:bodyPr/>
          <a:lstStyle/>
          <a:p>
            <a:pPr eaLnBrk="1" hangingPunct="1"/>
            <a:r>
              <a:rPr lang="en-US" smtClean="0"/>
              <a:t>Example 4.4</a:t>
            </a:r>
            <a:endParaRPr lang="en-US" sz="3600" smtClean="0"/>
          </a:p>
        </p:txBody>
      </p:sp>
      <p:sp>
        <p:nvSpPr>
          <p:cNvPr id="65541" name="Rectangle 3"/>
          <p:cNvSpPr>
            <a:spLocks noGrp="1" noChangeArrowheads="1"/>
          </p:cNvSpPr>
          <p:nvPr>
            <p:ph type="body" idx="1"/>
          </p:nvPr>
        </p:nvSpPr>
        <p:spPr/>
        <p:txBody>
          <a:bodyPr/>
          <a:lstStyle/>
          <a:p>
            <a:r>
              <a:rPr lang="en-US" smtClean="0"/>
              <a:t>These weight matrices appear to be converging to the matrix</a:t>
            </a:r>
          </a:p>
          <a:p>
            <a:endParaRPr lang="en-US" smtClean="0"/>
          </a:p>
          <a:p>
            <a:endParaRPr lang="en-US" smtClean="0"/>
          </a:p>
          <a:p>
            <a:endParaRPr lang="en-US" smtClean="0"/>
          </a:p>
          <a:p>
            <a:r>
              <a:rPr lang="en-US" smtClean="0"/>
              <a:t>the first column of which is the average of the two vectors placed in cluster 1 and the second column of which is the average of the two vectors placed in cluster 2.</a:t>
            </a:r>
          </a:p>
          <a:p>
            <a:endParaRPr lang="en-US" smtClean="0"/>
          </a:p>
          <a:p>
            <a:pPr>
              <a:lnSpc>
                <a:spcPct val="80000"/>
              </a:lnSpc>
            </a:pPr>
            <a:endParaRPr lang="en-US" smtClean="0"/>
          </a:p>
        </p:txBody>
      </p:sp>
      <p:pic>
        <p:nvPicPr>
          <p:cNvPr id="65542" name="Picture 5"/>
          <p:cNvPicPr>
            <a:picLocks noChangeAspect="1" noChangeArrowheads="1"/>
          </p:cNvPicPr>
          <p:nvPr/>
        </p:nvPicPr>
        <p:blipFill>
          <a:blip r:embed="rId3" cstate="print"/>
          <a:srcRect/>
          <a:stretch>
            <a:fillRect/>
          </a:stretch>
        </p:blipFill>
        <p:spPr bwMode="auto">
          <a:xfrm>
            <a:off x="3886200" y="2286000"/>
            <a:ext cx="1219200" cy="1257300"/>
          </a:xfrm>
          <a:prstGeom prst="rect">
            <a:avLst/>
          </a:prstGeom>
          <a:noFill/>
          <a:ln w="9525">
            <a:noFill/>
            <a:miter lim="800000"/>
            <a:headEnd/>
            <a:tailEnd/>
          </a:ln>
        </p:spPr>
      </p:pic>
    </p:spTree>
    <p:extLst>
      <p:ext uri="{BB962C8B-B14F-4D97-AF65-F5344CB8AC3E}">
        <p14:creationId xmlns:p14="http://schemas.microsoft.com/office/powerpoint/2010/main" val="2724667451"/>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457200" y="457200"/>
            <a:ext cx="8229600" cy="89217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ADAPTIVE RESONANCE THEORY (ART) NETWORK</a:t>
            </a:r>
          </a:p>
        </p:txBody>
      </p:sp>
      <p:sp>
        <p:nvSpPr>
          <p:cNvPr id="40965" name="Rectangle 6"/>
          <p:cNvSpPr>
            <a:spLocks noChangeArrowheads="1"/>
          </p:cNvSpPr>
          <p:nvPr/>
        </p:nvSpPr>
        <p:spPr bwMode="auto">
          <a:xfrm>
            <a:off x="457200" y="1600200"/>
            <a:ext cx="8229600" cy="3478213"/>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b="1" dirty="0">
                <a:solidFill>
                  <a:schemeClr val="accent6">
                    <a:lumMod val="50000"/>
                  </a:schemeClr>
                </a:solidFill>
                <a:latin typeface="Tahoma" pitchFamily="34" charset="0"/>
                <a:ea typeface="+mj-ea"/>
                <a:cs typeface="Tahoma" pitchFamily="34" charset="0"/>
                <a:sym typeface="Symbol" pitchFamily="18" charset="2"/>
              </a:rPr>
              <a:t>Adaptive Resonance Theory </a:t>
            </a:r>
            <a:r>
              <a:rPr lang="en-US" sz="2000" dirty="0">
                <a:solidFill>
                  <a:schemeClr val="accent6">
                    <a:lumMod val="50000"/>
                  </a:schemeClr>
                </a:solidFill>
                <a:latin typeface="Tahoma" pitchFamily="34" charset="0"/>
                <a:ea typeface="+mj-ea"/>
                <a:cs typeface="Tahoma" pitchFamily="34" charset="0"/>
                <a:sym typeface="Symbol" pitchFamily="18" charset="2"/>
              </a:rPr>
              <a:t>(ART) is a family of algorithms for unsupervised learning developed by Carpenter and </a:t>
            </a:r>
            <a:r>
              <a:rPr lang="en-US" sz="2000" dirty="0" err="1">
                <a:solidFill>
                  <a:schemeClr val="accent6">
                    <a:lumMod val="50000"/>
                  </a:schemeClr>
                </a:solidFill>
                <a:latin typeface="Tahoma" pitchFamily="34" charset="0"/>
                <a:ea typeface="+mj-ea"/>
                <a:cs typeface="Tahoma" pitchFamily="34" charset="0"/>
                <a:sym typeface="Symbol" pitchFamily="18" charset="2"/>
              </a:rPr>
              <a:t>Grossberg</a:t>
            </a:r>
            <a:r>
              <a:rPr lang="en-US" sz="2000" dirty="0">
                <a:solidFill>
                  <a:schemeClr val="accent6">
                    <a:lumMod val="50000"/>
                  </a:schemeClr>
                </a:solidFill>
                <a:latin typeface="Tahoma" pitchFamily="34" charset="0"/>
                <a:ea typeface="+mj-ea"/>
                <a:cs typeface="Tahoma" pitchFamily="34" charset="0"/>
                <a:sym typeface="Symbol" pitchFamily="18" charset="2"/>
              </a:rPr>
              <a:t>.</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sz="2000" b="1" dirty="0">
                <a:solidFill>
                  <a:schemeClr val="accent6">
                    <a:lumMod val="50000"/>
                  </a:schemeClr>
                </a:solidFill>
                <a:latin typeface="Tahoma" pitchFamily="34" charset="0"/>
                <a:cs typeface="Tahoma" pitchFamily="34" charset="0"/>
                <a:sym typeface="Symbol" pitchFamily="18" charset="2"/>
              </a:rPr>
              <a:t>ART </a:t>
            </a:r>
            <a:r>
              <a:rPr lang="en-US" sz="2000" dirty="0">
                <a:solidFill>
                  <a:schemeClr val="accent6">
                    <a:lumMod val="50000"/>
                  </a:schemeClr>
                </a:solidFill>
                <a:latin typeface="Tahoma" pitchFamily="34" charset="0"/>
                <a:cs typeface="Tahoma" pitchFamily="34" charset="0"/>
                <a:sym typeface="Symbol" pitchFamily="18" charset="2"/>
              </a:rPr>
              <a:t>is similar to many iterative clustering algorithms where each pattern is processed by</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cs typeface="Tahoma" pitchFamily="34" charset="0"/>
              <a:sym typeface="Symbol" pitchFamily="18" charset="2"/>
            </a:endParaRPr>
          </a:p>
          <a:p>
            <a:pPr marL="914400" lvl="1" indent="-457200">
              <a:lnSpc>
                <a:spcPct val="110000"/>
              </a:lnSpc>
              <a:buFont typeface="Arial" pitchFamily="34" charset="0"/>
              <a:buChar char="•"/>
              <a:defRPr/>
            </a:pPr>
            <a:r>
              <a:rPr lang="en-US" sz="2000" dirty="0">
                <a:solidFill>
                  <a:schemeClr val="accent6">
                    <a:lumMod val="50000"/>
                  </a:schemeClr>
                </a:solidFill>
                <a:latin typeface="Tahoma" pitchFamily="34" charset="0"/>
                <a:cs typeface="Tahoma" pitchFamily="34" charset="0"/>
                <a:sym typeface="Symbol" pitchFamily="18" charset="2"/>
              </a:rPr>
              <a:t>finding the "nearest" cluster (a.k.a. prototype or template) to that exemplar (desired).</a:t>
            </a:r>
          </a:p>
          <a:p>
            <a:pPr marL="914400" lvl="1" indent="-457200">
              <a:lnSpc>
                <a:spcPct val="110000"/>
              </a:lnSpc>
              <a:buFont typeface="Arial" pitchFamily="34" charset="0"/>
              <a:buChar char="•"/>
              <a:defRPr/>
            </a:pPr>
            <a:r>
              <a:rPr lang="en-US" sz="2000" dirty="0">
                <a:solidFill>
                  <a:schemeClr val="accent6">
                    <a:lumMod val="50000"/>
                  </a:schemeClr>
                </a:solidFill>
                <a:latin typeface="Tahoma" pitchFamily="34" charset="0"/>
                <a:cs typeface="Tahoma" pitchFamily="34" charset="0"/>
                <a:sym typeface="Symbol" pitchFamily="18" charset="2"/>
              </a:rPr>
              <a:t>updating that cluster to be "closer" to the exemplar.</a:t>
            </a:r>
          </a:p>
          <a:p>
            <a:pPr marL="457200" indent="-457200" algn="just" eaLnBrk="1" hangingPunct="1">
              <a:lnSpc>
                <a:spcPct val="110000"/>
              </a:lnSpc>
              <a:spcBef>
                <a:spcPts val="0"/>
              </a:spcBef>
              <a:buFont typeface="Arial" pitchFamily="34" charset="0"/>
              <a:buChar char="•"/>
              <a:defRPr/>
            </a:pPr>
            <a:endParaRPr lang="en-US" sz="2000" dirty="0">
              <a:solidFill>
                <a:schemeClr val="accent6">
                  <a:lumMod val="50000"/>
                </a:schemeClr>
              </a:solidFill>
              <a:latin typeface="Tahoma" pitchFamily="34" charset="0"/>
              <a:cs typeface="Tahoma" pitchFamily="34" charset="0"/>
              <a:sym typeface="Symbol" pitchFamily="18" charset="2"/>
            </a:endParaRP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2446630412"/>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smtClean="0">
                <a:solidFill>
                  <a:srgbClr val="C00000"/>
                </a:solidFill>
                <a:latin typeface="Tahoma" pitchFamily="34" charset="0"/>
                <a:ea typeface="+mj-ea"/>
                <a:cs typeface="Tahoma" pitchFamily="34" charset="0"/>
              </a:rPr>
              <a:t>INTRODUCTION</a:t>
            </a:r>
            <a:endParaRPr lang="en-US" sz="2600" b="1" dirty="0">
              <a:solidFill>
                <a:srgbClr val="C00000"/>
              </a:solidFill>
              <a:latin typeface="Tahoma" pitchFamily="34" charset="0"/>
              <a:ea typeface="+mj-ea"/>
              <a:cs typeface="Tahoma" pitchFamily="34" charset="0"/>
            </a:endParaRPr>
          </a:p>
        </p:txBody>
      </p:sp>
      <p:sp>
        <p:nvSpPr>
          <p:cNvPr id="4101" name="Rectangle 9"/>
          <p:cNvSpPr>
            <a:spLocks noChangeArrowheads="1"/>
          </p:cNvSpPr>
          <p:nvPr/>
        </p:nvSpPr>
        <p:spPr bwMode="auto">
          <a:xfrm>
            <a:off x="457200" y="1143000"/>
            <a:ext cx="8229600" cy="4640263"/>
          </a:xfrm>
          <a:prstGeom prst="rect">
            <a:avLst/>
          </a:prstGeom>
          <a:noFill/>
          <a:ln w="9525">
            <a:noFill/>
            <a:miter lim="800000"/>
            <a:headEnd/>
            <a:tailEnd/>
          </a:ln>
        </p:spPr>
        <p:txBody>
          <a:bodyPr/>
          <a:lstStyle/>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Determining the closest weight vector to a pattern vector</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Euclidean distance – between weight vector and input vector</a:t>
            </a:r>
          </a:p>
          <a:p>
            <a:pPr marL="914400" lvl="1"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Dot product – of weight vector and input vector</a:t>
            </a:r>
            <a:endParaRPr lang="en-US" sz="2000" dirty="0">
              <a:solidFill>
                <a:schemeClr val="accent6">
                  <a:lumMod val="50000"/>
                </a:schemeClr>
              </a:solidFill>
              <a:latin typeface="Tahoma" pitchFamily="34" charset="0"/>
              <a:ea typeface="+mj-ea"/>
              <a:cs typeface="Tahoma" pitchFamily="34" charset="0"/>
            </a:endParaRPr>
          </a:p>
        </p:txBody>
      </p:sp>
      <p:sp>
        <p:nvSpPr>
          <p:cNvPr id="2" name="Date Placeholder 1"/>
          <p:cNvSpPr>
            <a:spLocks noGrp="1"/>
          </p:cNvSpPr>
          <p:nvPr>
            <p:ph type="dt" sz="half" idx="10"/>
          </p:nvPr>
        </p:nvSpPr>
        <p:spPr/>
        <p:txBody>
          <a:bodyPr/>
          <a:lstStyle/>
          <a:p>
            <a:pPr>
              <a:defRPr/>
            </a:pPr>
            <a:fld id="{3DC32C98-5D6B-4A71-B86F-643E7495AE83}"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457200" y="457200"/>
            <a:ext cx="8229600" cy="89217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ADAPTIVE RESONANCE THEORY (ART) NETWORK</a:t>
            </a:r>
          </a:p>
        </p:txBody>
      </p:sp>
      <p:sp>
        <p:nvSpPr>
          <p:cNvPr id="40965" name="Rectangle 6"/>
          <p:cNvSpPr>
            <a:spLocks noChangeArrowheads="1"/>
          </p:cNvSpPr>
          <p:nvPr/>
        </p:nvSpPr>
        <p:spPr bwMode="auto">
          <a:xfrm>
            <a:off x="457200" y="1600200"/>
            <a:ext cx="8382000" cy="2462213"/>
          </a:xfrm>
          <a:prstGeom prst="rect">
            <a:avLst/>
          </a:prstGeom>
          <a:noFill/>
          <a:ln w="9525">
            <a:noFill/>
            <a:miter lim="800000"/>
            <a:headEnd/>
            <a:tailEnd/>
          </a:ln>
        </p:spPr>
        <p:txBody>
          <a:bodyPr wrap="square">
            <a:spAutoFit/>
          </a:bodyPr>
          <a:lstStyle/>
          <a:p>
            <a:pPr marL="457200" indent="-457200" algn="just" eaLnBrk="1" hangingPunct="1">
              <a:lnSpc>
                <a:spcPct val="110000"/>
              </a:lnSpc>
              <a:spcBef>
                <a:spcPts val="0"/>
              </a:spcBef>
              <a:buFont typeface="Arial" pitchFamily="34" charset="0"/>
              <a:buChar char="•"/>
              <a:defRPr/>
            </a:pPr>
            <a:r>
              <a:rPr lang="en-US" sz="2000" dirty="0" smtClean="0">
                <a:solidFill>
                  <a:schemeClr val="accent6">
                    <a:lumMod val="50000"/>
                  </a:schemeClr>
                </a:solidFill>
                <a:latin typeface="Tahoma" pitchFamily="34" charset="0"/>
                <a:cs typeface="Tahoma" pitchFamily="34" charset="0"/>
                <a:sym typeface="Symbol" pitchFamily="18" charset="2"/>
              </a:rPr>
              <a:t>Allow user to control the degree of similarity of pattern place on the same cluster.</a:t>
            </a:r>
          </a:p>
          <a:p>
            <a:pPr marL="457200" indent="-457200" algn="just" eaLnBrk="1" hangingPunct="1">
              <a:lnSpc>
                <a:spcPct val="110000"/>
              </a:lnSpc>
              <a:spcBef>
                <a:spcPts val="0"/>
              </a:spcBef>
              <a:buFont typeface="Arial" pitchFamily="34" charset="0"/>
              <a:buChar char="•"/>
              <a:defRPr/>
            </a:pPr>
            <a:r>
              <a:rPr lang="en-US" sz="2000" dirty="0" smtClean="0">
                <a:solidFill>
                  <a:schemeClr val="accent6">
                    <a:lumMod val="50000"/>
                  </a:schemeClr>
                </a:solidFill>
                <a:latin typeface="Tahoma" pitchFamily="34" charset="0"/>
                <a:cs typeface="Tahoma" pitchFamily="34" charset="0"/>
                <a:sym typeface="Symbol" pitchFamily="18" charset="2"/>
              </a:rPr>
              <a:t>The relative similarity of input pattern with the weight vector is used rather than the absolute difference.</a:t>
            </a:r>
          </a:p>
          <a:p>
            <a:pPr marL="457200" indent="-457200" algn="just" eaLnBrk="1" hangingPunct="1">
              <a:lnSpc>
                <a:spcPct val="110000"/>
              </a:lnSpc>
              <a:spcBef>
                <a:spcPts val="0"/>
              </a:spcBef>
              <a:buFont typeface="Arial" pitchFamily="34" charset="0"/>
              <a:buChar char="•"/>
              <a:defRPr/>
            </a:pPr>
            <a:r>
              <a:rPr lang="en-US" sz="2000" dirty="0" smtClean="0">
                <a:solidFill>
                  <a:schemeClr val="accent6">
                    <a:lumMod val="50000"/>
                  </a:schemeClr>
                </a:solidFill>
                <a:latin typeface="Tahoma" pitchFamily="34" charset="0"/>
                <a:cs typeface="Tahoma" pitchFamily="34" charset="0"/>
                <a:sym typeface="Symbol" pitchFamily="18" charset="2"/>
              </a:rPr>
              <a:t>Stability: a pattern does not oscillate among clusters.</a:t>
            </a:r>
          </a:p>
          <a:p>
            <a:pPr marL="457200" indent="-457200" algn="just" eaLnBrk="1" hangingPunct="1">
              <a:lnSpc>
                <a:spcPct val="110000"/>
              </a:lnSpc>
              <a:spcBef>
                <a:spcPts val="0"/>
              </a:spcBef>
              <a:buFont typeface="Arial" pitchFamily="34" charset="0"/>
              <a:buChar char="•"/>
              <a:defRPr/>
            </a:pPr>
            <a:r>
              <a:rPr lang="en-US" sz="2000" dirty="0" smtClean="0">
                <a:solidFill>
                  <a:schemeClr val="accent6">
                    <a:lumMod val="50000"/>
                  </a:schemeClr>
                </a:solidFill>
                <a:latin typeface="Tahoma" pitchFamily="34" charset="0"/>
                <a:cs typeface="Tahoma" pitchFamily="34" charset="0"/>
                <a:sym typeface="Symbol" pitchFamily="18" charset="2"/>
              </a:rPr>
              <a:t>Plasticity: respond to a new pattern equally well at any stage of learning.</a:t>
            </a:r>
            <a:endParaRPr lang="en-US" sz="2000" dirty="0">
              <a:solidFill>
                <a:schemeClr val="accent6">
                  <a:lumMod val="50000"/>
                </a:schemeClr>
              </a:solidFill>
              <a:latin typeface="Tahoma" pitchFamily="34" charset="0"/>
              <a:cs typeface="Tahoma" pitchFamily="34" charset="0"/>
              <a:sym typeface="Symbol" pitchFamily="18" charset="2"/>
            </a:endParaRP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631192292"/>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5"/>
          <p:cNvSpPr txBox="1">
            <a:spLocks noChangeArrowheads="1"/>
          </p:cNvSpPr>
          <p:nvPr/>
        </p:nvSpPr>
        <p:spPr bwMode="auto">
          <a:xfrm>
            <a:off x="663166" y="609600"/>
            <a:ext cx="83058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smtClean="0">
                <a:solidFill>
                  <a:srgbClr val="C00000"/>
                </a:solidFill>
                <a:latin typeface="Tahoma" pitchFamily="34" charset="0"/>
                <a:ea typeface="+mj-ea"/>
                <a:cs typeface="Tahoma" pitchFamily="34" charset="0"/>
              </a:rPr>
              <a:t>Architecture</a:t>
            </a:r>
            <a:endParaRPr lang="en-US" sz="2600" b="1" dirty="0">
              <a:solidFill>
                <a:srgbClr val="C00000"/>
              </a:solidFill>
              <a:latin typeface="Tahoma" pitchFamily="34" charset="0"/>
              <a:ea typeface="+mj-ea"/>
              <a:cs typeface="Tahoma" pitchFamily="34" charset="0"/>
            </a:endParaRPr>
          </a:p>
        </p:txBody>
      </p:sp>
      <p:sp>
        <p:nvSpPr>
          <p:cNvPr id="45061" name="Text Box 6"/>
          <p:cNvSpPr txBox="1">
            <a:spLocks noChangeArrowheads="1"/>
          </p:cNvSpPr>
          <p:nvPr/>
        </p:nvSpPr>
        <p:spPr bwMode="auto">
          <a:xfrm>
            <a:off x="685800" y="1676400"/>
            <a:ext cx="8229600" cy="3861763"/>
          </a:xfrm>
          <a:prstGeom prst="rect">
            <a:avLst/>
          </a:prstGeom>
          <a:noFill/>
          <a:ln w="9525">
            <a:noFill/>
            <a:miter lim="800000"/>
            <a:headEnd/>
            <a:tailEnd/>
          </a:ln>
        </p:spPr>
        <p:txBody>
          <a:bodyPr>
            <a:spAutoFit/>
          </a:bodyPr>
          <a:lstStyle/>
          <a:p>
            <a:pPr>
              <a:lnSpc>
                <a:spcPct val="110000"/>
              </a:lnSpc>
              <a:spcBef>
                <a:spcPts val="0"/>
              </a:spcBef>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3 groups of neurons:</a:t>
            </a:r>
            <a:endParaRPr lang="en-US" sz="1400" dirty="0">
              <a:solidFill>
                <a:schemeClr val="accent6">
                  <a:lumMod val="50000"/>
                </a:schemeClr>
              </a:solidFill>
              <a:latin typeface="Tahoma" pitchFamily="34" charset="0"/>
              <a:ea typeface="+mj-ea"/>
              <a:cs typeface="Tahoma" pitchFamily="34" charset="0"/>
              <a:sym typeface="Symbol" pitchFamily="18" charset="2"/>
            </a:endParaRPr>
          </a:p>
          <a:p>
            <a:pPr lvl="2" indent="-457200">
              <a:lnSpc>
                <a:spcPct val="110000"/>
              </a:lnSpc>
              <a:spcBef>
                <a:spcPts val="0"/>
              </a:spcBef>
              <a:buFont typeface="+mj-lt"/>
              <a:buAutoNum type="arabicPeriod"/>
              <a:tabLst>
                <a:tab pos="1143000" algn="l"/>
              </a:tabLst>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An input processing field (</a:t>
            </a:r>
            <a:r>
              <a:rPr lang="en-US" sz="1400" dirty="0">
                <a:solidFill>
                  <a:schemeClr val="accent6">
                    <a:lumMod val="50000"/>
                  </a:schemeClr>
                </a:solidFill>
                <a:latin typeface="Tahoma" pitchFamily="34" charset="0"/>
                <a:ea typeface="+mj-ea"/>
                <a:cs typeface="Tahoma" pitchFamily="34" charset="0"/>
                <a:sym typeface="Symbol" pitchFamily="18" charset="2"/>
              </a:rPr>
              <a:t>F1 </a:t>
            </a:r>
            <a:r>
              <a:rPr lang="en-US" sz="1400" dirty="0" smtClean="0">
                <a:solidFill>
                  <a:schemeClr val="accent6">
                    <a:lumMod val="50000"/>
                  </a:schemeClr>
                </a:solidFill>
                <a:latin typeface="Tahoma" pitchFamily="34" charset="0"/>
                <a:ea typeface="+mj-ea"/>
                <a:cs typeface="Tahoma" pitchFamily="34" charset="0"/>
                <a:sym typeface="Symbol" pitchFamily="18" charset="2"/>
              </a:rPr>
              <a:t>layer).</a:t>
            </a:r>
            <a:endParaRPr lang="en-US" sz="1400" dirty="0">
              <a:solidFill>
                <a:schemeClr val="accent6">
                  <a:lumMod val="50000"/>
                </a:schemeClr>
              </a:solidFill>
              <a:latin typeface="Tahoma" pitchFamily="34" charset="0"/>
              <a:ea typeface="+mj-ea"/>
              <a:cs typeface="Tahoma" pitchFamily="34" charset="0"/>
              <a:sym typeface="Symbol" pitchFamily="18" charset="2"/>
            </a:endParaRPr>
          </a:p>
          <a:p>
            <a:pPr lvl="2" indent="-457200">
              <a:lnSpc>
                <a:spcPct val="110000"/>
              </a:lnSpc>
              <a:spcBef>
                <a:spcPts val="0"/>
              </a:spcBef>
              <a:buFont typeface="+mj-lt"/>
              <a:buAutoNum type="arabicPeriod"/>
              <a:tabLst>
                <a:tab pos="1143000" algn="l"/>
              </a:tabLst>
              <a:defRPr/>
            </a:pPr>
            <a:r>
              <a:rPr lang="en-US" sz="1400" dirty="0">
                <a:solidFill>
                  <a:schemeClr val="accent6">
                    <a:lumMod val="50000"/>
                  </a:schemeClr>
                </a:solidFill>
                <a:latin typeface="Tahoma" pitchFamily="34" charset="0"/>
                <a:ea typeface="+mj-ea"/>
                <a:cs typeface="Tahoma" pitchFamily="34" charset="0"/>
                <a:sym typeface="Symbol" pitchFamily="18" charset="2"/>
              </a:rPr>
              <a:t>Cluster unit (F2 </a:t>
            </a:r>
            <a:r>
              <a:rPr lang="en-US" sz="1400" dirty="0" smtClean="0">
                <a:solidFill>
                  <a:schemeClr val="accent6">
                    <a:lumMod val="50000"/>
                  </a:schemeClr>
                </a:solidFill>
                <a:latin typeface="Tahoma" pitchFamily="34" charset="0"/>
                <a:ea typeface="+mj-ea"/>
                <a:cs typeface="Tahoma" pitchFamily="34" charset="0"/>
                <a:sym typeface="Symbol" pitchFamily="18" charset="2"/>
              </a:rPr>
              <a:t>layer).</a:t>
            </a:r>
            <a:endParaRPr lang="en-US" sz="1400" dirty="0">
              <a:solidFill>
                <a:schemeClr val="accent6">
                  <a:lumMod val="50000"/>
                </a:schemeClr>
              </a:solidFill>
              <a:latin typeface="Tahoma" pitchFamily="34" charset="0"/>
              <a:ea typeface="+mj-ea"/>
              <a:cs typeface="Tahoma" pitchFamily="34" charset="0"/>
              <a:sym typeface="Symbol" pitchFamily="18" charset="2"/>
            </a:endParaRPr>
          </a:p>
          <a:p>
            <a:pPr lvl="2" indent="-457200">
              <a:lnSpc>
                <a:spcPct val="110000"/>
              </a:lnSpc>
              <a:spcBef>
                <a:spcPts val="0"/>
              </a:spcBef>
              <a:buFont typeface="+mj-lt"/>
              <a:buAutoNum type="arabicPeriod"/>
              <a:tabLst>
                <a:tab pos="1143000" algn="l"/>
              </a:tabLst>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A mechanism to control </a:t>
            </a:r>
            <a:r>
              <a:rPr lang="en-US" sz="1400" dirty="0">
                <a:solidFill>
                  <a:schemeClr val="accent6">
                    <a:lumMod val="50000"/>
                  </a:schemeClr>
                </a:solidFill>
                <a:latin typeface="Tahoma" pitchFamily="34" charset="0"/>
                <a:ea typeface="+mj-ea"/>
                <a:cs typeface="Tahoma" pitchFamily="34" charset="0"/>
                <a:sym typeface="Symbol" pitchFamily="18" charset="2"/>
              </a:rPr>
              <a:t>degree of </a:t>
            </a:r>
            <a:r>
              <a:rPr lang="en-US" sz="1400" dirty="0" smtClean="0">
                <a:solidFill>
                  <a:schemeClr val="accent6">
                    <a:lumMod val="50000"/>
                  </a:schemeClr>
                </a:solidFill>
                <a:latin typeface="Tahoma" pitchFamily="34" charset="0"/>
                <a:ea typeface="+mj-ea"/>
                <a:cs typeface="Tahoma" pitchFamily="34" charset="0"/>
                <a:sym typeface="Symbol" pitchFamily="18" charset="2"/>
              </a:rPr>
              <a:t>similarity of patterns placed on the same cluster.</a:t>
            </a:r>
            <a:endParaRPr lang="en-US" sz="1400" dirty="0">
              <a:solidFill>
                <a:schemeClr val="accent6">
                  <a:lumMod val="50000"/>
                </a:schemeClr>
              </a:solidFill>
              <a:latin typeface="Tahoma" pitchFamily="34" charset="0"/>
              <a:ea typeface="+mj-ea"/>
              <a:cs typeface="Tahoma" pitchFamily="34" charset="0"/>
              <a:sym typeface="Symbol" pitchFamily="18" charset="2"/>
            </a:endParaRPr>
          </a:p>
          <a:p>
            <a:pPr marL="457200"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F1 layer consists of</a:t>
            </a:r>
          </a:p>
          <a:p>
            <a:pPr marL="914400" lvl="1" indent="-457200">
              <a:lnSpc>
                <a:spcPct val="110000"/>
              </a:lnSpc>
              <a:spcBef>
                <a:spcPts val="0"/>
              </a:spcBef>
              <a:buFont typeface="+mj-lt"/>
              <a:buAutoNum type="arabicPeriod"/>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Input portion F1(a)</a:t>
            </a:r>
          </a:p>
          <a:p>
            <a:pPr marL="914400" lvl="1" indent="-457200">
              <a:lnSpc>
                <a:spcPct val="110000"/>
              </a:lnSpc>
              <a:spcBef>
                <a:spcPts val="0"/>
              </a:spcBef>
              <a:buFont typeface="+mj-lt"/>
              <a:buAutoNum type="arabicPeriod"/>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Interface portion F1(b) : combines the signals from input portion &amp; F2 layer to compare the similarity of the input signal to the weight vector of the selected cluster unit</a:t>
            </a:r>
          </a:p>
          <a:p>
            <a:pPr marL="457200"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F2 node is in one of the three states:</a:t>
            </a:r>
          </a:p>
          <a:p>
            <a:pPr marL="914400" lvl="1"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Active (“on”, activation = d; d = 1 for ART1)</a:t>
            </a:r>
          </a:p>
          <a:p>
            <a:pPr marL="914400" lvl="1"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Inactive (“off”, activation=0; but available to participate)</a:t>
            </a:r>
          </a:p>
          <a:p>
            <a:pPr marL="914400" lvl="1"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Inhibited (“off”, activation = 0 &amp; prevented for participate)</a:t>
            </a:r>
          </a:p>
          <a:p>
            <a:pPr marL="457200"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Control of similarity: two sets of connections between each unit in the interface portion and cluster unit.</a:t>
            </a:r>
          </a:p>
          <a:p>
            <a:pPr marL="914400" lvl="1"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Bottom-up weights </a:t>
            </a:r>
            <a:r>
              <a:rPr lang="en-US" sz="1400" b="1" dirty="0" err="1" smtClean="0">
                <a:solidFill>
                  <a:schemeClr val="accent6">
                    <a:lumMod val="50000"/>
                  </a:schemeClr>
                </a:solidFill>
                <a:latin typeface="Tahoma" pitchFamily="34" charset="0"/>
                <a:ea typeface="+mj-ea"/>
                <a:cs typeface="Tahoma" pitchFamily="34" charset="0"/>
                <a:sym typeface="Symbol" pitchFamily="18" charset="2"/>
              </a:rPr>
              <a:t>b</a:t>
            </a:r>
            <a:r>
              <a:rPr lang="en-US" sz="1400" b="1" baseline="-25000" dirty="0" err="1" smtClean="0">
                <a:solidFill>
                  <a:schemeClr val="accent6">
                    <a:lumMod val="50000"/>
                  </a:schemeClr>
                </a:solidFill>
                <a:latin typeface="Tahoma" pitchFamily="34" charset="0"/>
                <a:ea typeface="+mj-ea"/>
                <a:cs typeface="Tahoma" pitchFamily="34" charset="0"/>
                <a:sym typeface="Symbol" pitchFamily="18" charset="2"/>
              </a:rPr>
              <a:t>ij</a:t>
            </a:r>
            <a:r>
              <a:rPr lang="en-US" sz="1400" dirty="0" smtClean="0">
                <a:solidFill>
                  <a:schemeClr val="accent6">
                    <a:lumMod val="50000"/>
                  </a:schemeClr>
                </a:solidFill>
                <a:latin typeface="Tahoma" pitchFamily="34" charset="0"/>
                <a:ea typeface="+mj-ea"/>
                <a:cs typeface="Tahoma" pitchFamily="34" charset="0"/>
                <a:sym typeface="Symbol" pitchFamily="18" charset="2"/>
              </a:rPr>
              <a:t> from </a:t>
            </a:r>
            <a:r>
              <a:rPr lang="en-US" sz="1400" dirty="0" err="1" smtClean="0">
                <a:solidFill>
                  <a:schemeClr val="accent6">
                    <a:lumMod val="50000"/>
                  </a:schemeClr>
                </a:solidFill>
                <a:latin typeface="Tahoma" pitchFamily="34" charset="0"/>
                <a:ea typeface="+mj-ea"/>
                <a:cs typeface="Tahoma" pitchFamily="34" charset="0"/>
                <a:sym typeface="Symbol" pitchFamily="18" charset="2"/>
              </a:rPr>
              <a:t>ith</a:t>
            </a:r>
            <a:r>
              <a:rPr lang="en-US" sz="1400" dirty="0" smtClean="0">
                <a:solidFill>
                  <a:schemeClr val="accent6">
                    <a:lumMod val="50000"/>
                  </a:schemeClr>
                </a:solidFill>
                <a:latin typeface="Tahoma" pitchFamily="34" charset="0"/>
                <a:ea typeface="+mj-ea"/>
                <a:cs typeface="Tahoma" pitchFamily="34" charset="0"/>
                <a:sym typeface="Symbol" pitchFamily="18" charset="2"/>
              </a:rPr>
              <a:t> F1 unit to </a:t>
            </a:r>
            <a:r>
              <a:rPr lang="en-US" sz="1400" dirty="0" err="1" smtClean="0">
                <a:solidFill>
                  <a:schemeClr val="accent6">
                    <a:lumMod val="50000"/>
                  </a:schemeClr>
                </a:solidFill>
                <a:latin typeface="Tahoma" pitchFamily="34" charset="0"/>
                <a:ea typeface="+mj-ea"/>
                <a:cs typeface="Tahoma" pitchFamily="34" charset="0"/>
                <a:sym typeface="Symbol" pitchFamily="18" charset="2"/>
              </a:rPr>
              <a:t>jth</a:t>
            </a:r>
            <a:r>
              <a:rPr lang="en-US" sz="1400" dirty="0" smtClean="0">
                <a:solidFill>
                  <a:schemeClr val="accent6">
                    <a:lumMod val="50000"/>
                  </a:schemeClr>
                </a:solidFill>
                <a:latin typeface="Tahoma" pitchFamily="34" charset="0"/>
                <a:ea typeface="+mj-ea"/>
                <a:cs typeface="Tahoma" pitchFamily="34" charset="0"/>
                <a:sym typeface="Symbol" pitchFamily="18" charset="2"/>
              </a:rPr>
              <a:t> F2 unit</a:t>
            </a:r>
          </a:p>
          <a:p>
            <a:pPr marL="914400" lvl="1" indent="-457200">
              <a:lnSpc>
                <a:spcPct val="110000"/>
              </a:lnSpc>
              <a:spcBef>
                <a:spcPts val="0"/>
              </a:spcBef>
              <a:buFont typeface="Wingdings" pitchFamily="2" charset="2"/>
              <a:buChar char="Ø"/>
              <a:defRPr/>
            </a:pPr>
            <a:r>
              <a:rPr lang="en-US" sz="1400" dirty="0" smtClean="0">
                <a:solidFill>
                  <a:schemeClr val="accent6">
                    <a:lumMod val="50000"/>
                  </a:schemeClr>
                </a:solidFill>
                <a:latin typeface="Tahoma" pitchFamily="34" charset="0"/>
                <a:ea typeface="+mj-ea"/>
                <a:cs typeface="Tahoma" pitchFamily="34" charset="0"/>
                <a:sym typeface="Symbol" pitchFamily="18" charset="2"/>
              </a:rPr>
              <a:t>Top-down weights </a:t>
            </a:r>
            <a:r>
              <a:rPr lang="en-US" sz="1400" b="1" dirty="0" err="1" smtClean="0">
                <a:solidFill>
                  <a:schemeClr val="accent6">
                    <a:lumMod val="50000"/>
                  </a:schemeClr>
                </a:solidFill>
                <a:latin typeface="Tahoma" pitchFamily="34" charset="0"/>
                <a:ea typeface="+mj-ea"/>
                <a:cs typeface="Tahoma" pitchFamily="34" charset="0"/>
                <a:sym typeface="Symbol" pitchFamily="18" charset="2"/>
              </a:rPr>
              <a:t>t</a:t>
            </a:r>
            <a:r>
              <a:rPr lang="en-US" sz="1400" b="1" baseline="-25000" dirty="0" err="1" smtClean="0">
                <a:solidFill>
                  <a:schemeClr val="accent6">
                    <a:lumMod val="50000"/>
                  </a:schemeClr>
                </a:solidFill>
                <a:latin typeface="Tahoma" pitchFamily="34" charset="0"/>
                <a:ea typeface="+mj-ea"/>
                <a:cs typeface="Tahoma" pitchFamily="34" charset="0"/>
                <a:sym typeface="Symbol" pitchFamily="18" charset="2"/>
              </a:rPr>
              <a:t>ji</a:t>
            </a:r>
            <a:r>
              <a:rPr lang="en-US" sz="1400" dirty="0" smtClean="0">
                <a:solidFill>
                  <a:schemeClr val="accent6">
                    <a:lumMod val="50000"/>
                  </a:schemeClr>
                </a:solidFill>
                <a:latin typeface="Tahoma" pitchFamily="34" charset="0"/>
                <a:ea typeface="+mj-ea"/>
                <a:cs typeface="Tahoma" pitchFamily="34" charset="0"/>
                <a:sym typeface="Symbol" pitchFamily="18" charset="2"/>
              </a:rPr>
              <a:t> from </a:t>
            </a:r>
            <a:r>
              <a:rPr lang="en-US" sz="1400" dirty="0" err="1" smtClean="0">
                <a:solidFill>
                  <a:schemeClr val="accent6">
                    <a:lumMod val="50000"/>
                  </a:schemeClr>
                </a:solidFill>
                <a:latin typeface="Tahoma" pitchFamily="34" charset="0"/>
                <a:ea typeface="+mj-ea"/>
                <a:cs typeface="Tahoma" pitchFamily="34" charset="0"/>
                <a:sym typeface="Symbol" pitchFamily="18" charset="2"/>
              </a:rPr>
              <a:t>jth</a:t>
            </a:r>
            <a:r>
              <a:rPr lang="en-US" sz="1400" dirty="0" smtClean="0">
                <a:solidFill>
                  <a:schemeClr val="accent6">
                    <a:lumMod val="50000"/>
                  </a:schemeClr>
                </a:solidFill>
                <a:latin typeface="Tahoma" pitchFamily="34" charset="0"/>
                <a:ea typeface="+mj-ea"/>
                <a:cs typeface="Tahoma" pitchFamily="34" charset="0"/>
                <a:sym typeface="Symbol" pitchFamily="18" charset="2"/>
              </a:rPr>
              <a:t> F2 unit to </a:t>
            </a:r>
            <a:r>
              <a:rPr lang="en-US" sz="1400" dirty="0" err="1" smtClean="0">
                <a:solidFill>
                  <a:schemeClr val="accent6">
                    <a:lumMod val="50000"/>
                  </a:schemeClr>
                </a:solidFill>
                <a:latin typeface="Tahoma" pitchFamily="34" charset="0"/>
                <a:ea typeface="+mj-ea"/>
                <a:cs typeface="Tahoma" pitchFamily="34" charset="0"/>
                <a:sym typeface="Symbol" pitchFamily="18" charset="2"/>
              </a:rPr>
              <a:t>ith</a:t>
            </a:r>
            <a:r>
              <a:rPr lang="en-US" sz="1400" dirty="0" smtClean="0">
                <a:solidFill>
                  <a:schemeClr val="accent6">
                    <a:lumMod val="50000"/>
                  </a:schemeClr>
                </a:solidFill>
                <a:latin typeface="Tahoma" pitchFamily="34" charset="0"/>
                <a:ea typeface="+mj-ea"/>
                <a:cs typeface="Tahoma" pitchFamily="34" charset="0"/>
                <a:sym typeface="Symbol" pitchFamily="18" charset="2"/>
              </a:rPr>
              <a:t> F1 unit </a:t>
            </a:r>
            <a:endParaRPr lang="en-US" sz="1400" dirty="0">
              <a:solidFill>
                <a:schemeClr val="accent6">
                  <a:lumMod val="50000"/>
                </a:schemeClr>
              </a:solidFill>
              <a:latin typeface="Tahoma" pitchFamily="34" charset="0"/>
              <a:ea typeface="+mj-ea"/>
              <a:cs typeface="Tahoma" pitchFamily="34" charset="0"/>
              <a:sym typeface="Symbol" pitchFamily="18" charset="2"/>
            </a:endParaRP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2988795003"/>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457200" y="457200"/>
            <a:ext cx="81534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BASIC ARCHITECTURE OF ART1</a:t>
            </a:r>
          </a:p>
        </p:txBody>
      </p:sp>
      <p:pic>
        <p:nvPicPr>
          <p:cNvPr id="41987" name="Picture 5"/>
          <p:cNvPicPr>
            <a:picLocks noChangeAspect="1" noChangeArrowheads="1"/>
          </p:cNvPicPr>
          <p:nvPr/>
        </p:nvPicPr>
        <p:blipFill>
          <a:blip r:embed="rId2"/>
          <a:srcRect/>
          <a:stretch>
            <a:fillRect/>
          </a:stretch>
        </p:blipFill>
        <p:spPr bwMode="auto">
          <a:xfrm>
            <a:off x="1443037" y="1600200"/>
            <a:ext cx="6181725" cy="4148138"/>
          </a:xfrm>
          <a:prstGeom prst="rect">
            <a:avLst/>
          </a:prstGeom>
          <a:noFill/>
          <a:ln w="9525">
            <a:noFill/>
            <a:miter lim="800000"/>
            <a:headEnd/>
            <a:tailEnd/>
          </a:ln>
        </p:spPr>
      </p:pic>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982360349"/>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5"/>
          <p:cNvSpPr txBox="1">
            <a:spLocks noChangeArrowheads="1"/>
          </p:cNvSpPr>
          <p:nvPr/>
        </p:nvSpPr>
        <p:spPr bwMode="auto">
          <a:xfrm>
            <a:off x="457200" y="457200"/>
            <a:ext cx="83058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smtClean="0">
                <a:solidFill>
                  <a:srgbClr val="C00000"/>
                </a:solidFill>
                <a:latin typeface="Tahoma" pitchFamily="34" charset="0"/>
                <a:ea typeface="+mj-ea"/>
                <a:cs typeface="Tahoma" pitchFamily="34" charset="0"/>
              </a:rPr>
              <a:t>Operation</a:t>
            </a:r>
            <a:endParaRPr lang="en-US" sz="2600" b="1" dirty="0">
              <a:solidFill>
                <a:srgbClr val="C00000"/>
              </a:solidFill>
              <a:latin typeface="Tahoma" pitchFamily="34" charset="0"/>
              <a:ea typeface="+mj-ea"/>
              <a:cs typeface="Tahoma" pitchFamily="34" charset="0"/>
            </a:endParaRPr>
          </a:p>
        </p:txBody>
      </p:sp>
      <p:sp>
        <p:nvSpPr>
          <p:cNvPr id="45061" name="Text Box 6"/>
          <p:cNvSpPr txBox="1">
            <a:spLocks noChangeArrowheads="1"/>
          </p:cNvSpPr>
          <p:nvPr/>
        </p:nvSpPr>
        <p:spPr bwMode="auto">
          <a:xfrm>
            <a:off x="533400" y="1676400"/>
            <a:ext cx="8229600" cy="3342453"/>
          </a:xfrm>
          <a:prstGeom prst="rect">
            <a:avLst/>
          </a:prstGeom>
          <a:noFill/>
          <a:ln w="9525">
            <a:noFill/>
            <a:miter lim="800000"/>
            <a:headEnd/>
            <a:tailEnd/>
          </a:ln>
        </p:spPr>
        <p:txBody>
          <a:bodyPr>
            <a:spAutoFit/>
          </a:bodyPr>
          <a:lstStyle/>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the F2 layer is competitive layer. </a:t>
            </a:r>
          </a:p>
          <a:p>
            <a:pPr lvl="1">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Cluster unit with largest net input becomes the candidate to learn the input pattern.</a:t>
            </a:r>
          </a:p>
          <a:p>
            <a:pPr lvl="1">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activations of all other F2 units are set to zero.</a:t>
            </a:r>
          </a:p>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interface units combine the information from input &amp; cluster units</a:t>
            </a:r>
          </a:p>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whether or not the cluster unit is allowed to learn the input patterns depends on how similar its weight vector is to the input vector and is decided by reset unit.</a:t>
            </a:r>
          </a:p>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if a cluster is not allowed to learn it is inhibited and a new cluster unit is selected as the candidate.</a:t>
            </a:r>
          </a:p>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degree of similarity is controlled by user defined vigilance parameter</a:t>
            </a:r>
          </a:p>
          <a:p>
            <a:pPr>
              <a:lnSpc>
                <a:spcPct val="110000"/>
              </a:lnSpc>
              <a:spcBef>
                <a:spcPts val="0"/>
              </a:spcBef>
              <a:buFont typeface="Wingdings" pitchFamily="2" charset="2"/>
              <a:buChar char="Ø"/>
              <a:defRPr/>
            </a:pPr>
            <a:r>
              <a:rPr lang="en-US" sz="1600" dirty="0" smtClean="0">
                <a:solidFill>
                  <a:schemeClr val="accent6">
                    <a:lumMod val="50000"/>
                  </a:schemeClr>
                </a:solidFill>
                <a:latin typeface="Tahoma" pitchFamily="34" charset="0"/>
                <a:ea typeface="+mj-ea"/>
                <a:cs typeface="Tahoma" pitchFamily="34" charset="0"/>
                <a:sym typeface="Symbol" pitchFamily="18" charset="2"/>
              </a:rPr>
              <a:t> a pattern once presented continues to send its input signal until learning trial is completed.</a:t>
            </a:r>
            <a:endParaRPr lang="en-US" sz="1600" dirty="0">
              <a:solidFill>
                <a:schemeClr val="accent6">
                  <a:lumMod val="50000"/>
                </a:schemeClr>
              </a:solidFill>
              <a:latin typeface="Tahoma" pitchFamily="34" charset="0"/>
              <a:ea typeface="+mj-ea"/>
              <a:cs typeface="Tahoma" pitchFamily="34" charset="0"/>
              <a:sym typeface="Symbol" pitchFamily="18" charset="2"/>
            </a:endParaRP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4049749368"/>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algn="just" eaLnBrk="1" hangingPunct="1">
              <a:spcBef>
                <a:spcPct val="50000"/>
              </a:spcBef>
              <a:defRPr/>
            </a:pPr>
            <a:r>
              <a:rPr lang="en-US" sz="2600" b="1" dirty="0">
                <a:solidFill>
                  <a:srgbClr val="C00000"/>
                </a:solidFill>
                <a:latin typeface="Tahoma" pitchFamily="34" charset="0"/>
                <a:ea typeface="+mj-ea"/>
                <a:cs typeface="Tahoma" pitchFamily="34" charset="0"/>
              </a:rPr>
              <a:t>ARCHITECTURES OF ART NETWORK</a:t>
            </a:r>
          </a:p>
        </p:txBody>
      </p:sp>
      <p:sp>
        <p:nvSpPr>
          <p:cNvPr id="41989" name="Text Box 6"/>
          <p:cNvSpPr txBox="1">
            <a:spLocks noChangeArrowheads="1"/>
          </p:cNvSpPr>
          <p:nvPr/>
        </p:nvSpPr>
        <p:spPr bwMode="auto">
          <a:xfrm>
            <a:off x="533400" y="1750219"/>
            <a:ext cx="8229600" cy="1784350"/>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b="1" dirty="0">
                <a:solidFill>
                  <a:schemeClr val="accent6">
                    <a:lumMod val="50000"/>
                  </a:schemeClr>
                </a:solidFill>
                <a:latin typeface="Tahoma" pitchFamily="34" charset="0"/>
                <a:ea typeface="+mj-ea"/>
                <a:cs typeface="Tahoma" pitchFamily="34" charset="0"/>
                <a:sym typeface="Symbol" pitchFamily="18" charset="2"/>
              </a:rPr>
              <a:t>ART1</a:t>
            </a:r>
            <a:r>
              <a:rPr lang="en-US" sz="2000" dirty="0">
                <a:solidFill>
                  <a:schemeClr val="accent6">
                    <a:lumMod val="50000"/>
                  </a:schemeClr>
                </a:solidFill>
                <a:latin typeface="Tahoma" pitchFamily="34" charset="0"/>
                <a:ea typeface="+mj-ea"/>
                <a:cs typeface="Tahoma" pitchFamily="34" charset="0"/>
                <a:sym typeface="Symbol" pitchFamily="18" charset="2"/>
              </a:rPr>
              <a:t>, designed for binary features.</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sz="2000" b="1" dirty="0">
                <a:solidFill>
                  <a:schemeClr val="accent6">
                    <a:lumMod val="50000"/>
                  </a:schemeClr>
                </a:solidFill>
                <a:latin typeface="Tahoma" pitchFamily="34" charset="0"/>
                <a:ea typeface="+mj-ea"/>
                <a:cs typeface="Tahoma" pitchFamily="34" charset="0"/>
                <a:sym typeface="Symbol" pitchFamily="18" charset="2"/>
              </a:rPr>
              <a:t>ART2</a:t>
            </a:r>
            <a:r>
              <a:rPr lang="en-US" sz="2000" dirty="0">
                <a:solidFill>
                  <a:schemeClr val="accent6">
                    <a:lumMod val="50000"/>
                  </a:schemeClr>
                </a:solidFill>
                <a:latin typeface="Tahoma" pitchFamily="34" charset="0"/>
                <a:ea typeface="+mj-ea"/>
                <a:cs typeface="Tahoma" pitchFamily="34" charset="0"/>
                <a:sym typeface="Symbol" pitchFamily="18" charset="2"/>
              </a:rPr>
              <a:t>, designed for continuous (analog) features.</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sym typeface="Symbol" pitchFamily="18" charset="2"/>
            </a:endParaRPr>
          </a:p>
          <a:p>
            <a:pPr marL="457200" indent="-457200" algn="just" eaLnBrk="1" hangingPunct="1">
              <a:lnSpc>
                <a:spcPct val="110000"/>
              </a:lnSpc>
              <a:spcBef>
                <a:spcPts val="0"/>
              </a:spcBef>
              <a:buFont typeface="Wingdings" pitchFamily="2" charset="2"/>
              <a:buChar char="Ø"/>
              <a:defRPr/>
            </a:pPr>
            <a:r>
              <a:rPr lang="en-US" sz="2000" b="1" dirty="0">
                <a:solidFill>
                  <a:schemeClr val="accent6">
                    <a:lumMod val="50000"/>
                  </a:schemeClr>
                </a:solidFill>
                <a:latin typeface="Tahoma" pitchFamily="34" charset="0"/>
                <a:ea typeface="+mj-ea"/>
                <a:cs typeface="Tahoma" pitchFamily="34" charset="0"/>
                <a:sym typeface="Symbol" pitchFamily="18" charset="2"/>
              </a:rPr>
              <a:t>ARTMAP</a:t>
            </a:r>
            <a:r>
              <a:rPr lang="en-US" sz="2000" dirty="0">
                <a:solidFill>
                  <a:schemeClr val="accent6">
                    <a:lumMod val="50000"/>
                  </a:schemeClr>
                </a:solidFill>
                <a:latin typeface="Tahoma" pitchFamily="34" charset="0"/>
                <a:ea typeface="+mj-ea"/>
                <a:cs typeface="Tahoma" pitchFamily="34" charset="0"/>
                <a:sym typeface="Symbol" pitchFamily="18" charset="2"/>
              </a:rPr>
              <a:t>, a supervised version of ART.</a:t>
            </a:r>
          </a:p>
        </p:txBody>
      </p:sp>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323378661"/>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457200" y="457200"/>
            <a:ext cx="8153400" cy="492125"/>
          </a:xfrm>
          <a:prstGeom prst="rect">
            <a:avLst/>
          </a:prstGeom>
          <a:noFill/>
          <a:ln w="9525">
            <a:noFill/>
            <a:miter lim="800000"/>
            <a:headEnd/>
            <a:tailEnd/>
          </a:ln>
        </p:spPr>
        <p:txBody>
          <a:bodyPr>
            <a:spAutoFit/>
          </a:bodyPr>
          <a:lstStyle/>
          <a:p>
            <a:pPr algn="just" eaLnBrk="1" hangingPunct="1">
              <a:spcBef>
                <a:spcPct val="50000"/>
              </a:spcBef>
              <a:defRPr/>
            </a:pPr>
            <a:r>
              <a:rPr lang="en-US" sz="2600" b="1" dirty="0">
                <a:solidFill>
                  <a:srgbClr val="C00000"/>
                </a:solidFill>
                <a:latin typeface="Tahoma" pitchFamily="34" charset="0"/>
                <a:ea typeface="+mj-ea"/>
                <a:cs typeface="Tahoma" pitchFamily="34" charset="0"/>
              </a:rPr>
              <a:t>FUNDAMENTAL ALGORITHM OF ART NETWORK</a:t>
            </a:r>
          </a:p>
        </p:txBody>
      </p:sp>
      <p:pic>
        <p:nvPicPr>
          <p:cNvPr id="40963" name="Picture 5"/>
          <p:cNvPicPr>
            <a:picLocks noChangeAspect="1" noChangeArrowheads="1"/>
          </p:cNvPicPr>
          <p:nvPr/>
        </p:nvPicPr>
        <p:blipFill>
          <a:blip r:embed="rId2"/>
          <a:srcRect/>
          <a:stretch>
            <a:fillRect/>
          </a:stretch>
        </p:blipFill>
        <p:spPr bwMode="auto">
          <a:xfrm>
            <a:off x="633413" y="1143000"/>
            <a:ext cx="7877175" cy="3965575"/>
          </a:xfrm>
          <a:prstGeom prst="rect">
            <a:avLst/>
          </a:prstGeom>
          <a:noFill/>
          <a:ln w="9525">
            <a:noFill/>
            <a:miter lim="800000"/>
            <a:headEnd/>
            <a:tailEnd/>
          </a:ln>
        </p:spPr>
      </p:pic>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3401658398"/>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5"/>
          <p:cNvSpPr txBox="1">
            <a:spLocks noChangeArrowheads="1"/>
          </p:cNvSpPr>
          <p:nvPr/>
        </p:nvSpPr>
        <p:spPr bwMode="auto">
          <a:xfrm>
            <a:off x="457200" y="457200"/>
            <a:ext cx="83058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ART1 UNITS</a:t>
            </a:r>
          </a:p>
        </p:txBody>
      </p:sp>
      <p:sp>
        <p:nvSpPr>
          <p:cNvPr id="45061" name="Text Box 6"/>
          <p:cNvSpPr txBox="1">
            <a:spLocks noChangeArrowheads="1"/>
          </p:cNvSpPr>
          <p:nvPr/>
        </p:nvSpPr>
        <p:spPr bwMode="auto">
          <a:xfrm>
            <a:off x="546226" y="1676400"/>
            <a:ext cx="8229600" cy="3478213"/>
          </a:xfrm>
          <a:prstGeom prst="rect">
            <a:avLst/>
          </a:prstGeom>
          <a:noFill/>
          <a:ln w="9525">
            <a:noFill/>
            <a:miter lim="800000"/>
            <a:headEnd/>
            <a:tailEnd/>
          </a:ln>
        </p:spPr>
        <p:txBody>
          <a:bodyPr>
            <a:spAutoFit/>
          </a:bodyPr>
          <a:lstStyle/>
          <a:p>
            <a:pPr>
              <a:lnSpc>
                <a:spcPct val="110000"/>
              </a:lnSpc>
              <a:spcBef>
                <a:spcPts val="0"/>
              </a:spcBef>
              <a:defRPr/>
            </a:pPr>
            <a:r>
              <a:rPr lang="en-US" sz="2000" dirty="0">
                <a:solidFill>
                  <a:schemeClr val="accent6">
                    <a:lumMod val="50000"/>
                  </a:schemeClr>
                </a:solidFill>
                <a:latin typeface="Tahoma" pitchFamily="34" charset="0"/>
                <a:ea typeface="+mj-ea"/>
                <a:cs typeface="Tahoma" pitchFamily="34" charset="0"/>
                <a:sym typeface="Symbol" pitchFamily="18" charset="2"/>
              </a:rPr>
              <a:t>ART1 Network is made up of two units</a:t>
            </a:r>
          </a:p>
          <a:p>
            <a:pPr>
              <a:lnSpc>
                <a:spcPct val="110000"/>
              </a:lnSpc>
              <a:spcBef>
                <a:spcPts val="0"/>
              </a:spcBef>
              <a:defRPr/>
            </a:pPr>
            <a:endParaRPr lang="en-US" sz="2000" dirty="0">
              <a:solidFill>
                <a:schemeClr val="accent6">
                  <a:lumMod val="50000"/>
                </a:schemeClr>
              </a:solidFill>
              <a:latin typeface="Tahoma" pitchFamily="34" charset="0"/>
              <a:ea typeface="+mj-ea"/>
              <a:cs typeface="Tahoma" pitchFamily="34" charset="0"/>
              <a:sym typeface="Symbol" pitchFamily="18" charset="2"/>
            </a:endParaRPr>
          </a:p>
          <a:p>
            <a:pPr marL="457200" indent="-457200">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sym typeface="Symbol" pitchFamily="18" charset="2"/>
              </a:rPr>
              <a:t>Computational units</a:t>
            </a:r>
          </a:p>
          <a:p>
            <a:pPr lvl="2" indent="-457200">
              <a:lnSpc>
                <a:spcPct val="110000"/>
              </a:lnSpc>
              <a:spcBef>
                <a:spcPts val="0"/>
              </a:spcBef>
              <a:buFont typeface="Arial" pitchFamily="34" charset="0"/>
              <a:buChar char="•"/>
              <a:tabLst>
                <a:tab pos="1143000" algn="l"/>
              </a:tabLst>
              <a:defRPr/>
            </a:pPr>
            <a:r>
              <a:rPr lang="en-US" sz="2000" dirty="0">
                <a:solidFill>
                  <a:schemeClr val="accent6">
                    <a:lumMod val="50000"/>
                  </a:schemeClr>
                </a:solidFill>
                <a:latin typeface="Tahoma" pitchFamily="34" charset="0"/>
                <a:ea typeface="+mj-ea"/>
                <a:cs typeface="Tahoma" pitchFamily="34" charset="0"/>
                <a:sym typeface="Symbol" pitchFamily="18" charset="2"/>
              </a:rPr>
              <a:t>Input unit (F1 unit – input and interface).</a:t>
            </a:r>
          </a:p>
          <a:p>
            <a:pPr lvl="2" indent="-457200">
              <a:lnSpc>
                <a:spcPct val="110000"/>
              </a:lnSpc>
              <a:spcBef>
                <a:spcPts val="0"/>
              </a:spcBef>
              <a:buFont typeface="Arial" pitchFamily="34" charset="0"/>
              <a:buChar char="•"/>
              <a:tabLst>
                <a:tab pos="1143000" algn="l"/>
              </a:tabLst>
              <a:defRPr/>
            </a:pPr>
            <a:r>
              <a:rPr lang="en-US" sz="2000" dirty="0">
                <a:solidFill>
                  <a:schemeClr val="accent6">
                    <a:lumMod val="50000"/>
                  </a:schemeClr>
                </a:solidFill>
                <a:latin typeface="Tahoma" pitchFamily="34" charset="0"/>
                <a:ea typeface="+mj-ea"/>
                <a:cs typeface="Tahoma" pitchFamily="34" charset="0"/>
                <a:sym typeface="Symbol" pitchFamily="18" charset="2"/>
              </a:rPr>
              <a:t>Cluster unit (F2 unit – output).</a:t>
            </a:r>
          </a:p>
          <a:p>
            <a:pPr lvl="2" indent="-457200">
              <a:lnSpc>
                <a:spcPct val="110000"/>
              </a:lnSpc>
              <a:spcBef>
                <a:spcPts val="0"/>
              </a:spcBef>
              <a:buFont typeface="Arial" pitchFamily="34" charset="0"/>
              <a:buChar char="•"/>
              <a:tabLst>
                <a:tab pos="1143000" algn="l"/>
              </a:tabLst>
              <a:defRPr/>
            </a:pPr>
            <a:r>
              <a:rPr lang="en-US" sz="2000" dirty="0">
                <a:solidFill>
                  <a:schemeClr val="accent6">
                    <a:lumMod val="50000"/>
                  </a:schemeClr>
                </a:solidFill>
                <a:latin typeface="Tahoma" pitchFamily="34" charset="0"/>
                <a:ea typeface="+mj-ea"/>
                <a:cs typeface="Tahoma" pitchFamily="34" charset="0"/>
                <a:sym typeface="Symbol" pitchFamily="18" charset="2"/>
              </a:rPr>
              <a:t>Reset control unit (controls degree of similarity).</a:t>
            </a:r>
          </a:p>
          <a:p>
            <a:pPr lvl="2" indent="-457200">
              <a:lnSpc>
                <a:spcPct val="110000"/>
              </a:lnSpc>
              <a:spcBef>
                <a:spcPts val="0"/>
              </a:spcBef>
              <a:buFont typeface="Arial" pitchFamily="34" charset="0"/>
              <a:buChar char="•"/>
              <a:tabLst>
                <a:tab pos="1143000" algn="l"/>
              </a:tabLst>
              <a:defRPr/>
            </a:pPr>
            <a:endParaRPr lang="en-US" sz="2000" dirty="0">
              <a:solidFill>
                <a:schemeClr val="accent6">
                  <a:lumMod val="50000"/>
                </a:schemeClr>
              </a:solidFill>
              <a:latin typeface="Tahoma" pitchFamily="34" charset="0"/>
              <a:ea typeface="+mj-ea"/>
              <a:cs typeface="Tahoma" pitchFamily="34" charset="0"/>
              <a:sym typeface="Symbol" pitchFamily="18" charset="2"/>
            </a:endParaRPr>
          </a:p>
          <a:p>
            <a:pPr marL="457200" indent="-457200">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sym typeface="Symbol" pitchFamily="18" charset="2"/>
              </a:rPr>
              <a:t>Supplemental units</a:t>
            </a:r>
          </a:p>
          <a:p>
            <a:pPr lvl="2" indent="-457200">
              <a:lnSpc>
                <a:spcPct val="110000"/>
              </a:lnSpc>
              <a:spcBef>
                <a:spcPts val="0"/>
              </a:spcBef>
              <a:buFont typeface="Arial" pitchFamily="34" charset="0"/>
              <a:buChar char="•"/>
              <a:tabLst>
                <a:tab pos="1143000" algn="l"/>
              </a:tabLst>
              <a:defRPr/>
            </a:pPr>
            <a:r>
              <a:rPr lang="en-US" sz="2000" dirty="0">
                <a:solidFill>
                  <a:schemeClr val="accent6">
                    <a:lumMod val="50000"/>
                  </a:schemeClr>
                </a:solidFill>
                <a:latin typeface="Tahoma" pitchFamily="34" charset="0"/>
                <a:ea typeface="+mj-ea"/>
                <a:cs typeface="Tahoma" pitchFamily="34" charset="0"/>
                <a:sym typeface="Symbol" pitchFamily="18" charset="2"/>
              </a:rPr>
              <a:t>One reset control unit.</a:t>
            </a:r>
          </a:p>
          <a:p>
            <a:pPr lvl="2" indent="-457200">
              <a:lnSpc>
                <a:spcPct val="110000"/>
              </a:lnSpc>
              <a:spcBef>
                <a:spcPts val="0"/>
              </a:spcBef>
              <a:buFont typeface="Arial" pitchFamily="34" charset="0"/>
              <a:buChar char="•"/>
              <a:tabLst>
                <a:tab pos="1143000" algn="l"/>
              </a:tabLst>
              <a:defRPr/>
            </a:pPr>
            <a:r>
              <a:rPr lang="en-US" sz="2000" dirty="0">
                <a:solidFill>
                  <a:schemeClr val="accent6">
                    <a:lumMod val="50000"/>
                  </a:schemeClr>
                </a:solidFill>
                <a:latin typeface="Tahoma" pitchFamily="34" charset="0"/>
                <a:ea typeface="+mj-ea"/>
                <a:cs typeface="Tahoma" pitchFamily="34" charset="0"/>
                <a:sym typeface="Symbol" pitchFamily="18" charset="2"/>
              </a:rPr>
              <a:t>Two gain control units.</a:t>
            </a:r>
          </a:p>
        </p:txBody>
      </p:sp>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377424176"/>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457200" y="457200"/>
            <a:ext cx="6172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ART2 NETWORK</a:t>
            </a:r>
          </a:p>
        </p:txBody>
      </p:sp>
      <p:pic>
        <p:nvPicPr>
          <p:cNvPr id="44035" name="Picture 6"/>
          <p:cNvPicPr>
            <a:picLocks noChangeAspect="1" noChangeArrowheads="1"/>
          </p:cNvPicPr>
          <p:nvPr/>
        </p:nvPicPr>
        <p:blipFill>
          <a:blip r:embed="rId2"/>
          <a:srcRect/>
          <a:stretch>
            <a:fillRect/>
          </a:stretch>
        </p:blipFill>
        <p:spPr bwMode="auto">
          <a:xfrm>
            <a:off x="609600" y="1676400"/>
            <a:ext cx="8213725" cy="2640013"/>
          </a:xfrm>
          <a:prstGeom prst="rect">
            <a:avLst/>
          </a:prstGeom>
          <a:noFill/>
          <a:ln w="9525">
            <a:noFill/>
            <a:miter lim="800000"/>
            <a:headEnd/>
            <a:tailEnd/>
          </a:ln>
        </p:spPr>
      </p:pic>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4264950268"/>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457200" y="457200"/>
            <a:ext cx="81534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BASIC ARCHITECTURE OF ART2</a:t>
            </a:r>
          </a:p>
        </p:txBody>
      </p:sp>
      <p:pic>
        <p:nvPicPr>
          <p:cNvPr id="45059" name="Picture 5"/>
          <p:cNvPicPr>
            <a:picLocks noChangeAspect="1" noChangeArrowheads="1"/>
          </p:cNvPicPr>
          <p:nvPr/>
        </p:nvPicPr>
        <p:blipFill>
          <a:blip r:embed="rId2"/>
          <a:srcRect/>
          <a:stretch>
            <a:fillRect/>
          </a:stretch>
        </p:blipFill>
        <p:spPr bwMode="auto">
          <a:xfrm>
            <a:off x="1981200" y="1676400"/>
            <a:ext cx="4462462" cy="3814283"/>
          </a:xfrm>
          <a:prstGeom prst="rect">
            <a:avLst/>
          </a:prstGeom>
          <a:noFill/>
          <a:ln w="9525">
            <a:noFill/>
            <a:miter lim="800000"/>
            <a:headEnd/>
            <a:tailEnd/>
          </a:ln>
        </p:spPr>
      </p:pic>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2213016155"/>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457200" y="457200"/>
            <a:ext cx="81153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ART2 ALGORITHM</a:t>
            </a:r>
          </a:p>
        </p:txBody>
      </p:sp>
      <p:pic>
        <p:nvPicPr>
          <p:cNvPr id="46083" name="Picture 5"/>
          <p:cNvPicPr>
            <a:picLocks noChangeAspect="1" noChangeArrowheads="1"/>
          </p:cNvPicPr>
          <p:nvPr/>
        </p:nvPicPr>
        <p:blipFill>
          <a:blip r:embed="rId2"/>
          <a:srcRect/>
          <a:stretch>
            <a:fillRect/>
          </a:stretch>
        </p:blipFill>
        <p:spPr bwMode="auto">
          <a:xfrm>
            <a:off x="1717675" y="1143000"/>
            <a:ext cx="5708650" cy="4994275"/>
          </a:xfrm>
          <a:prstGeom prst="rect">
            <a:avLst/>
          </a:prstGeom>
          <a:noFill/>
          <a:ln w="9525">
            <a:noFill/>
            <a:miter lim="800000"/>
            <a:headEnd/>
            <a:tailEnd/>
          </a:ln>
        </p:spPr>
      </p:pic>
      <p:sp>
        <p:nvSpPr>
          <p:cNvPr id="6" name="TextBox 3"/>
          <p:cNvSpPr txBox="1">
            <a:spLocks noChangeArrowheads="1"/>
          </p:cNvSpPr>
          <p:nvPr/>
        </p:nvSpPr>
        <p:spPr bwMode="auto">
          <a:xfrm>
            <a:off x="457200" y="6119813"/>
            <a:ext cx="8686800" cy="738187"/>
          </a:xfrm>
          <a:prstGeom prst="rect">
            <a:avLst/>
          </a:prstGeom>
          <a:noFill/>
          <a:ln w="9525">
            <a:noFill/>
            <a:miter lim="800000"/>
            <a:headEnd/>
            <a:tailEnd/>
          </a:ln>
        </p:spPr>
        <p:txBody>
          <a:bodyPr>
            <a:spAutoFit/>
          </a:bodyPr>
          <a:lstStyle/>
          <a:p>
            <a:pPr algn="r" fontAlgn="auto">
              <a:spcBef>
                <a:spcPts val="0"/>
              </a:spcBef>
              <a:spcAft>
                <a:spcPts val="0"/>
              </a:spcAft>
              <a:defRPr/>
            </a:pPr>
            <a:r>
              <a:rPr lang="en-US" sz="1600" dirty="0">
                <a:solidFill>
                  <a:schemeClr val="tx1">
                    <a:lumMod val="50000"/>
                    <a:lumOff val="50000"/>
                  </a:schemeClr>
                </a:solidFill>
                <a:latin typeface="Garamond" pitchFamily="18" charset="0"/>
              </a:rPr>
              <a:t>“</a:t>
            </a:r>
            <a:r>
              <a:rPr lang="en-US" sz="1600" b="1" dirty="0">
                <a:solidFill>
                  <a:schemeClr val="tx1">
                    <a:lumMod val="50000"/>
                    <a:lumOff val="50000"/>
                  </a:schemeClr>
                </a:solidFill>
                <a:latin typeface="Garamond" pitchFamily="18" charset="0"/>
              </a:rPr>
              <a:t>Principles of Soft Computing, 2</a:t>
            </a:r>
            <a:r>
              <a:rPr lang="en-US" sz="1600" b="1" baseline="30000" dirty="0">
                <a:solidFill>
                  <a:schemeClr val="tx1">
                    <a:lumMod val="50000"/>
                    <a:lumOff val="50000"/>
                  </a:schemeClr>
                </a:solidFill>
                <a:latin typeface="Garamond" pitchFamily="18" charset="0"/>
              </a:rPr>
              <a:t>nd</a:t>
            </a:r>
            <a:r>
              <a:rPr lang="en-US" sz="1600" b="1" dirty="0">
                <a:solidFill>
                  <a:schemeClr val="tx1">
                    <a:lumMod val="50000"/>
                    <a:lumOff val="50000"/>
                  </a:schemeClr>
                </a:solidFill>
                <a:latin typeface="Garamond" pitchFamily="18" charset="0"/>
              </a:rPr>
              <a:t> Edition</a:t>
            </a:r>
            <a:r>
              <a:rPr lang="en-US" sz="1600" dirty="0">
                <a:solidFill>
                  <a:schemeClr val="tx1">
                    <a:lumMod val="50000"/>
                    <a:lumOff val="50000"/>
                  </a:schemeClr>
                </a:solidFill>
                <a:latin typeface="Garamond" pitchFamily="18" charset="0"/>
              </a:rPr>
              <a:t>” </a:t>
            </a:r>
          </a:p>
          <a:p>
            <a:pPr algn="r" fontAlgn="auto">
              <a:spcBef>
                <a:spcPts val="0"/>
              </a:spcBef>
              <a:spcAft>
                <a:spcPts val="0"/>
              </a:spcAft>
              <a:defRPr/>
            </a:pPr>
            <a:r>
              <a:rPr lang="en-US" sz="1300" dirty="0">
                <a:solidFill>
                  <a:schemeClr val="tx1">
                    <a:lumMod val="50000"/>
                    <a:lumOff val="50000"/>
                  </a:schemeClr>
                </a:solidFill>
                <a:latin typeface="Garamond" pitchFamily="18" charset="0"/>
              </a:rPr>
              <a:t>by S.N. </a:t>
            </a:r>
            <a:r>
              <a:rPr lang="en-US" sz="1300" dirty="0" err="1">
                <a:solidFill>
                  <a:schemeClr val="tx1">
                    <a:lumMod val="50000"/>
                    <a:lumOff val="50000"/>
                  </a:schemeClr>
                </a:solidFill>
                <a:latin typeface="Garamond" pitchFamily="18" charset="0"/>
              </a:rPr>
              <a:t>Sivanandam</a:t>
            </a:r>
            <a:r>
              <a:rPr lang="en-US" sz="1300" dirty="0">
                <a:solidFill>
                  <a:schemeClr val="tx1">
                    <a:lumMod val="50000"/>
                    <a:lumOff val="50000"/>
                  </a:schemeClr>
                </a:solidFill>
                <a:latin typeface="Garamond" pitchFamily="18" charset="0"/>
              </a:rPr>
              <a:t> &amp; SN </a:t>
            </a:r>
            <a:r>
              <a:rPr lang="en-US" sz="1300" dirty="0" err="1">
                <a:solidFill>
                  <a:schemeClr val="tx1">
                    <a:lumMod val="50000"/>
                    <a:lumOff val="50000"/>
                  </a:schemeClr>
                </a:solidFill>
                <a:latin typeface="Garamond" pitchFamily="18" charset="0"/>
              </a:rPr>
              <a:t>Deepa</a:t>
            </a:r>
            <a:endParaRPr lang="en-US" sz="1300" dirty="0">
              <a:solidFill>
                <a:schemeClr val="tx1">
                  <a:lumMod val="50000"/>
                  <a:lumOff val="50000"/>
                </a:schemeClr>
              </a:solidFill>
              <a:latin typeface="Garamond" pitchFamily="18" charset="0"/>
            </a:endParaRPr>
          </a:p>
          <a:p>
            <a:pPr algn="r" fontAlgn="auto">
              <a:spcBef>
                <a:spcPts val="0"/>
              </a:spcBef>
              <a:spcAft>
                <a:spcPts val="0"/>
              </a:spcAft>
              <a:defRPr/>
            </a:pPr>
            <a:r>
              <a:rPr lang="en-US" sz="1300" dirty="0">
                <a:solidFill>
                  <a:schemeClr val="tx1">
                    <a:lumMod val="50000"/>
                    <a:lumOff val="50000"/>
                  </a:schemeClr>
                </a:solidFill>
                <a:latin typeface="Garamond" pitchFamily="18" charset="0"/>
              </a:rPr>
              <a:t>Copyright </a:t>
            </a:r>
            <a:r>
              <a:rPr lang="en-US" sz="1300" dirty="0">
                <a:solidFill>
                  <a:schemeClr val="tx1">
                    <a:lumMod val="50000"/>
                    <a:lumOff val="50000"/>
                  </a:schemeClr>
                </a:solidFill>
                <a:latin typeface="Garamond" pitchFamily="18" charset="0"/>
                <a:sym typeface="Symbol" pitchFamily="18" charset="2"/>
              </a:rPr>
              <a:t> 2011 Wiley India Pvt. Ltd.  All rights reserved.</a:t>
            </a:r>
          </a:p>
        </p:txBody>
      </p:sp>
      <p:sp>
        <p:nvSpPr>
          <p:cNvPr id="2" name="Footer Placeholder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smtClean="0">
                <a:ln>
                  <a:noFill/>
                </a:ln>
                <a:solidFill>
                  <a:srgbClr val="0000FF"/>
                </a:solidFill>
                <a:effectLst/>
                <a:uLnTx/>
                <a:uFillTx/>
                <a:latin typeface="Arial"/>
                <a:ea typeface="+mn-ea"/>
                <a:cs typeface="+mn-cs"/>
              </a:rPr>
              <a:t>Kiran Bhowmick</a:t>
            </a:r>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
        <p:nvSpPr>
          <p:cNvPr id="3" name="Slide Number Placeholder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5DB19-463D-423B-9C90-BBB8FEB2AA19}" type="slidenum">
              <a:rPr kumimoji="0" lang="en-US" sz="1400" b="1" i="0" u="none" strike="noStrike" kern="1200" cap="none" spc="0" normalizeH="0" baseline="0" noProof="0" smtClean="0">
                <a:ln>
                  <a:noFill/>
                </a:ln>
                <a:solidFill>
                  <a:srgbClr val="0000FF"/>
                </a:solidFill>
                <a:effectLst/>
                <a:uLnTx/>
                <a:uFillTx/>
                <a:latin typeface="Arial"/>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400" b="1" i="0" u="none" strike="noStrike" kern="1200" cap="none" spc="0" normalizeH="0" baseline="0" noProof="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891368631"/>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UNSUPERVISED LEARNING</a:t>
            </a:r>
          </a:p>
        </p:txBody>
      </p:sp>
      <p:sp>
        <p:nvSpPr>
          <p:cNvPr id="4101" name="Rectangle 9"/>
          <p:cNvSpPr>
            <a:spLocks noChangeArrowheads="1"/>
          </p:cNvSpPr>
          <p:nvPr/>
        </p:nvSpPr>
        <p:spPr bwMode="auto">
          <a:xfrm>
            <a:off x="457200" y="1143000"/>
            <a:ext cx="8229600" cy="4640263"/>
          </a:xfrm>
          <a:prstGeom prst="rect">
            <a:avLst/>
          </a:prstGeom>
          <a:noFill/>
          <a:ln w="9525">
            <a:noFill/>
            <a:miter lim="800000"/>
            <a:headEnd/>
            <a:tailEnd/>
          </a:ln>
        </p:spPr>
        <p:txBody>
          <a:bodyPr/>
          <a:lstStyle/>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No help from the outside.</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No training data, no information available on the desired output.</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Learning by doing.</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Used to pick out structure in the input:</a:t>
            </a:r>
          </a:p>
          <a:p>
            <a:pPr marL="1371600" lvl="2" indent="-457200" eaLnBrk="1" hangingPunct="1">
              <a:lnSpc>
                <a:spcPct val="110000"/>
              </a:lnSpc>
              <a:spcBef>
                <a:spcPts val="0"/>
              </a:spcBef>
              <a:buFontTx/>
              <a:buChar char="•"/>
              <a:defRPr/>
            </a:pPr>
            <a:r>
              <a:rPr lang="en-US" sz="2000" dirty="0">
                <a:solidFill>
                  <a:schemeClr val="accent6">
                    <a:lumMod val="50000"/>
                  </a:schemeClr>
                </a:solidFill>
                <a:latin typeface="Tahoma" pitchFamily="34" charset="0"/>
                <a:ea typeface="+mj-ea"/>
                <a:cs typeface="Tahoma" pitchFamily="34" charset="0"/>
              </a:rPr>
              <a:t>Clustering,</a:t>
            </a:r>
          </a:p>
          <a:p>
            <a:pPr marL="1371600" lvl="2" indent="-457200" eaLnBrk="1" hangingPunct="1">
              <a:lnSpc>
                <a:spcPct val="110000"/>
              </a:lnSpc>
              <a:spcBef>
                <a:spcPts val="0"/>
              </a:spcBef>
              <a:buFontTx/>
              <a:buChar char="•"/>
              <a:defRPr/>
            </a:pPr>
            <a:r>
              <a:rPr lang="en-US" sz="2000" dirty="0">
                <a:solidFill>
                  <a:schemeClr val="accent6">
                    <a:lumMod val="50000"/>
                  </a:schemeClr>
                </a:solidFill>
                <a:latin typeface="Tahoma" pitchFamily="34" charset="0"/>
                <a:ea typeface="+mj-ea"/>
                <a:cs typeface="Tahoma" pitchFamily="34" charset="0"/>
              </a:rPr>
              <a:t>Reduction of dimensionality </a:t>
            </a:r>
            <a:r>
              <a:rPr lang="en-US" sz="2000" dirty="0">
                <a:solidFill>
                  <a:schemeClr val="accent6">
                    <a:lumMod val="50000"/>
                  </a:schemeClr>
                </a:solidFill>
                <a:latin typeface="Tahoma" pitchFamily="34" charset="0"/>
                <a:ea typeface="+mj-ea"/>
                <a:cs typeface="Tahoma" pitchFamily="34" charset="0"/>
                <a:sym typeface="Wingdings" pitchFamily="2" charset="2"/>
              </a:rPr>
              <a:t> compression.</a:t>
            </a:r>
          </a:p>
          <a:p>
            <a:pPr marL="1143000" lvl="2" indent="-228600" eaLnBrk="1" hangingPunct="1">
              <a:lnSpc>
                <a:spcPct val="110000"/>
              </a:lnSpc>
              <a:spcBef>
                <a:spcPts val="0"/>
              </a:spcBef>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Example: </a:t>
            </a:r>
            <a:r>
              <a:rPr lang="en-US" sz="2000" dirty="0" err="1">
                <a:solidFill>
                  <a:schemeClr val="accent6">
                    <a:lumMod val="50000"/>
                  </a:schemeClr>
                </a:solidFill>
                <a:latin typeface="Tahoma" pitchFamily="34" charset="0"/>
                <a:ea typeface="+mj-ea"/>
                <a:cs typeface="Tahoma" pitchFamily="34" charset="0"/>
              </a:rPr>
              <a:t>Kohonen’s</a:t>
            </a:r>
            <a:r>
              <a:rPr lang="en-US" sz="2000" dirty="0">
                <a:solidFill>
                  <a:schemeClr val="accent6">
                    <a:lumMod val="50000"/>
                  </a:schemeClr>
                </a:solidFill>
                <a:latin typeface="Tahoma" pitchFamily="34" charset="0"/>
                <a:ea typeface="+mj-ea"/>
                <a:cs typeface="Tahoma" pitchFamily="34" charset="0"/>
              </a:rPr>
              <a:t> Learning Law.</a:t>
            </a:r>
          </a:p>
        </p:txBody>
      </p:sp>
      <p:sp>
        <p:nvSpPr>
          <p:cNvPr id="2" name="Date Placeholder 1"/>
          <p:cNvSpPr>
            <a:spLocks noGrp="1"/>
          </p:cNvSpPr>
          <p:nvPr>
            <p:ph type="dt" sz="half" idx="10"/>
          </p:nvPr>
        </p:nvSpPr>
        <p:spPr/>
        <p:txBody>
          <a:bodyPr/>
          <a:lstStyle/>
          <a:p>
            <a:pPr>
              <a:defRPr/>
            </a:pPr>
            <a:fld id="{7F836AD9-9A63-4530-AF2C-FB1F8D34FADC}"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FEW UNSUPERVISED LEARNING NETWORKS</a:t>
            </a:r>
          </a:p>
        </p:txBody>
      </p:sp>
      <p:sp>
        <p:nvSpPr>
          <p:cNvPr id="5125" name="Text Box 5"/>
          <p:cNvSpPr txBox="1">
            <a:spLocks noChangeArrowheads="1"/>
          </p:cNvSpPr>
          <p:nvPr/>
        </p:nvSpPr>
        <p:spPr bwMode="auto">
          <a:xfrm>
            <a:off x="457200" y="1143000"/>
            <a:ext cx="8229600" cy="5170646"/>
          </a:xfrm>
          <a:prstGeom prst="rect">
            <a:avLst/>
          </a:prstGeom>
          <a:noFill/>
          <a:ln w="9525">
            <a:noFill/>
            <a:miter lim="800000"/>
            <a:headEnd/>
            <a:tailEnd/>
          </a:ln>
        </p:spPr>
        <p:txBody>
          <a:bodyPr>
            <a:spAutoFit/>
          </a:bodyPr>
          <a:lstStyle/>
          <a:p>
            <a:pPr marL="457200" indent="-457200" eaLnBrk="1" hangingPunct="1">
              <a:lnSpc>
                <a:spcPct val="110000"/>
              </a:lnSpc>
              <a:spcBef>
                <a:spcPts val="0"/>
              </a:spcBef>
              <a:defRPr/>
            </a:pPr>
            <a:r>
              <a:rPr lang="en-US" sz="2000" dirty="0">
                <a:solidFill>
                  <a:schemeClr val="accent6">
                    <a:lumMod val="50000"/>
                  </a:schemeClr>
                </a:solidFill>
                <a:latin typeface="Tahoma" pitchFamily="34" charset="0"/>
                <a:ea typeface="+mj-ea"/>
                <a:cs typeface="Tahoma" pitchFamily="34" charset="0"/>
              </a:rPr>
              <a:t>There exists several networks under this category, such as</a:t>
            </a:r>
          </a:p>
          <a:p>
            <a:pPr marL="457200" indent="-457200" eaLnBrk="1" hangingPunct="1">
              <a:lnSpc>
                <a:spcPct val="110000"/>
              </a:lnSpc>
              <a:spcBef>
                <a:spcPts val="0"/>
              </a:spcBef>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Max Net,</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Mexican Hat,</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cs typeface="Tahoma" pitchFamily="34" charset="0"/>
              </a:rPr>
              <a:t>Hamming Network,</a:t>
            </a:r>
          </a:p>
          <a:p>
            <a:pPr marL="457200" indent="-457200" eaLnBrk="1" hangingPunct="1">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err="1" smtClean="0">
                <a:solidFill>
                  <a:schemeClr val="accent6">
                    <a:lumMod val="50000"/>
                  </a:schemeClr>
                </a:solidFill>
                <a:latin typeface="Tahoma" pitchFamily="34" charset="0"/>
                <a:ea typeface="+mj-ea"/>
                <a:cs typeface="Tahoma" pitchFamily="34" charset="0"/>
              </a:rPr>
              <a:t>Kohonen</a:t>
            </a:r>
            <a:r>
              <a:rPr lang="en-US" sz="2000" dirty="0" smtClean="0">
                <a:solidFill>
                  <a:schemeClr val="accent6">
                    <a:lumMod val="50000"/>
                  </a:schemeClr>
                </a:solidFill>
                <a:latin typeface="Tahoma" pitchFamily="34" charset="0"/>
                <a:ea typeface="+mj-ea"/>
                <a:cs typeface="Tahoma" pitchFamily="34" charset="0"/>
              </a:rPr>
              <a:t> </a:t>
            </a:r>
            <a:r>
              <a:rPr lang="en-US" sz="2000" dirty="0">
                <a:solidFill>
                  <a:schemeClr val="accent6">
                    <a:lumMod val="50000"/>
                  </a:schemeClr>
                </a:solidFill>
                <a:latin typeface="Tahoma" pitchFamily="34" charset="0"/>
                <a:ea typeface="+mj-ea"/>
                <a:cs typeface="Tahoma" pitchFamily="34" charset="0"/>
              </a:rPr>
              <a:t>Self-organizing Feature Maps,</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cs typeface="Tahoma" pitchFamily="34" charset="0"/>
              </a:rPr>
              <a:t>Adaptive Resonance Theory.</a:t>
            </a:r>
          </a:p>
          <a:p>
            <a:pPr marL="457200" indent="-457200" eaLnBrk="1" hangingPunct="1">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Learning </a:t>
            </a:r>
            <a:r>
              <a:rPr lang="en-US" sz="2000" dirty="0">
                <a:solidFill>
                  <a:schemeClr val="accent6">
                    <a:lumMod val="50000"/>
                  </a:schemeClr>
                </a:solidFill>
                <a:latin typeface="Tahoma" pitchFamily="34" charset="0"/>
                <a:ea typeface="+mj-ea"/>
                <a:cs typeface="Tahoma" pitchFamily="34" charset="0"/>
              </a:rPr>
              <a:t>Vector Quantization,</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eaLnBrk="1" hangingPunct="1">
              <a:lnSpc>
                <a:spcPct val="110000"/>
              </a:lnSpc>
              <a:spcBef>
                <a:spcPts val="0"/>
              </a:spcBef>
              <a:buFont typeface="Wingdings" pitchFamily="2" charset="2"/>
              <a:buChar char="Ø"/>
              <a:defRPr/>
            </a:pPr>
            <a:r>
              <a:rPr lang="en-US" sz="2000" dirty="0" err="1">
                <a:solidFill>
                  <a:schemeClr val="accent6">
                    <a:lumMod val="50000"/>
                  </a:schemeClr>
                </a:solidFill>
                <a:latin typeface="Tahoma" pitchFamily="34" charset="0"/>
                <a:ea typeface="+mj-ea"/>
                <a:cs typeface="Tahoma" pitchFamily="34" charset="0"/>
              </a:rPr>
              <a:t>Counterpropagation</a:t>
            </a:r>
            <a:r>
              <a:rPr lang="en-US" sz="2000" dirty="0">
                <a:solidFill>
                  <a:schemeClr val="accent6">
                    <a:lumMod val="50000"/>
                  </a:schemeClr>
                </a:solidFill>
                <a:latin typeface="Tahoma" pitchFamily="34" charset="0"/>
                <a:ea typeface="+mj-ea"/>
                <a:cs typeface="Tahoma" pitchFamily="34" charset="0"/>
              </a:rPr>
              <a:t> Networks</a:t>
            </a:r>
            <a:r>
              <a:rPr lang="en-US" sz="2000" dirty="0" smtClean="0">
                <a:solidFill>
                  <a:schemeClr val="accent6">
                    <a:lumMod val="50000"/>
                  </a:schemeClr>
                </a:solidFill>
                <a:latin typeface="Tahoma" pitchFamily="34" charset="0"/>
                <a:ea typeface="+mj-ea"/>
                <a:cs typeface="Tahoma" pitchFamily="34" charset="0"/>
              </a:rPr>
              <a:t>,</a:t>
            </a:r>
            <a:endParaRPr lang="en-US" sz="2000" dirty="0">
              <a:solidFill>
                <a:schemeClr val="accent6">
                  <a:lumMod val="50000"/>
                </a:schemeClr>
              </a:solidFill>
              <a:latin typeface="Tahoma" pitchFamily="34" charset="0"/>
              <a:ea typeface="+mj-ea"/>
              <a:cs typeface="Tahoma" pitchFamily="34" charset="0"/>
            </a:endParaRPr>
          </a:p>
        </p:txBody>
      </p:sp>
      <p:sp>
        <p:nvSpPr>
          <p:cNvPr id="2" name="Date Placeholder 1"/>
          <p:cNvSpPr>
            <a:spLocks noGrp="1"/>
          </p:cNvSpPr>
          <p:nvPr>
            <p:ph type="dt" sz="half" idx="10"/>
          </p:nvPr>
        </p:nvSpPr>
        <p:spPr/>
        <p:txBody>
          <a:bodyPr/>
          <a:lstStyle/>
          <a:p>
            <a:pPr>
              <a:defRPr/>
            </a:pPr>
            <a:fld id="{1DAAA76A-DFF9-48C3-B957-54F58F07CB59}"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COMPETITIVE LEARNING</a:t>
            </a:r>
          </a:p>
        </p:txBody>
      </p:sp>
      <p:sp>
        <p:nvSpPr>
          <p:cNvPr id="6149" name="Text Box 6"/>
          <p:cNvSpPr txBox="1">
            <a:spLocks noChangeArrowheads="1"/>
          </p:cNvSpPr>
          <p:nvPr/>
        </p:nvSpPr>
        <p:spPr bwMode="auto">
          <a:xfrm>
            <a:off x="457200" y="1143000"/>
            <a:ext cx="8229600" cy="3446463"/>
          </a:xfrm>
          <a:prstGeom prst="rect">
            <a:avLst/>
          </a:prstGeom>
          <a:noFill/>
          <a:ln w="9525">
            <a:noFill/>
            <a:miter lim="800000"/>
            <a:headEnd/>
            <a:tailEnd/>
          </a:ln>
        </p:spPr>
        <p:txBody>
          <a:bodyPr>
            <a:spAutoFit/>
          </a:bodyPr>
          <a:lstStyle/>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Output units compete, so that eventually only one neuron (the one with the most input) is active in response to each output pattern.</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The total weight from the input layer to each output neuron is limited. If some connections are strengthened, others must be weakened.</a:t>
            </a:r>
          </a:p>
          <a:p>
            <a:pPr marL="457200" indent="-457200" algn="just"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a:p>
            <a:pPr marL="457200" indent="-457200" algn="just" eaLnBrk="1" hangingPunct="1">
              <a:lnSpc>
                <a:spcPct val="110000"/>
              </a:lnSpc>
              <a:spcBef>
                <a:spcPts val="0"/>
              </a:spcBef>
              <a:buFont typeface="Wingdings" pitchFamily="2" charset="2"/>
              <a:buChar char="Ø"/>
              <a:defRPr/>
            </a:pPr>
            <a:r>
              <a:rPr lang="en-US" sz="2000" dirty="0">
                <a:solidFill>
                  <a:schemeClr val="accent6">
                    <a:lumMod val="50000"/>
                  </a:schemeClr>
                </a:solidFill>
                <a:latin typeface="Tahoma" pitchFamily="34" charset="0"/>
                <a:ea typeface="+mj-ea"/>
                <a:cs typeface="Tahoma" pitchFamily="34" charset="0"/>
              </a:rPr>
              <a:t>A consequence is that the winner is the output neuron whose weights best match the activation pattern.</a:t>
            </a:r>
          </a:p>
          <a:p>
            <a:pPr marL="457200" indent="-457200" eaLnBrk="1" hangingPunct="1">
              <a:lnSpc>
                <a:spcPct val="110000"/>
              </a:lnSpc>
              <a:spcBef>
                <a:spcPts val="0"/>
              </a:spcBef>
              <a:buFont typeface="Wingdings" pitchFamily="2" charset="2"/>
              <a:buChar char="Ø"/>
              <a:defRPr/>
            </a:pPr>
            <a:endParaRPr lang="en-US" sz="2000" dirty="0">
              <a:solidFill>
                <a:schemeClr val="accent6">
                  <a:lumMod val="50000"/>
                </a:schemeClr>
              </a:solidFill>
              <a:latin typeface="Tahoma" pitchFamily="34" charset="0"/>
              <a:ea typeface="+mj-ea"/>
              <a:cs typeface="Tahoma" pitchFamily="34" charset="0"/>
            </a:endParaRPr>
          </a:p>
        </p:txBody>
      </p:sp>
      <p:sp>
        <p:nvSpPr>
          <p:cNvPr id="2" name="Date Placeholder 1"/>
          <p:cNvSpPr>
            <a:spLocks noGrp="1"/>
          </p:cNvSpPr>
          <p:nvPr>
            <p:ph type="dt" sz="half" idx="10"/>
          </p:nvPr>
        </p:nvSpPr>
        <p:spPr/>
        <p:txBody>
          <a:bodyPr/>
          <a:lstStyle/>
          <a:p>
            <a:pPr>
              <a:defRPr/>
            </a:pPr>
            <a:fld id="{1B6750A7-DCB5-4F2B-84C0-029DCB734575}"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idx="1"/>
          </p:nvPr>
        </p:nvSpPr>
        <p:spPr>
          <a:xfrm>
            <a:off x="457200" y="1143000"/>
            <a:ext cx="8229600" cy="4724400"/>
          </a:xfrm>
        </p:spPr>
        <p:txBody>
          <a:bodyPr rtlCol="0">
            <a:normAutofit/>
          </a:bodyPr>
          <a:lstStyle/>
          <a:p>
            <a:pPr marL="457200" indent="-457200" algn="just">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Network Organization is fundamental to the brain </a:t>
            </a:r>
          </a:p>
          <a:p>
            <a:pPr marL="457200" indent="-457200" algn="just">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914400" lvl="2" indent="-457200" algn="just">
              <a:lnSpc>
                <a:spcPct val="110000"/>
              </a:lnSpc>
              <a:spcBef>
                <a:spcPts val="0"/>
              </a:spcBef>
              <a:buFontTx/>
              <a:buChar char="•"/>
              <a:defRPr/>
            </a:pPr>
            <a:r>
              <a:rPr lang="en-US" sz="2000" dirty="0" smtClean="0">
                <a:solidFill>
                  <a:schemeClr val="accent6">
                    <a:lumMod val="50000"/>
                  </a:schemeClr>
                </a:solidFill>
                <a:latin typeface="Tahoma" pitchFamily="34" charset="0"/>
                <a:ea typeface="+mj-ea"/>
                <a:cs typeface="Tahoma" pitchFamily="34" charset="0"/>
              </a:rPr>
              <a:t>Functional structure.</a:t>
            </a:r>
          </a:p>
          <a:p>
            <a:pPr marL="914400" lvl="2" indent="-457200" algn="just">
              <a:lnSpc>
                <a:spcPct val="110000"/>
              </a:lnSpc>
              <a:spcBef>
                <a:spcPts val="0"/>
              </a:spcBef>
              <a:buFontTx/>
              <a:buChar char="•"/>
              <a:defRPr/>
            </a:pPr>
            <a:r>
              <a:rPr lang="en-US" sz="2000" dirty="0" smtClean="0">
                <a:solidFill>
                  <a:schemeClr val="accent6">
                    <a:lumMod val="50000"/>
                  </a:schemeClr>
                </a:solidFill>
                <a:latin typeface="Tahoma" pitchFamily="34" charset="0"/>
                <a:ea typeface="+mj-ea"/>
                <a:cs typeface="Tahoma" pitchFamily="34" charset="0"/>
              </a:rPr>
              <a:t>Layered structure.</a:t>
            </a:r>
          </a:p>
          <a:p>
            <a:pPr marL="914400" lvl="2" indent="-457200" algn="just">
              <a:lnSpc>
                <a:spcPct val="110000"/>
              </a:lnSpc>
              <a:spcBef>
                <a:spcPts val="0"/>
              </a:spcBef>
              <a:buFontTx/>
              <a:buChar char="•"/>
              <a:defRPr/>
            </a:pPr>
            <a:r>
              <a:rPr lang="en-US" sz="2000" dirty="0" smtClean="0">
                <a:solidFill>
                  <a:schemeClr val="accent6">
                    <a:lumMod val="50000"/>
                  </a:schemeClr>
                </a:solidFill>
                <a:latin typeface="Tahoma" pitchFamily="34" charset="0"/>
                <a:ea typeface="+mj-ea"/>
                <a:cs typeface="Tahoma" pitchFamily="34" charset="0"/>
              </a:rPr>
              <a:t>Both parallel processing and serial processing require organization of the brain.</a:t>
            </a:r>
          </a:p>
          <a:p>
            <a:pPr lvl="2" fontAlgn="auto">
              <a:spcAft>
                <a:spcPts val="0"/>
              </a:spcAft>
              <a:buFont typeface="Arial" pitchFamily="34" charset="0"/>
              <a:buChar char="•"/>
              <a:defRPr/>
            </a:pPr>
            <a:endParaRPr lang="en-US" dirty="0" smtClean="0"/>
          </a:p>
          <a:p>
            <a:pPr lvl="1" fontAlgn="auto">
              <a:spcAft>
                <a:spcPts val="0"/>
              </a:spcAft>
              <a:buFont typeface="Arial" pitchFamily="34" charset="0"/>
              <a:buChar char="–"/>
              <a:defRPr/>
            </a:pPr>
            <a:endParaRPr lang="en-US" dirty="0" smtClean="0"/>
          </a:p>
          <a:p>
            <a:pPr fontAlgn="auto">
              <a:spcAft>
                <a:spcPts val="0"/>
              </a:spcAft>
              <a:buFont typeface="Wingdings" pitchFamily="2" charset="2"/>
              <a:buChar char="§"/>
              <a:defRPr/>
            </a:pPr>
            <a:endParaRPr lang="en-GB" b="1" dirty="0" smtClean="0">
              <a:solidFill>
                <a:schemeClr val="accent2"/>
              </a:solidFill>
            </a:endParaRPr>
          </a:p>
        </p:txBody>
      </p:sp>
      <p:sp>
        <p:nvSpPr>
          <p:cNvPr id="13316" name="Text Box 4"/>
          <p:cNvSpPr txBox="1">
            <a:spLocks noChangeArrowheads="1"/>
          </p:cNvSpPr>
          <p:nvPr/>
        </p:nvSpPr>
        <p:spPr bwMode="auto">
          <a:xfrm>
            <a:off x="457200" y="517525"/>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SELF-ORGANIZATION</a:t>
            </a:r>
          </a:p>
        </p:txBody>
      </p:sp>
      <p:sp>
        <p:nvSpPr>
          <p:cNvPr id="2" name="Date Placeholder 1"/>
          <p:cNvSpPr>
            <a:spLocks noGrp="1"/>
          </p:cNvSpPr>
          <p:nvPr>
            <p:ph type="dt" sz="half" idx="10"/>
          </p:nvPr>
        </p:nvSpPr>
        <p:spPr/>
        <p:txBody>
          <a:bodyPr/>
          <a:lstStyle/>
          <a:p>
            <a:pPr>
              <a:defRPr/>
            </a:pPr>
            <a:fld id="{FDE897A4-29BA-43B5-BD8D-F37920F8BEA9}"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457200" y="457200"/>
            <a:ext cx="82296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SELF-ORGANIZING FEATURE MAP</a:t>
            </a:r>
          </a:p>
        </p:txBody>
      </p:sp>
      <p:sp>
        <p:nvSpPr>
          <p:cNvPr id="14341" name="Text Box 6"/>
          <p:cNvSpPr txBox="1">
            <a:spLocks noChangeArrowheads="1"/>
          </p:cNvSpPr>
          <p:nvPr/>
        </p:nvSpPr>
        <p:spPr bwMode="auto">
          <a:xfrm>
            <a:off x="457200" y="1143000"/>
            <a:ext cx="8229600" cy="2430463"/>
          </a:xfrm>
          <a:prstGeom prst="rect">
            <a:avLst/>
          </a:prstGeom>
          <a:noFill/>
          <a:ln w="9525">
            <a:noFill/>
            <a:miter lim="800000"/>
            <a:headEnd/>
            <a:tailEnd/>
          </a:ln>
        </p:spPr>
        <p:txBody>
          <a:bodyPr>
            <a:spAutoFit/>
          </a:bodyPr>
          <a:lstStyle/>
          <a:p>
            <a:pPr algn="just">
              <a:lnSpc>
                <a:spcPct val="110000"/>
              </a:lnSpc>
              <a:spcBef>
                <a:spcPts val="0"/>
              </a:spcBef>
              <a:defRPr/>
            </a:pPr>
            <a:r>
              <a:rPr lang="en-US" sz="2000" dirty="0">
                <a:solidFill>
                  <a:schemeClr val="accent6">
                    <a:lumMod val="50000"/>
                  </a:schemeClr>
                </a:solidFill>
                <a:latin typeface="Tahoma" pitchFamily="34" charset="0"/>
                <a:ea typeface="+mj-ea"/>
                <a:cs typeface="Tahoma" pitchFamily="34" charset="0"/>
              </a:rPr>
              <a:t>Our brain is dominated by the cerebral cortex, a very complex structure of billions of neurons and hundreds of billions of synapses. The cortex includes areas that are responsible for different human activities (motor, visual, auditory, etc.) and associated with different sensory inputs. One can say that each sensory input is mapped into a corresponding area of the cerebral cortex. </a:t>
            </a:r>
            <a:r>
              <a:rPr lang="en-US" sz="2000" b="1" i="1" dirty="0">
                <a:solidFill>
                  <a:schemeClr val="accent6">
                    <a:lumMod val="50000"/>
                  </a:schemeClr>
                </a:solidFill>
                <a:latin typeface="Tahoma" pitchFamily="34" charset="0"/>
                <a:ea typeface="+mj-ea"/>
                <a:cs typeface="Tahoma" pitchFamily="34" charset="0"/>
              </a:rPr>
              <a:t>The cortex is a self-organizing computational map in the human brain. </a:t>
            </a:r>
          </a:p>
        </p:txBody>
      </p:sp>
      <p:sp>
        <p:nvSpPr>
          <p:cNvPr id="2" name="Date Placeholder 1"/>
          <p:cNvSpPr>
            <a:spLocks noGrp="1"/>
          </p:cNvSpPr>
          <p:nvPr>
            <p:ph type="dt" sz="half" idx="10"/>
          </p:nvPr>
        </p:nvSpPr>
        <p:spPr/>
        <p:txBody>
          <a:bodyPr/>
          <a:lstStyle/>
          <a:p>
            <a:pPr>
              <a:defRPr/>
            </a:pPr>
            <a:fld id="{1B263A2B-9A90-453F-AAF4-D59A6BFA95AF}"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idx="1"/>
          </p:nvPr>
        </p:nvSpPr>
        <p:spPr>
          <a:xfrm>
            <a:off x="457200" y="1143000"/>
            <a:ext cx="8229600" cy="4724400"/>
          </a:xfrm>
        </p:spPr>
        <p:txBody>
          <a:bodyPr rtlCol="0">
            <a:normAutofit/>
          </a:bodyPr>
          <a:lstStyle/>
          <a:p>
            <a:pPr marL="457200" indent="-457200" algn="just">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Discover significant patterns or features in the input data.</a:t>
            </a:r>
          </a:p>
          <a:p>
            <a:pPr marL="457200" indent="-457200" algn="just">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Discovery is done without a teacher.</a:t>
            </a:r>
          </a:p>
          <a:p>
            <a:pPr marL="457200" indent="-457200" algn="just">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Synaptic weights are changed according to local rules.</a:t>
            </a:r>
          </a:p>
          <a:p>
            <a:pPr marL="457200" indent="-457200" algn="just">
              <a:lnSpc>
                <a:spcPct val="110000"/>
              </a:lnSpc>
              <a:spcBef>
                <a:spcPts val="0"/>
              </a:spcBef>
              <a:buFont typeface="Wingdings" pitchFamily="2" charset="2"/>
              <a:buChar char="Ø"/>
              <a:defRPr/>
            </a:pPr>
            <a:endParaRPr lang="en-US" sz="2000" dirty="0" smtClean="0">
              <a:solidFill>
                <a:schemeClr val="accent6">
                  <a:lumMod val="50000"/>
                </a:schemeClr>
              </a:solidFill>
              <a:latin typeface="Tahoma" pitchFamily="34" charset="0"/>
              <a:ea typeface="+mj-ea"/>
              <a:cs typeface="Tahoma" pitchFamily="34" charset="0"/>
            </a:endParaRPr>
          </a:p>
          <a:p>
            <a:pPr marL="457200" indent="-457200" algn="just">
              <a:lnSpc>
                <a:spcPct val="110000"/>
              </a:lnSpc>
              <a:spcBef>
                <a:spcPts val="0"/>
              </a:spcBef>
              <a:buFont typeface="Wingdings" pitchFamily="2" charset="2"/>
              <a:buChar char="Ø"/>
              <a:defRPr/>
            </a:pPr>
            <a:r>
              <a:rPr lang="en-US" sz="2000" dirty="0" smtClean="0">
                <a:solidFill>
                  <a:schemeClr val="accent6">
                    <a:lumMod val="50000"/>
                  </a:schemeClr>
                </a:solidFill>
                <a:latin typeface="Tahoma" pitchFamily="34" charset="0"/>
                <a:ea typeface="+mj-ea"/>
                <a:cs typeface="Tahoma" pitchFamily="34" charset="0"/>
              </a:rPr>
              <a:t>The changes affect a neuron’s immediate environment until a final configuration develops.</a:t>
            </a:r>
            <a:endParaRPr lang="en-GB" sz="2000" dirty="0" smtClean="0">
              <a:solidFill>
                <a:schemeClr val="accent6">
                  <a:lumMod val="50000"/>
                </a:schemeClr>
              </a:solidFill>
              <a:latin typeface="Tahoma" pitchFamily="34" charset="0"/>
              <a:ea typeface="+mj-ea"/>
              <a:cs typeface="Tahoma" pitchFamily="34" charset="0"/>
            </a:endParaRPr>
          </a:p>
        </p:txBody>
      </p:sp>
      <p:sp>
        <p:nvSpPr>
          <p:cNvPr id="15364" name="Text Box 4"/>
          <p:cNvSpPr txBox="1">
            <a:spLocks noChangeArrowheads="1"/>
          </p:cNvSpPr>
          <p:nvPr/>
        </p:nvSpPr>
        <p:spPr bwMode="auto">
          <a:xfrm>
            <a:off x="609600" y="457200"/>
            <a:ext cx="8077200" cy="492125"/>
          </a:xfrm>
          <a:prstGeom prst="rect">
            <a:avLst/>
          </a:prstGeom>
          <a:noFill/>
          <a:ln w="9525">
            <a:noFill/>
            <a:miter lim="800000"/>
            <a:headEnd/>
            <a:tailEnd/>
          </a:ln>
        </p:spPr>
        <p:txBody>
          <a:bodyPr>
            <a:spAutoFit/>
          </a:bodyPr>
          <a:lstStyle/>
          <a:p>
            <a:pPr eaLnBrk="1" hangingPunct="1">
              <a:spcBef>
                <a:spcPct val="50000"/>
              </a:spcBef>
              <a:defRPr/>
            </a:pPr>
            <a:r>
              <a:rPr lang="en-US" sz="2600" b="1" dirty="0">
                <a:solidFill>
                  <a:srgbClr val="C00000"/>
                </a:solidFill>
                <a:latin typeface="Tahoma" pitchFamily="34" charset="0"/>
                <a:ea typeface="+mj-ea"/>
                <a:cs typeface="Tahoma" pitchFamily="34" charset="0"/>
              </a:rPr>
              <a:t>SELF-ORGANIZING NETWORKS</a:t>
            </a:r>
          </a:p>
        </p:txBody>
      </p:sp>
      <p:sp>
        <p:nvSpPr>
          <p:cNvPr id="2" name="Date Placeholder 1"/>
          <p:cNvSpPr>
            <a:spLocks noGrp="1"/>
          </p:cNvSpPr>
          <p:nvPr>
            <p:ph type="dt" sz="half" idx="10"/>
          </p:nvPr>
        </p:nvSpPr>
        <p:spPr/>
        <p:txBody>
          <a:bodyPr/>
          <a:lstStyle/>
          <a:p>
            <a:pPr>
              <a:defRPr/>
            </a:pPr>
            <a:fld id="{B01769BC-032E-46CC-A33E-90721A3EC1EF}" type="datetime1">
              <a:rPr lang="en-US" smtClean="0"/>
              <a:t>11/7/2022</a:t>
            </a:fld>
            <a:endParaRPr lang="en-US"/>
          </a:p>
        </p:txBody>
      </p:sp>
      <p:sp>
        <p:nvSpPr>
          <p:cNvPr id="3" name="Footer Placeholder 2"/>
          <p:cNvSpPr>
            <a:spLocks noGrp="1"/>
          </p:cNvSpPr>
          <p:nvPr>
            <p:ph type="ftr" sz="quarter" idx="11"/>
          </p:nvPr>
        </p:nvSpPr>
        <p:spPr/>
        <p:txBody>
          <a:bodyPr/>
          <a:lstStyle/>
          <a:p>
            <a:pPr>
              <a:defRPr/>
            </a:pPr>
            <a:r>
              <a:rPr lang="en-US" smtClean="0"/>
              <a:t>Kiran Bhowmick</a:t>
            </a:r>
            <a:endParaRPr lang="en-US"/>
          </a:p>
        </p:txBody>
      </p:sp>
      <p:sp>
        <p:nvSpPr>
          <p:cNvPr id="4" name="Slide Number Placeholder 3"/>
          <p:cNvSpPr>
            <a:spLocks noGrp="1"/>
          </p:cNvSpPr>
          <p:nvPr>
            <p:ph type="sldNum" sz="quarter" idx="12"/>
          </p:nvPr>
        </p:nvSpPr>
        <p:spPr/>
        <p:txBody>
          <a:bodyPr/>
          <a:lstStyle/>
          <a:p>
            <a:pPr>
              <a:defRPr/>
            </a:pPr>
            <a:fld id="{C229D010-45AA-4FE8-ADFB-7EB6DF76E10F}"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12BE3D6C299549A91312C8C16D2CCE" ma:contentTypeVersion="9" ma:contentTypeDescription="Create a new document." ma:contentTypeScope="" ma:versionID="be8fb3912a84f30b130061b225e95f4c">
  <xsd:schema xmlns:xsd="http://www.w3.org/2001/XMLSchema" xmlns:xs="http://www.w3.org/2001/XMLSchema" xmlns:p="http://schemas.microsoft.com/office/2006/metadata/properties" xmlns:ns2="fc6ac81b-1e6d-4ccc-9e04-070b9f11c70a" xmlns:ns3="c317b94e-6ee5-42ff-a03f-c5e79dbd8f61" targetNamespace="http://schemas.microsoft.com/office/2006/metadata/properties" ma:root="true" ma:fieldsID="fb18274b0f69ced719f4aaad77b8fcb9" ns2:_="" ns3:_="">
    <xsd:import namespace="fc6ac81b-1e6d-4ccc-9e04-070b9f11c70a"/>
    <xsd:import namespace="c317b94e-6ee5-42ff-a03f-c5e79dbd8f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6ac81b-1e6d-4ccc-9e04-070b9f11c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17b94e-6ee5-42ff-a03f-c5e79dbd8f6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e2152b4-0f67-47af-97f7-67d4bf9a9309}" ma:internalName="TaxCatchAll" ma:showField="CatchAllData" ma:web="c317b94e-6ee5-42ff-a03f-c5e79dbd8f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317b94e-6ee5-42ff-a03f-c5e79dbd8f61" xsi:nil="true"/>
    <lcf76f155ced4ddcb4097134ff3c332f xmlns="fc6ac81b-1e6d-4ccc-9e04-070b9f11c70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84988E0-6B72-4E52-894C-9DC8A18DF6AA}"/>
</file>

<file path=customXml/itemProps2.xml><?xml version="1.0" encoding="utf-8"?>
<ds:datastoreItem xmlns:ds="http://schemas.openxmlformats.org/officeDocument/2006/customXml" ds:itemID="{086846F0-1EC6-44D5-9972-EB2C5284A75A}"/>
</file>

<file path=customXml/itemProps3.xml><?xml version="1.0" encoding="utf-8"?>
<ds:datastoreItem xmlns:ds="http://schemas.openxmlformats.org/officeDocument/2006/customXml" ds:itemID="{C75C2DE3-56F6-4181-9899-DDA1A4674D1D}"/>
</file>

<file path=docProps/app.xml><?xml version="1.0" encoding="utf-8"?>
<Properties xmlns="http://schemas.openxmlformats.org/officeDocument/2006/extended-properties" xmlns:vt="http://schemas.openxmlformats.org/officeDocument/2006/docPropsVTypes">
  <Template/>
  <TotalTime>1521</TotalTime>
  <Words>2211</Words>
  <Application>Microsoft Office PowerPoint</Application>
  <PresentationFormat>On-screen Show (4:3)</PresentationFormat>
  <Paragraphs>365</Paragraphs>
  <Slides>39</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Arial Black</vt:lpstr>
      <vt:lpstr>Calibri</vt:lpstr>
      <vt:lpstr>Garamond</vt:lpstr>
      <vt:lpstr>Symbol</vt:lpstr>
      <vt:lpstr>Tahoma</vt:lpstr>
      <vt:lpstr>Times New Roman</vt:lpstr>
      <vt:lpstr>Verdana</vt:lpstr>
      <vt:lpstr>Wingdings</vt: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Example 4.4</vt:lpstr>
      <vt:lpstr>Example 4.4</vt:lpstr>
      <vt:lpstr>Example 4.4</vt:lpstr>
      <vt:lpstr>Example 4.4</vt:lpstr>
      <vt:lpstr>Example 4.4</vt:lpstr>
      <vt:lpstr>Example 4.4</vt:lpstr>
      <vt:lpstr>Example 4.4</vt:lpstr>
      <vt:lpstr>Example 4.4</vt:lpstr>
      <vt:lpstr>Example 4.4</vt:lpstr>
      <vt:lpstr>Example 4.4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Kiran Bhowmick</cp:lastModifiedBy>
  <cp:revision>457</cp:revision>
  <dcterms:created xsi:type="dcterms:W3CDTF">2007-03-29T18:15:51Z</dcterms:created>
  <dcterms:modified xsi:type="dcterms:W3CDTF">2022-11-07T09:31:35Z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0x0101002E12BE3D6C299549A91312C8C16D2CCE</vt:lpwstr>
  </property>
</Properties>
</file>