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2/13/2022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2/13/2022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2/13/2022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SMS Spam Detection</a:t>
            </a:r>
          </a:p>
        </p:txBody>
      </p:sp>
      <p:sp>
        <p:nvSpPr>
          <p:cNvPr id="3" name="Subtitle 2"/>
          <p:cNvSpPr>
            <a:spLocks noGrp="1"/>
          </p:cNvSpPr>
          <p:nvPr>
            <p:ph type="subTitle" idx="1"/>
          </p:nvPr>
        </p:nvSpPr>
        <p:spPr/>
        <p:txBody>
          <a:bodyPr/>
          <a:lstStyle/>
          <a:p>
            <a:r>
              <a:rPr lang="en-IN" dirty="0"/>
              <a:t>By:</a:t>
            </a:r>
          </a:p>
          <a:p>
            <a:r>
              <a:rPr lang="en-IN" dirty="0" err="1"/>
              <a:t>Meetkumar</a:t>
            </a:r>
            <a:r>
              <a:rPr lang="en-IN" dirty="0"/>
              <a:t> Patel</a:t>
            </a:r>
          </a:p>
        </p:txBody>
      </p:sp>
    </p:spTree>
    <p:extLst>
      <p:ext uri="{BB962C8B-B14F-4D97-AF65-F5344CB8AC3E}">
        <p14:creationId xmlns:p14="http://schemas.microsoft.com/office/powerpoint/2010/main" val="401450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Training</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  To Create SMS Spam Detection model use “Logistic Regression”  algorithm.</a:t>
            </a:r>
          </a:p>
          <a:p>
            <a:pPr>
              <a:buFont typeface="Wingdings" panose="05000000000000000000" pitchFamily="2" charset="2"/>
              <a:buChar char="§"/>
            </a:pPr>
            <a:r>
              <a:rPr lang="en-IN" dirty="0"/>
              <a:t>Why Logistic Regression? ,Because </a:t>
            </a:r>
            <a:r>
              <a:rPr lang="en-IN" dirty="0" err="1"/>
              <a:t>spamSMScollection</a:t>
            </a:r>
            <a:r>
              <a:rPr lang="en-IN" dirty="0"/>
              <a:t> data have binary target (Ex. ‘Spam’ or ‘ham’). </a:t>
            </a:r>
          </a:p>
          <a:p>
            <a:pPr>
              <a:buFont typeface="Wingdings" panose="05000000000000000000" pitchFamily="2" charset="2"/>
              <a:buChar char="§"/>
            </a:pPr>
            <a:r>
              <a:rPr lang="en-IN" dirty="0"/>
              <a:t>For this type of data logistic regression algorithm is used because this algorithm based on the concept of probability. It use sigmoid function to return probability value. It will return binary results like 0 or 1, yes or no.</a:t>
            </a:r>
          </a:p>
          <a:p>
            <a:pPr marL="0" indent="0">
              <a:buNone/>
            </a:pPr>
            <a:endParaRPr lang="en-IN" dirty="0"/>
          </a:p>
          <a:p>
            <a:pPr>
              <a:buFont typeface="Wingdings" panose="05000000000000000000" pitchFamily="2" charset="2"/>
              <a:buChar cha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8411" y="4012828"/>
            <a:ext cx="5277393" cy="1538886"/>
          </a:xfrm>
          <a:prstGeom prst="rect">
            <a:avLst/>
          </a:prstGeom>
        </p:spPr>
      </p:pic>
      <p:sp>
        <p:nvSpPr>
          <p:cNvPr id="5" name="Rectangle 4"/>
          <p:cNvSpPr/>
          <p:nvPr/>
        </p:nvSpPr>
        <p:spPr>
          <a:xfrm>
            <a:off x="4917620" y="5541127"/>
            <a:ext cx="2555892" cy="338554"/>
          </a:xfrm>
          <a:prstGeom prst="rect">
            <a:avLst/>
          </a:prstGeom>
        </p:spPr>
        <p:txBody>
          <a:bodyPr wrap="none">
            <a:spAutoFit/>
          </a:bodyPr>
          <a:lstStyle/>
          <a:p>
            <a:pPr marL="201168" lvl="1" indent="0">
              <a:buNone/>
            </a:pPr>
            <a:r>
              <a:rPr lang="en-IN" sz="1600" b="1" dirty="0"/>
              <a:t>Logistic Regression Graph</a:t>
            </a:r>
          </a:p>
        </p:txBody>
      </p:sp>
    </p:spTree>
    <p:extLst>
      <p:ext uri="{BB962C8B-B14F-4D97-AF65-F5344CB8AC3E}">
        <p14:creationId xmlns:p14="http://schemas.microsoft.com/office/powerpoint/2010/main" val="174982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Testing</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  Testing Results of Logistic Regression trained model are,</a:t>
            </a:r>
          </a:p>
          <a:p>
            <a:pPr marL="0" indent="0">
              <a:buNone/>
            </a:pPr>
            <a:r>
              <a:rPr lang="en-IN" dirty="0"/>
              <a:t> </a:t>
            </a:r>
          </a:p>
          <a:p>
            <a:pPr marL="0" indent="0">
              <a:buNone/>
            </a:pPr>
            <a:endParaRPr lang="en-IN" dirty="0"/>
          </a:p>
          <a:p>
            <a:pPr marL="0" indent="0">
              <a:buNone/>
            </a:pPr>
            <a:endParaRPr lang="en-IN" dirty="0"/>
          </a:p>
          <a:p>
            <a:pPr>
              <a:buFont typeface="Wingdings" panose="05000000000000000000" pitchFamily="2" charset="2"/>
              <a:buChar char="§"/>
            </a:pPr>
            <a:r>
              <a:rPr lang="en-IN" dirty="0"/>
              <a:t> So, this Logistic Regression model is give 95.55% accurate results. Which can be improved.</a:t>
            </a:r>
          </a:p>
        </p:txBody>
      </p:sp>
      <p:graphicFrame>
        <p:nvGraphicFramePr>
          <p:cNvPr id="7" name="Table 6"/>
          <p:cNvGraphicFramePr>
            <a:graphicFrameLocks noGrp="1"/>
          </p:cNvGraphicFramePr>
          <p:nvPr>
            <p:extLst>
              <p:ext uri="{D42A27DB-BD31-4B8C-83A1-F6EECF244321}">
                <p14:modId xmlns:p14="http://schemas.microsoft.com/office/powerpoint/2010/main" val="62994773"/>
              </p:ext>
            </p:extLst>
          </p:nvPr>
        </p:nvGraphicFramePr>
        <p:xfrm>
          <a:off x="2062480" y="2535403"/>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36004666"/>
                    </a:ext>
                  </a:extLst>
                </a:gridCol>
                <a:gridCol w="4064000">
                  <a:extLst>
                    <a:ext uri="{9D8B030D-6E8A-4147-A177-3AD203B41FA5}">
                      <a16:colId xmlns:a16="http://schemas.microsoft.com/office/drawing/2014/main" val="2576883444"/>
                    </a:ext>
                  </a:extLst>
                </a:gridCol>
              </a:tblGrid>
              <a:tr h="370840">
                <a:tc>
                  <a:txBody>
                    <a:bodyPr/>
                    <a:lstStyle/>
                    <a:p>
                      <a:pPr algn="ctr"/>
                      <a:r>
                        <a:rPr lang="en-IN" dirty="0"/>
                        <a:t>Accuracy</a:t>
                      </a:r>
                    </a:p>
                  </a:txBody>
                  <a:tcPr/>
                </a:tc>
                <a:tc>
                  <a:txBody>
                    <a:bodyPr/>
                    <a:lstStyle/>
                    <a:p>
                      <a:pPr algn="ctr"/>
                      <a:r>
                        <a:rPr lang="en-IN" dirty="0"/>
                        <a:t>Precision</a:t>
                      </a:r>
                    </a:p>
                  </a:txBody>
                  <a:tcPr/>
                </a:tc>
                <a:extLst>
                  <a:ext uri="{0D108BD9-81ED-4DB2-BD59-A6C34878D82A}">
                    <a16:rowId xmlns:a16="http://schemas.microsoft.com/office/drawing/2014/main" val="2095245391"/>
                  </a:ext>
                </a:extLst>
              </a:tr>
              <a:tr h="370840">
                <a:tc>
                  <a:txBody>
                    <a:bodyPr/>
                    <a:lstStyle/>
                    <a:p>
                      <a:pPr algn="ctr"/>
                      <a:r>
                        <a:rPr lang="en-IN" dirty="0"/>
                        <a:t>95.55 %</a:t>
                      </a:r>
                    </a:p>
                  </a:txBody>
                  <a:tcPr/>
                </a:tc>
                <a:tc>
                  <a:txBody>
                    <a:bodyPr/>
                    <a:lstStyle/>
                    <a:p>
                      <a:pPr algn="ctr"/>
                      <a:r>
                        <a:rPr lang="en-IN" dirty="0"/>
                        <a:t>94.44%</a:t>
                      </a:r>
                    </a:p>
                  </a:txBody>
                  <a:tcPr/>
                </a:tc>
                <a:extLst>
                  <a:ext uri="{0D108BD9-81ED-4DB2-BD59-A6C34878D82A}">
                    <a16:rowId xmlns:a16="http://schemas.microsoft.com/office/drawing/2014/main" val="1612402807"/>
                  </a:ext>
                </a:extLst>
              </a:tr>
            </a:tbl>
          </a:graphicData>
        </a:graphic>
      </p:graphicFrame>
    </p:spTree>
    <p:extLst>
      <p:ext uri="{BB962C8B-B14F-4D97-AF65-F5344CB8AC3E}">
        <p14:creationId xmlns:p14="http://schemas.microsoft.com/office/powerpoint/2010/main" val="276731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Like to improve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  This Data is Imbalance data. “Ham” data count is 4516 and “Spam” data count is 653 which is very less compare to “Ham” data.   </a:t>
            </a:r>
          </a:p>
          <a:p>
            <a:pPr>
              <a:buFont typeface="Wingdings" panose="05000000000000000000" pitchFamily="2" charset="2"/>
              <a:buChar char="§"/>
            </a:pPr>
            <a:r>
              <a:rPr lang="en-IN" dirty="0"/>
              <a:t>Because of that trained model biased towards classification. So , I like to do balanced this data by collection more “Spam” SMS.</a:t>
            </a:r>
          </a:p>
          <a:p>
            <a:pPr>
              <a:buFont typeface="Wingdings" panose="05000000000000000000" pitchFamily="2" charset="2"/>
              <a:buChar char="§"/>
            </a:pPr>
            <a:r>
              <a:rPr lang="en-IN" dirty="0"/>
              <a:t>There are many technique are also available for balancing data like, Resampling, Synthetic Minority Oversampling Technique, Balance Bagging Classifier etc.</a:t>
            </a:r>
          </a:p>
          <a:p>
            <a:pPr>
              <a:buFont typeface="Wingdings" panose="05000000000000000000" pitchFamily="2" charset="2"/>
              <a:buChar char="§"/>
            </a:pPr>
            <a:r>
              <a:rPr lang="en-IN" dirty="0"/>
              <a:t>There are many other advance algorithm are there So, I like to approach neural network model training method. Neural Network like ANN,RNN etc.</a:t>
            </a:r>
          </a:p>
        </p:txBody>
      </p:sp>
    </p:spTree>
    <p:extLst>
      <p:ext uri="{BB962C8B-B14F-4D97-AF65-F5344CB8AC3E}">
        <p14:creationId xmlns:p14="http://schemas.microsoft.com/office/powerpoint/2010/main" val="224204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 Data Analysis showing that data are imbalance data.in this data average length of the ham SMS is 70.90 and Average length of the spam data is 137.70.</a:t>
            </a:r>
          </a:p>
          <a:p>
            <a:pPr>
              <a:buFont typeface="Wingdings" panose="05000000000000000000" pitchFamily="2" charset="2"/>
              <a:buChar char="§"/>
            </a:pPr>
            <a:r>
              <a:rPr lang="en-IN" dirty="0"/>
              <a:t> There are many text pre-processing technique are available by using them we can clear the text into meaningful text and use this text to train models.</a:t>
            </a:r>
          </a:p>
          <a:p>
            <a:pPr>
              <a:buFont typeface="Wingdings" panose="05000000000000000000" pitchFamily="2" charset="2"/>
              <a:buChar char="§"/>
            </a:pPr>
            <a:r>
              <a:rPr lang="en-IN" dirty="0"/>
              <a:t>By Using Logistic Regression, It got 95.55 % accuracy.</a:t>
            </a:r>
          </a:p>
        </p:txBody>
      </p:sp>
    </p:spTree>
    <p:extLst>
      <p:ext uri="{BB962C8B-B14F-4D97-AF65-F5344CB8AC3E}">
        <p14:creationId xmlns:p14="http://schemas.microsoft.com/office/powerpoint/2010/main" val="207793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End…</a:t>
            </a:r>
          </a:p>
        </p:txBody>
      </p:sp>
      <p:sp>
        <p:nvSpPr>
          <p:cNvPr id="3" name="Content Placeholder 2"/>
          <p:cNvSpPr>
            <a:spLocks noGrp="1"/>
          </p:cNvSpPr>
          <p:nvPr>
            <p:ph idx="1"/>
          </p:nvPr>
        </p:nvSpPr>
        <p:spPr/>
        <p:txBody>
          <a:bodyPr>
            <a:normAutofit/>
          </a:bodyPr>
          <a:lstStyle/>
          <a:p>
            <a:pPr marL="0" indent="0" algn="ctr">
              <a:buNone/>
            </a:pPr>
            <a:endParaRPr lang="en-IN" sz="4800" dirty="0"/>
          </a:p>
          <a:p>
            <a:pPr marL="0" indent="0" algn="ctr">
              <a:buNone/>
            </a:pPr>
            <a:endParaRPr lang="en-IN" sz="4800" dirty="0"/>
          </a:p>
          <a:p>
            <a:pPr marL="0" indent="0" algn="ctr">
              <a:buNone/>
            </a:pPr>
            <a:r>
              <a:rPr lang="en-IN" sz="4800" dirty="0"/>
              <a:t>Thank You…</a:t>
            </a:r>
          </a:p>
        </p:txBody>
      </p:sp>
    </p:spTree>
    <p:extLst>
      <p:ext uri="{BB962C8B-B14F-4D97-AF65-F5344CB8AC3E}">
        <p14:creationId xmlns:p14="http://schemas.microsoft.com/office/powerpoint/2010/main" val="148981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Purpose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The main purpose of this presentation  is to understand how I approached SMS Spam detection model training.</a:t>
            </a:r>
          </a:p>
          <a:p>
            <a:pPr>
              <a:buFont typeface="Wingdings" panose="05000000000000000000" pitchFamily="2" charset="2"/>
              <a:buChar char="§"/>
            </a:pPr>
            <a:r>
              <a:rPr lang="en-IN" dirty="0"/>
              <a:t>Particularly, this Presentation shows steps of building of SMS Spam detection.</a:t>
            </a:r>
          </a:p>
          <a:p>
            <a:pPr>
              <a:buFont typeface="Wingdings" panose="05000000000000000000" pitchFamily="2" charset="2"/>
              <a:buChar char="§"/>
            </a:pPr>
            <a:r>
              <a:rPr lang="en-IN" dirty="0"/>
              <a:t>This Presentation is about why and which steps to follow.</a:t>
            </a:r>
          </a:p>
          <a:p>
            <a:pPr>
              <a:buFont typeface="Wingdings" panose="05000000000000000000" pitchFamily="2" charset="2"/>
              <a:buChar char="§"/>
            </a:pPr>
            <a:endParaRPr lang="en-IN" dirty="0"/>
          </a:p>
          <a:p>
            <a:pPr marL="0" indent="0">
              <a:buNone/>
            </a:pPr>
            <a:endParaRPr lang="en-IN" dirty="0"/>
          </a:p>
        </p:txBody>
      </p:sp>
    </p:spTree>
    <p:extLst>
      <p:ext uri="{BB962C8B-B14F-4D97-AF65-F5344CB8AC3E}">
        <p14:creationId xmlns:p14="http://schemas.microsoft.com/office/powerpoint/2010/main" val="308923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 To Train model of SMS Spam Detection used SMSSpamCollection.txt data is used.</a:t>
            </a:r>
          </a:p>
          <a:p>
            <a:pPr>
              <a:buFont typeface="Wingdings" panose="05000000000000000000" pitchFamily="2" charset="2"/>
              <a:buChar char="§"/>
            </a:pPr>
            <a:r>
              <a:rPr lang="en-IN" dirty="0"/>
              <a:t> In this Data there are Two Columns,</a:t>
            </a:r>
          </a:p>
          <a:p>
            <a:pPr marL="544068" lvl="1" indent="-342900">
              <a:buFont typeface="+mj-lt"/>
              <a:buAutoNum type="arabicPeriod"/>
            </a:pPr>
            <a:r>
              <a:rPr lang="en-IN" dirty="0"/>
              <a:t>Target (Spam or Ham)</a:t>
            </a:r>
          </a:p>
          <a:p>
            <a:pPr marL="544068" lvl="1" indent="-342900">
              <a:buFont typeface="+mj-lt"/>
              <a:buAutoNum type="arabicPeriod"/>
            </a:pPr>
            <a:r>
              <a:rPr lang="en-IN" dirty="0"/>
              <a:t>SMS Text </a:t>
            </a:r>
          </a:p>
          <a:p>
            <a:pPr>
              <a:buFont typeface="Wingdings" panose="05000000000000000000" pitchFamily="2" charset="2"/>
              <a:buChar char="§"/>
            </a:pPr>
            <a:r>
              <a:rPr lang="en-IN" dirty="0"/>
              <a:t> In this Data set there are 5572 SMS and their labels are there. Among them, 4825 are “ham” SMS and 747 are “spam” SMS.</a:t>
            </a:r>
          </a:p>
          <a:p>
            <a:pPr marL="201168" lvl="1" indent="0">
              <a:buNone/>
            </a:pPr>
            <a:endParaRPr lang="en-IN" dirty="0"/>
          </a:p>
          <a:p>
            <a:pPr marL="201168" lvl="1" indent="0">
              <a:buNone/>
            </a:pPr>
            <a:endParaRPr lang="en-IN" dirty="0"/>
          </a:p>
        </p:txBody>
      </p:sp>
    </p:spTree>
    <p:extLst>
      <p:ext uri="{BB962C8B-B14F-4D97-AF65-F5344CB8AC3E}">
        <p14:creationId xmlns:p14="http://schemas.microsoft.com/office/powerpoint/2010/main" val="413947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 There are 403 data are duplicate. For the future purpose these data are removed.</a:t>
            </a:r>
          </a:p>
          <a:p>
            <a:pPr>
              <a:buFont typeface="Wingdings" panose="05000000000000000000" pitchFamily="2" charset="2"/>
              <a:buChar char="§"/>
            </a:pPr>
            <a:r>
              <a:rPr lang="en-IN" dirty="0"/>
              <a:t>After removing duplicate data there are,653 “ Spam” SMS  and 4516 “Ham” SMS.</a:t>
            </a:r>
          </a:p>
          <a:p>
            <a:pPr marL="0" indent="0">
              <a:buNone/>
            </a:pPr>
            <a:endParaRPr lang="en-IN" dirty="0"/>
          </a:p>
          <a:p>
            <a:pPr marL="201168" lvl="1" indent="0">
              <a:buNone/>
            </a:pPr>
            <a:endParaRPr lang="en-IN" dirty="0"/>
          </a:p>
          <a:p>
            <a:pPr marL="201168" lvl="1" indent="0">
              <a:buNone/>
            </a:pPr>
            <a:endParaRPr lang="en-IN" dirty="0"/>
          </a:p>
          <a:p>
            <a:pPr marL="201168" lvl="1" indent="0">
              <a:buNone/>
            </a:pPr>
            <a:endParaRPr lang="en-IN" dirty="0"/>
          </a:p>
          <a:p>
            <a:pPr marL="201168" lvl="1" indent="0">
              <a:buNone/>
            </a:pPr>
            <a:endParaRPr lang="en-IN" dirty="0"/>
          </a:p>
          <a:p>
            <a:pPr marL="201168" lvl="1" indent="0">
              <a:buNone/>
            </a:pPr>
            <a:endParaRPr lang="en-IN" dirty="0"/>
          </a:p>
          <a:p>
            <a:pPr marL="201168" lvl="1" indent="0">
              <a:buNone/>
            </a:pPr>
            <a:endParaRPr lang="en-IN" dirty="0"/>
          </a:p>
          <a:p>
            <a:pPr marL="201168" lvl="1" indent="0">
              <a:buNone/>
            </a:pPr>
            <a:r>
              <a:rPr lang="en-IN" dirty="0"/>
              <a:t>				</a:t>
            </a:r>
          </a:p>
          <a:p>
            <a:pPr marL="201168" lvl="1" indent="0">
              <a:buNone/>
            </a:pPr>
            <a:r>
              <a:rPr lang="en-IN" dirty="0"/>
              <a:t>				              </a:t>
            </a:r>
            <a:r>
              <a:rPr lang="en-IN" sz="1600" b="1" dirty="0"/>
              <a:t>Value count of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092" y="2711902"/>
            <a:ext cx="3914775" cy="2609850"/>
          </a:xfrm>
          <a:prstGeom prst="rect">
            <a:avLst/>
          </a:prstGeom>
        </p:spPr>
      </p:pic>
    </p:spTree>
    <p:extLst>
      <p:ext uri="{BB962C8B-B14F-4D97-AF65-F5344CB8AC3E}">
        <p14:creationId xmlns:p14="http://schemas.microsoft.com/office/powerpoint/2010/main" val="183061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 Now, Create new Column of length of the SMS text from this ,</a:t>
            </a:r>
          </a:p>
          <a:p>
            <a:pPr marL="544068" lvl="1" indent="-342900">
              <a:buFont typeface="+mj-lt"/>
              <a:buAutoNum type="arabicPeriod"/>
            </a:pPr>
            <a:r>
              <a:rPr lang="en-IN" dirty="0"/>
              <a:t>Average Length of the “Ham” SMS is 70.90.</a:t>
            </a:r>
          </a:p>
          <a:p>
            <a:pPr marL="544068" lvl="1" indent="-342900">
              <a:buFont typeface="+mj-lt"/>
              <a:buAutoNum type="arabicPeriod"/>
            </a:pPr>
            <a:r>
              <a:rPr lang="en-IN" dirty="0"/>
              <a:t>Average Length of the “Spam” SMS is 137.70.</a:t>
            </a:r>
          </a:p>
          <a:p>
            <a:pPr marL="201168" lvl="1" indent="0">
              <a:buNone/>
            </a:pPr>
            <a:endParaRPr lang="en-IN" dirty="0"/>
          </a:p>
          <a:p>
            <a:pPr>
              <a:buFont typeface="Wingdings" panose="05000000000000000000" pitchFamily="2" charset="2"/>
              <a:buChar char="§"/>
            </a:pPr>
            <a:r>
              <a:rPr lang="en-IN" dirty="0"/>
              <a:t> From this information ,got to know that Spam SMS length is almost double then ham SMS length.</a:t>
            </a:r>
          </a:p>
        </p:txBody>
      </p:sp>
    </p:spTree>
    <p:extLst>
      <p:ext uri="{BB962C8B-B14F-4D97-AF65-F5344CB8AC3E}">
        <p14:creationId xmlns:p14="http://schemas.microsoft.com/office/powerpoint/2010/main" val="225724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 Data Pre-Processing technique that convert raw data into usable and understandable data.</a:t>
            </a:r>
          </a:p>
          <a:p>
            <a:pPr>
              <a:buFont typeface="Wingdings" panose="05000000000000000000" pitchFamily="2" charset="2"/>
              <a:buChar char="§"/>
            </a:pPr>
            <a:r>
              <a:rPr lang="en-IN" dirty="0"/>
              <a:t> First Pre-Processing step is Label Encoding of Target Column.</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86772019"/>
              </p:ext>
            </p:extLst>
          </p:nvPr>
        </p:nvGraphicFramePr>
        <p:xfrm>
          <a:off x="2062480" y="316242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6412218"/>
                    </a:ext>
                  </a:extLst>
                </a:gridCol>
                <a:gridCol w="4064000">
                  <a:extLst>
                    <a:ext uri="{9D8B030D-6E8A-4147-A177-3AD203B41FA5}">
                      <a16:colId xmlns:a16="http://schemas.microsoft.com/office/drawing/2014/main" val="2999222302"/>
                    </a:ext>
                  </a:extLst>
                </a:gridCol>
              </a:tblGrid>
              <a:tr h="370840">
                <a:tc>
                  <a:txBody>
                    <a:bodyPr/>
                    <a:lstStyle/>
                    <a:p>
                      <a:pPr algn="ctr"/>
                      <a:r>
                        <a:rPr lang="en-IN" dirty="0"/>
                        <a:t>Data</a:t>
                      </a:r>
                    </a:p>
                  </a:txBody>
                  <a:tcPr/>
                </a:tc>
                <a:tc>
                  <a:txBody>
                    <a:bodyPr/>
                    <a:lstStyle/>
                    <a:p>
                      <a:pPr algn="ctr"/>
                      <a:r>
                        <a:rPr lang="en-IN" dirty="0"/>
                        <a:t>Label Encoding</a:t>
                      </a:r>
                    </a:p>
                  </a:txBody>
                  <a:tcPr/>
                </a:tc>
                <a:extLst>
                  <a:ext uri="{0D108BD9-81ED-4DB2-BD59-A6C34878D82A}">
                    <a16:rowId xmlns:a16="http://schemas.microsoft.com/office/drawing/2014/main" val="285525551"/>
                  </a:ext>
                </a:extLst>
              </a:tr>
              <a:tr h="370840">
                <a:tc>
                  <a:txBody>
                    <a:bodyPr/>
                    <a:lstStyle/>
                    <a:p>
                      <a:pPr algn="ctr"/>
                      <a:r>
                        <a:rPr lang="en-IN" dirty="0"/>
                        <a:t>spam</a:t>
                      </a:r>
                    </a:p>
                  </a:txBody>
                  <a:tcPr/>
                </a:tc>
                <a:tc>
                  <a:txBody>
                    <a:bodyPr/>
                    <a:lstStyle/>
                    <a:p>
                      <a:pPr algn="ctr"/>
                      <a:r>
                        <a:rPr lang="en-IN" dirty="0"/>
                        <a:t>1</a:t>
                      </a:r>
                    </a:p>
                  </a:txBody>
                  <a:tcPr/>
                </a:tc>
                <a:extLst>
                  <a:ext uri="{0D108BD9-81ED-4DB2-BD59-A6C34878D82A}">
                    <a16:rowId xmlns:a16="http://schemas.microsoft.com/office/drawing/2014/main" val="1706774762"/>
                  </a:ext>
                </a:extLst>
              </a:tr>
              <a:tr h="370840">
                <a:tc>
                  <a:txBody>
                    <a:bodyPr/>
                    <a:lstStyle/>
                    <a:p>
                      <a:pPr algn="ctr"/>
                      <a:r>
                        <a:rPr lang="en-IN" dirty="0"/>
                        <a:t>ham</a:t>
                      </a:r>
                    </a:p>
                  </a:txBody>
                  <a:tcPr/>
                </a:tc>
                <a:tc>
                  <a:txBody>
                    <a:bodyPr/>
                    <a:lstStyle/>
                    <a:p>
                      <a:pPr algn="ctr"/>
                      <a:r>
                        <a:rPr lang="en-IN" dirty="0"/>
                        <a:t>0</a:t>
                      </a:r>
                    </a:p>
                  </a:txBody>
                  <a:tcPr/>
                </a:tc>
                <a:extLst>
                  <a:ext uri="{0D108BD9-81ED-4DB2-BD59-A6C34878D82A}">
                    <a16:rowId xmlns:a16="http://schemas.microsoft.com/office/drawing/2014/main" val="3208460926"/>
                  </a:ext>
                </a:extLst>
              </a:tr>
            </a:tbl>
          </a:graphicData>
        </a:graphic>
      </p:graphicFrame>
    </p:spTree>
    <p:extLst>
      <p:ext uri="{BB962C8B-B14F-4D97-AF65-F5344CB8AC3E}">
        <p14:creationId xmlns:p14="http://schemas.microsoft.com/office/powerpoint/2010/main" val="123960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Second Step is to apply pre-processing on SMS text data.</a:t>
            </a:r>
          </a:p>
          <a:p>
            <a:pPr>
              <a:buFont typeface="Wingdings" panose="05000000000000000000" pitchFamily="2" charset="2"/>
              <a:buChar char="§"/>
            </a:pPr>
            <a:r>
              <a:rPr lang="en-IN" dirty="0"/>
              <a:t>There are some Basic Step for the text data pre-processing:-</a:t>
            </a:r>
          </a:p>
          <a:p>
            <a:pPr marL="457200" indent="-457200">
              <a:buFont typeface="+mj-lt"/>
              <a:buAutoNum type="arabicPeriod"/>
            </a:pPr>
            <a:r>
              <a:rPr lang="en-IN" dirty="0"/>
              <a:t>Convert Text into Lower Case</a:t>
            </a:r>
          </a:p>
          <a:p>
            <a:pPr marL="457200" indent="-457200">
              <a:buFont typeface="+mj-lt"/>
              <a:buAutoNum type="arabicPeriod"/>
            </a:pPr>
            <a:r>
              <a:rPr lang="en-IN" dirty="0"/>
              <a:t>Tokenization of text</a:t>
            </a:r>
          </a:p>
          <a:p>
            <a:pPr marL="457200" indent="-457200">
              <a:buFont typeface="+mj-lt"/>
              <a:buAutoNum type="arabicPeriod"/>
            </a:pPr>
            <a:r>
              <a:rPr lang="en-IN" dirty="0"/>
              <a:t>Remove Special Characters</a:t>
            </a:r>
          </a:p>
          <a:p>
            <a:pPr marL="457200" indent="-457200">
              <a:buFont typeface="+mj-lt"/>
              <a:buAutoNum type="arabicPeriod"/>
            </a:pPr>
            <a:r>
              <a:rPr lang="en-IN" dirty="0"/>
              <a:t>Remove Stop Words</a:t>
            </a:r>
          </a:p>
          <a:p>
            <a:pPr marL="457200" indent="-457200">
              <a:buFont typeface="+mj-lt"/>
              <a:buAutoNum type="arabicPeriod"/>
            </a:pPr>
            <a:r>
              <a:rPr lang="en-IN" dirty="0"/>
              <a:t>Stemming of Words</a:t>
            </a:r>
          </a:p>
        </p:txBody>
      </p:sp>
    </p:spTree>
    <p:extLst>
      <p:ext uri="{BB962C8B-B14F-4D97-AF65-F5344CB8AC3E}">
        <p14:creationId xmlns:p14="http://schemas.microsoft.com/office/powerpoint/2010/main" val="396906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p:txBody>
          <a:bodyPr/>
          <a:lstStyle/>
          <a:p>
            <a:pPr marL="457200" indent="-457200">
              <a:buFont typeface="+mj-lt"/>
              <a:buAutoNum type="arabicPeriod"/>
            </a:pPr>
            <a:r>
              <a:rPr lang="en-IN" b="1" dirty="0"/>
              <a:t>Convert Text into Lower Case</a:t>
            </a:r>
            <a:r>
              <a:rPr lang="en-IN" dirty="0"/>
              <a:t>: This process convert text into lower case text.</a:t>
            </a:r>
          </a:p>
          <a:p>
            <a:pPr marL="475488" lvl="2" indent="0">
              <a:buNone/>
            </a:pPr>
            <a:r>
              <a:rPr lang="en-IN" dirty="0"/>
              <a:t>(EX.  India is The Grate. =&gt; </a:t>
            </a:r>
            <a:r>
              <a:rPr lang="en-IN" dirty="0" err="1"/>
              <a:t>india</a:t>
            </a:r>
            <a:r>
              <a:rPr lang="en-IN" dirty="0"/>
              <a:t> is the grate.)</a:t>
            </a:r>
          </a:p>
          <a:p>
            <a:pPr marL="457200" indent="-457200">
              <a:buFont typeface="+mj-lt"/>
              <a:buAutoNum type="arabicPeriod"/>
            </a:pPr>
            <a:r>
              <a:rPr lang="en-IN" b="1" dirty="0"/>
              <a:t>Tokenization of text</a:t>
            </a:r>
            <a:r>
              <a:rPr lang="en-IN" dirty="0"/>
              <a:t>: Splitting the sentence text into small unit.                                                   </a:t>
            </a:r>
            <a:r>
              <a:rPr lang="en-IN" sz="1400" dirty="0"/>
              <a:t>(EX. </a:t>
            </a:r>
            <a:r>
              <a:rPr lang="en-IN" sz="1400" dirty="0" err="1"/>
              <a:t>india</a:t>
            </a:r>
            <a:r>
              <a:rPr lang="en-IN" sz="1400" dirty="0"/>
              <a:t> is the grate. =&gt; [‘</a:t>
            </a:r>
            <a:r>
              <a:rPr lang="en-IN" sz="1400" dirty="0" err="1"/>
              <a:t>india</a:t>
            </a:r>
            <a:r>
              <a:rPr lang="en-IN" sz="1400" dirty="0"/>
              <a:t>’ , ‘is’, ‘the’, ‘grate’ ])</a:t>
            </a:r>
          </a:p>
          <a:p>
            <a:pPr marL="457200" indent="-457200">
              <a:buFont typeface="+mj-lt"/>
              <a:buAutoNum type="arabicPeriod"/>
            </a:pPr>
            <a:r>
              <a:rPr lang="en-IN" b="1" dirty="0"/>
              <a:t>Remove Special Characters</a:t>
            </a:r>
            <a:r>
              <a:rPr lang="en-IN" dirty="0"/>
              <a:t>: Removing some Special text characters like !@#$%^&amp;*() etc.</a:t>
            </a:r>
          </a:p>
          <a:p>
            <a:pPr marL="475488" lvl="2" indent="0">
              <a:buNone/>
            </a:pPr>
            <a:r>
              <a:rPr lang="en-IN" dirty="0"/>
              <a:t>(EX.  India is @ The #Grate. =&gt; India is The Grate.)</a:t>
            </a:r>
          </a:p>
          <a:p>
            <a:pPr marL="457200" indent="-457200">
              <a:buFont typeface="+mj-lt"/>
              <a:buAutoNum type="arabicPeriod"/>
            </a:pPr>
            <a:r>
              <a:rPr lang="en-IN" b="1" dirty="0"/>
              <a:t>Remove Stop Words </a:t>
            </a:r>
            <a:r>
              <a:rPr lang="en-IN" dirty="0"/>
              <a:t>: Removing English </a:t>
            </a:r>
            <a:r>
              <a:rPr lang="en-IN" dirty="0" err="1"/>
              <a:t>stopwords</a:t>
            </a:r>
            <a:r>
              <a:rPr lang="en-IN" dirty="0"/>
              <a:t> like this ,</a:t>
            </a:r>
            <a:r>
              <a:rPr lang="en-IN" dirty="0" err="1"/>
              <a:t>are,is</a:t>
            </a:r>
            <a:r>
              <a:rPr lang="en-IN" dirty="0"/>
              <a:t> etc.                                                   </a:t>
            </a:r>
            <a:r>
              <a:rPr lang="en-IN" sz="1400" dirty="0"/>
              <a:t>(EX. </a:t>
            </a:r>
            <a:r>
              <a:rPr lang="en-IN" sz="1400" dirty="0" err="1"/>
              <a:t>india</a:t>
            </a:r>
            <a:r>
              <a:rPr lang="en-IN" sz="1400" dirty="0"/>
              <a:t> is the grate. =&gt; </a:t>
            </a:r>
            <a:r>
              <a:rPr lang="en-IN" sz="1400" dirty="0" err="1"/>
              <a:t>india</a:t>
            </a:r>
            <a:r>
              <a:rPr lang="en-IN" sz="1400" dirty="0"/>
              <a:t> grate.)</a:t>
            </a:r>
            <a:endParaRPr lang="en-IN" dirty="0"/>
          </a:p>
          <a:p>
            <a:pPr marL="457200" indent="-457200">
              <a:buFont typeface="+mj-lt"/>
              <a:buAutoNum type="arabicPeriod"/>
            </a:pPr>
            <a:r>
              <a:rPr lang="en-IN" b="1" dirty="0"/>
              <a:t>Stemming of Words  </a:t>
            </a:r>
            <a:r>
              <a:rPr lang="en-IN" dirty="0"/>
              <a:t>: Converting into root word.                                                                           </a:t>
            </a:r>
            <a:r>
              <a:rPr lang="en-IN" sz="1400" dirty="0"/>
              <a:t>(EX. Playing or Played. =&gt;  Play .)</a:t>
            </a:r>
            <a:endParaRPr lang="en-IN" dirty="0"/>
          </a:p>
          <a:p>
            <a:pPr marL="0" indent="0">
              <a:buNone/>
            </a:pPr>
            <a:endParaRPr lang="en-IN" dirty="0"/>
          </a:p>
          <a:p>
            <a:pPr marL="475488" lvl="2" indent="0">
              <a:buNone/>
            </a:pPr>
            <a:endParaRPr lang="en-IN" dirty="0"/>
          </a:p>
          <a:p>
            <a:pPr marL="475488" lvl="2" indent="0">
              <a:buNone/>
            </a:pPr>
            <a:endParaRPr lang="en-IN" dirty="0"/>
          </a:p>
        </p:txBody>
      </p:sp>
    </p:spTree>
    <p:extLst>
      <p:ext uri="{BB962C8B-B14F-4D97-AF65-F5344CB8AC3E}">
        <p14:creationId xmlns:p14="http://schemas.microsoft.com/office/powerpoint/2010/main" val="319343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  One Main Step of text pre-processing is to convert text into numeric Vector because numeric vector process faster then normal text.</a:t>
            </a:r>
          </a:p>
          <a:p>
            <a:pPr>
              <a:buFont typeface="Wingdings" panose="05000000000000000000" pitchFamily="2" charset="2"/>
              <a:buChar char="§"/>
            </a:pPr>
            <a:r>
              <a:rPr lang="en-IN" dirty="0"/>
              <a:t>There are many types of Vectorization technique are available. Among them </a:t>
            </a:r>
            <a:r>
              <a:rPr lang="en-IN" dirty="0" err="1"/>
              <a:t>Tf-idf</a:t>
            </a:r>
            <a:r>
              <a:rPr lang="en-IN" dirty="0"/>
              <a:t> vectorization technique is used to train model.</a:t>
            </a:r>
          </a:p>
          <a:p>
            <a:pPr>
              <a:buFont typeface="Wingdings" panose="05000000000000000000" pitchFamily="2" charset="2"/>
              <a:buChar char="§"/>
            </a:pPr>
            <a:r>
              <a:rPr lang="en-IN" dirty="0"/>
              <a:t>Why </a:t>
            </a:r>
            <a:r>
              <a:rPr lang="en-IN" dirty="0" err="1"/>
              <a:t>tf-idf</a:t>
            </a:r>
            <a:r>
              <a:rPr lang="en-IN" dirty="0"/>
              <a:t> ? , Because other Vectorization techniques   created a count of word occurrence in the sentence and in </a:t>
            </a:r>
            <a:r>
              <a:rPr lang="en-IN" dirty="0" err="1"/>
              <a:t>tf-idf</a:t>
            </a:r>
            <a:r>
              <a:rPr lang="en-IN" dirty="0"/>
              <a:t> created a importance value of the word.</a:t>
            </a:r>
          </a:p>
          <a:p>
            <a:pPr>
              <a:buFont typeface="Wingdings" panose="05000000000000000000" pitchFamily="2" charset="2"/>
              <a:buChar char="§"/>
            </a:pPr>
            <a:r>
              <a:rPr lang="en-IN" dirty="0"/>
              <a:t>The main reason to use </a:t>
            </a:r>
            <a:r>
              <a:rPr lang="en-IN" dirty="0" err="1"/>
              <a:t>tf-idf</a:t>
            </a:r>
            <a:r>
              <a:rPr lang="en-IN" dirty="0"/>
              <a:t> is that it perform effectively better and faster.</a:t>
            </a:r>
          </a:p>
          <a:p>
            <a:pPr>
              <a:buFont typeface="Wingdings" panose="05000000000000000000" pitchFamily="2" charset="2"/>
              <a:buChar char="§"/>
            </a:pPr>
            <a:r>
              <a:rPr lang="en-IN" dirty="0"/>
              <a:t>After all tis process data are clean to use for model training.</a:t>
            </a:r>
          </a:p>
          <a:p>
            <a:pPr marL="475488" lvl="2" indent="0">
              <a:buNone/>
            </a:pPr>
            <a:endParaRPr lang="en-IN" dirty="0"/>
          </a:p>
          <a:p>
            <a:pPr marL="475488" lvl="2" indent="0">
              <a:buNone/>
            </a:pPr>
            <a:endParaRPr lang="en-IN" dirty="0"/>
          </a:p>
        </p:txBody>
      </p:sp>
    </p:spTree>
    <p:extLst>
      <p:ext uri="{BB962C8B-B14F-4D97-AF65-F5344CB8AC3E}">
        <p14:creationId xmlns:p14="http://schemas.microsoft.com/office/powerpoint/2010/main" val="30363712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118</TotalTime>
  <Words>832</Words>
  <Application>Microsoft Office PowerPoint</Application>
  <PresentationFormat>Widescreen</PresentationFormat>
  <Paragraphs>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SMS Spam Detection</vt:lpstr>
      <vt:lpstr>Purpose</vt:lpstr>
      <vt:lpstr>Data</vt:lpstr>
      <vt:lpstr>Data Analysis</vt:lpstr>
      <vt:lpstr>Data Analysis</vt:lpstr>
      <vt:lpstr>Data Pre-Processing</vt:lpstr>
      <vt:lpstr>Data Pre-Processing</vt:lpstr>
      <vt:lpstr>Data Pre-Processing</vt:lpstr>
      <vt:lpstr>Data Pre-Processing</vt:lpstr>
      <vt:lpstr>Model Training</vt:lpstr>
      <vt:lpstr>Model Testing</vt:lpstr>
      <vt:lpstr>Like to improve</vt:lpstr>
      <vt:lpstr>Conclusion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dc:title>
  <dc:creator>Windows User</dc:creator>
  <cp:lastModifiedBy>meet patel</cp:lastModifiedBy>
  <cp:revision>21</cp:revision>
  <dcterms:created xsi:type="dcterms:W3CDTF">2022-02-13T15:49:14Z</dcterms:created>
  <dcterms:modified xsi:type="dcterms:W3CDTF">2022-02-13T17:50:22Z</dcterms:modified>
</cp:coreProperties>
</file>