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8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73857-17C3-FEAE-DBB2-23F216EB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99" r="-1" b="81"/>
          <a:stretch/>
        </p:blipFill>
        <p:spPr>
          <a:xfrm>
            <a:off x="3068" y="-2"/>
            <a:ext cx="121889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A72C6-0A9B-DCE3-404C-C9DB20F9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411663" cy="88425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5"/>
                </a:solidFill>
              </a:rPr>
              <a:t>Linear Regression with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81E0-6614-6B5C-34F6-CFAE5B7A7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8" y="3593253"/>
            <a:ext cx="5031566" cy="2752756"/>
          </a:xfrm>
        </p:spPr>
        <p:txBody>
          <a:bodyPr anchor="b"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DASC 5133 Introduction to Data Science</a:t>
            </a:r>
          </a:p>
          <a:p>
            <a:r>
              <a:rPr lang="en-US" dirty="0">
                <a:solidFill>
                  <a:srgbClr val="FFFFFF"/>
                </a:solidFill>
              </a:rPr>
              <a:t>Instructor :  Dr. </a:t>
            </a:r>
            <a:r>
              <a:rPr lang="en-US" b="1" i="0" dirty="0">
                <a:solidFill>
                  <a:srgbClr val="FFFFFF"/>
                </a:solidFill>
                <a:effectLst/>
                <a:latin typeface="DM Sans" pitchFamily="2" charset="0"/>
              </a:rPr>
              <a:t>Ahmed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DM Sans" pitchFamily="2" charset="0"/>
              </a:rPr>
              <a:t>Abukmail</a:t>
            </a:r>
            <a:endParaRPr lang="en-US" b="1" i="0" dirty="0">
              <a:solidFill>
                <a:srgbClr val="FFFFFF"/>
              </a:solidFill>
              <a:effectLst/>
              <a:latin typeface="DM Sans" pitchFamily="2" charset="0"/>
            </a:endParaRPr>
          </a:p>
          <a:p>
            <a:r>
              <a:rPr lang="en-US" b="1" i="0" dirty="0">
                <a:solidFill>
                  <a:srgbClr val="FFFFFF"/>
                </a:solidFill>
                <a:latin typeface="DM Sans" pitchFamily="2" charset="0"/>
              </a:rPr>
              <a:t>Final Term Project presentation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DM Sans" pitchFamily="2" charset="0"/>
              </a:rPr>
              <a:t>April 21 , 2025</a:t>
            </a:r>
          </a:p>
          <a:p>
            <a:endParaRPr lang="en-US" b="1" i="0" dirty="0">
              <a:solidFill>
                <a:srgbClr val="FFFFFF"/>
              </a:solidFill>
              <a:effectLst/>
              <a:latin typeface="DM Sans" pitchFamily="2" charset="0"/>
            </a:endParaRPr>
          </a:p>
          <a:p>
            <a:r>
              <a:rPr lang="en-US" dirty="0">
                <a:solidFill>
                  <a:srgbClr val="FFFFFF"/>
                </a:solidFill>
              </a:rPr>
              <a:t>By : Meet Patel [ 2334908 ]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89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EC69A-9983-A8DD-3B4B-DC4CCC66E5B0}"/>
              </a:ext>
            </a:extLst>
          </p:cNvPr>
          <p:cNvSpPr txBox="1">
            <a:spLocks/>
          </p:cNvSpPr>
          <p:nvPr/>
        </p:nvSpPr>
        <p:spPr>
          <a:xfrm>
            <a:off x="517870" y="1741576"/>
            <a:ext cx="6230064" cy="5867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/>
              <a:t>California Housing Price Dataset</a:t>
            </a:r>
          </a:p>
        </p:txBody>
      </p:sp>
    </p:spTree>
    <p:extLst>
      <p:ext uri="{BB962C8B-B14F-4D97-AF65-F5344CB8AC3E}">
        <p14:creationId xmlns:p14="http://schemas.microsoft.com/office/powerpoint/2010/main" val="43605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AC77E-E6DB-272A-E31A-A141DA94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47A595-C621-BE52-BCFC-935F2B2A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E327073-1AE9-9990-48AD-EA0DD0E7FF72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Normalisation</a:t>
            </a:r>
            <a:r>
              <a:rPr lang="en-US" sz="2400" b="1" dirty="0">
                <a:solidFill>
                  <a:schemeClr val="accent5"/>
                </a:solidFill>
              </a:rPr>
              <a:t> VS </a:t>
            </a:r>
            <a:r>
              <a:rPr lang="en-US" sz="2400" b="1" dirty="0" err="1">
                <a:solidFill>
                  <a:schemeClr val="accent5"/>
                </a:solidFill>
              </a:rPr>
              <a:t>Standerization</a:t>
            </a:r>
            <a:r>
              <a:rPr lang="en-US" sz="2400" b="1" dirty="0">
                <a:solidFill>
                  <a:schemeClr val="accent5"/>
                </a:solidFill>
              </a:rPr>
              <a:t> : -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2F5E8B2-F730-F24A-4119-4A617CEAF9DD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What is </a:t>
            </a:r>
            <a:r>
              <a:rPr lang="en-US" b="1" dirty="0" err="1">
                <a:solidFill>
                  <a:schemeClr val="bg1"/>
                </a:solidFill>
              </a:rPr>
              <a:t>Standerization</a:t>
            </a:r>
            <a:r>
              <a:rPr lang="en-US" b="1" dirty="0">
                <a:solidFill>
                  <a:schemeClr val="bg1"/>
                </a:solidFill>
              </a:rPr>
              <a:t> ?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</a:rPr>
              <a:t>It basically </a:t>
            </a:r>
            <a:r>
              <a:rPr lang="en-US" b="1" dirty="0" err="1">
                <a:solidFill>
                  <a:schemeClr val="bg1"/>
                </a:solidFill>
              </a:rPr>
              <a:t>scalled</a:t>
            </a:r>
            <a:r>
              <a:rPr lang="en-US" b="1" dirty="0">
                <a:solidFill>
                  <a:schemeClr val="bg1"/>
                </a:solidFill>
              </a:rPr>
              <a:t> down the feature value to “Standard Normal Distribution “.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</a:rPr>
              <a:t>It basically means Mean = 0 , Std = 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D51EE-E2FA-54BA-F781-598D9AA2EEEA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Formula for  </a:t>
            </a:r>
            <a:r>
              <a:rPr lang="en-US" b="1" dirty="0" err="1">
                <a:solidFill>
                  <a:schemeClr val="bg1"/>
                </a:solidFill>
              </a:rPr>
              <a:t>Standerization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Xi = Feature Data , µ = Mean Value , </a:t>
            </a:r>
            <a:r>
              <a:rPr lang="en-US" b="1" dirty="0">
                <a:solidFill>
                  <a:schemeClr val="bg1"/>
                </a:solidFill>
                <a:latin typeface="Grotesque" panose="020B0504020202020204" pitchFamily="34" charset="0"/>
              </a:rPr>
              <a:t>ó = Standard Deviation.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mathematical equation with black text">
            <a:extLst>
              <a:ext uri="{FF2B5EF4-FFF2-40B4-BE49-F238E27FC236}">
                <a16:creationId xmlns:a16="http://schemas.microsoft.com/office/drawing/2014/main" id="{380E16B3-E0E9-A5C2-4218-6E86E33F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44" y="4172349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5FCCA-2FA3-41FF-C482-F3D796FB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B06370-73BF-0E89-4823-33F18581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86E0057-E419-16C0-35A8-D00538494E85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083A1D-86E4-C1A9-C33E-1E82DCCEC8F1}"/>
              </a:ext>
            </a:extLst>
          </p:cNvPr>
          <p:cNvSpPr txBox="1">
            <a:spLocks/>
          </p:cNvSpPr>
          <p:nvPr/>
        </p:nvSpPr>
        <p:spPr>
          <a:xfrm>
            <a:off x="1056424" y="1643769"/>
            <a:ext cx="6809109" cy="513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C8AF2A-70CB-6561-AB69-A35894BD1ADA}"/>
              </a:ext>
            </a:extLst>
          </p:cNvPr>
          <p:cNvSpPr txBox="1">
            <a:spLocks/>
          </p:cNvSpPr>
          <p:nvPr/>
        </p:nvSpPr>
        <p:spPr>
          <a:xfrm>
            <a:off x="1056423" y="1879599"/>
            <a:ext cx="5658701" cy="37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It has around 20,000+ rows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1642F3-4DAA-C629-0BB6-0728F12DF2C7}"/>
              </a:ext>
            </a:extLst>
          </p:cNvPr>
          <p:cNvSpPr txBox="1">
            <a:spLocks/>
          </p:cNvSpPr>
          <p:nvPr/>
        </p:nvSpPr>
        <p:spPr>
          <a:xfrm>
            <a:off x="1056423" y="2304271"/>
            <a:ext cx="5658701" cy="37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With 9 columns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EE6EC1-5E9A-0AB2-D141-17EF54B867D9}"/>
              </a:ext>
            </a:extLst>
          </p:cNvPr>
          <p:cNvSpPr txBox="1">
            <a:spLocks/>
          </p:cNvSpPr>
          <p:nvPr/>
        </p:nvSpPr>
        <p:spPr>
          <a:xfrm>
            <a:off x="1056423" y="2710567"/>
            <a:ext cx="6893777" cy="424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I took the subset having 5000 rows for implementation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D866FB5-3E10-C59E-9A5C-CCF2A6EAE594}"/>
              </a:ext>
            </a:extLst>
          </p:cNvPr>
          <p:cNvSpPr txBox="1">
            <a:spLocks/>
          </p:cNvSpPr>
          <p:nvPr/>
        </p:nvSpPr>
        <p:spPr>
          <a:xfrm>
            <a:off x="1056423" y="3242892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Preprocessing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96AFE6-077A-9FBA-B79D-9E611714B467}"/>
              </a:ext>
            </a:extLst>
          </p:cNvPr>
          <p:cNvSpPr txBox="1">
            <a:spLocks/>
          </p:cNvSpPr>
          <p:nvPr/>
        </p:nvSpPr>
        <p:spPr>
          <a:xfrm>
            <a:off x="1056423" y="3966208"/>
            <a:ext cx="5658701" cy="37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Handles the null values in it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D12EA0B-168C-22AA-1EF1-A2FB97B9DFF5}"/>
              </a:ext>
            </a:extLst>
          </p:cNvPr>
          <p:cNvSpPr txBox="1">
            <a:spLocks/>
          </p:cNvSpPr>
          <p:nvPr/>
        </p:nvSpPr>
        <p:spPr>
          <a:xfrm>
            <a:off x="1056422" y="4394955"/>
            <a:ext cx="5658701" cy="37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Get rid of any string data type column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123FEFB-696A-EF46-2850-B9160DF464EA}"/>
              </a:ext>
            </a:extLst>
          </p:cNvPr>
          <p:cNvSpPr txBox="1">
            <a:spLocks/>
          </p:cNvSpPr>
          <p:nvPr/>
        </p:nvSpPr>
        <p:spPr>
          <a:xfrm>
            <a:off x="1056422" y="4822290"/>
            <a:ext cx="5658701" cy="37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Get rid of any outlier</a:t>
            </a:r>
          </a:p>
        </p:txBody>
      </p:sp>
    </p:spTree>
    <p:extLst>
      <p:ext uri="{BB962C8B-B14F-4D97-AF65-F5344CB8AC3E}">
        <p14:creationId xmlns:p14="http://schemas.microsoft.com/office/powerpoint/2010/main" val="31430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5" grpId="0" build="p"/>
      <p:bldP spid="10" grpId="0" build="p"/>
      <p:bldP spid="11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57C93-6C33-7A01-7969-C3F69CE7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35EF06-CBBD-9530-74E3-FC364D1B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A295040-6DD0-773F-3530-76870467200D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Cleaning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402E93-2B48-9ADE-37CE-41364A8D8024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A8BF-1F62-3613-5DAF-58E4428D5F8E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C6B86-F178-97CF-90BE-E79A4B39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3" y="2640529"/>
            <a:ext cx="10667971" cy="3404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F80F8-23C6-428E-BC52-893A14CC882C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Loading Some libraries and Dataset.</a:t>
            </a:r>
          </a:p>
        </p:txBody>
      </p:sp>
    </p:spTree>
    <p:extLst>
      <p:ext uri="{BB962C8B-B14F-4D97-AF65-F5344CB8AC3E}">
        <p14:creationId xmlns:p14="http://schemas.microsoft.com/office/powerpoint/2010/main" val="15826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649A-276D-10F3-1AD0-D49E7FF45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74EBB5-EA6E-4029-A087-32C51ABDE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D994FFF-52D2-B885-9E84-23186B1B8ADB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Cleaning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77F9DE-E68D-547F-76DA-BD472D1ABA1B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4905-FD21-B92B-9379-C7C1071BCAE9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F3535-C005-52FE-0B66-ED1332BE5609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First 5 rows of Dataset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BEE23-E272-4F02-A8F2-C3A77B05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2" y="2614046"/>
            <a:ext cx="10761133" cy="22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82C5B-36AD-6603-EB99-2DB958E9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67DCA-7721-76B2-8DD6-BCABF5406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68EBE6-7C4C-41D3-A1CF-F58931823849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Cleaning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5F906-6B6E-7F1A-ECA9-F6F68C6102D1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5F79-F079-DD6F-F72B-3F7C64A3EB2B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9CF7-DE41-A13D-7C5F-A7E03A6A92D3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Removing “String” type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FD4A2-E61A-BD4E-D8D6-BBE4211D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6" y="2429427"/>
            <a:ext cx="10575666" cy="27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130D-E693-6DA2-F85F-FF047D9C2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3D7E03-4132-A63F-A389-CD9B727F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5B43EB8-B241-621F-CE12-EB8CF2665F22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Cleaning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BA157FD-371F-960A-49CD-4436B6B320D7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69D1-2EEB-62A6-5577-5AECC94B3059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F66B-1735-ADD4-FCB7-62B685283031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Handaling</a:t>
            </a:r>
            <a:r>
              <a:rPr lang="en-US" b="1" dirty="0">
                <a:solidFill>
                  <a:schemeClr val="bg1"/>
                </a:solidFill>
              </a:rPr>
              <a:t> missing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5111A-AC09-4B92-45A5-02AAF3B5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6" y="2232120"/>
            <a:ext cx="8735247" cy="39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D74D2-77DE-0368-6A7D-32625F19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DB7A0-A425-3758-F330-B1E75D89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E7C3691-DC4F-E23F-34AD-9F565BE2BCDC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Dataset Cleaning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8C9DD5-0787-8FCE-3CE9-B67933AACCED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2F2EC-D6DA-8C4C-FF49-DA9C94F7C622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1AEB0-B969-B8EC-5A69-8C5BAF0A2463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Standerization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62BEA-B372-93D6-042E-8C74D066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17" y="2369342"/>
            <a:ext cx="7184244" cy="39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CE0BB-68F3-6C4A-1C7E-3E1C5FBC0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06897-F80F-C288-242F-94475DBF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53DA138-1C68-DE5A-95E2-CCE0BC3212CA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Implementation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C61D2B0-9202-525D-AE83-1442B2F145C2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FF436-48EF-D10D-2B62-7F9BA00E1E4F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705F9-10AC-518D-6C5B-DC8840A700F4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Spliting</a:t>
            </a:r>
            <a:r>
              <a:rPr lang="en-US" b="1" dirty="0">
                <a:solidFill>
                  <a:schemeClr val="bg1"/>
                </a:solidFill>
              </a:rPr>
              <a:t> data into 80%[ Training ] &amp; 20% [ Testing ]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4AD7F-476F-019A-27EE-D67B8EC8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9" y="2497671"/>
            <a:ext cx="103551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9A9B-A212-65BA-AFD1-E052ACD8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B7923F-9020-2273-55EE-6293D5569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F49A99D-4458-0316-6C07-3C7FB2546E99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Implementation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870891-535D-5930-E061-DBA48B46A930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B510C-53FB-4574-A16C-1528828ECAC0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4BE90-E7C4-D16E-5208-4B31042C54B1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Training Both Models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052F5-3AC0-545D-0D57-90663675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3" y="2335781"/>
            <a:ext cx="905001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F152A-DF11-37CD-CC39-AF29D647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FC597-0C70-56D5-E4EC-C5B7D0925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BD93B6F-8EC3-8AB7-4BF3-3038E5700E5D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Implementation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17F117-0568-721E-638C-DD973F7A7F1B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DB20-3435-C31E-D0C3-B9A4F6189D3A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B4B64-3889-2ED2-246F-FB9E60CD0BC9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Training Both Models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4526D-E486-7C46-336B-E6AF2AB8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24" y="2265300"/>
            <a:ext cx="7904696" cy="39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065A0-445C-6854-47B1-8801478A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9171D2-852F-65F4-3C7A-835EE5D8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99" r="-1" b="81"/>
          <a:stretch/>
        </p:blipFill>
        <p:spPr>
          <a:xfrm>
            <a:off x="0" y="78145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93802-4B1D-51FF-430D-6C561AA0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36290" cy="657352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7210-BCF4-904C-5FD0-06E0DC2A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8945" y="181709"/>
            <a:ext cx="4010552" cy="65735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D11599-E69F-A63B-382E-02019BC15DC5}"/>
              </a:ext>
            </a:extLst>
          </p:cNvPr>
          <p:cNvSpPr txBox="1">
            <a:spLocks/>
          </p:cNvSpPr>
          <p:nvPr/>
        </p:nvSpPr>
        <p:spPr>
          <a:xfrm>
            <a:off x="4412343" y="510385"/>
            <a:ext cx="7019109" cy="5565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Understanding of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Model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Gradient Descent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Normalization vs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Comparison of Data </a:t>
            </a:r>
            <a:r>
              <a:rPr lang="en-US" sz="3200" b="1" dirty="0" err="1"/>
              <a:t>Visualisation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6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FC16A-6093-7A2C-E2D9-37441B8D9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7EDD-B3B9-AACF-9153-7F978E58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792A281-5688-1B31-9B78-754B322995DD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Implementation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F1D2307-84C9-BD29-3576-1D283E31C4D2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4C925-7BFD-9617-76E5-81D8F68BF952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87AE3-A3C8-0F15-902B-672E5910B978}"/>
              </a:ext>
            </a:extLst>
          </p:cNvPr>
          <p:cNvSpPr txBox="1"/>
          <p:nvPr/>
        </p:nvSpPr>
        <p:spPr>
          <a:xfrm>
            <a:off x="836888" y="18627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Converting to original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AA67E-EC78-3BB3-0132-27BF1B8B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9" y="2275618"/>
            <a:ext cx="8618021" cy="39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FE51F-DF27-36FD-D4B4-BAA002B9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7E3947-633F-DAC4-7676-B3E6AEEE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864DF6-D259-8225-D415-964E04D0BEB8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Implementation Part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AA6644-025C-3A62-57BE-C578F5AA194A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EA26E-83E5-662A-5CD3-E6BE9C5F2A8E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2B4F3-A449-2D32-578E-BA42BDB63C65}"/>
              </a:ext>
            </a:extLst>
          </p:cNvPr>
          <p:cNvSpPr txBox="1"/>
          <p:nvPr/>
        </p:nvSpPr>
        <p:spPr>
          <a:xfrm>
            <a:off x="836888" y="162109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Comparing the Prediction with </a:t>
            </a:r>
            <a:r>
              <a:rPr lang="en-US" b="1" dirty="0" err="1">
                <a:solidFill>
                  <a:schemeClr val="bg1"/>
                </a:solidFill>
              </a:rPr>
              <a:t>Sklearn</a:t>
            </a:r>
            <a:r>
              <a:rPr lang="en-US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5B2B9-4804-E24C-5607-3C620AD3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1990422"/>
            <a:ext cx="6811038" cy="43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3923-6654-3E40-DB4B-E64B8C73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268D5-4D2E-6D34-2CC5-DCD6936D1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7062CF1-ECF5-A6D8-0FA6-42FD426C7DC5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Data Visualisation Part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90183F-8327-986A-7169-4E929B9CEAD1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6B132-49A8-2FB2-4C51-CB1326F2667C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5FE67-3D88-D281-971B-38F8EFA270AD}"/>
              </a:ext>
            </a:extLst>
          </p:cNvPr>
          <p:cNvSpPr txBox="1"/>
          <p:nvPr/>
        </p:nvSpPr>
        <p:spPr>
          <a:xfrm>
            <a:off x="836888" y="14317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Comparing the figures for both models.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60CA-FC40-5DCD-8DBE-A798D62F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26" y="1777079"/>
            <a:ext cx="6692573" cy="45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0A6F-85B3-0D9F-1C69-7C90FA4F6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6410D9-9666-BA55-78C1-DA20195A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68501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449AEDF-A50E-AB10-2B4C-A5F2E725CCE3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Data Visualisation Part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C74FA4-0C3E-F172-6CAE-BEE95C3BC91B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E65A-F85E-DD90-4D2F-3A8C525E6752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51D89-5830-7A87-90AC-05A606DEF006}"/>
              </a:ext>
            </a:extLst>
          </p:cNvPr>
          <p:cNvSpPr txBox="1"/>
          <p:nvPr/>
        </p:nvSpPr>
        <p:spPr>
          <a:xfrm>
            <a:off x="836888" y="14317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Comparing the figures for both models.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486A-601A-392E-C126-0D77CA00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53" y="1711943"/>
            <a:ext cx="6337246" cy="46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E2321-05C3-8AB3-B367-B66D1376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870112-58FF-9462-FF17-FDBE4FCE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68501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1E6BB9F-2F96-E183-B564-7B8A9061D520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Data Visualisation Part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1BB73F-C9A1-E0B6-7B01-A107DA25EC56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8965-ACFD-2DC7-385D-1A62426B7533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89BF6-E5B4-490E-5412-E2ECAF1FBC92}"/>
              </a:ext>
            </a:extLst>
          </p:cNvPr>
          <p:cNvSpPr txBox="1"/>
          <p:nvPr/>
        </p:nvSpPr>
        <p:spPr>
          <a:xfrm>
            <a:off x="836888" y="14317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Comparing the figures for both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7B473-8523-9046-8510-E6F2CDE1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19" y="1708479"/>
            <a:ext cx="6573979" cy="46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916B-A47A-94A0-A0B2-DE0805F5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6F2AC1-33E0-4955-52FF-10B1EFDA8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68501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6A6D61D-23F2-8D85-9679-FEB1992F6843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Data Visualisation Part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FD3D24-29EB-74BD-F53A-86753F4320B4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4B8E3-377B-9087-0526-45BC8879A3DB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1897F-C506-1CD7-BDC9-821342C09779}"/>
              </a:ext>
            </a:extLst>
          </p:cNvPr>
          <p:cNvSpPr txBox="1"/>
          <p:nvPr/>
        </p:nvSpPr>
        <p:spPr>
          <a:xfrm>
            <a:off x="836888" y="14317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Comparing the figures for both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8473B-82DC-126D-82C0-EE8A3D0B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63" y="1886631"/>
            <a:ext cx="6698636" cy="43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29ED7-1199-F5C6-AE3F-08A6948C1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71867-470D-BCEE-F3AC-F2E4B23EC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D6321BA-443D-5F09-B68B-4FB069701089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Data Visualisation Part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5C2557-90F2-E53A-E39C-7AB81F3C9616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27A8A-7DFD-00ED-88AC-0C70C8362AE6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84239-A27D-6762-3CCA-9A6704ABA13E}"/>
              </a:ext>
            </a:extLst>
          </p:cNvPr>
          <p:cNvSpPr txBox="1"/>
          <p:nvPr/>
        </p:nvSpPr>
        <p:spPr>
          <a:xfrm>
            <a:off x="836888" y="14317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Comparing the figures for both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24DE3-6EAA-9D35-6661-B6A9DEC4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20990"/>
            <a:ext cx="6605721" cy="45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ACDFB-FEB0-8FBC-ED11-8807A5F6A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A9D95-9FA4-F6A8-95FA-05B3A438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96AD45-ACAE-1DD9-B8AC-EF203EA5FACE}"/>
              </a:ext>
            </a:extLst>
          </p:cNvPr>
          <p:cNvSpPr txBox="1">
            <a:spLocks/>
          </p:cNvSpPr>
          <p:nvPr/>
        </p:nvSpPr>
        <p:spPr>
          <a:xfrm>
            <a:off x="1056424" y="887620"/>
            <a:ext cx="5658701" cy="54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Comparison </a:t>
            </a:r>
            <a:r>
              <a:rPr lang="en-US" sz="2400" b="1" dirty="0" err="1">
                <a:solidFill>
                  <a:schemeClr val="accent5"/>
                </a:solidFill>
              </a:rPr>
              <a:t>Matrics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2AA5331-BC37-9AB1-1C3D-D3439E74B8C3}"/>
              </a:ext>
            </a:extLst>
          </p:cNvPr>
          <p:cNvSpPr txBox="1">
            <a:spLocks/>
          </p:cNvSpPr>
          <p:nvPr/>
        </p:nvSpPr>
        <p:spPr>
          <a:xfrm>
            <a:off x="1056424" y="1643062"/>
            <a:ext cx="7458926" cy="145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97AB3-C32F-8D72-9F41-819ACFD10CCB}"/>
              </a:ext>
            </a:extLst>
          </p:cNvPr>
          <p:cNvSpPr txBox="1">
            <a:spLocks/>
          </p:cNvSpPr>
          <p:nvPr/>
        </p:nvSpPr>
        <p:spPr>
          <a:xfrm>
            <a:off x="1056424" y="3579019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D8351-10C6-2F5B-A56C-4DA5B30C747A}"/>
              </a:ext>
            </a:extLst>
          </p:cNvPr>
          <p:cNvSpPr txBox="1"/>
          <p:nvPr/>
        </p:nvSpPr>
        <p:spPr>
          <a:xfrm>
            <a:off x="641557" y="174560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Comparing values for both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4B812-4C1B-AAB7-20F6-31760F8ACE65}"/>
              </a:ext>
            </a:extLst>
          </p:cNvPr>
          <p:cNvSpPr txBox="1"/>
          <p:nvPr/>
        </p:nvSpPr>
        <p:spPr>
          <a:xfrm>
            <a:off x="641557" y="2507457"/>
            <a:ext cx="9611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Custome</a:t>
            </a:r>
            <a:r>
              <a:rPr lang="en-US" b="1" dirty="0">
                <a:solidFill>
                  <a:schemeClr val="bg1"/>
                </a:solidFill>
              </a:rPr>
              <a:t> Predicted values : - </a:t>
            </a: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113948.795498 89178.81907181 183526.9499726 150386.32290458 86226.73883732]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4462F-311C-8F70-85EB-E6AE24396649}"/>
              </a:ext>
            </a:extLst>
          </p:cNvPr>
          <p:cNvSpPr txBox="1"/>
          <p:nvPr/>
        </p:nvSpPr>
        <p:spPr>
          <a:xfrm>
            <a:off x="641556" y="3347930"/>
            <a:ext cx="7873793" cy="670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Sklearn</a:t>
            </a:r>
            <a:r>
              <a:rPr lang="en-US" b="1" dirty="0">
                <a:solidFill>
                  <a:schemeClr val="bg1"/>
                </a:solidFill>
              </a:rPr>
              <a:t> Predicted values : - </a:t>
            </a:r>
            <a:r>
              <a:rPr 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[114444.14942017 89054.55089451 183486.59765956 150198.07831986 86505.6797085 ]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E1E9CA53-6CA0-7DDC-16FC-8DE81A28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49B7E-5E48-8B18-6B77-4F94C669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Thank you &amp; Q&amp;A</a:t>
            </a:r>
          </a:p>
        </p:txBody>
      </p:sp>
    </p:spTree>
    <p:extLst>
      <p:ext uri="{BB962C8B-B14F-4D97-AF65-F5344CB8AC3E}">
        <p14:creationId xmlns:p14="http://schemas.microsoft.com/office/powerpoint/2010/main" val="7590435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97E79-05F7-995E-602B-3FC77F85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4E795-C2F5-D70C-67FC-3312570F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4922860"/>
          </a:xfrm>
        </p:spPr>
        <p:txBody>
          <a:bodyPr anchor="t">
            <a:normAutofit/>
          </a:bodyPr>
          <a:lstStyle/>
          <a:p>
            <a:r>
              <a:rPr lang="en-US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4E52-499D-7654-3D98-C9588D49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944" y="883127"/>
            <a:ext cx="4358503" cy="615489"/>
          </a:xfrm>
        </p:spPr>
        <p:txBody>
          <a:bodyPr anchor="b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Implementing Linear Regression with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47015-D1DE-4FD4-5DA7-5C72ED08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8" r="7021" b="-1"/>
          <a:stretch/>
        </p:blipFill>
        <p:spPr>
          <a:xfrm>
            <a:off x="543553" y="462370"/>
            <a:ext cx="6323740" cy="574537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BA0616-9241-6F8B-9A72-EB53C5D4A924}"/>
              </a:ext>
            </a:extLst>
          </p:cNvPr>
          <p:cNvSpPr txBox="1">
            <a:spLocks/>
          </p:cNvSpPr>
          <p:nvPr/>
        </p:nvSpPr>
        <p:spPr>
          <a:xfrm>
            <a:off x="7924799" y="1222416"/>
            <a:ext cx="3190241" cy="1825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D2B836-52E1-6F95-9673-F24B52176582}"/>
              </a:ext>
            </a:extLst>
          </p:cNvPr>
          <p:cNvSpPr txBox="1">
            <a:spLocks/>
          </p:cNvSpPr>
          <p:nvPr/>
        </p:nvSpPr>
        <p:spPr>
          <a:xfrm>
            <a:off x="1310424" y="792667"/>
            <a:ext cx="4358503" cy="615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D0DA269-390A-75B1-42FD-BB488FC0B4D3}"/>
              </a:ext>
            </a:extLst>
          </p:cNvPr>
          <p:cNvSpPr txBox="1">
            <a:spLocks/>
          </p:cNvSpPr>
          <p:nvPr/>
        </p:nvSpPr>
        <p:spPr>
          <a:xfrm>
            <a:off x="7375944" y="1602379"/>
            <a:ext cx="4358503" cy="61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dirty="0"/>
              <a:t>What is algorithm ?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8547EEB-0104-A6D7-47A7-FB45CCF0C1FD}"/>
              </a:ext>
            </a:extLst>
          </p:cNvPr>
          <p:cNvSpPr/>
          <p:nvPr/>
        </p:nvSpPr>
        <p:spPr>
          <a:xfrm>
            <a:off x="1076960" y="2666999"/>
            <a:ext cx="2353733" cy="1659467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4F8EC3D-90B2-CF20-DA1B-F33C14E3B125}"/>
              </a:ext>
            </a:extLst>
          </p:cNvPr>
          <p:cNvSpPr/>
          <p:nvPr/>
        </p:nvSpPr>
        <p:spPr>
          <a:xfrm>
            <a:off x="4351867" y="2135208"/>
            <a:ext cx="1227666" cy="114985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E7DDC87-7E8C-C9DD-3A4C-F3EF687113F6}"/>
              </a:ext>
            </a:extLst>
          </p:cNvPr>
          <p:cNvCxnSpPr/>
          <p:nvPr/>
        </p:nvCxnSpPr>
        <p:spPr>
          <a:xfrm rot="10800000" flipV="1">
            <a:off x="2717801" y="2135208"/>
            <a:ext cx="1745153" cy="785792"/>
          </a:xfrm>
          <a:prstGeom prst="curvedConnector3">
            <a:avLst>
              <a:gd name="adj1" fmla="val 5630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FA8A5AA-C737-3ED9-E8EE-182A11EDDA1E}"/>
              </a:ext>
            </a:extLst>
          </p:cNvPr>
          <p:cNvSpPr txBox="1">
            <a:spLocks/>
          </p:cNvSpPr>
          <p:nvPr/>
        </p:nvSpPr>
        <p:spPr>
          <a:xfrm>
            <a:off x="7410846" y="2427033"/>
            <a:ext cx="4358503" cy="61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What is </a:t>
            </a:r>
            <a:r>
              <a:rPr lang="en-US" b="1" i="0" dirty="0" err="1"/>
              <a:t>LinearRegression</a:t>
            </a:r>
            <a:r>
              <a:rPr lang="en-US" b="1" i="0" dirty="0"/>
              <a:t> Algorithm 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70C747A-AA11-D5A6-7735-D2C91C5F9BE0}"/>
              </a:ext>
            </a:extLst>
          </p:cNvPr>
          <p:cNvSpPr txBox="1">
            <a:spLocks/>
          </p:cNvSpPr>
          <p:nvPr/>
        </p:nvSpPr>
        <p:spPr>
          <a:xfrm>
            <a:off x="7410846" y="3251687"/>
            <a:ext cx="4358503" cy="61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Equation : Y = </a:t>
            </a:r>
            <a:r>
              <a:rPr lang="en-US" b="1" dirty="0" err="1"/>
              <a:t>mX</a:t>
            </a:r>
            <a:r>
              <a:rPr lang="en-US" b="1" dirty="0"/>
              <a:t> + c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CBCAE7-6329-A5EE-5C92-BA0EAB7E669F}"/>
              </a:ext>
            </a:extLst>
          </p:cNvPr>
          <p:cNvSpPr txBox="1">
            <a:spLocks/>
          </p:cNvSpPr>
          <p:nvPr/>
        </p:nvSpPr>
        <p:spPr>
          <a:xfrm>
            <a:off x="7410846" y="4114229"/>
            <a:ext cx="4358503" cy="61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Above equation is for 1 independent variable or feature.</a:t>
            </a:r>
          </a:p>
        </p:txBody>
      </p:sp>
    </p:spTree>
    <p:extLst>
      <p:ext uri="{BB962C8B-B14F-4D97-AF65-F5344CB8AC3E}">
        <p14:creationId xmlns:p14="http://schemas.microsoft.com/office/powerpoint/2010/main" val="19906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  <p:bldP spid="15" grpId="0" build="p"/>
      <p:bldP spid="16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45AE0-249F-4F4F-4801-26C53D6BD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3DE95D2-2B6C-F510-C2C5-CEA24C173C1E}"/>
              </a:ext>
            </a:extLst>
          </p:cNvPr>
          <p:cNvSpPr txBox="1">
            <a:spLocks/>
          </p:cNvSpPr>
          <p:nvPr/>
        </p:nvSpPr>
        <p:spPr>
          <a:xfrm>
            <a:off x="1056424" y="1269207"/>
            <a:ext cx="9936696" cy="457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What if we have more than 1 independent feature for target Y variable ?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2D5185C-FAE8-02B0-A08A-725EBB18370D}"/>
              </a:ext>
            </a:extLst>
          </p:cNvPr>
          <p:cNvSpPr txBox="1">
            <a:spLocks/>
          </p:cNvSpPr>
          <p:nvPr/>
        </p:nvSpPr>
        <p:spPr>
          <a:xfrm>
            <a:off x="1056424" y="1941461"/>
            <a:ext cx="9936696" cy="457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For that we need to use Multiple Linear Regression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548F8D5-11BE-7169-8268-4F27CB17230E}"/>
              </a:ext>
            </a:extLst>
          </p:cNvPr>
          <p:cNvSpPr txBox="1">
            <a:spLocks/>
          </p:cNvSpPr>
          <p:nvPr/>
        </p:nvSpPr>
        <p:spPr>
          <a:xfrm>
            <a:off x="1056424" y="2776858"/>
            <a:ext cx="9936696" cy="457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Equation : b0 + b1X1 + b2X2 +  . . . . . . + </a:t>
            </a:r>
            <a:r>
              <a:rPr lang="en-US" b="1" dirty="0" err="1">
                <a:solidFill>
                  <a:schemeClr val="bg1"/>
                </a:solidFill>
              </a:rPr>
              <a:t>bnXn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125E6-00B3-1E26-4623-2C733392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32CCE3-3B64-45F3-D103-45CD94FA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33400" y="795866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701988E-42E9-A28A-8DD0-A43F7A4B7F8B}"/>
              </a:ext>
            </a:extLst>
          </p:cNvPr>
          <p:cNvSpPr txBox="1">
            <a:spLocks/>
          </p:cNvSpPr>
          <p:nvPr/>
        </p:nvSpPr>
        <p:spPr>
          <a:xfrm>
            <a:off x="1056424" y="1309952"/>
            <a:ext cx="9213643" cy="559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accent5"/>
                </a:solidFill>
              </a:rPr>
              <a:t>Loss Function : - </a:t>
            </a:r>
            <a:r>
              <a:rPr lang="en-US" b="1" dirty="0">
                <a:solidFill>
                  <a:schemeClr val="bg1"/>
                </a:solidFill>
              </a:rPr>
              <a:t>It measures how far the estimated value is from its true value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1BDE0B-0CC7-3DBC-6B6B-F4DA60B65917}"/>
              </a:ext>
            </a:extLst>
          </p:cNvPr>
          <p:cNvSpPr txBox="1">
            <a:spLocks/>
          </p:cNvSpPr>
          <p:nvPr/>
        </p:nvSpPr>
        <p:spPr>
          <a:xfrm>
            <a:off x="1056424" y="2047744"/>
            <a:ext cx="7816643" cy="72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b="1" dirty="0">
                <a:solidFill>
                  <a:schemeClr val="bg1"/>
                </a:solidFill>
              </a:rPr>
              <a:t>It helps us to determine which model and parameter are better.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8A3BEAA-5F42-9776-4C98-71DE66A7D097}"/>
              </a:ext>
            </a:extLst>
          </p:cNvPr>
          <p:cNvSpPr txBox="1">
            <a:spLocks/>
          </p:cNvSpPr>
          <p:nvPr/>
        </p:nvSpPr>
        <p:spPr>
          <a:xfrm>
            <a:off x="1056424" y="2776858"/>
            <a:ext cx="9936696" cy="457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It also consider as error function or MSE [ Mean Square Error ]</a:t>
            </a:r>
          </a:p>
        </p:txBody>
      </p:sp>
      <p:pic>
        <p:nvPicPr>
          <p:cNvPr id="4" name="Picture 3" descr="A mathematical equation with numbers and symbols">
            <a:extLst>
              <a:ext uri="{FF2B5EF4-FFF2-40B4-BE49-F238E27FC236}">
                <a16:creationId xmlns:a16="http://schemas.microsoft.com/office/drawing/2014/main" id="{D8C56521-4063-0965-C0DF-254A6652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47" y="3549483"/>
            <a:ext cx="6095238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8CD2-1842-D647-4018-0AF8FA24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7FCCCE-1919-5603-5BEE-318A4786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6CD6BE2-1A6E-49BA-B28B-5174AB4B16C3}"/>
              </a:ext>
            </a:extLst>
          </p:cNvPr>
          <p:cNvSpPr txBox="1">
            <a:spLocks/>
          </p:cNvSpPr>
          <p:nvPr/>
        </p:nvSpPr>
        <p:spPr>
          <a:xfrm>
            <a:off x="1056424" y="2776858"/>
            <a:ext cx="9936696" cy="457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23188-11B7-685A-C434-90E7980B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56" y="1702094"/>
            <a:ext cx="5829725" cy="434310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98CDDC4-850F-1E0F-0256-785D7A6C2A2D}"/>
              </a:ext>
            </a:extLst>
          </p:cNvPr>
          <p:cNvSpPr txBox="1">
            <a:spLocks/>
          </p:cNvSpPr>
          <p:nvPr/>
        </p:nvSpPr>
        <p:spPr>
          <a:xfrm>
            <a:off x="2335875" y="944061"/>
            <a:ext cx="9936696" cy="457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The lower loss function value the higher accuracy of model.</a:t>
            </a:r>
          </a:p>
        </p:txBody>
      </p:sp>
    </p:spTree>
    <p:extLst>
      <p:ext uri="{BB962C8B-B14F-4D97-AF65-F5344CB8AC3E}">
        <p14:creationId xmlns:p14="http://schemas.microsoft.com/office/powerpoint/2010/main" val="308809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0466-5E58-5C7C-30BB-3B978CCE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909A70-6152-6B3B-1928-8385A97F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D40D627-4604-FE9B-57FE-578FB6AAB277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Gradient </a:t>
            </a:r>
            <a:r>
              <a:rPr lang="en-US" sz="2800" b="1" dirty="0">
                <a:solidFill>
                  <a:schemeClr val="accent5"/>
                </a:solidFill>
              </a:rPr>
              <a:t>Descent</a:t>
            </a:r>
            <a:r>
              <a:rPr lang="en-US" sz="2400" b="1" dirty="0">
                <a:solidFill>
                  <a:schemeClr val="accent5"/>
                </a:solidFill>
              </a:rPr>
              <a:t> : -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CDD396A-2C6E-8D31-28BD-68637DCCD37B}"/>
              </a:ext>
            </a:extLst>
          </p:cNvPr>
          <p:cNvSpPr txBox="1">
            <a:spLocks/>
          </p:cNvSpPr>
          <p:nvPr/>
        </p:nvSpPr>
        <p:spPr>
          <a:xfrm>
            <a:off x="979166" y="1643062"/>
            <a:ext cx="716365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It is the technique of model optimization for better choosing of Parameter.</a:t>
            </a:r>
          </a:p>
        </p:txBody>
      </p:sp>
      <p:pic>
        <p:nvPicPr>
          <p:cNvPr id="3" name="Picture 2" descr="A graph on a piece of paper">
            <a:extLst>
              <a:ext uri="{FF2B5EF4-FFF2-40B4-BE49-F238E27FC236}">
                <a16:creationId xmlns:a16="http://schemas.microsoft.com/office/drawing/2014/main" id="{447B6C34-F1AA-2D6A-C90E-CC2B5066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2340219"/>
            <a:ext cx="6783917" cy="3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3FAC-FDCA-558F-6F0C-A6F1E586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E9752-E39B-99B5-AA4F-999C8530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99B21C-2B33-3533-9C4F-5ACF8F650BF7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Gradient </a:t>
            </a:r>
            <a:r>
              <a:rPr lang="en-US" sz="2800" b="1" dirty="0">
                <a:solidFill>
                  <a:schemeClr val="accent5"/>
                </a:solidFill>
              </a:rPr>
              <a:t>Descent</a:t>
            </a:r>
            <a:r>
              <a:rPr lang="en-US" sz="2400" b="1" dirty="0">
                <a:solidFill>
                  <a:schemeClr val="accent5"/>
                </a:solidFill>
              </a:rPr>
              <a:t> : -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A41A5C-9D68-C3E6-2F7A-2003EC665DDD}"/>
              </a:ext>
            </a:extLst>
          </p:cNvPr>
          <p:cNvSpPr txBox="1">
            <a:spLocks/>
          </p:cNvSpPr>
          <p:nvPr/>
        </p:nvSpPr>
        <p:spPr>
          <a:xfrm>
            <a:off x="970699" y="1643062"/>
            <a:ext cx="7458926" cy="528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Equation : - w = w – </a:t>
            </a:r>
            <a:r>
              <a:rPr lang="el-G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b = b - </a:t>
            </a:r>
            <a:r>
              <a:rPr lang="el-G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F7C040F-C29D-C326-E905-44A842628509}"/>
              </a:ext>
            </a:extLst>
          </p:cNvPr>
          <p:cNvSpPr txBox="1">
            <a:spLocks/>
          </p:cNvSpPr>
          <p:nvPr/>
        </p:nvSpPr>
        <p:spPr>
          <a:xfrm>
            <a:off x="970699" y="2206491"/>
            <a:ext cx="7458926" cy="528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Where  , </a:t>
            </a:r>
            <a:r>
              <a:rPr lang="el-G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Leaning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98934-2672-1A25-E34F-5F86784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99" y="3014218"/>
            <a:ext cx="4034752" cy="3244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C98473-867A-7C7A-EE8A-06C04FFE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05" y="2986548"/>
            <a:ext cx="3951240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C55A1-A89B-A5E4-3DAE-3F66D940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D76D3-E4C3-C8CD-A20E-1C0515DB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99" r="-1" b="81"/>
          <a:stretch/>
        </p:blipFill>
        <p:spPr>
          <a:xfrm>
            <a:off x="528320" y="812800"/>
            <a:ext cx="11125199" cy="553243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E48A9FB-0C2A-464F-0206-D96A38B248D7}"/>
              </a:ext>
            </a:extLst>
          </p:cNvPr>
          <p:cNvSpPr txBox="1">
            <a:spLocks/>
          </p:cNvSpPr>
          <p:nvPr/>
        </p:nvSpPr>
        <p:spPr>
          <a:xfrm>
            <a:off x="1056424" y="891804"/>
            <a:ext cx="5658701" cy="6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5"/>
                </a:solidFill>
              </a:rPr>
              <a:t>Normalisation</a:t>
            </a:r>
            <a:r>
              <a:rPr lang="en-US" sz="2400" b="1" dirty="0">
                <a:solidFill>
                  <a:schemeClr val="accent5"/>
                </a:solidFill>
              </a:rPr>
              <a:t> VS </a:t>
            </a:r>
            <a:r>
              <a:rPr lang="en-US" sz="2400" b="1" dirty="0" err="1">
                <a:solidFill>
                  <a:schemeClr val="accent5"/>
                </a:solidFill>
              </a:rPr>
              <a:t>Standerization</a:t>
            </a:r>
            <a:r>
              <a:rPr lang="en-US" sz="2400" b="1" dirty="0">
                <a:solidFill>
                  <a:schemeClr val="accent5"/>
                </a:solidFill>
              </a:rPr>
              <a:t> : -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0EEDD7D-765B-192E-04AE-16164BC7F4FE}"/>
              </a:ext>
            </a:extLst>
          </p:cNvPr>
          <p:cNvSpPr txBox="1">
            <a:spLocks/>
          </p:cNvSpPr>
          <p:nvPr/>
        </p:nvSpPr>
        <p:spPr>
          <a:xfrm>
            <a:off x="1056424" y="1652587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What is </a:t>
            </a:r>
            <a:r>
              <a:rPr lang="en-US" b="1" dirty="0" err="1">
                <a:solidFill>
                  <a:schemeClr val="bg1"/>
                </a:solidFill>
              </a:rPr>
              <a:t>Normalisation</a:t>
            </a:r>
            <a:r>
              <a:rPr lang="en-US" b="1" dirty="0">
                <a:solidFill>
                  <a:schemeClr val="bg1"/>
                </a:solidFill>
              </a:rPr>
              <a:t> ?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</a:rPr>
              <a:t>It basically </a:t>
            </a:r>
            <a:r>
              <a:rPr lang="en-US" b="1" dirty="0" err="1">
                <a:solidFill>
                  <a:schemeClr val="bg1"/>
                </a:solidFill>
              </a:rPr>
              <a:t>scalled</a:t>
            </a:r>
            <a:r>
              <a:rPr lang="en-US" b="1" dirty="0">
                <a:solidFill>
                  <a:schemeClr val="bg1"/>
                </a:solidFill>
              </a:rPr>
              <a:t> down the feature value to [0,1]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What is </a:t>
            </a:r>
            <a:r>
              <a:rPr lang="en-US" b="1" dirty="0" err="1">
                <a:solidFill>
                  <a:schemeClr val="bg1"/>
                </a:solidFill>
              </a:rPr>
              <a:t>Standerization</a:t>
            </a:r>
            <a:r>
              <a:rPr lang="en-US" b="1" dirty="0">
                <a:solidFill>
                  <a:schemeClr val="bg1"/>
                </a:solidFill>
              </a:rPr>
              <a:t> ?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</a:rPr>
              <a:t>It basically </a:t>
            </a:r>
            <a:r>
              <a:rPr lang="en-US" b="1" dirty="0" err="1">
                <a:solidFill>
                  <a:schemeClr val="bg1"/>
                </a:solidFill>
              </a:rPr>
              <a:t>scalled</a:t>
            </a:r>
            <a:r>
              <a:rPr lang="en-US" b="1" dirty="0">
                <a:solidFill>
                  <a:schemeClr val="bg1"/>
                </a:solidFill>
              </a:rPr>
              <a:t> down the feature value to “Standard Normal Distribution “.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</a:rPr>
              <a:t>It basically means Mean = 0 , Std = 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40B4-95A0-A64D-C571-692FCB3D21D7}"/>
              </a:ext>
            </a:extLst>
          </p:cNvPr>
          <p:cNvSpPr txBox="1">
            <a:spLocks/>
          </p:cNvSpPr>
          <p:nvPr/>
        </p:nvSpPr>
        <p:spPr>
          <a:xfrm>
            <a:off x="1056424" y="3795711"/>
            <a:ext cx="7458926" cy="214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Formula for  </a:t>
            </a:r>
            <a:r>
              <a:rPr lang="en-US" b="1" dirty="0" err="1">
                <a:solidFill>
                  <a:schemeClr val="bg1"/>
                </a:solidFill>
              </a:rPr>
              <a:t>Normalisation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mathematical equation with numbers and symbols">
            <a:extLst>
              <a:ext uri="{FF2B5EF4-FFF2-40B4-BE49-F238E27FC236}">
                <a16:creationId xmlns:a16="http://schemas.microsoft.com/office/drawing/2014/main" id="{3CD1BD61-877D-2472-89DC-69C94E80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32" y="4191794"/>
            <a:ext cx="3238818" cy="17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537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Bierstadt</vt:lpstr>
      <vt:lpstr>Courier New</vt:lpstr>
      <vt:lpstr>DM Sans</vt:lpstr>
      <vt:lpstr>Grotesque</vt:lpstr>
      <vt:lpstr>Times New Roman</vt:lpstr>
      <vt:lpstr>GestaltVTI</vt:lpstr>
      <vt:lpstr>Linear Regression with Gradient Descent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Meet Hiteshbhai</dc:creator>
  <cp:lastModifiedBy>Patel, Meet Hiteshbhai</cp:lastModifiedBy>
  <cp:revision>12</cp:revision>
  <dcterms:created xsi:type="dcterms:W3CDTF">2025-04-21T14:50:28Z</dcterms:created>
  <dcterms:modified xsi:type="dcterms:W3CDTF">2025-04-21T19:41:16Z</dcterms:modified>
</cp:coreProperties>
</file>